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embeddedFontLst>
    <p:embeddedFont>
      <p:font typeface="Amatic SC"/>
      <p:regular r:id="rId14"/>
      <p:bold r:id="rId15"/>
    </p:embeddedFont>
    <p:embeddedFont>
      <p:font typeface="Source Code Pro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AmaticSC-bold.fntdata"/><Relationship Id="rId14" Type="http://schemas.openxmlformats.org/officeDocument/2006/relationships/font" Target="fonts/AmaticSC-regular.fntdata"/><Relationship Id="rId17" Type="http://schemas.openxmlformats.org/officeDocument/2006/relationships/font" Target="fonts/SourceCodePro-bold.fntdata"/><Relationship Id="rId16" Type="http://schemas.openxmlformats.org/officeDocument/2006/relationships/font" Target="fonts/SourceCodePro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SourceCodePro-boldItalic.fntdata"/><Relationship Id="rId6" Type="http://schemas.openxmlformats.org/officeDocument/2006/relationships/slide" Target="slides/slide1.xml"/><Relationship Id="rId18" Type="http://schemas.openxmlformats.org/officeDocument/2006/relationships/font" Target="fonts/SourceCodePro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477ab1a592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477ab1a592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5fd70414a6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5fd70414a6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33d4f27593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33d4f27593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3d4f27593_0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3d4f27593_0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4775635f7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4775635f7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4775635f76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4775635f76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3d4f27593_0_1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33d4f27593_0_1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hasCustomPrompt="1" type="title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/>
          <p:nvPr>
            <p:ph idx="1" type="body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4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b="1" sz="2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each-day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Relationship Id="rId4" Type="http://schemas.openxmlformats.org/officeDocument/2006/relationships/image" Target="../media/image5.png"/><Relationship Id="rId5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hyperlink" Target="http://www.youtube.com/watch?v=d7CpHQMye2A" TargetMode="External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escola de fé e política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waldemar rossi</a:t>
            </a:r>
            <a:endParaRPr/>
          </a:p>
        </p:txBody>
      </p:sp>
      <p:sp>
        <p:nvSpPr>
          <p:cNvPr id="57" name="Google Shape;57;p13"/>
          <p:cNvSpPr txBox="1"/>
          <p:nvPr>
            <p:ph idx="1" type="subTitle"/>
          </p:nvPr>
        </p:nvSpPr>
        <p:spPr>
          <a:xfrm>
            <a:off x="311700" y="3890400"/>
            <a:ext cx="8693100" cy="7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09/09 - Políticas Públicas de Saúde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ctrTitle"/>
          </p:nvPr>
        </p:nvSpPr>
        <p:spPr>
          <a:xfrm>
            <a:off x="7772400" y="354050"/>
            <a:ext cx="1059900" cy="26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pt-BR" sz="12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magem do Dia</a:t>
            </a:r>
            <a:endParaRPr sz="120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pt-BR" sz="11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Caminhões usados para remoção de entulho e limpeza são vistos na margem do rio Pinheiros, em São Paulo, na região da Cidade Universitária </a:t>
            </a:r>
            <a:endParaRPr sz="1100">
              <a:solidFill>
                <a:srgbClr val="000000"/>
              </a:solidFill>
            </a:endParaRPr>
          </a:p>
        </p:txBody>
      </p:sp>
      <p:sp>
        <p:nvSpPr>
          <p:cNvPr id="63" name="Google Shape;63;p14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" y="0"/>
            <a:ext cx="7706647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type="title"/>
          </p:nvPr>
        </p:nvSpPr>
        <p:spPr>
          <a:xfrm>
            <a:off x="7696200" y="639125"/>
            <a:ext cx="1317900" cy="10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/>
              <a:t>8ª Conferência Nacional de Saúde: quando o SUS ganhou forma</a:t>
            </a:r>
            <a:endParaRPr sz="2000"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/>
              <a:t>1986</a:t>
            </a:r>
            <a:endParaRPr sz="2000"/>
          </a:p>
        </p:txBody>
      </p:sp>
      <p:sp>
        <p:nvSpPr>
          <p:cNvPr id="70" name="Google Shape;70;p15"/>
          <p:cNvSpPr txBox="1"/>
          <p:nvPr>
            <p:ph idx="1" type="body"/>
          </p:nvPr>
        </p:nvSpPr>
        <p:spPr>
          <a:xfrm>
            <a:off x="311700" y="173292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15"/>
          <p:cNvSpPr txBox="1"/>
          <p:nvPr/>
        </p:nvSpPr>
        <p:spPr>
          <a:xfrm>
            <a:off x="5719800" y="210025"/>
            <a:ext cx="3112500" cy="4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id="72" name="Google Shape;7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33350"/>
            <a:ext cx="7620000" cy="487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6"/>
          <p:cNvPicPr preferRelativeResize="0"/>
          <p:nvPr/>
        </p:nvPicPr>
        <p:blipFill rotWithShape="1">
          <a:blip r:embed="rId3">
            <a:alphaModFix/>
          </a:blip>
          <a:srcRect b="21519" l="0" r="0" t="0"/>
          <a:stretch/>
        </p:blipFill>
        <p:spPr>
          <a:xfrm>
            <a:off x="101600" y="546100"/>
            <a:ext cx="4838700" cy="3797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80000" y="152400"/>
            <a:ext cx="3629038" cy="2419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6"/>
          <p:cNvPicPr preferRelativeResize="0"/>
          <p:nvPr/>
        </p:nvPicPr>
        <p:blipFill rotWithShape="1">
          <a:blip r:embed="rId5">
            <a:alphaModFix/>
          </a:blip>
          <a:srcRect b="12220" l="8553" r="27083" t="27902"/>
          <a:stretch/>
        </p:blipFill>
        <p:spPr>
          <a:xfrm>
            <a:off x="5080000" y="2743200"/>
            <a:ext cx="3629050" cy="22509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/>
          <p:nvPr>
            <p:ph type="title"/>
          </p:nvPr>
        </p:nvSpPr>
        <p:spPr>
          <a:xfrm>
            <a:off x="311700" y="118375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8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Eclesiástico 38, 1-9</a:t>
            </a:r>
            <a:endParaRPr/>
          </a:p>
        </p:txBody>
      </p:sp>
      <p:sp>
        <p:nvSpPr>
          <p:cNvPr id="85" name="Google Shape;85;p17"/>
          <p:cNvSpPr txBox="1"/>
          <p:nvPr>
            <p:ph idx="1" type="body"/>
          </p:nvPr>
        </p:nvSpPr>
        <p:spPr>
          <a:xfrm>
            <a:off x="311700" y="13653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85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“Que a saúde se difunda sobre a terra”</a:t>
            </a:r>
            <a:endParaRPr b="1" sz="285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spcBef>
                <a:spcPts val="1500"/>
              </a:spcBef>
              <a:spcAft>
                <a:spcPts val="1600"/>
              </a:spcAft>
              <a:buNone/>
            </a:pPr>
            <a:r>
              <a:t/>
            </a:r>
            <a:endParaRPr sz="2000">
              <a:solidFill>
                <a:srgbClr val="000000"/>
              </a:solidFill>
            </a:endParaRPr>
          </a:p>
        </p:txBody>
      </p:sp>
      <p:pic>
        <p:nvPicPr>
          <p:cNvPr id="86" name="Google Shape;8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97289" y="2481974"/>
            <a:ext cx="5149428" cy="26615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/>
          <p:nvPr>
            <p:ph idx="1" type="body"/>
          </p:nvPr>
        </p:nvSpPr>
        <p:spPr>
          <a:xfrm>
            <a:off x="3822700" y="96050"/>
            <a:ext cx="5194200" cy="451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pt-BR" sz="14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Objetivo Geral:</a:t>
            </a:r>
            <a:endParaRPr b="1" i="1" sz="14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just">
              <a:spcBef>
                <a:spcPts val="160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Todo empenho na melhoria das condições de saúde do povo, que se pode traduzir em múltiplas e generosas ações pessoais e comunitárias de pequeno ou grande alcance, deve estar orientado para:</a:t>
            </a:r>
            <a:endParaRPr sz="12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04800" lvl="0" marL="457200" rtl="0" algn="just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AutoNum type="arabicPeriod"/>
            </a:pPr>
            <a:r>
              <a:rPr lang="pt-BR" sz="12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Aprimoramento da </a:t>
            </a:r>
            <a:r>
              <a:rPr b="1" lang="pt-BR" sz="12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organização política do país</a:t>
            </a:r>
            <a:r>
              <a:rPr lang="pt-BR" sz="12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com o objetivo de permitir a livre expressão dos interesses e necessidades de todos os grupos sociais;</a:t>
            </a:r>
            <a:endParaRPr sz="12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04800" lvl="0" marL="45720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AutoNum type="arabicPeriod"/>
            </a:pPr>
            <a:r>
              <a:rPr b="1" lang="pt-BR" sz="12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A ampliação dos serviços de saúde </a:t>
            </a:r>
            <a:r>
              <a:rPr lang="pt-BR" sz="12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e a correção de suas distorções, no sentido de uma adaptação às necessidades prioritárias da maioria da população. Para tanto, são indispensáveis: </a:t>
            </a:r>
            <a:r>
              <a:rPr b="1" lang="pt-BR" sz="12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participação real do povo</a:t>
            </a:r>
            <a:r>
              <a:rPr lang="pt-BR" sz="12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– segundo as formas convenientes e as instâncias devidas – </a:t>
            </a:r>
            <a:r>
              <a:rPr b="1" lang="pt-BR" sz="12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no planejamento, administração e execução das políticas oficiais de saúde em nível nacional, estadual e municipal;</a:t>
            </a:r>
            <a:r>
              <a:rPr lang="pt-BR" sz="12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a valorização efetiva dos recursos locais disponíveis na busca de solução para os problemas de saúde das comunidades; a hierarquização mais racional e justa na destinação dos recursos públicos para a saúde, privilegiando a assistência preventiva sobre a curativa;a reorientação da Central de Medicamentos, visando a uma solução para o problema dos remédios necessários à grande maioria do povo.  </a:t>
            </a:r>
            <a:endParaRPr sz="12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1300"/>
              </a:spcBef>
              <a:spcAft>
                <a:spcPts val="1600"/>
              </a:spcAft>
              <a:buNone/>
            </a:pPr>
            <a:r>
              <a:t/>
            </a:r>
            <a:endParaRPr b="1" sz="1000"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92" name="Google Shape;92;p18"/>
          <p:cNvPicPr preferRelativeResize="0"/>
          <p:nvPr/>
        </p:nvPicPr>
        <p:blipFill rotWithShape="1">
          <a:blip r:embed="rId3">
            <a:alphaModFix/>
          </a:blip>
          <a:srcRect b="0" l="14235" r="14802" t="0"/>
          <a:stretch/>
        </p:blipFill>
        <p:spPr>
          <a:xfrm>
            <a:off x="88900" y="0"/>
            <a:ext cx="3733800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/>
          <p:nvPr>
            <p:ph idx="1" type="body"/>
          </p:nvPr>
        </p:nvSpPr>
        <p:spPr>
          <a:xfrm>
            <a:off x="311700" y="311950"/>
            <a:ext cx="4082400" cy="425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Objetivo geral</a:t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10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Refletir sobre a realidade da saúde no Brasil em vista de uma vida saudável, suscitando o espírito fraterno e comunitário das pessoas na atenção aos enfermos e mobilizando a população para que busque a melhoria no sistema público de saúde.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100"/>
              </a:spcBef>
              <a:spcAft>
                <a:spcPts val="0"/>
              </a:spcAft>
              <a:buNone/>
            </a:pPr>
            <a:r>
              <a:rPr b="1" lang="pt-BR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Objetivos específicos</a:t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pt-BR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Despertar nas comunidades a discussão sobre a realidade da saúde pública, visando à </a:t>
            </a:r>
            <a:r>
              <a:rPr b="1" lang="pt-BR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defesa do SUS</a:t>
            </a:r>
            <a:r>
              <a:rPr lang="pt-BR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 à reivindicação do seu justo financiamento.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pt-BR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Qualificar a comunidade para </a:t>
            </a:r>
            <a:r>
              <a:rPr b="1" lang="pt-BR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acompanhar as ações da gestão pública</a:t>
            </a:r>
            <a:r>
              <a:rPr lang="pt-BR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 exigir a aplicação dos recursos públicos com transparência, especialmente na saúde.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98" name="Google Shape;9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1997" y="0"/>
            <a:ext cx="3605253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 txBox="1"/>
          <p:nvPr>
            <p:ph idx="1" type="body"/>
          </p:nvPr>
        </p:nvSpPr>
        <p:spPr>
          <a:xfrm>
            <a:off x="82700" y="0"/>
            <a:ext cx="4168500" cy="352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Ah! Quanta espera, desde as frias madrugadas,</a:t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Pelo remédio para aliviar a dor!</a:t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Este é teu povo, em longas filas nas calçadas,</a:t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mendigar pela saúde, meu Senhor!</a:t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Tu, que vieste pra que todos tenham vida, 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Cura teu povo dessa dor em que se encerra;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Que a fé nos salve e nos dê força nessa lida,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 que a saúde se difunda sobre a terra! 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Ah! Quanta gente que, ao chegar aos hospitais,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Fica a sofrer sem leito e sem medicamento!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Olha, Senhor, a gente não suporta mais,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Filho de Deus com esse indigno tratamento!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Ah! Não é justo, meu Senhor, ver o teu povo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Em sofrimento e privação quando há riqueza!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 tua força, nós veremos mundo novo, </a:t>
            </a:r>
            <a:br>
              <a:rPr lang="pt-BR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pt-BR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 mais justiça, mais saúde, mais beleza!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20"/>
          <p:cNvSpPr txBox="1"/>
          <p:nvPr/>
        </p:nvSpPr>
        <p:spPr>
          <a:xfrm>
            <a:off x="6526625" y="4055375"/>
            <a:ext cx="3328200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Source Code Pro"/>
                <a:ea typeface="Source Code Pro"/>
                <a:cs typeface="Source Code Pro"/>
                <a:sym typeface="Source Code Pro"/>
              </a:rPr>
              <a:t>Hino CF 2012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descr="Tema: Fraternidade e Saúde Pública &#10; &#10;Lema: Que a saúde se difunda sobre a terra! (Cf Eclo, 38,8) &#10; &#10;L.: Roberto Lima de Souza &#10; &#10;M.: Júlio Cézar Marques Ricarte &#10; &#10;_______ &#10;Letra do Hino: &#10; &#10;1. Ah! Quanta espera, desde as frias madrugadas, &#10;Pelo remédio para aliviar a dor! &#10;Este é teu povo, em longas filas nas calçadas, &#10;A mendigar pela saúde, meu Senhor! &#10; &#10;Tu, que vieste pra que todos tenham vida, (Jo 10,10) &#10;Cura teu povo dessa dor em que se encerra; &#10;Que a fé nos salve e nos dê força nessa lida, (Mc 5, 34) &#10;E que a saúde se difunda sobre a terra! (Cf Eclo 18,8) &#10; &#10;2. Ah! Quanta gente que, ao chegar aos hospitais, &#10;Fica a sofrer sem leito e sem medicamento! &#10;Olha, Senhor, a gente não suporta mais, &#10;Filho de Deus com esse indigno tratamento! &#10; &#10;3. Ah! Não é justo, meu Senhor, ver o teu povo &#10;Em sofrimento e privação quando há riqueza! &#10;Com tua força, nós veremos mundo novo, (Cf Ap 21,1-7) &#10;Com mais justiça, mais saúde, mais beleza! &#10; &#10;4. Ah! Na saúde já é quase escuridão, &#10;Fica conosco nessa noite, meu Senhor, (Cf Lc 24,29) &#10;Tu que enxergaste, do teu povo, a aflição &#10;E que desceste pra curar a sua dor. (Cf Ex. 3,7-8) &#10; &#10;5. Ah! Que alegria ver quem cuida dessa gente &#10;Com a compaixão daquele bom samaritano. ( Lc. 10,25-37) &#10;Que se converta esse trabalho na semente &#10;De um tratamento para todos mais humano! &#10; &#10;6. Ah! Meu Senhor, a dor do irmão é a tua cruz! &#10;Sê nossa força, nossa luz e salvação! (Cf. Sl. 27,1) &#10;Queremos ser aquele toque, meu Jesus, (Cf. Mc. 5,20-34) &#10;Que traz saúde pro doente, nosso irmão! &#10; &#10; &#10;_ &#10;devotofides 2011 &#10;_" id="105" name="Google Shape;105;p20" title="Hino da Campanha da Fraternidade 2012 (oficial)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31700" y="646000"/>
            <a:ext cx="4545850" cy="34093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