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embeddedFontLst>
    <p:embeddedFont>
      <p:font typeface="Amatic SC" charset="-79"/>
      <p:regular r:id="rId23"/>
      <p:bold r:id="rId24"/>
    </p:embeddedFont>
    <p:embeddedFont>
      <p:font typeface="Comic Sans MS" pitchFamily="66" charset="0"/>
      <p:regular r:id="rId25"/>
      <p:bold r:id="rId26"/>
    </p:embeddedFont>
    <p:embeddedFont>
      <p:font typeface="Source Code Pro" charset="0"/>
      <p:regular r:id="rId27"/>
      <p:bold r:id="rId28"/>
      <p:italic r:id="rId29"/>
      <p:boldItalic r:id="rId30"/>
    </p:embeddedFont>
    <p:embeddedFont>
      <p:font typeface="Georgia" pitchFamily="18" charset="0"/>
      <p:regular r:id="rId31"/>
      <p:bold r:id="rId32"/>
      <p:italic r:id="rId33"/>
      <p:boldItalic r:id="rId34"/>
    </p:embeddedFont>
    <p:embeddedFont>
      <p:font typeface="Comfortaa" charset="0"/>
      <p:regular r:id="rId35"/>
      <p:bold r:id="rId36"/>
    </p:embeddedFont>
    <p:embeddedFont>
      <p:font typeface="Lobster" charset="0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-864" y="-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6346bc4fd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6346bc4fd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6346bc4fde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6346bc4fde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6346bc4fde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6346bc4fde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6346bc4fde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6346bc4fde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6346bc4fd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6346bc4fde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6346bc4fde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6346bc4fde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6346bc4fde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6346bc4fde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6346bc4fde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6346bc4fde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6346bc4fde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6346bc4fde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6346bc4fde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6346bc4fde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478bb4455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478bb4455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6346bc4fde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6346bc4fde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6163b78db1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6163b78db1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3d4f27593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3d4f27593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478bb4455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478bb4455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478bb4455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478bb44553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633b72cab9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633b72cab9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3d4f27593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3d4f27593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6346bc4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6346bc4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1.folha.uol.com.br/colunas/monicabergamo/2019/09/prefeitura-de-sp-propoe-para-2020-orcamento-138-maior-que-em-2019.s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jSPhgVEZkWI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escola de fé e política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waldemar rossi</a:t>
            </a:r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311700" y="4088725"/>
            <a:ext cx="86931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Comic Sans MS"/>
                <a:ea typeface="Comic Sans MS"/>
                <a:cs typeface="Comic Sans MS"/>
                <a:sym typeface="Comic Sans MS"/>
              </a:rPr>
              <a:t>14 de outubro</a:t>
            </a:r>
            <a:endParaRPr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0">
                <a:latin typeface="Comic Sans MS"/>
                <a:ea typeface="Comic Sans MS"/>
                <a:cs typeface="Comic Sans MS"/>
                <a:sym typeface="Comic Sans MS"/>
              </a:rPr>
              <a:t>Encontro com vereadoras e vereadores - Prestação de Contas </a:t>
            </a:r>
            <a:endParaRPr b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Convidados para o Encontro</a:t>
            </a:r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Edir Sales - PSD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Rinaldi Digilio - Republicanos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Gilson Barreto - PSDB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Soninha Francine - Cidadania 23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Toninho Paiva - PL 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Toninho Vespoli - PSOL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Juliana Cardoso - PT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18" name="Google Shape;118;p22"/>
          <p:cNvSpPr txBox="1"/>
          <p:nvPr/>
        </p:nvSpPr>
        <p:spPr>
          <a:xfrm>
            <a:off x="5051100" y="1339775"/>
            <a:ext cx="3588000" cy="29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omic Sans MS"/>
                <a:ea typeface="Comic Sans MS"/>
                <a:cs typeface="Comic Sans MS"/>
                <a:sym typeface="Comic Sans MS"/>
              </a:rPr>
              <a:t>vereadoras e vereadores que têm</a:t>
            </a:r>
            <a:r>
              <a:rPr lang="pt-BR" sz="1800" b="1">
                <a:latin typeface="Comic Sans MS"/>
                <a:ea typeface="Comic Sans MS"/>
                <a:cs typeface="Comic Sans MS"/>
                <a:sym typeface="Comic Sans MS"/>
              </a:rPr>
              <a:t> ação no território da Região Episcopal Belém</a:t>
            </a:r>
            <a:r>
              <a:rPr lang="pt-BR" sz="1800">
                <a:latin typeface="Comic Sans MS"/>
                <a:ea typeface="Comic Sans MS"/>
                <a:cs typeface="Comic Sans MS"/>
                <a:sym typeface="Comic Sans MS"/>
              </a:rPr>
              <a:t> (área que contempla as subprefeituras da Mooca, Aricanduva / Formosa / Carrão, Vila Prudente, Sapopemba e São Mateus), guardando o limite de um vereador ou vereadora por partido e a paridade de gênero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REGRAS</a:t>
            </a:r>
            <a:endParaRPr/>
          </a:p>
        </p:txBody>
      </p:sp>
      <p:sp>
        <p:nvSpPr>
          <p:cNvPr id="124" name="Google Shape;124;p23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Cada parlamentar convidado terá 10 minutos para apresentar uma prestação de contas do mandato, podendo usar recursos audiovisuais. Dentro das ações do mandato é importante apresentar projetos de lei de autoria que estão em tramitação e projetos sancionados e/ou vetados pela administração municipal. A ordem das apresentações será definida por sorteio.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Na prestação de contas, o Fórum das Pastorais Sociais pede que os parlamentares também se manifestem sobre o voto em três projetos do executivo: Reforma da Previdência dos servidores municipais (SampaPrev), concessão dos cemitérios e do serviço funerário e a Anistia a Imóveis.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REGRAS</a:t>
            </a:r>
            <a:endParaRPr/>
          </a:p>
        </p:txBody>
      </p:sp>
      <p:sp>
        <p:nvSpPr>
          <p:cNvPr id="130" name="Google Shape;130;p2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Rodada de perguntas pela Escola de Fé e Política. 3 minutos para resposta. 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Fila do Povo para perguntas dos participantes. 1 minuto para pergunta; 3 minutos para a resposta. 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Considerações Finais. 3 minutos. 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Prestação de Contas</a:t>
            </a:r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7" name="Google Shape;13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7500" y="1289050"/>
            <a:ext cx="5715000" cy="321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Saúde</a:t>
            </a:r>
            <a:endParaRPr/>
          </a:p>
        </p:txBody>
      </p:sp>
      <p:sp>
        <p:nvSpPr>
          <p:cNvPr id="143" name="Google Shape;143;p26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26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Muitas unidades de saúde estão sem médicos com a revogação do contrato do ‘Mais Médicos’, outras tantas sofrem com problemas estruturais e falta de vacinas. Problema maior está nos hospitais municipais. Qual o papel da Câmara Municipal de São Paulo diante da crise da saúde pública paulistana?</a:t>
            </a:r>
            <a:endParaRPr sz="26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Educação</a:t>
            </a:r>
            <a:endParaRPr/>
          </a:p>
        </p:txBody>
      </p:sp>
      <p:sp>
        <p:nvSpPr>
          <p:cNvPr id="149" name="Google Shape;149;p27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spcAft>
                <a:spcPts val="1600"/>
              </a:spcAft>
              <a:buNone/>
            </a:pPr>
            <a:r>
              <a:rPr lang="pt-BR" sz="3200" dirty="0" smtClean="0">
                <a:solidFill>
                  <a:schemeClr val="accent1"/>
                </a:solidFill>
                <a:latin typeface="Comic Sans MS" pitchFamily="66" charset="0"/>
              </a:rPr>
              <a:t>Hoje, no Brasil, se discute  o modelo de escolas militares, incentivado pelo governo federal. Esse modelo de educação seria uma política pública eficiente para a educação básica na cidade de São Paulo?</a:t>
            </a:r>
            <a:endParaRPr sz="3200" dirty="0">
              <a:solidFill>
                <a:schemeClr val="accent1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8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Assistência Social</a:t>
            </a:r>
            <a:endParaRPr/>
          </a:p>
        </p:txBody>
      </p:sp>
      <p:sp>
        <p:nvSpPr>
          <p:cNvPr id="155" name="Google Shape;155;p28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spcAft>
                <a:spcPts val="1600"/>
              </a:spcAft>
              <a:buNone/>
            </a:pPr>
            <a:r>
              <a:rPr lang="pt-BR" sz="3200" dirty="0" smtClean="0">
                <a:solidFill>
                  <a:schemeClr val="accent1"/>
                </a:solidFill>
                <a:latin typeface="Comic Sans MS" pitchFamily="66" charset="0"/>
              </a:rPr>
              <a:t>Como você avalia a transferência dos Centro de Criança e Adolescentes - </a:t>
            </a:r>
            <a:r>
              <a:rPr lang="pt-BR" sz="3200" dirty="0" err="1" smtClean="0">
                <a:solidFill>
                  <a:schemeClr val="accent1"/>
                </a:solidFill>
                <a:latin typeface="Comic Sans MS" pitchFamily="66" charset="0"/>
              </a:rPr>
              <a:t>CCA's</a:t>
            </a:r>
            <a:r>
              <a:rPr lang="pt-BR" sz="3200" dirty="0" smtClean="0">
                <a:solidFill>
                  <a:schemeClr val="accent1"/>
                </a:solidFill>
                <a:latin typeface="Comic Sans MS" pitchFamily="66" charset="0"/>
              </a:rPr>
              <a:t> da pasta da Assistência Social para a Secretaria de Educação?</a:t>
            </a:r>
            <a:endParaRPr sz="3200" dirty="0">
              <a:solidFill>
                <a:schemeClr val="accent1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9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/>
              <a:t>Transporte / Mobilidade</a:t>
            </a:r>
            <a:endParaRPr dirty="0"/>
          </a:p>
        </p:txBody>
      </p:sp>
      <p:sp>
        <p:nvSpPr>
          <p:cNvPr id="161" name="Google Shape;161;p29"/>
          <p:cNvSpPr txBox="1">
            <a:spLocks noGrp="1"/>
          </p:cNvSpPr>
          <p:nvPr>
            <p:ph type="body" idx="1"/>
          </p:nvPr>
        </p:nvSpPr>
        <p:spPr>
          <a:xfrm>
            <a:off x="348770" y="1105107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spcAft>
                <a:spcPts val="1600"/>
              </a:spcAft>
              <a:buNone/>
            </a:pPr>
            <a:r>
              <a:rPr lang="pt-BR" sz="2400" dirty="0" smtClean="0">
                <a:solidFill>
                  <a:schemeClr val="accent1"/>
                </a:solidFill>
                <a:latin typeface="Comic Sans MS" pitchFamily="66" charset="0"/>
              </a:rPr>
              <a:t>Na última semana a </a:t>
            </a:r>
            <a:r>
              <a:rPr lang="pt-BR" sz="2400" dirty="0" smtClean="0">
                <a:solidFill>
                  <a:schemeClr val="accent1"/>
                </a:solidFill>
                <a:latin typeface="Comic Sans MS" pitchFamily="66" charset="0"/>
              </a:rPr>
              <a:t>Câmara </a:t>
            </a:r>
            <a:r>
              <a:rPr lang="pt-BR" sz="2400" dirty="0" smtClean="0">
                <a:solidFill>
                  <a:schemeClr val="accent1"/>
                </a:solidFill>
                <a:latin typeface="Comic Sans MS" pitchFamily="66" charset="0"/>
              </a:rPr>
              <a:t>Municipal aprovou um projeto que  pode permitir que a prefeitura use os 30% do </a:t>
            </a:r>
            <a:r>
              <a:rPr lang="pt-BR" sz="2400" dirty="0" err="1" smtClean="0">
                <a:solidFill>
                  <a:schemeClr val="accent1"/>
                </a:solidFill>
                <a:latin typeface="Comic Sans MS" pitchFamily="66" charset="0"/>
              </a:rPr>
              <a:t>Fundurb</a:t>
            </a:r>
            <a:r>
              <a:rPr lang="pt-BR" sz="2400" dirty="0" smtClean="0">
                <a:solidFill>
                  <a:schemeClr val="accent1"/>
                </a:solidFill>
                <a:latin typeface="Comic Sans MS" pitchFamily="66" charset="0"/>
              </a:rPr>
              <a:t> – Fundo do Desenvolvimento Urbano que deveriam investidos em corredores de ônibus, calçadas e ciclovias também em melhoria diversas de vias públicas, beneficiando assim o transporte individual. Qual o seu posicionamento?</a:t>
            </a:r>
            <a:endParaRPr sz="2400" dirty="0">
              <a:solidFill>
                <a:schemeClr val="accent1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0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EMENDAS PARLAMENTARES</a:t>
            </a:r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3000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As </a:t>
            </a:r>
            <a:r>
              <a:rPr lang="en-US" sz="3000" dirty="0" err="1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emendas</a:t>
            </a:r>
            <a:r>
              <a:rPr lang="en-US" sz="3000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parlamentares</a:t>
            </a:r>
            <a:r>
              <a:rPr lang="en-US" sz="3000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contribuem</a:t>
            </a:r>
            <a:r>
              <a:rPr lang="en-US" sz="3000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com a </a:t>
            </a:r>
            <a:r>
              <a:rPr lang="en-US" sz="3000" dirty="0" err="1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justiça</a:t>
            </a:r>
            <a:r>
              <a:rPr lang="en-US" sz="3000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social? Como?</a:t>
            </a:r>
            <a:endParaRPr sz="3000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fila do povo</a:t>
            </a:r>
            <a:endParaRPr/>
          </a:p>
        </p:txBody>
      </p:sp>
      <p:pic>
        <p:nvPicPr>
          <p:cNvPr id="173" name="Google Shape;17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5000" y="1232825"/>
            <a:ext cx="5653993" cy="3744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4176" y="0"/>
            <a:ext cx="613564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ORÇAMENTO 2020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9" name="Google Shape;179;p32"/>
          <p:cNvSpPr txBox="1">
            <a:spLocks noGrp="1"/>
          </p:cNvSpPr>
          <p:nvPr>
            <p:ph type="body" idx="1"/>
          </p:nvPr>
        </p:nvSpPr>
        <p:spPr>
          <a:xfrm>
            <a:off x="231125" y="1093850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Char char="●"/>
            </a:pPr>
            <a:r>
              <a:rPr lang="pt-BR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Zeladoria  - R$ 3 bilhões 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Char char="●"/>
            </a:pPr>
            <a:r>
              <a:rPr lang="pt-BR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Educação -  R$ 13,8 bilhões 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Char char="●"/>
            </a:pPr>
            <a:r>
              <a:rPr lang="pt-BR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Saúde -  11,8 bilhões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Char char="●"/>
            </a:pPr>
            <a:r>
              <a:rPr lang="pt-BR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Assistência Social - R$ 1,3 bilhão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Char char="●"/>
            </a:pPr>
            <a:r>
              <a:rPr lang="pt-BR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Segurança -  R$ 693 milhões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Char char="●"/>
            </a:pPr>
            <a:r>
              <a:rPr lang="pt-BR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Mobilidade e transporte -  R$ 3,1 bilhões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Char char="●"/>
            </a:pPr>
            <a:r>
              <a:rPr lang="pt-BR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Habitação -  R$ 451 milhões 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Char char="●"/>
            </a:pPr>
            <a:r>
              <a:rPr lang="pt-BR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Cultura - R$ 432,6 milhões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Char char="●"/>
            </a:pPr>
            <a:r>
              <a:rPr lang="pt-BR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Esportes -  R$ 204,7 milhões  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80" name="Google Shape;180;p32"/>
          <p:cNvSpPr txBox="1"/>
          <p:nvPr/>
        </p:nvSpPr>
        <p:spPr>
          <a:xfrm>
            <a:off x="5908975" y="1175925"/>
            <a:ext cx="3048600" cy="33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latin typeface="Comic Sans MS"/>
                <a:ea typeface="Comic Sans MS"/>
                <a:cs typeface="Comic Sans MS"/>
                <a:sym typeface="Comic Sans MS"/>
              </a:rPr>
              <a:t>RECEITAS </a:t>
            </a:r>
            <a:endParaRPr sz="18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pt-BR" sz="1800">
                <a:latin typeface="Comic Sans MS"/>
                <a:ea typeface="Comic Sans MS"/>
                <a:cs typeface="Comic Sans MS"/>
                <a:sym typeface="Comic Sans MS"/>
              </a:rPr>
              <a:t>Programa de desestatização -  R$ 2,9 bilhões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pt-BR" sz="1800">
                <a:latin typeface="Comic Sans MS"/>
                <a:ea typeface="Comic Sans MS"/>
                <a:cs typeface="Comic Sans MS"/>
                <a:sym typeface="Comic Sans MS"/>
              </a:rPr>
              <a:t>Financiamento do BID -  R$ 800 milhões, em cinco anos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81" name="Google Shape;181;p32"/>
          <p:cNvSpPr txBox="1"/>
          <p:nvPr/>
        </p:nvSpPr>
        <p:spPr>
          <a:xfrm>
            <a:off x="282025" y="4345275"/>
            <a:ext cx="49824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proposta orçamentária total </a:t>
            </a:r>
            <a:r>
              <a:rPr lang="pt-BR" sz="1800" u="sng"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é 13,9% maior</a:t>
            </a:r>
            <a:r>
              <a:rPr lang="pt-BR" sz="1800"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, de R$ 69,9 bilhões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7733850" y="477275"/>
            <a:ext cx="14103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/>
              <a:t>Protestos em Quito, Capital do Equador,</a:t>
            </a: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772092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187750" y="164575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Lucas 13,18-21</a:t>
            </a:r>
            <a:endParaRPr sz="3000"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311700" y="106792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Naquele tempo, Jesus dizia: “A que é semelhante o Reino de Deus, e com que poderei compará-lo? Ele é como a semente de mostarda, que um homem pega e atira no seu jardim. A semente cresce, torna-se uma grande árvore e as aves do céu fazem ninhos nos seus ramos”. Jesus disse ainda: “Com que poderei ainda comparar o Reino de Deus? Ele é como o fermento que uma mulher pega e mistura com três porções de farinha, até que tudo fique fermentado”.</a:t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just" rtl="0">
              <a:spcBef>
                <a:spcPts val="1600"/>
              </a:spcBef>
              <a:spcAft>
                <a:spcPts val="0"/>
              </a:spcAft>
              <a:buNone/>
            </a:pPr>
            <a:endParaRPr sz="3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just" rtl="0">
              <a:spcBef>
                <a:spcPts val="1600"/>
              </a:spcBef>
              <a:spcAft>
                <a:spcPts val="0"/>
              </a:spcAft>
              <a:buNone/>
            </a:pPr>
            <a:endParaRPr sz="3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just" rtl="0">
              <a:spcBef>
                <a:spcPts val="1600"/>
              </a:spcBef>
              <a:spcAft>
                <a:spcPts val="1600"/>
              </a:spcAft>
              <a:buNone/>
            </a:pPr>
            <a:endParaRPr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6"/>
          <p:cNvSpPr txBox="1"/>
          <p:nvPr/>
        </p:nvSpPr>
        <p:spPr>
          <a:xfrm>
            <a:off x="4572000" y="164575"/>
            <a:ext cx="42015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4C113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>
            <a:off x="172900" y="224225"/>
            <a:ext cx="5172300" cy="42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101010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“Temos o dragão do tradicionalismo. A direita é violenta, é injusta, estamos fuzilando o Papa, o Sínodo, o Concílio Vaticano II. </a:t>
            </a:r>
            <a:r>
              <a:rPr lang="pt-BR" sz="2000" b="1">
                <a:solidFill>
                  <a:srgbClr val="101010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Parece que não queremos vida</a:t>
            </a:r>
            <a:r>
              <a:rPr lang="pt-BR" sz="2000">
                <a:solidFill>
                  <a:srgbClr val="101010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, o Concílio Vaticano II, o evangelho, porque ninguém de nós duvida que esta é a grande razão do sínodo, do concílio, deste santuário, a não ser a vida, como já falei”</a:t>
            </a:r>
            <a:endParaRPr sz="2000">
              <a:solidFill>
                <a:srgbClr val="101010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just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101010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“Os dragões são as ideologias, que quer dizer os interesses pessoais, tanto de direita quanto de esquerda”</a:t>
            </a:r>
            <a:endParaRPr sz="2000">
              <a:solidFill>
                <a:srgbClr val="101010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just" rtl="0">
              <a:spcBef>
                <a:spcPts val="1600"/>
              </a:spcBef>
              <a:spcAft>
                <a:spcPts val="1600"/>
              </a:spcAft>
              <a:buNone/>
            </a:pPr>
            <a:endParaRPr sz="2000">
              <a:solidFill>
                <a:srgbClr val="101010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83" name="Google Shape;83;p17"/>
          <p:cNvPicPr preferRelativeResize="0"/>
          <p:nvPr/>
        </p:nvPicPr>
        <p:blipFill rotWithShape="1">
          <a:blip r:embed="rId3">
            <a:alphaModFix/>
          </a:blip>
          <a:srcRect l="15751" r="13552"/>
          <a:stretch/>
        </p:blipFill>
        <p:spPr>
          <a:xfrm>
            <a:off x="5497600" y="893275"/>
            <a:ext cx="3732449" cy="316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body" idx="1"/>
          </p:nvPr>
        </p:nvSpPr>
        <p:spPr>
          <a:xfrm>
            <a:off x="3846825" y="233775"/>
            <a:ext cx="5114700" cy="43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“</a:t>
            </a:r>
            <a:r>
              <a:rPr lang="pt-BR" b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Peço a Deus que cresça o número de políticos capazes de entrar num autêntico diálogo que vise efetivamente a sanar as raízes profundas dos males do nosso mundo</a:t>
            </a:r>
            <a:r>
              <a:rPr lang="pt-BR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. A política, tão denegrida, é uma sublime vocação, é uma das formas mais preciosas da caridade, porque busca o bem comum. Rezo ao Senhor para que nos conceda mais políticos que tenham verdadeiramente a peito a sociedade, o povo e a vida dos pobres”. </a:t>
            </a:r>
            <a:endParaRPr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just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Francisco</a:t>
            </a:r>
            <a:endParaRPr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150" y="185575"/>
            <a:ext cx="3191525" cy="4772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body" idx="1"/>
          </p:nvPr>
        </p:nvSpPr>
        <p:spPr>
          <a:xfrm>
            <a:off x="82700" y="0"/>
            <a:ext cx="4168500" cy="35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0"/>
          <p:cNvSpPr txBox="1"/>
          <p:nvPr/>
        </p:nvSpPr>
        <p:spPr>
          <a:xfrm>
            <a:off x="0" y="204025"/>
            <a:ext cx="91440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 VERDADE VOS FARÁ LIVRE</a:t>
            </a:r>
            <a:endParaRPr sz="2400" b="1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3" name="Google Shape;103;p20" descr="COMPOSITORES: MANU DA CUÍCA/ LUIZ CARLOS MÁXIMO - Intérprete: Bico Doce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150" y="1141275"/>
            <a:ext cx="4698400" cy="352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0"/>
          <p:cNvSpPr txBox="1"/>
          <p:nvPr/>
        </p:nvSpPr>
        <p:spPr>
          <a:xfrm>
            <a:off x="5143500" y="1267875"/>
            <a:ext cx="3702600" cy="32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1C1E2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"Moleque pelintra do Buraco Quente</a:t>
            </a:r>
            <a:endParaRPr sz="1800">
              <a:solidFill>
                <a:srgbClr val="1C1E21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1C1E2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Meu nome é Jesus da Gente</a:t>
            </a:r>
            <a:endParaRPr sz="1800">
              <a:solidFill>
                <a:srgbClr val="1C1E21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1C1E2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Nasci de peito aberto, de punho cerrado</a:t>
            </a:r>
            <a:endParaRPr sz="1800">
              <a:solidFill>
                <a:srgbClr val="1C1E21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1C1E2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Meu pai carpinteiro desempregado</a:t>
            </a:r>
            <a:endParaRPr sz="1800">
              <a:solidFill>
                <a:srgbClr val="1C1E21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1C1E2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Minha mãe é Maria das Dores Brasil"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1" name="Google Shape;11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4176" y="0"/>
            <a:ext cx="613564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852</Words>
  <Application>Microsoft Office PowerPoint</Application>
  <PresentationFormat>Apresentação na tela (16:9)</PresentationFormat>
  <Paragraphs>65</Paragraphs>
  <Slides>20</Slides>
  <Notes>20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8" baseType="lpstr">
      <vt:lpstr>Arial</vt:lpstr>
      <vt:lpstr>Amatic SC</vt:lpstr>
      <vt:lpstr>Comic Sans MS</vt:lpstr>
      <vt:lpstr>Source Code Pro</vt:lpstr>
      <vt:lpstr>Georgia</vt:lpstr>
      <vt:lpstr>Comfortaa</vt:lpstr>
      <vt:lpstr>Lobster</vt:lpstr>
      <vt:lpstr>Beach Day</vt:lpstr>
      <vt:lpstr>escola de fé e política waldemar rossi</vt:lpstr>
      <vt:lpstr>Slide 2</vt:lpstr>
      <vt:lpstr>Protestos em Quito, Capital do Equador,  </vt:lpstr>
      <vt:lpstr>Lucas 13,18-21</vt:lpstr>
      <vt:lpstr>Slide 5</vt:lpstr>
      <vt:lpstr>Slide 6</vt:lpstr>
      <vt:lpstr>Slide 7</vt:lpstr>
      <vt:lpstr>Slide 8</vt:lpstr>
      <vt:lpstr>Slide 9</vt:lpstr>
      <vt:lpstr>Convidados para o Encontro</vt:lpstr>
      <vt:lpstr>REGRAS</vt:lpstr>
      <vt:lpstr>REGRAS</vt:lpstr>
      <vt:lpstr>Prestação de Contas</vt:lpstr>
      <vt:lpstr>Saúde</vt:lpstr>
      <vt:lpstr>Educação</vt:lpstr>
      <vt:lpstr>Assistência Social</vt:lpstr>
      <vt:lpstr>Transporte / Mobilidade</vt:lpstr>
      <vt:lpstr>EMENDAS PARLAMENTARES</vt:lpstr>
      <vt:lpstr>fila do povo</vt:lpstr>
      <vt:lpstr>ORÇAMENTO 2020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escola de fé e política waldemar rossi</dc:title>
  <cp:lastModifiedBy>Márcia</cp:lastModifiedBy>
  <cp:revision>2</cp:revision>
  <dcterms:modified xsi:type="dcterms:W3CDTF">2019-10-14T22:04:57Z</dcterms:modified>
</cp:coreProperties>
</file>