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regular.fntdata"/><Relationship Id="rId14" Type="http://schemas.openxmlformats.org/officeDocument/2006/relationships/slide" Target="slides/slide9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fd70414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fd70414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d4f275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d4f275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01b4fbbe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01b4fbbe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1b4fbbe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01b4fbbe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d4f2759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d4f2759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775635f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775635f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775635f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775635f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d4f2759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d4f2759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q4-SE_tJ4O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de fé e política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waldemar rossi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4088725"/>
            <a:ext cx="86931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16 De Setembro</a:t>
            </a:r>
            <a:r>
              <a:rPr b="0" lang="pt-BR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>
                <a:latin typeface="Comic Sans MS"/>
                <a:ea typeface="Comic Sans MS"/>
                <a:cs typeface="Comic Sans MS"/>
                <a:sym typeface="Comic Sans MS"/>
              </a:rPr>
              <a:t>Semana de Alfabetização MOVA-SP - 2019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7594800" y="639125"/>
            <a:ext cx="1549200" cy="10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Paulo Freire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Patrono da educação brasileira</a:t>
            </a:r>
            <a:endParaRPr sz="20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7329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719800" y="210025"/>
            <a:ext cx="31125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6240" l="0" r="0" t="0"/>
          <a:stretch/>
        </p:blipFill>
        <p:spPr>
          <a:xfrm>
            <a:off x="0" y="272676"/>
            <a:ext cx="7594799" cy="44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575" y="0"/>
            <a:ext cx="4505261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775" y="2196824"/>
            <a:ext cx="5238504" cy="29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52650"/>
            <a:ext cx="5019550" cy="37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97450" y="223075"/>
            <a:ext cx="42015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ATO CONTRA FECHAMENTO DA EMEF VISCONDE DE TAUNAY, EM SAPOPEMBA. 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05/09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0" y="478850"/>
            <a:ext cx="21936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Caminhada da Paz - Dom Luciano Mendes de Almeida</a:t>
            </a:r>
            <a:r>
              <a:rPr b="1" lang="pt-BR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Comic Sans MS"/>
                <a:ea typeface="Comic Sans MS"/>
                <a:cs typeface="Comic Sans MS"/>
                <a:sym typeface="Comic Sans MS"/>
              </a:rPr>
              <a:t>Por uma educação libertadora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30/08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Comunidades do Setor Sapopemba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113400" y="1355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Pacto Educativo Global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13400" y="849625"/>
            <a:ext cx="6396000" cy="3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700">
                <a:solidFill>
                  <a:srgbClr val="000000"/>
                </a:solidFill>
              </a:rPr>
              <a:t>“[...]  desejo promover um </a:t>
            </a:r>
            <a:r>
              <a:rPr b="1" lang="pt-BR" sz="1700">
                <a:solidFill>
                  <a:srgbClr val="000000"/>
                </a:solidFill>
              </a:rPr>
              <a:t>encontro mundial no dia 14 de maio de 2020</a:t>
            </a:r>
            <a:r>
              <a:rPr lang="pt-BR" sz="1700">
                <a:solidFill>
                  <a:srgbClr val="000000"/>
                </a:solidFill>
              </a:rPr>
              <a:t>, que terá como tema </a:t>
            </a:r>
            <a:r>
              <a:rPr b="1" lang="pt-BR" sz="1700">
                <a:solidFill>
                  <a:srgbClr val="000000"/>
                </a:solidFill>
              </a:rPr>
              <a:t>«Reconstruir o pacto educativo global»</a:t>
            </a:r>
            <a:r>
              <a:rPr lang="pt-BR" sz="1700">
                <a:solidFill>
                  <a:srgbClr val="000000"/>
                </a:solidFill>
              </a:rPr>
              <a:t>: um encontro para reavivar o compromisso em prol e com as gerações jovens, renovando a paixão por uma </a:t>
            </a:r>
            <a:r>
              <a:rPr b="1" lang="pt-BR" sz="1700">
                <a:solidFill>
                  <a:srgbClr val="000000"/>
                </a:solidFill>
              </a:rPr>
              <a:t>educação mais aberta e inclusiva</a:t>
            </a:r>
            <a:r>
              <a:rPr lang="pt-BR" sz="1700">
                <a:solidFill>
                  <a:srgbClr val="000000"/>
                </a:solidFill>
              </a:rPr>
              <a:t>, capaz de escuta paciente, diálogo construtivo e mútua compreensão. Nunca, como agora, houve necessidade de unir esforços </a:t>
            </a:r>
            <a:r>
              <a:rPr b="1" lang="pt-BR" sz="1700">
                <a:solidFill>
                  <a:srgbClr val="000000"/>
                </a:solidFill>
              </a:rPr>
              <a:t>numa ampla aliança educativa</a:t>
            </a:r>
            <a:r>
              <a:rPr lang="pt-BR" sz="1700">
                <a:solidFill>
                  <a:srgbClr val="000000"/>
                </a:solidFill>
              </a:rPr>
              <a:t> para formar pessoas maduras, capazes de superar fragmentações e contrastes e reconstruir o tecido das relações em ordem a uma humanidade mais fraterna.”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35720" l="0" r="5285" t="0"/>
          <a:stretch/>
        </p:blipFill>
        <p:spPr>
          <a:xfrm>
            <a:off x="6594400" y="849625"/>
            <a:ext cx="2549600" cy="21690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115675" y="4767175"/>
            <a:ext cx="2701800" cy="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Source Code Pro"/>
                <a:ea typeface="Source Code Pro"/>
                <a:cs typeface="Source Code Pro"/>
                <a:sym typeface="Source Code Pro"/>
              </a:rPr>
              <a:t>Papa Francisco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6729925" y="3093075"/>
            <a:ext cx="24141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Papa Francisco com Anita Freire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1183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Provérbios</a:t>
            </a:r>
            <a:r>
              <a:rPr lang="pt-BR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4</a:t>
            </a:r>
            <a:r>
              <a:rPr lang="pt-BR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4-9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3653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“Adquire a sabedoria, adquire a inteligência; não esqueças as palavras de minha boca e jamais delas te afastes. Não a abandones e ela te guardará, ama-a e velará sobre ti. O princípio da sabedoria é: adquire a sabedoria; em troca de tudo o que possuis, adquire a inteligência. Estima-a, e ela te exaltará, será tua glória, se a abraçares. Uma coroa de graça porá sobre tua cabeça, com um diadema de glória te cingirá”.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22700" y="96050"/>
            <a:ext cx="5194200" cy="4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pt-BR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Tema: Fraternidade e Educação</a:t>
            </a:r>
            <a:endParaRPr b="1"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1300"/>
              </a:spcBef>
              <a:spcAft>
                <a:spcPts val="0"/>
              </a:spcAft>
              <a:buNone/>
            </a:pPr>
            <a:r>
              <a:rPr b="1" i="1" lang="pt-BR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Lema: A Serviço da Vida e da Esperança</a:t>
            </a:r>
            <a:endParaRPr b="1"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rPr b="1" i="1" lang="pt-BR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Objetivo Geral:</a:t>
            </a:r>
            <a:endParaRPr b="1" i="1"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Colaborar com as pessoas na sua busca de realização; Favorecer a criação e o fortalecimento de comunidades onde todos participem e se apóiem fraternalmente; Estimular o exercício da cidadania, em favor de uma sociedade justa e solidária; </a:t>
            </a:r>
            <a:r>
              <a:rPr b="1" lang="pt-BR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Promover ações para a erradicação do analfabetismo em sentido amplo.</a:t>
            </a:r>
            <a:endParaRPr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300"/>
              </a:spcBef>
              <a:spcAft>
                <a:spcPts val="1600"/>
              </a:spcAft>
              <a:buNone/>
            </a:pPr>
            <a:r>
              <a:t/>
            </a:r>
            <a:endParaRPr b="1" sz="100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0" y="0"/>
            <a:ext cx="349052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311950"/>
            <a:ext cx="4082400" cy="4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MOVA-SP COMPLETA 30 ANOS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ompletando 30 anos de atuação na Rede Municipal de Ensino de São Paulo, o Movimento de Alfabetização de Jovens, Adultos e Idosos (MOVA-SP) realizou no sábado (14/09), no Auditório do Anhembi, a abertura da 17ª edição da Semana de Alfabetização MOVA-SP - 2019.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semana tem como patrono e grande homenageado, o educador e secretário municipal de educação de São Paulo (1989-1991) Paulo Freire, criador do MOVA, e a data de realização da semana foi escolhida por conta da proximidade da data de nascimento de Paulo Freire, em 19 de setembro de 1921.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725" y="778218"/>
            <a:ext cx="4622275" cy="358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82700" y="0"/>
            <a:ext cx="4168500" cy="3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 Trono do Estudar&#10;Ninguém tira o trono do estudar&#10;Ninguém é o dono do que a vida dá&#10;&#10;Ninguém tira o trono do estudar&#10;Ninguém é o dono do que a vida dá&#10;E nem me colocando numa jaula&#10;Porque sala de aula essa jaula vai virar&#10;E nem me colocando numa jaula&#10;Porque sala de aula essa jaula vai virar&#10;&#10;A vida deu os muitos anos da estrutura&#10;Do humano à procura do que Deus não respondeu&#10;Deu a história, a ciência, arquitetura&#10;Deu a arte, deu a cura e a cultura pra quem leu&#10;Depois de tudo até chegar neste momento me negar&#10;Conhecimento é me negar o que é meu&#10;&#10;Não venha agora fazer furo em meu futuro&#10;Me trancar num quarto escuro e fingir que me esqueceu&#10;Vocês vão ter que acostumar.&#10;&#10;Ninguém tira o trono do estudar&#10;Ninguém é o dono do que a vida dá&#10;&#10;Ninguém tira o trono do estudar&#10;Ninguém é o dono do que a vida dá&#10;E nem me colocando numa jaula&#10;Porque sala de aula essa jaula vai virar&#10;E nem me colocando numa jaula&#10;Porque sala de aula essa jaula vai virar&#10;&#10;E tem que honrar e se orgulhar do trono mesmo&#10;E perder o sono mesmo pra lutar pelo o que é seu&#10;Que neste trono todo ser humano é rei,&#10;Seja preto, branco, gay, rico, pobre, santo, ateu&#10;Pra ter escolha, tem que ter escola&#10;Ninguém quer esmola, e isso ninguém pode negar&#10;Nem a lei, nem estado, nem turista, nem palácio,&#10;Nem artista, nem polícia militar&#10;Vocês vão ter que engolir e se entregar&#10;Ninguém tira o trono do estudar.&#10;&#10;-----------------------------------------------------------------------------------------------------&#10;Créditos:&#10;&#10;Produção Executiva: Renata Galvão&#10;Direção: Alessandra Dorgan&#10;Direção Musical: Fabio Pinczowski&#10;Idealização: Manoela Miklos&#10;&#10;Direção de fotografia: Lívia Perini&#10;Assistência de Direção: Cibele Galvão&#10;Câmera: Alisson Louback Rodrigo Rosa Riccardo Melchiades&#10;&#10;Montagem: Victor Cohen&#10;Color Grading: Marco Oliveira&#10;&#10;Still: Dubes Sonego Reikrauss Benemond&#10;Maquiagem: Mima Mizukami&#10;&#10;Mixagem: Fabio Pinczowski no Estúdio 12 Dólares&#10;Masterização: Arthur Joly na Reco-Master&#10;Gravado nos estúdios: 12 Dólares (SP), Marini (RJ) e Rockit (RJ) por Fabio Pinczowski.&#10;&#10;Fotos: &#10;Minha Sampa&#10;Não Fechem Minha Escola&#10;Gabriel Uchida/VICE&#10;Felipe Larozza/VICE&#10;Jardiel Carvalho/R.U.A Foto Coletivo&#10;Rodrigo Zaim/R.U.A Foto Coletivo&#10;&#10;Ilustrações: Layla Cruz&#10;&#10;Agradecimentos:&#10;&#10;Alessandra Orofino&#10;Anna Livia Arida&#10;Dado Villa-lobos&#10;Daniel Ferro&#10;Estevão Casé&#10;Felipe Arêas&#10;Gui Coelho&#10;Isaías Rodrigues&#10;João Erbetta&#10;Juliana Boscardin&#10;Kassin&#10;Laura Dorgan Menezes&#10;Marcos Felix&#10;Maria Gadú&#10;Max Galvão Montanari&#10;Minha Sampa&#10;Nossas Cidades&#10;Paulo Miklos&#10;Polar Filmes&#10;Regina Zappa&#10;Rosa Galvão Montanari&#10;&#10;Música: Trono do Estudar – Dani Black&#10;&#10;Artistas:&#10;&#10;André Whoong&#10;Arnaldo Antunes&#10;Chico Buarque&#10;Dado Villa-Lobos&#10;Dani Black&#10;Felipe Catto&#10;Felipe Roseno&#10;Fernando Anitelli&#10;Hélio Flanders&#10;Lucas Santtana&#10;Lucas Silveira &#10;Miranda Kassin&#10;Paulo Miklos&#10;Pedro Luís&#10;Tetê Espíndola&#10;Tiago Iorc&#10;Tiê&#10;Xuxa Levy&#10;Zélia Duncan" id="112" name="Google Shape;112;p21" title="O Trono do Estudar _ Ocupação das escolas de São Paul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1073963"/>
            <a:ext cx="5597167" cy="419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5760300" y="1073963"/>
            <a:ext cx="3383700" cy="347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3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omic Sans MS"/>
                <a:ea typeface="Comic Sans MS"/>
                <a:cs typeface="Comic Sans MS"/>
                <a:sym typeface="Comic Sans MS"/>
              </a:rPr>
              <a:t>Ninguém tira o trono do estudar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omic Sans MS"/>
                <a:ea typeface="Comic Sans MS"/>
                <a:cs typeface="Comic Sans MS"/>
                <a:sym typeface="Comic Sans MS"/>
              </a:rPr>
              <a:t>Ninguém é o dono do que a vida dá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omic Sans MS"/>
                <a:ea typeface="Comic Sans MS"/>
                <a:cs typeface="Comic Sans MS"/>
                <a:sym typeface="Comic Sans MS"/>
              </a:rPr>
              <a:t>E nem me colocando numa jaula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omic Sans MS"/>
                <a:ea typeface="Comic Sans MS"/>
                <a:cs typeface="Comic Sans MS"/>
                <a:sym typeface="Comic Sans MS"/>
              </a:rPr>
              <a:t>Porque sala de aula essa jaula vai virar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50" y="74375"/>
            <a:ext cx="9144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Ninguém tira o trono do estudar</a:t>
            </a:r>
            <a:endParaRPr b="1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