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embeddedFontLst>
    <p:embeddedFont>
      <p:font typeface="Amatic SC"/>
      <p:regular r:id="rId12"/>
      <p:bold r:id="rId13"/>
    </p:embeddedFont>
    <p:embeddedFont>
      <p:font typeface="Lobster"/>
      <p:regular r:id="rId14"/>
    </p:embeddedFont>
    <p:embeddedFont>
      <p:font typeface="Source Code Pro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AmaticSC-bold.fntdata"/><Relationship Id="rId12" Type="http://schemas.openxmlformats.org/officeDocument/2006/relationships/font" Target="fonts/AmaticSC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SourceCodePro-regular.fntdata"/><Relationship Id="rId14" Type="http://schemas.openxmlformats.org/officeDocument/2006/relationships/font" Target="fonts/Lobster-regular.fntdata"/><Relationship Id="rId17" Type="http://schemas.openxmlformats.org/officeDocument/2006/relationships/font" Target="fonts/SourceCodePro-italic.fntdata"/><Relationship Id="rId16" Type="http://schemas.openxmlformats.org/officeDocument/2006/relationships/font" Target="fonts/SourceCodePro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schemas.openxmlformats.org/officeDocument/2006/relationships/font" Target="fonts/SourceCodePro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6163b78db1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6163b78db1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33d4f27593_0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33d4f27593_0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6163b78db1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6163b78db1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3d4f27593_0_1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33d4f27593_0_1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6163b78db1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6163b78db1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hasCustomPrompt="1" type="title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/>
          <p:nvPr>
            <p:ph idx="1" type="body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4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b="1" sz="2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each-day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hyperlink" Target="http://www.youtube.com/watch?v=Om8e3Lh0KHo" TargetMode="External"/><Relationship Id="rId4" Type="http://schemas.openxmlformats.org/officeDocument/2006/relationships/image" Target="../media/image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escola de fé e política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waldemar rossi</a:t>
            </a:r>
            <a:endParaRPr/>
          </a:p>
        </p:txBody>
      </p:sp>
      <p:sp>
        <p:nvSpPr>
          <p:cNvPr id="57" name="Google Shape;57;p13"/>
          <p:cNvSpPr txBox="1"/>
          <p:nvPr>
            <p:ph idx="1" type="subTitle"/>
          </p:nvPr>
        </p:nvSpPr>
        <p:spPr>
          <a:xfrm>
            <a:off x="311700" y="4088725"/>
            <a:ext cx="8693100" cy="7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Comic Sans MS"/>
                <a:ea typeface="Comic Sans MS"/>
                <a:cs typeface="Comic Sans MS"/>
                <a:sym typeface="Comic Sans MS"/>
              </a:rPr>
              <a:t>23 de Setembro</a:t>
            </a:r>
            <a:r>
              <a:rPr b="0" lang="pt-BR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b="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pt-BR">
                <a:latin typeface="Comic Sans MS"/>
                <a:ea typeface="Comic Sans MS"/>
                <a:cs typeface="Comic Sans MS"/>
                <a:sym typeface="Comic Sans MS"/>
              </a:rPr>
              <a:t>Dia Internacional contra a Exploração Sexual e o Tráfico de Mulheres e Crianças</a:t>
            </a:r>
            <a:endParaRPr b="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title"/>
          </p:nvPr>
        </p:nvSpPr>
        <p:spPr>
          <a:xfrm>
            <a:off x="7064575" y="477275"/>
            <a:ext cx="2079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500"/>
              <a:t>Estados e municípios têm até sexta para aderir a modelo cívico-militar</a:t>
            </a:r>
            <a:endParaRPr sz="3500"/>
          </a:p>
        </p:txBody>
      </p:sp>
      <p:sp>
        <p:nvSpPr>
          <p:cNvPr id="63" name="Google Shape;63;p14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90525"/>
            <a:ext cx="6953250" cy="4362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type="title"/>
          </p:nvPr>
        </p:nvSpPr>
        <p:spPr>
          <a:xfrm>
            <a:off x="187750" y="164575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8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Amós 8,4-7</a:t>
            </a:r>
            <a:endParaRPr/>
          </a:p>
        </p:txBody>
      </p:sp>
      <p:sp>
        <p:nvSpPr>
          <p:cNvPr id="70" name="Google Shape;70;p15"/>
          <p:cNvSpPr txBox="1"/>
          <p:nvPr>
            <p:ph idx="1" type="body"/>
          </p:nvPr>
        </p:nvSpPr>
        <p:spPr>
          <a:xfrm>
            <a:off x="311700" y="106792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Ouvi isto, vós, que </a:t>
            </a:r>
            <a:r>
              <a:rPr b="1" lang="pt-BR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maltratais os humildes e causais a prostração dos pobres da terra</a:t>
            </a:r>
            <a:r>
              <a:rPr lang="pt-BR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; vós que andais dizendo: “Quando passará a lua nova, para </a:t>
            </a:r>
            <a:r>
              <a:rPr b="1" lang="pt-BR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vendermos bem a mercadoria</a:t>
            </a:r>
            <a:r>
              <a:rPr lang="pt-BR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? E o sábado, para darmos pronta saída ao trigo, para </a:t>
            </a:r>
            <a:r>
              <a:rPr b="1" lang="pt-BR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diminuir medidas</a:t>
            </a:r>
            <a:r>
              <a:rPr lang="pt-BR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b="1" lang="pt-BR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aumentar pesos</a:t>
            </a:r>
            <a:r>
              <a:rPr lang="pt-BR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e </a:t>
            </a:r>
            <a:r>
              <a:rPr b="1" lang="pt-BR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adulterar balanças</a:t>
            </a:r>
            <a:r>
              <a:rPr lang="pt-BR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b="1" lang="pt-BR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dominar os pobres</a:t>
            </a:r>
            <a:r>
              <a:rPr lang="pt-BR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com dinheiro e os humildes com um par de sandálias, e para pôr à venda o refugo do trigo?” Por causa da soberba de Jacó, jurou o Senhor: “Nunca mais esquecerei o que eles fizeram”.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15"/>
          <p:cNvSpPr txBox="1"/>
          <p:nvPr/>
        </p:nvSpPr>
        <p:spPr>
          <a:xfrm>
            <a:off x="4572000" y="164575"/>
            <a:ext cx="42015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pt-BR" sz="2400">
                <a:solidFill>
                  <a:srgbClr val="4C1130"/>
                </a:solidFill>
                <a:highlight>
                  <a:srgbClr val="FFFFFF"/>
                </a:highlight>
                <a:latin typeface="Lobster"/>
                <a:ea typeface="Lobster"/>
                <a:cs typeface="Lobster"/>
                <a:sym typeface="Lobster"/>
              </a:rPr>
              <a:t>Contra aqueles que dominam os pobres com dinheiro</a:t>
            </a:r>
            <a:endParaRPr sz="2400">
              <a:solidFill>
                <a:srgbClr val="4C1130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/>
          <p:nvPr>
            <p:ph type="title"/>
          </p:nvPr>
        </p:nvSpPr>
        <p:spPr>
          <a:xfrm>
            <a:off x="5614475" y="292850"/>
            <a:ext cx="3217800" cy="155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500"/>
              <a:t>“Não existe pior pobreza material do que aquela que não permite ganhar o pão e priva da dignidade do trabalho. O desemprego juvenil, a informalidade e a falta de direitos laborais não são inevitáveis, são o resultado de opção social prévia, de um sistema econômico que coloca os lucros acima do homem”, defendeu o Papa.</a:t>
            </a:r>
            <a:endParaRPr sz="2500"/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0"/>
            <a:ext cx="51435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>
            <p:ph idx="1" type="body"/>
          </p:nvPr>
        </p:nvSpPr>
        <p:spPr>
          <a:xfrm>
            <a:off x="82700" y="0"/>
            <a:ext cx="4168500" cy="352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17"/>
          <p:cNvSpPr txBox="1"/>
          <p:nvPr/>
        </p:nvSpPr>
        <p:spPr>
          <a:xfrm>
            <a:off x="50" y="74375"/>
            <a:ext cx="9144000" cy="71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40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E agora me digam se eu tenho direito, se sou cidadão ou por Deus não fui feito ?</a:t>
            </a:r>
            <a:endParaRPr b="1">
              <a:solidFill>
                <a:srgbClr val="FF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descr="A postagem tem como objetivo divulgar a canção.&#10;&#10;LAMENTO NATIVO é uma canção clássica do cancioneiro pastoral das CEBS e Pastorais Sociais. Feita por Frei Domingos dos Santos, O.P., é muito admirada e escutada. Foi várias vezes reeditada nos discos e fitas K-7 da Campanha da Fraternidade da CNBB.&#10;Recentemente, um vídeo com o Frei Domingos, tocando violão e cantando apareceu na internet.&#10;Não deixe de escutar, rezar e se emocionar.&#10;&#10;A imagem, Arte-Vida é de Ateliê 15." id="84" name="Google Shape;84;p17" title="LAMENTO NATIVO (Frei Domingos dos Santos, O.P.)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9150" y="1041100"/>
            <a:ext cx="5074625" cy="3805975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7"/>
          <p:cNvSpPr txBox="1"/>
          <p:nvPr/>
        </p:nvSpPr>
        <p:spPr>
          <a:xfrm>
            <a:off x="5676425" y="1520250"/>
            <a:ext cx="3234900" cy="48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500">
                <a:latin typeface="Comic Sans MS"/>
                <a:ea typeface="Comic Sans MS"/>
                <a:cs typeface="Comic Sans MS"/>
                <a:sym typeface="Comic Sans MS"/>
              </a:rPr>
              <a:t>Lamento Nativo</a:t>
            </a:r>
            <a:endParaRPr b="1" sz="25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500">
                <a:latin typeface="Comic Sans MS"/>
                <a:ea typeface="Comic Sans MS"/>
                <a:cs typeface="Comic Sans MS"/>
                <a:sym typeface="Comic Sans MS"/>
              </a:rPr>
              <a:t>Frei Domingos O.P</a:t>
            </a:r>
            <a:endParaRPr b="1" sz="25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/>
          <p:nvPr>
            <p:ph type="title"/>
          </p:nvPr>
        </p:nvSpPr>
        <p:spPr>
          <a:xfrm>
            <a:off x="337350" y="1193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A61C00"/>
                </a:solidFill>
                <a:latin typeface="Comic Sans MS"/>
                <a:ea typeface="Comic Sans MS"/>
                <a:cs typeface="Comic Sans MS"/>
                <a:sym typeface="Comic Sans MS"/>
              </a:rPr>
              <a:t>E agora me digam se eu tenho direito</a:t>
            </a:r>
            <a:endParaRPr sz="1800">
              <a:solidFill>
                <a:srgbClr val="A61C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A61C00"/>
                </a:solidFill>
                <a:latin typeface="Comic Sans MS"/>
                <a:ea typeface="Comic Sans MS"/>
                <a:cs typeface="Comic Sans MS"/>
                <a:sym typeface="Comic Sans MS"/>
              </a:rPr>
              <a:t>se sou cidadão, ou por Deus não fui feito?</a:t>
            </a:r>
            <a:endParaRPr sz="1800">
              <a:solidFill>
                <a:srgbClr val="A61C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91" name="Google Shape;91;p18"/>
          <p:cNvSpPr txBox="1"/>
          <p:nvPr>
            <p:ph idx="1" type="body"/>
          </p:nvPr>
        </p:nvSpPr>
        <p:spPr>
          <a:xfrm>
            <a:off x="286050" y="901650"/>
            <a:ext cx="8571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rgbClr val="000000"/>
                </a:solidFill>
              </a:rPr>
              <a:t>Eu venho de longe, eu sou do sertão,</a:t>
            </a:r>
            <a:endParaRPr sz="1600">
              <a:solidFill>
                <a:srgbClr val="000000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rgbClr val="000000"/>
                </a:solidFill>
              </a:rPr>
              <a:t>Sou Pedro, sou Paulo. Maria e João.</a:t>
            </a:r>
            <a:endParaRPr sz="1600">
              <a:solidFill>
                <a:srgbClr val="000000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rgbClr val="000000"/>
                </a:solidFill>
              </a:rPr>
              <a:t>Eu sou brasileiro, mas sou estrangeiro,</a:t>
            </a:r>
            <a:endParaRPr sz="1600">
              <a:solidFill>
                <a:srgbClr val="000000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rgbClr val="000000"/>
                </a:solidFill>
              </a:rPr>
              <a:t>Lutei pela Pátria e ganhei cativeiro!</a:t>
            </a:r>
            <a:endParaRPr sz="1600">
              <a:solidFill>
                <a:srgbClr val="000000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rgbClr val="000000"/>
                </a:solidFill>
              </a:rPr>
              <a:t>Eu sou a Nação. Eu também sou irmão.</a:t>
            </a:r>
            <a:endParaRPr sz="1600">
              <a:solidFill>
                <a:srgbClr val="000000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rgbClr val="000000"/>
                </a:solidFill>
              </a:rPr>
              <a:t>Sou Povo de Deus e não tenho porção.</a:t>
            </a:r>
            <a:endParaRPr sz="1600">
              <a:solidFill>
                <a:srgbClr val="000000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rgbClr val="000000"/>
                </a:solidFill>
              </a:rPr>
              <a:t>Eu venho da fome, da seca, da dor.</a:t>
            </a:r>
            <a:endParaRPr sz="1600">
              <a:solidFill>
                <a:srgbClr val="000000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rgbClr val="000000"/>
                </a:solidFill>
              </a:rPr>
              <a:t>Eu sou do trabalho e não tenho valor!</a:t>
            </a:r>
            <a:endParaRPr sz="1600">
              <a:solidFill>
                <a:srgbClr val="000000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rgbClr val="000000"/>
                </a:solidFill>
              </a:rPr>
              <a:t>Eu faço a cidade e não moro; me arranjo!</a:t>
            </a:r>
            <a:endParaRPr sz="1600">
              <a:solidFill>
                <a:srgbClr val="000000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rgbClr val="000000"/>
                </a:solidFill>
              </a:rPr>
              <a:t>Plantei e colhi, mas não como; sou anjo...</a:t>
            </a:r>
            <a:endParaRPr sz="1600">
              <a:solidFill>
                <a:srgbClr val="000000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rgbClr val="000000"/>
                </a:solidFill>
              </a:rPr>
              <a:t>Eu tenho da terra sem distribuição!</a:t>
            </a:r>
            <a:endParaRPr sz="1600">
              <a:solidFill>
                <a:srgbClr val="000000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rgbClr val="000000"/>
                </a:solidFill>
              </a:rPr>
              <a:t>Eu sou do cansaço sem compensação!</a:t>
            </a:r>
            <a:endParaRPr sz="1600">
              <a:solidFill>
                <a:srgbClr val="000000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rgbClr val="000000"/>
                </a:solidFill>
              </a:rPr>
              <a:t>Eu venho de longe, eu sou do sertão:</a:t>
            </a:r>
            <a:endParaRPr sz="1600">
              <a:solidFill>
                <a:srgbClr val="000000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rgbClr val="000000"/>
                </a:solidFill>
              </a:rPr>
              <a:t>Sou Pedro, sou Paulo, eu sou a Nação.</a:t>
            </a:r>
            <a:endParaRPr sz="1600">
              <a:solidFill>
                <a:srgbClr val="000000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rgbClr val="000000"/>
                </a:solidFill>
              </a:rPr>
              <a:t>Eu faço a cidade, mas sou estrangeiro</a:t>
            </a:r>
            <a:endParaRPr sz="1600">
              <a:solidFill>
                <a:srgbClr val="000000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rgbClr val="000000"/>
                </a:solidFill>
              </a:rPr>
              <a:t>Lutei pela Pátria mas sou cativeiro!</a:t>
            </a:r>
            <a:endParaRPr sz="16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