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78" r:id="rId3"/>
    <p:sldId id="258" r:id="rId4"/>
    <p:sldId id="279" r:id="rId5"/>
    <p:sldId id="280" r:id="rId6"/>
    <p:sldId id="259" r:id="rId7"/>
    <p:sldId id="260" r:id="rId8"/>
    <p:sldId id="261" r:id="rId9"/>
    <p:sldId id="262" r:id="rId10"/>
    <p:sldId id="263" r:id="rId11"/>
    <p:sldId id="265" r:id="rId12"/>
    <p:sldId id="266" r:id="rId13"/>
    <p:sldId id="268" r:id="rId14"/>
    <p:sldId id="269" r:id="rId15"/>
    <p:sldId id="267" r:id="rId16"/>
    <p:sldId id="270" r:id="rId17"/>
    <p:sldId id="271" r:id="rId18"/>
    <p:sldId id="272" r:id="rId19"/>
    <p:sldId id="273" r:id="rId20"/>
    <p:sldId id="274" r:id="rId21"/>
    <p:sldId id="275" r:id="rId22"/>
    <p:sldId id="276" r:id="rId23"/>
    <p:sldId id="281" r:id="rId24"/>
    <p:sldId id="284" r:id="rId25"/>
    <p:sldId id="282" r:id="rId26"/>
    <p:sldId id="285" r:id="rId27"/>
    <p:sldId id="283" r:id="rId28"/>
    <p:sldId id="277" r:id="rId2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1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020C17-EFEE-4BC1-BBB7-048AF37C1667}" type="datetimeFigureOut">
              <a:rPr lang="pt-BR" smtClean="0"/>
              <a:t>14/10/2013</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1A3A71-43BD-4A42-A35B-FB9C47D8506E}" type="slidenum">
              <a:rPr lang="pt-BR" smtClean="0"/>
              <a:t>‹nº›</a:t>
            </a:fld>
            <a:endParaRPr lang="pt-BR"/>
          </a:p>
        </p:txBody>
      </p:sp>
    </p:spTree>
    <p:extLst>
      <p:ext uri="{BB962C8B-B14F-4D97-AF65-F5344CB8AC3E}">
        <p14:creationId xmlns:p14="http://schemas.microsoft.com/office/powerpoint/2010/main" val="2261859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p:spPr>
        <p:txBody>
          <a:bodyPr/>
          <a:lstStyle/>
          <a:p>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endParaRPr lang="pt-B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endParaRPr lang="pt-B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endParaRPr lang="pt-B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4687BDA2-1CEB-4458-80A0-0238B3BAE87B}" type="datetimeFigureOut">
              <a:rPr lang="pt-BR" smtClean="0"/>
              <a:t>14/10/2013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C190D56-202C-4132-BCCF-F6131F93E39B}" type="slidenum">
              <a:rPr lang="pt-BR" smtClean="0"/>
              <a:t>‹nº›</a:t>
            </a:fld>
            <a:endParaRPr lang="pt-BR"/>
          </a:p>
        </p:txBody>
      </p:sp>
    </p:spTree>
    <p:extLst>
      <p:ext uri="{BB962C8B-B14F-4D97-AF65-F5344CB8AC3E}">
        <p14:creationId xmlns:p14="http://schemas.microsoft.com/office/powerpoint/2010/main" val="218733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687BDA2-1CEB-4458-80A0-0238B3BAE87B}" type="datetimeFigureOut">
              <a:rPr lang="pt-BR" smtClean="0"/>
              <a:t>14/10/2013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C190D56-202C-4132-BCCF-F6131F93E39B}" type="slidenum">
              <a:rPr lang="pt-BR" smtClean="0"/>
              <a:t>‹nº›</a:t>
            </a:fld>
            <a:endParaRPr lang="pt-BR"/>
          </a:p>
        </p:txBody>
      </p:sp>
    </p:spTree>
    <p:extLst>
      <p:ext uri="{BB962C8B-B14F-4D97-AF65-F5344CB8AC3E}">
        <p14:creationId xmlns:p14="http://schemas.microsoft.com/office/powerpoint/2010/main" val="3525006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687BDA2-1CEB-4458-80A0-0238B3BAE87B}" type="datetimeFigureOut">
              <a:rPr lang="pt-BR" smtClean="0"/>
              <a:t>14/10/2013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C190D56-202C-4132-BCCF-F6131F93E39B}" type="slidenum">
              <a:rPr lang="pt-BR" smtClean="0"/>
              <a:t>‹nº›</a:t>
            </a:fld>
            <a:endParaRPr lang="pt-BR"/>
          </a:p>
        </p:txBody>
      </p:sp>
    </p:spTree>
    <p:extLst>
      <p:ext uri="{BB962C8B-B14F-4D97-AF65-F5344CB8AC3E}">
        <p14:creationId xmlns:p14="http://schemas.microsoft.com/office/powerpoint/2010/main" val="4262983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687BDA2-1CEB-4458-80A0-0238B3BAE87B}" type="datetimeFigureOut">
              <a:rPr lang="pt-BR" smtClean="0"/>
              <a:t>14/10/2013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C190D56-202C-4132-BCCF-F6131F93E39B}" type="slidenum">
              <a:rPr lang="pt-BR" smtClean="0"/>
              <a:t>‹nº›</a:t>
            </a:fld>
            <a:endParaRPr lang="pt-BR"/>
          </a:p>
        </p:txBody>
      </p:sp>
    </p:spTree>
    <p:extLst>
      <p:ext uri="{BB962C8B-B14F-4D97-AF65-F5344CB8AC3E}">
        <p14:creationId xmlns:p14="http://schemas.microsoft.com/office/powerpoint/2010/main" val="1379019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4687BDA2-1CEB-4458-80A0-0238B3BAE87B}" type="datetimeFigureOut">
              <a:rPr lang="pt-BR" smtClean="0"/>
              <a:t>14/10/2013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C190D56-202C-4132-BCCF-F6131F93E39B}" type="slidenum">
              <a:rPr lang="pt-BR" smtClean="0"/>
              <a:t>‹nº›</a:t>
            </a:fld>
            <a:endParaRPr lang="pt-BR"/>
          </a:p>
        </p:txBody>
      </p:sp>
    </p:spTree>
    <p:extLst>
      <p:ext uri="{BB962C8B-B14F-4D97-AF65-F5344CB8AC3E}">
        <p14:creationId xmlns:p14="http://schemas.microsoft.com/office/powerpoint/2010/main" val="437992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4687BDA2-1CEB-4458-80A0-0238B3BAE87B}" type="datetimeFigureOut">
              <a:rPr lang="pt-BR" smtClean="0"/>
              <a:t>14/10/2013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C190D56-202C-4132-BCCF-F6131F93E39B}" type="slidenum">
              <a:rPr lang="pt-BR" smtClean="0"/>
              <a:t>‹nº›</a:t>
            </a:fld>
            <a:endParaRPr lang="pt-BR"/>
          </a:p>
        </p:txBody>
      </p:sp>
    </p:spTree>
    <p:extLst>
      <p:ext uri="{BB962C8B-B14F-4D97-AF65-F5344CB8AC3E}">
        <p14:creationId xmlns:p14="http://schemas.microsoft.com/office/powerpoint/2010/main" val="1557163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4687BDA2-1CEB-4458-80A0-0238B3BAE87B}" type="datetimeFigureOut">
              <a:rPr lang="pt-BR" smtClean="0"/>
              <a:t>14/10/2013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C190D56-202C-4132-BCCF-F6131F93E39B}" type="slidenum">
              <a:rPr lang="pt-BR" smtClean="0"/>
              <a:t>‹nº›</a:t>
            </a:fld>
            <a:endParaRPr lang="pt-BR"/>
          </a:p>
        </p:txBody>
      </p:sp>
    </p:spTree>
    <p:extLst>
      <p:ext uri="{BB962C8B-B14F-4D97-AF65-F5344CB8AC3E}">
        <p14:creationId xmlns:p14="http://schemas.microsoft.com/office/powerpoint/2010/main" val="181886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4687BDA2-1CEB-4458-80A0-0238B3BAE87B}" type="datetimeFigureOut">
              <a:rPr lang="pt-BR" smtClean="0"/>
              <a:t>14/10/2013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C190D56-202C-4132-BCCF-F6131F93E39B}" type="slidenum">
              <a:rPr lang="pt-BR" smtClean="0"/>
              <a:t>‹nº›</a:t>
            </a:fld>
            <a:endParaRPr lang="pt-BR"/>
          </a:p>
        </p:txBody>
      </p:sp>
    </p:spTree>
    <p:extLst>
      <p:ext uri="{BB962C8B-B14F-4D97-AF65-F5344CB8AC3E}">
        <p14:creationId xmlns:p14="http://schemas.microsoft.com/office/powerpoint/2010/main" val="2644892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4687BDA2-1CEB-4458-80A0-0238B3BAE87B}" type="datetimeFigureOut">
              <a:rPr lang="pt-BR" smtClean="0"/>
              <a:t>14/10/2013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C190D56-202C-4132-BCCF-F6131F93E39B}" type="slidenum">
              <a:rPr lang="pt-BR" smtClean="0"/>
              <a:t>‹nº›</a:t>
            </a:fld>
            <a:endParaRPr lang="pt-BR"/>
          </a:p>
        </p:txBody>
      </p:sp>
    </p:spTree>
    <p:extLst>
      <p:ext uri="{BB962C8B-B14F-4D97-AF65-F5344CB8AC3E}">
        <p14:creationId xmlns:p14="http://schemas.microsoft.com/office/powerpoint/2010/main" val="2254891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687BDA2-1CEB-4458-80A0-0238B3BAE87B}" type="datetimeFigureOut">
              <a:rPr lang="pt-BR" smtClean="0"/>
              <a:t>14/10/2013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C190D56-202C-4132-BCCF-F6131F93E39B}" type="slidenum">
              <a:rPr lang="pt-BR" smtClean="0"/>
              <a:t>‹nº›</a:t>
            </a:fld>
            <a:endParaRPr lang="pt-BR"/>
          </a:p>
        </p:txBody>
      </p:sp>
    </p:spTree>
    <p:extLst>
      <p:ext uri="{BB962C8B-B14F-4D97-AF65-F5344CB8AC3E}">
        <p14:creationId xmlns:p14="http://schemas.microsoft.com/office/powerpoint/2010/main" val="1714483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687BDA2-1CEB-4458-80A0-0238B3BAE87B}" type="datetimeFigureOut">
              <a:rPr lang="pt-BR" smtClean="0"/>
              <a:t>14/10/2013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C190D56-202C-4132-BCCF-F6131F93E39B}" type="slidenum">
              <a:rPr lang="pt-BR" smtClean="0"/>
              <a:t>‹nº›</a:t>
            </a:fld>
            <a:endParaRPr lang="pt-BR"/>
          </a:p>
        </p:txBody>
      </p:sp>
    </p:spTree>
    <p:extLst>
      <p:ext uri="{BB962C8B-B14F-4D97-AF65-F5344CB8AC3E}">
        <p14:creationId xmlns:p14="http://schemas.microsoft.com/office/powerpoint/2010/main" val="3805380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87BDA2-1CEB-4458-80A0-0238B3BAE87B}" type="datetimeFigureOut">
              <a:rPr lang="pt-BR" smtClean="0"/>
              <a:t>14/10/2013</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90D56-202C-4132-BCCF-F6131F93E39B}" type="slidenum">
              <a:rPr lang="pt-BR" smtClean="0"/>
              <a:t>‹nº›</a:t>
            </a:fld>
            <a:endParaRPr lang="pt-BR"/>
          </a:p>
        </p:txBody>
      </p:sp>
    </p:spTree>
    <p:extLst>
      <p:ext uri="{BB962C8B-B14F-4D97-AF65-F5344CB8AC3E}">
        <p14:creationId xmlns:p14="http://schemas.microsoft.com/office/powerpoint/2010/main" val="287790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rosilene@jubileusul.org.br" TargetMode="External"/><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ítulo 1"/>
          <p:cNvSpPr>
            <a:spLocks noGrp="1"/>
          </p:cNvSpPr>
          <p:nvPr>
            <p:ph type="ctrTitle"/>
          </p:nvPr>
        </p:nvSpPr>
        <p:spPr>
          <a:xfrm>
            <a:off x="2758628" y="404665"/>
            <a:ext cx="6123409" cy="720080"/>
          </a:xfrm>
        </p:spPr>
        <p:txBody>
          <a:bodyPr>
            <a:normAutofit fontScale="90000"/>
          </a:bodyPr>
          <a:lstStyle/>
          <a:p>
            <a:pPr eaLnBrk="1" hangingPunct="1"/>
            <a:r>
              <a:rPr lang="pt-BR" dirty="0" smtClean="0">
                <a:cs typeface="Trebuchet MS" pitchFamily="34" charset="0"/>
              </a:rPr>
              <a:t>5ª Semana Social Brasileira</a:t>
            </a:r>
          </a:p>
        </p:txBody>
      </p:sp>
      <p:sp>
        <p:nvSpPr>
          <p:cNvPr id="3" name="Subtítulo 2"/>
          <p:cNvSpPr>
            <a:spLocks noGrp="1"/>
          </p:cNvSpPr>
          <p:nvPr>
            <p:ph type="subTitle" idx="1"/>
          </p:nvPr>
        </p:nvSpPr>
        <p:spPr>
          <a:xfrm>
            <a:off x="1619672" y="1340768"/>
            <a:ext cx="7117180" cy="4968552"/>
          </a:xfrm>
          <a:extLst/>
        </p:spPr>
        <p:txBody>
          <a:bodyPr rtlCol="0">
            <a:normAutofit fontScale="85000" lnSpcReduction="20000"/>
          </a:bodyPr>
          <a:lstStyle/>
          <a:p>
            <a:pPr eaLnBrk="1" fontAlgn="auto" hangingPunct="1">
              <a:buFont typeface="Wingdings 2" charset="2"/>
              <a:buNone/>
              <a:defRPr/>
            </a:pPr>
            <a:r>
              <a:rPr lang="pt-BR" b="1" dirty="0">
                <a:ln w="1905"/>
                <a:solidFill>
                  <a:schemeClr val="tx1"/>
                </a:solidFill>
                <a:effectLst>
                  <a:innerShdw blurRad="69850" dist="43180" dir="5400000">
                    <a:srgbClr val="000000">
                      <a:alpha val="65000"/>
                    </a:srgbClr>
                  </a:innerShdw>
                </a:effectLst>
              </a:rPr>
              <a:t> </a:t>
            </a:r>
            <a:endParaRPr lang="pt-BR" b="1" dirty="0" smtClean="0">
              <a:ln w="1905"/>
              <a:solidFill>
                <a:schemeClr val="tx1"/>
              </a:solidFill>
              <a:effectLst>
                <a:innerShdw blurRad="69850" dist="43180" dir="5400000">
                  <a:srgbClr val="000000">
                    <a:alpha val="65000"/>
                  </a:srgbClr>
                </a:innerShdw>
              </a:effectLst>
            </a:endParaRPr>
          </a:p>
          <a:p>
            <a:pPr eaLnBrk="1" fontAlgn="auto" hangingPunct="1">
              <a:buFont typeface="Wingdings 2" charset="2"/>
              <a:buNone/>
              <a:defRPr/>
            </a:pPr>
            <a:r>
              <a:rPr lang="pt-BR" b="1" i="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Estado para que</a:t>
            </a:r>
          </a:p>
          <a:p>
            <a:pPr eaLnBrk="1" fontAlgn="auto" hangingPunct="1">
              <a:buFont typeface="Wingdings 2" charset="2"/>
              <a:buNone/>
              <a:defRPr/>
            </a:pPr>
            <a:r>
              <a:rPr lang="pt-BR" b="1" i="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 e para quem</a:t>
            </a:r>
            <a:r>
              <a:rPr lang="pt-BR"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a:t>
            </a:r>
            <a:endParaRPr lang="pt-BR" dirty="0">
              <a:solidFill>
                <a:schemeClr val="tx1"/>
              </a:solidFill>
            </a:endParaRPr>
          </a:p>
          <a:p>
            <a:pPr eaLnBrk="1" fontAlgn="auto" hangingPunct="1">
              <a:buFont typeface="Wingdings 2" charset="2"/>
              <a:buNone/>
              <a:defRPr/>
            </a:pPr>
            <a:endParaRPr lang="pt-BR" b="1" i="1" dirty="0" smtClean="0">
              <a:ln w="10541" cmpd="sng">
                <a:solidFill>
                  <a:schemeClr val="accent1">
                    <a:shade val="88000"/>
                    <a:satMod val="110000"/>
                  </a:schemeClr>
                </a:solidFill>
                <a:prstDash val="solid"/>
              </a:ln>
              <a:solidFill>
                <a:schemeClr val="tx1"/>
              </a:solidFill>
            </a:endParaRPr>
          </a:p>
          <a:p>
            <a:pPr eaLnBrk="1" fontAlgn="auto" hangingPunct="1">
              <a:buFont typeface="Wingdings 2" charset="2"/>
              <a:buNone/>
              <a:defRPr/>
            </a:pPr>
            <a:r>
              <a:rPr lang="pt-BR" b="1" i="1" dirty="0" smtClean="0">
                <a:ln w="10541" cmpd="sng">
                  <a:solidFill>
                    <a:schemeClr val="accent1">
                      <a:shade val="88000"/>
                      <a:satMod val="110000"/>
                    </a:schemeClr>
                  </a:solidFill>
                  <a:prstDash val="solid"/>
                </a:ln>
                <a:solidFill>
                  <a:schemeClr val="tx1"/>
                </a:solidFill>
              </a:rPr>
              <a:t> A </a:t>
            </a:r>
            <a:r>
              <a:rPr lang="pt-BR" b="1" i="1" dirty="0">
                <a:ln w="10541" cmpd="sng">
                  <a:solidFill>
                    <a:schemeClr val="accent1">
                      <a:shade val="88000"/>
                      <a:satMod val="110000"/>
                    </a:schemeClr>
                  </a:solidFill>
                  <a:prstDash val="solid"/>
                </a:ln>
                <a:solidFill>
                  <a:schemeClr val="tx1"/>
                </a:solidFill>
              </a:rPr>
              <a:t>participação da sociedade </a:t>
            </a:r>
            <a:endParaRPr lang="pt-BR" b="1" i="1" dirty="0" smtClean="0">
              <a:ln w="10541" cmpd="sng">
                <a:solidFill>
                  <a:schemeClr val="accent1">
                    <a:shade val="88000"/>
                    <a:satMod val="110000"/>
                  </a:schemeClr>
                </a:solidFill>
                <a:prstDash val="solid"/>
              </a:ln>
              <a:solidFill>
                <a:schemeClr val="tx1"/>
              </a:solidFill>
            </a:endParaRPr>
          </a:p>
          <a:p>
            <a:pPr eaLnBrk="1" fontAlgn="auto" hangingPunct="1">
              <a:buFont typeface="Wingdings 2" charset="2"/>
              <a:buNone/>
              <a:defRPr/>
            </a:pPr>
            <a:r>
              <a:rPr lang="pt-BR" b="1" i="1" dirty="0" smtClean="0">
                <a:ln w="10541" cmpd="sng">
                  <a:solidFill>
                    <a:schemeClr val="accent1">
                      <a:shade val="88000"/>
                      <a:satMod val="110000"/>
                    </a:schemeClr>
                  </a:solidFill>
                  <a:prstDash val="solid"/>
                </a:ln>
                <a:solidFill>
                  <a:schemeClr val="tx1"/>
                </a:solidFill>
              </a:rPr>
              <a:t>              no </a:t>
            </a:r>
            <a:r>
              <a:rPr lang="pt-BR" b="1" i="1" dirty="0">
                <a:ln w="10541" cmpd="sng">
                  <a:solidFill>
                    <a:schemeClr val="accent1">
                      <a:shade val="88000"/>
                      <a:satMod val="110000"/>
                    </a:schemeClr>
                  </a:solidFill>
                  <a:prstDash val="solid"/>
                </a:ln>
                <a:solidFill>
                  <a:schemeClr val="tx1"/>
                </a:solidFill>
              </a:rPr>
              <a:t>processo de democratização </a:t>
            </a:r>
            <a:endParaRPr lang="pt-BR" b="1" i="1" dirty="0" smtClean="0">
              <a:ln w="10541" cmpd="sng">
                <a:solidFill>
                  <a:schemeClr val="accent1">
                    <a:shade val="88000"/>
                    <a:satMod val="110000"/>
                  </a:schemeClr>
                </a:solidFill>
                <a:prstDash val="solid"/>
              </a:ln>
              <a:solidFill>
                <a:schemeClr val="tx1"/>
              </a:solidFill>
            </a:endParaRPr>
          </a:p>
          <a:p>
            <a:pPr eaLnBrk="1" fontAlgn="auto" hangingPunct="1">
              <a:buFont typeface="Wingdings 2" charset="2"/>
              <a:buNone/>
              <a:defRPr/>
            </a:pPr>
            <a:r>
              <a:rPr lang="pt-BR" b="1" i="1" dirty="0" smtClean="0">
                <a:ln w="10541" cmpd="sng">
                  <a:solidFill>
                    <a:schemeClr val="accent1">
                      <a:shade val="88000"/>
                      <a:satMod val="110000"/>
                    </a:schemeClr>
                  </a:solidFill>
                  <a:prstDash val="solid"/>
                </a:ln>
                <a:solidFill>
                  <a:schemeClr val="tx1"/>
                </a:solidFill>
              </a:rPr>
              <a:t>do Estado</a:t>
            </a:r>
            <a:r>
              <a:rPr lang="pt-BR"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pt-BR" sz="1600" i="1" dirty="0"/>
              <a:t/>
            </a:r>
            <a:br>
              <a:rPr lang="pt-BR" sz="1600" i="1" dirty="0"/>
            </a:br>
            <a:r>
              <a:rPr lang="pt-BR" i="1" dirty="0"/>
              <a:t> </a:t>
            </a:r>
            <a:endParaRPr lang="pt-BR" i="1" dirty="0" smtClean="0"/>
          </a:p>
          <a:p>
            <a:pPr eaLnBrk="1" fontAlgn="auto" hangingPunct="1">
              <a:buFont typeface="Wingdings 2" charset="2"/>
              <a:buNone/>
              <a:defRPr/>
            </a:pPr>
            <a:endParaRPr lang="pt-BR" i="1" dirty="0" smtClean="0"/>
          </a:p>
          <a:p>
            <a:pPr eaLnBrk="1" fontAlgn="auto" hangingPunct="1">
              <a:buFont typeface="Wingdings 2" charset="2"/>
              <a:buNone/>
              <a:defRPr/>
            </a:pPr>
            <a:r>
              <a:rPr lang="pt-BR" i="1" dirty="0" smtClean="0">
                <a:solidFill>
                  <a:schemeClr val="tx1"/>
                </a:solidFill>
              </a:rPr>
              <a:t>Obs.: esta semana que ora trabalhamos reforça os aspectos abordados nas anteriores (é uma </a:t>
            </a:r>
            <a:r>
              <a:rPr lang="pt-BR" i="1" dirty="0" smtClean="0">
                <a:solidFill>
                  <a:schemeClr val="tx1"/>
                </a:solidFill>
              </a:rPr>
              <a:t>síntese</a:t>
            </a:r>
            <a:r>
              <a:rPr lang="pt-BR" i="1" dirty="0" smtClean="0">
                <a:solidFill>
                  <a:schemeClr val="tx1"/>
                </a:solidFill>
              </a:rPr>
              <a:t>).</a:t>
            </a:r>
          </a:p>
        </p:txBody>
      </p:sp>
      <p:sp>
        <p:nvSpPr>
          <p:cNvPr id="30724" name="Espaço Reservado para Número de Slid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Times New Roman" charset="0"/>
              </a:defRPr>
            </a:lvl1pPr>
            <a:lvl2pPr marL="742950" indent="-285750" eaLnBrk="0" hangingPunct="0">
              <a:defRPr kumimoji="1" sz="2400">
                <a:solidFill>
                  <a:schemeClr val="tx1"/>
                </a:solidFill>
                <a:latin typeface="Times New Roman" charset="0"/>
              </a:defRPr>
            </a:lvl2pPr>
            <a:lvl3pPr marL="1143000" indent="-228600" eaLnBrk="0" hangingPunct="0">
              <a:defRPr kumimoji="1" sz="2400">
                <a:solidFill>
                  <a:schemeClr val="tx1"/>
                </a:solidFill>
                <a:latin typeface="Times New Roman" charset="0"/>
              </a:defRPr>
            </a:lvl3pPr>
            <a:lvl4pPr marL="1600200" indent="-228600" eaLnBrk="0" hangingPunct="0">
              <a:defRPr kumimoji="1" sz="2400">
                <a:solidFill>
                  <a:schemeClr val="tx1"/>
                </a:solidFill>
                <a:latin typeface="Times New Roman" charset="0"/>
              </a:defRPr>
            </a:lvl4pPr>
            <a:lvl5pPr marL="2057400" indent="-228600" eaLnBrk="0" hangingPunct="0">
              <a:defRPr kumimoji="1" sz="2400">
                <a:solidFill>
                  <a:schemeClr val="tx1"/>
                </a:solidFill>
                <a:latin typeface="Times New Roman" charset="0"/>
              </a:defRPr>
            </a:lvl5pPr>
            <a:lvl6pPr marL="2514600" indent="-228600" eaLnBrk="0" fontAlgn="base" hangingPunct="0">
              <a:spcBef>
                <a:spcPct val="0"/>
              </a:spcBef>
              <a:spcAft>
                <a:spcPct val="0"/>
              </a:spcAft>
              <a:defRPr kumimoji="1" sz="2400">
                <a:solidFill>
                  <a:schemeClr val="tx1"/>
                </a:solidFill>
                <a:latin typeface="Times New Roman" charset="0"/>
              </a:defRPr>
            </a:lvl6pPr>
            <a:lvl7pPr marL="2971800" indent="-228600" eaLnBrk="0" fontAlgn="base" hangingPunct="0">
              <a:spcBef>
                <a:spcPct val="0"/>
              </a:spcBef>
              <a:spcAft>
                <a:spcPct val="0"/>
              </a:spcAft>
              <a:defRPr kumimoji="1" sz="2400">
                <a:solidFill>
                  <a:schemeClr val="tx1"/>
                </a:solidFill>
                <a:latin typeface="Times New Roman" charset="0"/>
              </a:defRPr>
            </a:lvl7pPr>
            <a:lvl8pPr marL="3429000" indent="-228600" eaLnBrk="0" fontAlgn="base" hangingPunct="0">
              <a:spcBef>
                <a:spcPct val="0"/>
              </a:spcBef>
              <a:spcAft>
                <a:spcPct val="0"/>
              </a:spcAft>
              <a:defRPr kumimoji="1" sz="2400">
                <a:solidFill>
                  <a:schemeClr val="tx1"/>
                </a:solidFill>
                <a:latin typeface="Times New Roman" charset="0"/>
              </a:defRPr>
            </a:lvl8pPr>
            <a:lvl9pPr marL="3886200" indent="-228600" eaLnBrk="0" fontAlgn="base" hangingPunct="0">
              <a:spcBef>
                <a:spcPct val="0"/>
              </a:spcBef>
              <a:spcAft>
                <a:spcPct val="0"/>
              </a:spcAft>
              <a:defRPr kumimoji="1" sz="2400">
                <a:solidFill>
                  <a:schemeClr val="tx1"/>
                </a:solidFill>
                <a:latin typeface="Times New Roman" charset="0"/>
              </a:defRPr>
            </a:lvl9pPr>
          </a:lstStyle>
          <a:p>
            <a:pPr eaLnBrk="1" hangingPunct="1"/>
            <a:fld id="{CE181C21-EDFC-41B9-B69A-E6CB9E9904F0}" type="slidenum">
              <a:rPr lang="pt-BR" sz="1800" smtClean="0">
                <a:solidFill>
                  <a:schemeClr val="tx2"/>
                </a:solidFill>
              </a:rPr>
              <a:pPr eaLnBrk="1" hangingPunct="1"/>
              <a:t>1</a:t>
            </a:fld>
            <a:endParaRPr lang="pt-BR" sz="1800" smtClean="0">
              <a:solidFill>
                <a:schemeClr val="tx2"/>
              </a:solidFill>
            </a:endParaRPr>
          </a:p>
        </p:txBody>
      </p:sp>
      <p:pic>
        <p:nvPicPr>
          <p:cNvPr id="30725" name="Picture 2" descr="C:\Users\Rosilene Wansetto\Pictures\5 ss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2651125"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749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p:cNvSpPr>
          <p:nvPr>
            <p:ph type="title" idx="4294967295"/>
          </p:nvPr>
        </p:nvSpPr>
        <p:spPr>
          <a:xfrm>
            <a:off x="467544" y="188913"/>
            <a:ext cx="8136904" cy="6264423"/>
          </a:xfrm>
        </p:spPr>
        <p:txBody>
          <a:bodyPr rtlCol="0">
            <a:noAutofit/>
          </a:bodyPr>
          <a:lstStyle/>
          <a:p>
            <a:pPr algn="just" eaLnBrk="1" fontAlgn="auto" hangingPunct="1">
              <a:spcAft>
                <a:spcPts val="0"/>
              </a:spcAft>
              <a:defRPr/>
            </a:pPr>
            <a:r>
              <a:rPr lang="pt-BR" sz="3200" dirty="0" smtClean="0">
                <a:latin typeface="+mn-lt"/>
                <a:ea typeface="+mj-ea"/>
              </a:rPr>
              <a:t>Locke na sua teoria afirma que a preocupação está em construir uma teoria de </a:t>
            </a:r>
            <a:r>
              <a:rPr lang="pt-BR" sz="3200" u="sng" dirty="0" smtClean="0">
                <a:latin typeface="+mn-lt"/>
                <a:ea typeface="+mj-ea"/>
              </a:rPr>
              <a:t>ação governamental para proteger o proprietário</a:t>
            </a:r>
            <a:r>
              <a:rPr lang="pt-BR" sz="3200" dirty="0" smtClean="0">
                <a:latin typeface="+mn-lt"/>
                <a:ea typeface="+mj-ea"/>
              </a:rPr>
              <a:t>, mas sem uma ação forte o suficiente que possa eliminar a liberdade de ser proprietário”.</a:t>
            </a:r>
            <a:br>
              <a:rPr lang="pt-BR" sz="3200" dirty="0" smtClean="0">
                <a:latin typeface="+mn-lt"/>
                <a:ea typeface="+mj-ea"/>
              </a:rPr>
            </a:br>
            <a:r>
              <a:rPr lang="pt-BR" sz="3200" dirty="0" smtClean="0">
                <a:latin typeface="+mn-lt"/>
                <a:ea typeface="+mj-ea"/>
              </a:rPr>
              <a:t/>
            </a:r>
            <a:br>
              <a:rPr lang="pt-BR" sz="3200" dirty="0" smtClean="0">
                <a:latin typeface="+mn-lt"/>
                <a:ea typeface="+mj-ea"/>
              </a:rPr>
            </a:br>
            <a:r>
              <a:rPr lang="pt-BR" sz="3200" dirty="0" smtClean="0">
                <a:latin typeface="+mn-lt"/>
                <a:ea typeface="+mj-ea"/>
              </a:rPr>
              <a:t>“</a:t>
            </a:r>
            <a:r>
              <a:rPr lang="pt-BR" sz="3200" dirty="0">
                <a:latin typeface="+mn-lt"/>
                <a:ea typeface="+mj-ea"/>
              </a:rPr>
              <a:t>O </a:t>
            </a:r>
            <a:r>
              <a:rPr lang="pt-BR" sz="3200" dirty="0" smtClean="0">
                <a:latin typeface="+mn-lt"/>
                <a:ea typeface="+mj-ea"/>
              </a:rPr>
              <a:t>Estado </a:t>
            </a:r>
            <a:r>
              <a:rPr lang="pt-BR" sz="3200" dirty="0">
                <a:latin typeface="+mn-lt"/>
                <a:ea typeface="+mj-ea"/>
              </a:rPr>
              <a:t>configurado por Locke </a:t>
            </a:r>
            <a:r>
              <a:rPr lang="pt-BR" sz="3200" u="sng" dirty="0">
                <a:latin typeface="+mn-lt"/>
                <a:ea typeface="+mj-ea"/>
              </a:rPr>
              <a:t>é levado a limitar a liberdade do indivíduo </a:t>
            </a:r>
            <a:r>
              <a:rPr lang="pt-BR" sz="3200" dirty="0">
                <a:latin typeface="+mn-lt"/>
                <a:ea typeface="+mj-ea"/>
              </a:rPr>
              <a:t>vivenciada no estado natural, contudo sem feri-la. O estado natural, sem certa normatividade, devido às lutas constantes, poderiam ameaçar a propriedade”.</a:t>
            </a:r>
            <a:endParaRPr lang="pt-BR" sz="3200" dirty="0" smtClean="0">
              <a:latin typeface="+mn-lt"/>
              <a:ea typeface="+mj-ea"/>
            </a:endParaRPr>
          </a:p>
        </p:txBody>
      </p:sp>
    </p:spTree>
    <p:extLst>
      <p:ext uri="{BB962C8B-B14F-4D97-AF65-F5344CB8AC3E}">
        <p14:creationId xmlns:p14="http://schemas.microsoft.com/office/powerpoint/2010/main" val="1807937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idx="4294967295"/>
          </p:nvPr>
        </p:nvSpPr>
        <p:spPr>
          <a:xfrm>
            <a:off x="971550" y="333375"/>
            <a:ext cx="7148513" cy="962025"/>
          </a:xfrm>
        </p:spPr>
        <p:txBody>
          <a:bodyPr>
            <a:normAutofit fontScale="90000"/>
          </a:bodyPr>
          <a:lstStyle/>
          <a:p>
            <a:pPr eaLnBrk="1" hangingPunct="1"/>
            <a:r>
              <a:rPr lang="pt-BR" sz="3600" b="1" smtClean="0">
                <a:latin typeface="Arial" charset="0"/>
                <a:cs typeface="Arial" charset="0"/>
              </a:rPr>
              <a:t>Estado Capitalista, Socialista e Liberal ...</a:t>
            </a:r>
          </a:p>
        </p:txBody>
      </p:sp>
      <p:sp>
        <p:nvSpPr>
          <p:cNvPr id="101379" name="Rectangle 3"/>
          <p:cNvSpPr>
            <a:spLocks noGrp="1"/>
          </p:cNvSpPr>
          <p:nvPr>
            <p:ph type="body" idx="4294967295"/>
          </p:nvPr>
        </p:nvSpPr>
        <p:spPr>
          <a:xfrm>
            <a:off x="323850" y="1341438"/>
            <a:ext cx="8569325" cy="5165725"/>
          </a:xfrm>
        </p:spPr>
        <p:txBody>
          <a:bodyPr rtlCol="0">
            <a:normAutofit fontScale="92500" lnSpcReduction="10000"/>
          </a:bodyPr>
          <a:lstStyle/>
          <a:p>
            <a:pPr marL="0" indent="0" algn="just" eaLnBrk="1" fontAlgn="auto" hangingPunct="1">
              <a:lnSpc>
                <a:spcPct val="80000"/>
              </a:lnSpc>
              <a:buFont typeface="Wingdings 2" charset="2"/>
              <a:buNone/>
              <a:defRPr/>
            </a:pPr>
            <a:endParaRPr lang="pt-BR" sz="2200" b="1" dirty="0" smtClean="0">
              <a:latin typeface="Arial" pitchFamily="34" charset="0"/>
              <a:cs typeface="Arial" pitchFamily="34" charset="0"/>
            </a:endParaRPr>
          </a:p>
          <a:p>
            <a:pPr algn="just" eaLnBrk="1" fontAlgn="auto" hangingPunct="1">
              <a:lnSpc>
                <a:spcPct val="80000"/>
              </a:lnSpc>
              <a:buFont typeface="Wingdings 2" charset="2"/>
              <a:buChar char=""/>
              <a:defRPr/>
            </a:pPr>
            <a:r>
              <a:rPr lang="pt-BR" sz="2200" b="1" dirty="0" smtClean="0">
                <a:latin typeface="Arial" pitchFamily="34" charset="0"/>
                <a:cs typeface="Arial" pitchFamily="34" charset="0"/>
              </a:rPr>
              <a:t>O estado capitalista: A organização do capitalismo, na fase </a:t>
            </a:r>
          </a:p>
          <a:p>
            <a:pPr marL="0" indent="0" algn="just" eaLnBrk="1" fontAlgn="auto" hangingPunct="1">
              <a:lnSpc>
                <a:spcPct val="80000"/>
              </a:lnSpc>
              <a:buFont typeface="Wingdings 2" charset="2"/>
              <a:buNone/>
              <a:defRPr/>
            </a:pPr>
            <a:r>
              <a:rPr lang="pt-BR" sz="2200" b="1" dirty="0" smtClean="0">
                <a:latin typeface="Arial" pitchFamily="34" charset="0"/>
                <a:cs typeface="Arial" pitchFamily="34" charset="0"/>
              </a:rPr>
              <a:t>pós-mercantilismo, tem na existência do estado a garantia </a:t>
            </a:r>
          </a:p>
          <a:p>
            <a:pPr marL="0" indent="0" algn="just" eaLnBrk="1" fontAlgn="auto" hangingPunct="1">
              <a:lnSpc>
                <a:spcPct val="80000"/>
              </a:lnSpc>
              <a:buFont typeface="Wingdings 2" charset="2"/>
              <a:buNone/>
              <a:defRPr/>
            </a:pPr>
            <a:r>
              <a:rPr lang="pt-BR" sz="2200" b="1" dirty="0" smtClean="0">
                <a:latin typeface="Arial" pitchFamily="34" charset="0"/>
                <a:cs typeface="Arial" pitchFamily="34" charset="0"/>
              </a:rPr>
              <a:t>dos seus processos econômicos...</a:t>
            </a:r>
          </a:p>
          <a:p>
            <a:pPr algn="just" eaLnBrk="1" fontAlgn="auto" hangingPunct="1">
              <a:lnSpc>
                <a:spcPct val="80000"/>
              </a:lnSpc>
              <a:buFont typeface="Wingdings 2" charset="2"/>
              <a:buChar char=""/>
              <a:defRPr/>
            </a:pPr>
            <a:endParaRPr lang="pt-BR" sz="2200" b="1" dirty="0" smtClean="0">
              <a:latin typeface="Arial" pitchFamily="34" charset="0"/>
              <a:cs typeface="Arial" pitchFamily="34" charset="0"/>
            </a:endParaRPr>
          </a:p>
          <a:p>
            <a:pPr algn="just" eaLnBrk="1" fontAlgn="auto" hangingPunct="1">
              <a:lnSpc>
                <a:spcPct val="80000"/>
              </a:lnSpc>
              <a:buFont typeface="Wingdings 2" charset="2"/>
              <a:buChar char=""/>
              <a:defRPr/>
            </a:pPr>
            <a:r>
              <a:rPr lang="pt-BR" sz="2200" b="1" dirty="0" smtClean="0">
                <a:latin typeface="Arial" pitchFamily="34" charset="0"/>
                <a:cs typeface="Arial" pitchFamily="34" charset="0"/>
              </a:rPr>
              <a:t>O estado socialista: As experiências de estado socialista </a:t>
            </a:r>
          </a:p>
          <a:p>
            <a:pPr marL="0" indent="0" algn="just" eaLnBrk="1" fontAlgn="auto" hangingPunct="1">
              <a:lnSpc>
                <a:spcPct val="80000"/>
              </a:lnSpc>
              <a:buFont typeface="Wingdings 2" charset="2"/>
              <a:buNone/>
              <a:defRPr/>
            </a:pPr>
            <a:r>
              <a:rPr lang="pt-BR" sz="2200" b="1" dirty="0" smtClean="0">
                <a:latin typeface="Arial" pitchFamily="34" charset="0"/>
                <a:cs typeface="Arial" pitchFamily="34" charset="0"/>
              </a:rPr>
              <a:t>colocaram como elemento central a superação da propriedade </a:t>
            </a:r>
          </a:p>
          <a:p>
            <a:pPr marL="0" indent="0" algn="just" eaLnBrk="1" fontAlgn="auto" hangingPunct="1">
              <a:lnSpc>
                <a:spcPct val="80000"/>
              </a:lnSpc>
              <a:buFont typeface="Wingdings 2" charset="2"/>
              <a:buNone/>
              <a:defRPr/>
            </a:pPr>
            <a:r>
              <a:rPr lang="pt-BR" sz="2200" b="1" dirty="0" smtClean="0">
                <a:latin typeface="Arial" pitchFamily="34" charset="0"/>
                <a:cs typeface="Arial" pitchFamily="34" charset="0"/>
              </a:rPr>
              <a:t>privada, com o aparato estatal assumindo não só a perspectiva </a:t>
            </a:r>
          </a:p>
          <a:p>
            <a:pPr marL="0" indent="0" algn="just" eaLnBrk="1" fontAlgn="auto" hangingPunct="1">
              <a:lnSpc>
                <a:spcPct val="80000"/>
              </a:lnSpc>
              <a:buFont typeface="Wingdings 2" charset="2"/>
              <a:buNone/>
              <a:defRPr/>
            </a:pPr>
            <a:r>
              <a:rPr lang="pt-BR" sz="2200" b="1" dirty="0" smtClean="0">
                <a:latin typeface="Arial" pitchFamily="34" charset="0"/>
                <a:cs typeface="Arial" pitchFamily="34" charset="0"/>
              </a:rPr>
              <a:t>econômica como também o vetor ético e moral...</a:t>
            </a:r>
          </a:p>
          <a:p>
            <a:pPr algn="just" eaLnBrk="1" fontAlgn="auto" hangingPunct="1">
              <a:lnSpc>
                <a:spcPct val="80000"/>
              </a:lnSpc>
              <a:buFont typeface="Wingdings 2" charset="2"/>
              <a:buChar char=""/>
              <a:defRPr/>
            </a:pPr>
            <a:endParaRPr lang="pt-BR" sz="2200" b="1" dirty="0" smtClean="0">
              <a:latin typeface="Arial" pitchFamily="34" charset="0"/>
              <a:cs typeface="Arial" pitchFamily="34" charset="0"/>
            </a:endParaRPr>
          </a:p>
          <a:p>
            <a:pPr algn="just" eaLnBrk="1" fontAlgn="auto" hangingPunct="1">
              <a:buFont typeface="Wingdings 2" charset="2"/>
              <a:buChar char=""/>
              <a:defRPr/>
            </a:pPr>
            <a:r>
              <a:rPr lang="pt-BR" sz="2200" b="1" dirty="0" smtClean="0">
                <a:latin typeface="Arial" pitchFamily="34" charset="0"/>
                <a:cs typeface="Arial" pitchFamily="34" charset="0"/>
              </a:rPr>
              <a:t>O </a:t>
            </a:r>
            <a:r>
              <a:rPr lang="pt-BR" sz="2200" b="1" dirty="0">
                <a:latin typeface="Arial" pitchFamily="34" charset="0"/>
                <a:cs typeface="Arial" pitchFamily="34" charset="0"/>
              </a:rPr>
              <a:t>estado liberal ou pensamento liberal de estado tem como </a:t>
            </a:r>
            <a:endParaRPr lang="pt-BR" sz="2200" b="1" dirty="0" smtClean="0">
              <a:latin typeface="Arial" pitchFamily="34" charset="0"/>
              <a:cs typeface="Arial" pitchFamily="34" charset="0"/>
            </a:endParaRPr>
          </a:p>
          <a:p>
            <a:pPr marL="0" indent="0" algn="just" eaLnBrk="1" fontAlgn="auto" hangingPunct="1">
              <a:buFont typeface="Wingdings 2" charset="2"/>
              <a:buNone/>
              <a:defRPr/>
            </a:pPr>
            <a:r>
              <a:rPr lang="pt-BR" sz="2200" b="1" dirty="0" smtClean="0">
                <a:latin typeface="Arial" pitchFamily="34" charset="0"/>
                <a:cs typeface="Arial" pitchFamily="34" charset="0"/>
              </a:rPr>
              <a:t>fundamento </a:t>
            </a:r>
            <a:r>
              <a:rPr lang="pt-BR" sz="2200" b="1" dirty="0">
                <a:latin typeface="Arial" pitchFamily="34" charset="0"/>
                <a:cs typeface="Arial" pitchFamily="34" charset="0"/>
              </a:rPr>
              <a:t>exatamente aquilo que se propõe a não ser. </a:t>
            </a:r>
            <a:r>
              <a:rPr lang="pt-BR" sz="2200" b="1" dirty="0" smtClean="0">
                <a:latin typeface="Arial" pitchFamily="34" charset="0"/>
                <a:cs typeface="Arial" pitchFamily="34" charset="0"/>
              </a:rPr>
              <a:t>Que </a:t>
            </a:r>
            <a:r>
              <a:rPr lang="pt-BR" sz="2200" b="1" dirty="0">
                <a:latin typeface="Arial" pitchFamily="34" charset="0"/>
                <a:cs typeface="Arial" pitchFamily="34" charset="0"/>
              </a:rPr>
              <a:t>o principio da passividade e da neutralidade. Ou seja, </a:t>
            </a:r>
            <a:endParaRPr lang="pt-BR" sz="2200" b="1" dirty="0" smtClean="0">
              <a:latin typeface="Arial" pitchFamily="34" charset="0"/>
              <a:cs typeface="Arial" pitchFamily="34" charset="0"/>
            </a:endParaRPr>
          </a:p>
          <a:p>
            <a:pPr marL="0" indent="0" algn="just" eaLnBrk="1" fontAlgn="auto" hangingPunct="1">
              <a:buFont typeface="Wingdings 2" charset="2"/>
              <a:buNone/>
              <a:defRPr/>
            </a:pPr>
            <a:r>
              <a:rPr lang="pt-BR" sz="2200" b="1" dirty="0" smtClean="0">
                <a:latin typeface="Arial" pitchFamily="34" charset="0"/>
                <a:cs typeface="Arial" pitchFamily="34" charset="0"/>
              </a:rPr>
              <a:t>ele </a:t>
            </a:r>
            <a:r>
              <a:rPr lang="pt-BR" sz="2200" b="1" dirty="0">
                <a:latin typeface="Arial" pitchFamily="34" charset="0"/>
                <a:cs typeface="Arial" pitchFamily="34" charset="0"/>
              </a:rPr>
              <a:t>mesmo cria e mantém as estruturas de uma economia de </a:t>
            </a:r>
            <a:endParaRPr lang="pt-BR" sz="2200" b="1" dirty="0" smtClean="0">
              <a:latin typeface="Arial" pitchFamily="34" charset="0"/>
              <a:cs typeface="Arial" pitchFamily="34" charset="0"/>
            </a:endParaRPr>
          </a:p>
          <a:p>
            <a:pPr marL="0" indent="0" algn="just" eaLnBrk="1" fontAlgn="auto" hangingPunct="1">
              <a:buFont typeface="Wingdings 2" charset="2"/>
              <a:buNone/>
              <a:defRPr/>
            </a:pPr>
            <a:r>
              <a:rPr lang="pt-BR" sz="2200" b="1" dirty="0" smtClean="0">
                <a:latin typeface="Arial" pitchFamily="34" charset="0"/>
                <a:cs typeface="Arial" pitchFamily="34" charset="0"/>
              </a:rPr>
              <a:t>mercado</a:t>
            </a:r>
            <a:r>
              <a:rPr lang="pt-BR" sz="2200" b="1" dirty="0">
                <a:latin typeface="Arial" pitchFamily="34" charset="0"/>
                <a:cs typeface="Arial" pitchFamily="34" charset="0"/>
              </a:rPr>
              <a:t>...</a:t>
            </a:r>
          </a:p>
          <a:p>
            <a:pPr algn="just" eaLnBrk="1" fontAlgn="auto" hangingPunct="1">
              <a:buFont typeface="Wingdings 2" charset="2"/>
              <a:buChar char=""/>
              <a:defRPr/>
            </a:pPr>
            <a:r>
              <a:rPr lang="pt-BR" sz="2200" b="1" dirty="0">
                <a:latin typeface="Arial" pitchFamily="34" charset="0"/>
                <a:cs typeface="Arial" pitchFamily="34" charset="0"/>
              </a:rPr>
              <a:t>Em momentos de maior submissão ou fidelidade à doutrina liberal o estado intervém pela omissão ou pela ação</a:t>
            </a:r>
            <a:r>
              <a:rPr lang="pt-BR" sz="2200" b="1" dirty="0" smtClean="0">
                <a:latin typeface="Arial" pitchFamily="34" charset="0"/>
                <a:cs typeface="Arial" pitchFamily="34" charset="0"/>
              </a:rPr>
              <a:t>...</a:t>
            </a:r>
            <a:endParaRPr lang="pt-BR" sz="2000" b="1" dirty="0" smtClean="0">
              <a:latin typeface="Arial" pitchFamily="34" charset="0"/>
              <a:cs typeface="Arial" pitchFamily="34" charset="0"/>
            </a:endParaRPr>
          </a:p>
          <a:p>
            <a:pPr eaLnBrk="1" fontAlgn="auto" hangingPunct="1">
              <a:lnSpc>
                <a:spcPct val="80000"/>
              </a:lnSpc>
              <a:buFont typeface="Wingdings 2" charset="2"/>
              <a:buChar char=""/>
              <a:defRPr/>
            </a:pPr>
            <a:endParaRPr lang="pt-BR" sz="2000" b="1" dirty="0" smtClean="0">
              <a:latin typeface="Bradley Hand ITC" pitchFamily="66" charset="0"/>
            </a:endParaRPr>
          </a:p>
        </p:txBody>
      </p:sp>
    </p:spTree>
    <p:extLst>
      <p:ext uri="{BB962C8B-B14F-4D97-AF65-F5344CB8AC3E}">
        <p14:creationId xmlns:p14="http://schemas.microsoft.com/office/powerpoint/2010/main" val="2750033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idx="4294967295"/>
          </p:nvPr>
        </p:nvSpPr>
        <p:spPr>
          <a:xfrm>
            <a:off x="1116013" y="260350"/>
            <a:ext cx="7148512" cy="1201738"/>
          </a:xfrm>
        </p:spPr>
        <p:txBody>
          <a:bodyPr/>
          <a:lstStyle/>
          <a:p>
            <a:pPr eaLnBrk="1" hangingPunct="1"/>
            <a:r>
              <a:rPr lang="pt-BR" sz="4000" b="1" smtClean="0">
                <a:latin typeface="Bradley Hand ITC" pitchFamily="66" charset="0"/>
                <a:cs typeface="Trebuchet MS" pitchFamily="34" charset="0"/>
              </a:rPr>
              <a:t>Estado Brasileiro...</a:t>
            </a:r>
          </a:p>
        </p:txBody>
      </p:sp>
      <p:sp>
        <p:nvSpPr>
          <p:cNvPr id="102403" name="Rectangle 3"/>
          <p:cNvSpPr>
            <a:spLocks noGrp="1"/>
          </p:cNvSpPr>
          <p:nvPr>
            <p:ph type="body" idx="4294967295"/>
          </p:nvPr>
        </p:nvSpPr>
        <p:spPr/>
        <p:txBody>
          <a:bodyPr rtlCol="0">
            <a:normAutofit/>
          </a:bodyPr>
          <a:lstStyle/>
          <a:p>
            <a:pPr marL="381000" indent="-381000" algn="just" eaLnBrk="1" fontAlgn="auto" hangingPunct="1">
              <a:lnSpc>
                <a:spcPct val="90000"/>
              </a:lnSpc>
              <a:buFont typeface="Wingdings 2" charset="2"/>
              <a:buChar char=""/>
              <a:defRPr/>
            </a:pPr>
            <a:r>
              <a:rPr lang="pt-BR" sz="2800" b="1" dirty="0" smtClean="0"/>
              <a:t>É</a:t>
            </a:r>
            <a:r>
              <a:rPr lang="pt-BR" sz="2800" b="1" dirty="0" smtClean="0">
                <a:latin typeface="Bradley Hand ITC" pitchFamily="66" charset="0"/>
              </a:rPr>
              <a:t> um estado capitalista com caracter</a:t>
            </a:r>
            <a:r>
              <a:rPr lang="pt-BR" sz="2800" b="1" dirty="0" smtClean="0"/>
              <a:t>í</a:t>
            </a:r>
            <a:r>
              <a:rPr lang="pt-BR" sz="2800" b="1" dirty="0" smtClean="0">
                <a:latin typeface="Bradley Hand ITC" pitchFamily="66" charset="0"/>
              </a:rPr>
              <a:t>sticas pr</a:t>
            </a:r>
            <a:r>
              <a:rPr lang="pt-BR" sz="2800" b="1" dirty="0" smtClean="0"/>
              <a:t>ó</a:t>
            </a:r>
            <a:r>
              <a:rPr lang="pt-BR" sz="2800" b="1" dirty="0" smtClean="0">
                <a:latin typeface="Bradley Hand ITC" pitchFamily="66" charset="0"/>
              </a:rPr>
              <a:t>prias do seu processo de conforma</a:t>
            </a:r>
            <a:r>
              <a:rPr lang="pt-BR" sz="2800" b="1" dirty="0" smtClean="0"/>
              <a:t>ç</a:t>
            </a:r>
            <a:r>
              <a:rPr lang="pt-BR" sz="2800" b="1" dirty="0" smtClean="0">
                <a:latin typeface="Bradley Hand ITC" pitchFamily="66" charset="0"/>
              </a:rPr>
              <a:t>ão :</a:t>
            </a:r>
          </a:p>
          <a:p>
            <a:pPr marL="747713" lvl="1" indent="-381000" algn="just" eaLnBrk="1" fontAlgn="auto" hangingPunct="1">
              <a:lnSpc>
                <a:spcPct val="90000"/>
              </a:lnSpc>
              <a:buFont typeface="Brush Script MT" pitchFamily="66" charset="0"/>
              <a:buAutoNum type="alphaLcPeriod"/>
              <a:defRPr/>
            </a:pPr>
            <a:r>
              <a:rPr lang="pt-BR" sz="2400" b="1" dirty="0" smtClean="0">
                <a:latin typeface="Bradley Hand ITC" pitchFamily="66" charset="0"/>
              </a:rPr>
              <a:t>Base econômica (latif</a:t>
            </a:r>
            <a:r>
              <a:rPr lang="pt-BR" sz="2400" b="1" dirty="0" smtClean="0"/>
              <a:t>ú</a:t>
            </a:r>
            <a:r>
              <a:rPr lang="pt-BR" sz="2400" b="1" dirty="0" smtClean="0">
                <a:latin typeface="Bradley Hand ITC" pitchFamily="66" charset="0"/>
              </a:rPr>
              <a:t>ndio, trabalho escravo e exportador de produtos prim</a:t>
            </a:r>
            <a:r>
              <a:rPr lang="pt-BR" sz="2400" b="1" dirty="0" smtClean="0"/>
              <a:t>á</a:t>
            </a:r>
            <a:r>
              <a:rPr lang="pt-BR" sz="2400" b="1" dirty="0" smtClean="0">
                <a:latin typeface="Bradley Hand ITC" pitchFamily="66" charset="0"/>
              </a:rPr>
              <a:t>rios; proteção a propriedade privada,...);</a:t>
            </a:r>
          </a:p>
          <a:p>
            <a:pPr marL="747713" lvl="1" indent="-381000" algn="just" eaLnBrk="1" fontAlgn="auto" hangingPunct="1">
              <a:lnSpc>
                <a:spcPct val="90000"/>
              </a:lnSpc>
              <a:buFont typeface="Brush Script MT" pitchFamily="66" charset="0"/>
              <a:buAutoNum type="alphaLcPeriod"/>
              <a:defRPr/>
            </a:pPr>
            <a:r>
              <a:rPr lang="pt-BR" sz="2400" b="1" dirty="0" smtClean="0">
                <a:latin typeface="Bradley Hand ITC" pitchFamily="66" charset="0"/>
              </a:rPr>
              <a:t>Patriarcado aristocr</a:t>
            </a:r>
            <a:r>
              <a:rPr lang="pt-BR" sz="2400" b="1" dirty="0" smtClean="0"/>
              <a:t>á</a:t>
            </a:r>
            <a:r>
              <a:rPr lang="pt-BR" sz="2400" b="1" dirty="0" smtClean="0">
                <a:latin typeface="Bradley Hand ITC" pitchFamily="66" charset="0"/>
              </a:rPr>
              <a:t>tico;</a:t>
            </a:r>
          </a:p>
          <a:p>
            <a:pPr marL="747713" lvl="1" indent="-381000" algn="just" eaLnBrk="1" fontAlgn="auto" hangingPunct="1">
              <a:lnSpc>
                <a:spcPct val="90000"/>
              </a:lnSpc>
              <a:buFont typeface="Brush Script MT" pitchFamily="66" charset="0"/>
              <a:buAutoNum type="alphaLcPeriod"/>
              <a:defRPr/>
            </a:pPr>
            <a:r>
              <a:rPr lang="pt-BR" sz="2400" b="1" dirty="0" smtClean="0">
                <a:latin typeface="Bradley Hand ITC" pitchFamily="66" charset="0"/>
              </a:rPr>
              <a:t>Patrimonialismo;</a:t>
            </a:r>
          </a:p>
          <a:p>
            <a:pPr marL="747713" lvl="1" indent="-381000" algn="just" eaLnBrk="1" fontAlgn="auto" hangingPunct="1">
              <a:lnSpc>
                <a:spcPct val="90000"/>
              </a:lnSpc>
              <a:buFont typeface="Brush Script MT" pitchFamily="66" charset="0"/>
              <a:buAutoNum type="alphaLcPeriod"/>
              <a:defRPr/>
            </a:pPr>
            <a:r>
              <a:rPr lang="pt-BR" sz="2400" b="1" dirty="0" smtClean="0">
                <a:latin typeface="Bradley Hand ITC" pitchFamily="66" charset="0"/>
              </a:rPr>
              <a:t>Clientelismo;</a:t>
            </a:r>
          </a:p>
          <a:p>
            <a:pPr marL="747713" lvl="1" indent="-381000" algn="just" eaLnBrk="1" fontAlgn="auto" hangingPunct="1">
              <a:lnSpc>
                <a:spcPct val="90000"/>
              </a:lnSpc>
              <a:buFont typeface="Brush Script MT" pitchFamily="66" charset="0"/>
              <a:buAutoNum type="alphaLcPeriod"/>
              <a:defRPr/>
            </a:pPr>
            <a:r>
              <a:rPr lang="pt-BR" sz="2400" b="1" dirty="0" smtClean="0">
                <a:latin typeface="Bradley Hand ITC" pitchFamily="66" charset="0"/>
              </a:rPr>
              <a:t>Consumismo;</a:t>
            </a:r>
          </a:p>
          <a:p>
            <a:pPr marL="381000" indent="-381000" algn="just" eaLnBrk="1" fontAlgn="auto" hangingPunct="1">
              <a:lnSpc>
                <a:spcPct val="90000"/>
              </a:lnSpc>
              <a:buFont typeface="Wingdings 2" charset="2"/>
              <a:buChar char=""/>
              <a:defRPr/>
            </a:pPr>
            <a:r>
              <a:rPr lang="pt-BR" sz="2800" b="1" dirty="0" smtClean="0">
                <a:latin typeface="Bradley Hand ITC" pitchFamily="66" charset="0"/>
              </a:rPr>
              <a:t>E este se contamina definitivamente com o pensamento liberal no inicio dos anos 1990...:</a:t>
            </a:r>
            <a:endParaRPr lang="pt-BR" b="1" dirty="0" smtClean="0">
              <a:latin typeface="Bradley Hand ITC" pitchFamily="66" charset="0"/>
            </a:endParaRPr>
          </a:p>
          <a:p>
            <a:pPr marL="381000" indent="-381000" eaLnBrk="1" fontAlgn="auto" hangingPunct="1">
              <a:lnSpc>
                <a:spcPct val="90000"/>
              </a:lnSpc>
              <a:buFont typeface="Wingdings 2" charset="2"/>
              <a:buChar char=""/>
              <a:defRPr/>
            </a:pPr>
            <a:endParaRPr lang="pt-BR" b="1" dirty="0" smtClean="0">
              <a:latin typeface="Bradley Hand ITC" pitchFamily="66" charset="0"/>
            </a:endParaRPr>
          </a:p>
        </p:txBody>
      </p:sp>
    </p:spTree>
    <p:extLst>
      <p:ext uri="{BB962C8B-B14F-4D97-AF65-F5344CB8AC3E}">
        <p14:creationId xmlns:p14="http://schemas.microsoft.com/office/powerpoint/2010/main" val="14754283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idx="4294967295"/>
          </p:nvPr>
        </p:nvSpPr>
        <p:spPr>
          <a:xfrm>
            <a:off x="1116013" y="1341438"/>
            <a:ext cx="6769100" cy="3816350"/>
          </a:xfrm>
        </p:spPr>
        <p:txBody>
          <a:bodyPr>
            <a:noAutofit/>
          </a:bodyPr>
          <a:lstStyle/>
          <a:p>
            <a:pPr algn="just" eaLnBrk="1" hangingPunct="1"/>
            <a:r>
              <a:rPr lang="pt-BR" sz="4800" b="1" dirty="0" smtClean="0">
                <a:latin typeface="Bradley Hand ITC" pitchFamily="66" charset="0"/>
                <a:cs typeface="Trebuchet MS" pitchFamily="34" charset="0"/>
              </a:rPr>
              <a:t>“O grande paradoxo do país é ser a 6ª economia do mundo, quando se utiliza o critério do PIB;</a:t>
            </a:r>
            <a:br>
              <a:rPr lang="pt-BR" sz="4800" b="1" dirty="0" smtClean="0">
                <a:latin typeface="Bradley Hand ITC" pitchFamily="66" charset="0"/>
                <a:cs typeface="Trebuchet MS" pitchFamily="34" charset="0"/>
              </a:rPr>
            </a:br>
            <a:r>
              <a:rPr lang="pt-BR" sz="4800" b="1" dirty="0" smtClean="0">
                <a:latin typeface="Bradley Hand ITC" pitchFamily="66" charset="0"/>
                <a:cs typeface="Trebuchet MS" pitchFamily="34" charset="0"/>
              </a:rPr>
              <a:t>e a 84º quando se utiliza o critério do IDH”.</a:t>
            </a:r>
          </a:p>
        </p:txBody>
      </p:sp>
    </p:spTree>
    <p:extLst>
      <p:ext uri="{BB962C8B-B14F-4D97-AF65-F5344CB8AC3E}">
        <p14:creationId xmlns:p14="http://schemas.microsoft.com/office/powerpoint/2010/main" val="2452877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idx="4294967295"/>
          </p:nvPr>
        </p:nvSpPr>
        <p:spPr>
          <a:xfrm>
            <a:off x="251520" y="332656"/>
            <a:ext cx="8496944" cy="3601169"/>
          </a:xfrm>
        </p:spPr>
        <p:txBody>
          <a:bodyPr>
            <a:normAutofit fontScale="90000"/>
          </a:bodyPr>
          <a:lstStyle/>
          <a:p>
            <a:pPr algn="just" eaLnBrk="1" hangingPunct="1"/>
            <a:r>
              <a:rPr lang="pt-BR" sz="6000" b="1" dirty="0" smtClean="0">
                <a:latin typeface="Bradley Hand ITC" pitchFamily="66" charset="0"/>
                <a:cs typeface="Trebuchet MS" pitchFamily="34" charset="0"/>
              </a:rPr>
              <a:t>O </a:t>
            </a:r>
            <a:r>
              <a:rPr lang="pt-BR" sz="6000" b="1" dirty="0" err="1" smtClean="0">
                <a:latin typeface="Bradley Hand ITC" pitchFamily="66" charset="0"/>
                <a:cs typeface="Trebuchet MS" pitchFamily="34" charset="0"/>
              </a:rPr>
              <a:t>Neodesenvolvimentismo</a:t>
            </a:r>
            <a:r>
              <a:rPr lang="pt-BR" sz="6000" b="1" dirty="0" smtClean="0">
                <a:latin typeface="Bradley Hand ITC" pitchFamily="66" charset="0"/>
                <a:cs typeface="Trebuchet MS" pitchFamily="34" charset="0"/>
              </a:rPr>
              <a:t>, que baseia sua estrutura em tornar o estado brasileiro:</a:t>
            </a:r>
            <a:r>
              <a:rPr lang="pt-BR" dirty="0" smtClean="0">
                <a:latin typeface="Bradley Hand ITC" pitchFamily="66" charset="0"/>
                <a:cs typeface="Trebuchet MS" pitchFamily="34" charset="0"/>
              </a:rPr>
              <a:t/>
            </a:r>
            <a:br>
              <a:rPr lang="pt-BR" dirty="0" smtClean="0">
                <a:latin typeface="Bradley Hand ITC" pitchFamily="66" charset="0"/>
                <a:cs typeface="Trebuchet MS" pitchFamily="34" charset="0"/>
              </a:rPr>
            </a:br>
            <a:endParaRPr lang="pt-BR" dirty="0" smtClean="0">
              <a:latin typeface="Bradley Hand ITC" pitchFamily="66" charset="0"/>
              <a:cs typeface="Trebuchet MS" pitchFamily="34" charset="0"/>
            </a:endParaRPr>
          </a:p>
        </p:txBody>
      </p:sp>
      <p:sp>
        <p:nvSpPr>
          <p:cNvPr id="43011" name="Text Box 3"/>
          <p:cNvSpPr txBox="1">
            <a:spLocks noChangeArrowheads="1"/>
          </p:cNvSpPr>
          <p:nvPr/>
        </p:nvSpPr>
        <p:spPr bwMode="auto">
          <a:xfrm>
            <a:off x="1331913" y="3429000"/>
            <a:ext cx="61214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kumimoji="1" sz="2400">
                <a:solidFill>
                  <a:schemeClr val="tx1"/>
                </a:solidFill>
                <a:latin typeface="Times New Roman" charset="0"/>
              </a:defRPr>
            </a:lvl1pPr>
            <a:lvl2pPr marL="742950" indent="-285750" eaLnBrk="0" hangingPunct="0">
              <a:defRPr kumimoji="1" sz="2400">
                <a:solidFill>
                  <a:schemeClr val="tx1"/>
                </a:solidFill>
                <a:latin typeface="Times New Roman" charset="0"/>
              </a:defRPr>
            </a:lvl2pPr>
            <a:lvl3pPr marL="1143000" indent="-228600" eaLnBrk="0" hangingPunct="0">
              <a:defRPr kumimoji="1" sz="2400">
                <a:solidFill>
                  <a:schemeClr val="tx1"/>
                </a:solidFill>
                <a:latin typeface="Times New Roman" charset="0"/>
              </a:defRPr>
            </a:lvl3pPr>
            <a:lvl4pPr marL="1600200" indent="-228600" eaLnBrk="0" hangingPunct="0">
              <a:defRPr kumimoji="1" sz="2400">
                <a:solidFill>
                  <a:schemeClr val="tx1"/>
                </a:solidFill>
                <a:latin typeface="Times New Roman" charset="0"/>
              </a:defRPr>
            </a:lvl4pPr>
            <a:lvl5pPr marL="2057400" indent="-228600" eaLnBrk="0" hangingPunct="0">
              <a:defRPr kumimoji="1" sz="2400">
                <a:solidFill>
                  <a:schemeClr val="tx1"/>
                </a:solidFill>
                <a:latin typeface="Times New Roman" charset="0"/>
              </a:defRPr>
            </a:lvl5pPr>
            <a:lvl6pPr marL="2514600" indent="-228600" eaLnBrk="0" fontAlgn="base" hangingPunct="0">
              <a:spcBef>
                <a:spcPct val="0"/>
              </a:spcBef>
              <a:spcAft>
                <a:spcPct val="0"/>
              </a:spcAft>
              <a:defRPr kumimoji="1" sz="2400">
                <a:solidFill>
                  <a:schemeClr val="tx1"/>
                </a:solidFill>
                <a:latin typeface="Times New Roman" charset="0"/>
              </a:defRPr>
            </a:lvl6pPr>
            <a:lvl7pPr marL="2971800" indent="-228600" eaLnBrk="0" fontAlgn="base" hangingPunct="0">
              <a:spcBef>
                <a:spcPct val="0"/>
              </a:spcBef>
              <a:spcAft>
                <a:spcPct val="0"/>
              </a:spcAft>
              <a:defRPr kumimoji="1" sz="2400">
                <a:solidFill>
                  <a:schemeClr val="tx1"/>
                </a:solidFill>
                <a:latin typeface="Times New Roman" charset="0"/>
              </a:defRPr>
            </a:lvl7pPr>
            <a:lvl8pPr marL="3429000" indent="-228600" eaLnBrk="0" fontAlgn="base" hangingPunct="0">
              <a:spcBef>
                <a:spcPct val="0"/>
              </a:spcBef>
              <a:spcAft>
                <a:spcPct val="0"/>
              </a:spcAft>
              <a:defRPr kumimoji="1" sz="2400">
                <a:solidFill>
                  <a:schemeClr val="tx1"/>
                </a:solidFill>
                <a:latin typeface="Times New Roman" charset="0"/>
              </a:defRPr>
            </a:lvl8pPr>
            <a:lvl9pPr marL="3886200" indent="-228600" eaLnBrk="0" fontAlgn="base" hangingPunct="0">
              <a:spcBef>
                <a:spcPct val="0"/>
              </a:spcBef>
              <a:spcAft>
                <a:spcPct val="0"/>
              </a:spcAft>
              <a:defRPr kumimoji="1" sz="2400">
                <a:solidFill>
                  <a:schemeClr val="tx1"/>
                </a:solidFill>
                <a:latin typeface="Times New Roman" charset="0"/>
              </a:defRPr>
            </a:lvl9pPr>
          </a:lstStyle>
          <a:p>
            <a:pPr eaLnBrk="1" hangingPunct="1">
              <a:spcBef>
                <a:spcPct val="50000"/>
              </a:spcBef>
              <a:buFontTx/>
              <a:buAutoNum type="alphaLcPeriod"/>
            </a:pPr>
            <a:r>
              <a:rPr lang="pt-BR" sz="4000" b="1" dirty="0">
                <a:latin typeface="Bradley Hand ITC" pitchFamily="66" charset="0"/>
              </a:rPr>
              <a:t>Um estado investidor;</a:t>
            </a:r>
          </a:p>
          <a:p>
            <a:pPr eaLnBrk="1" hangingPunct="1">
              <a:spcBef>
                <a:spcPct val="50000"/>
              </a:spcBef>
              <a:buFontTx/>
              <a:buAutoNum type="alphaLcPeriod"/>
            </a:pPr>
            <a:r>
              <a:rPr lang="pt-BR" sz="4000" b="1" dirty="0">
                <a:latin typeface="Bradley Hand ITC" pitchFamily="66" charset="0"/>
              </a:rPr>
              <a:t>Um estado financiador;</a:t>
            </a:r>
          </a:p>
          <a:p>
            <a:pPr eaLnBrk="1" hangingPunct="1">
              <a:spcBef>
                <a:spcPct val="50000"/>
              </a:spcBef>
              <a:buFontTx/>
              <a:buAutoNum type="alphaLcPeriod"/>
            </a:pPr>
            <a:r>
              <a:rPr lang="pt-BR" sz="4000" b="1" dirty="0">
                <a:latin typeface="Bradley Hand ITC" pitchFamily="66" charset="0"/>
              </a:rPr>
              <a:t>Um estado social.</a:t>
            </a:r>
          </a:p>
        </p:txBody>
      </p:sp>
    </p:spTree>
    <p:extLst>
      <p:ext uri="{BB962C8B-B14F-4D97-AF65-F5344CB8AC3E}">
        <p14:creationId xmlns:p14="http://schemas.microsoft.com/office/powerpoint/2010/main" val="1197408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ctrTitle" idx="4294967295"/>
          </p:nvPr>
        </p:nvSpPr>
        <p:spPr>
          <a:xfrm>
            <a:off x="539552" y="2060848"/>
            <a:ext cx="7772400" cy="1470025"/>
          </a:xfrm>
        </p:spPr>
        <p:txBody>
          <a:bodyPr>
            <a:noAutofit/>
          </a:bodyPr>
          <a:lstStyle/>
          <a:p>
            <a:pPr eaLnBrk="1" hangingPunct="1"/>
            <a:r>
              <a:rPr lang="pt-BR" sz="6000" b="1" dirty="0" smtClean="0">
                <a:latin typeface="Bradley Hand ITC" pitchFamily="66" charset="0"/>
                <a:cs typeface="Trebuchet MS" pitchFamily="34" charset="0"/>
              </a:rPr>
              <a:t>Fotografia </a:t>
            </a:r>
            <a:r>
              <a:rPr lang="pt-BR" sz="6000" b="1" dirty="0" smtClean="0">
                <a:latin typeface="Bradley Hand ITC" pitchFamily="66" charset="0"/>
                <a:cs typeface="Trebuchet MS" pitchFamily="34" charset="0"/>
              </a:rPr>
              <a:t>que mostram a ação do Estado em “parceria” com o mercado...</a:t>
            </a:r>
            <a:endParaRPr lang="pt-BR" sz="6000" b="1" dirty="0" smtClean="0">
              <a:latin typeface="Bradley Hand ITC" pitchFamily="66" charset="0"/>
              <a:cs typeface="Trebuchet MS" pitchFamily="34" charset="0"/>
            </a:endParaRPr>
          </a:p>
        </p:txBody>
      </p:sp>
    </p:spTree>
    <p:extLst>
      <p:ext uri="{BB962C8B-B14F-4D97-AF65-F5344CB8AC3E}">
        <p14:creationId xmlns:p14="http://schemas.microsoft.com/office/powerpoint/2010/main" val="3302777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p:cNvSpPr>
          <p:nvPr>
            <p:ph type="ctrTitle" idx="4294967295"/>
          </p:nvPr>
        </p:nvSpPr>
        <p:spPr>
          <a:xfrm>
            <a:off x="685800" y="476673"/>
            <a:ext cx="7772400" cy="3123778"/>
          </a:xfrm>
        </p:spPr>
        <p:txBody>
          <a:bodyPr>
            <a:noAutofit/>
          </a:bodyPr>
          <a:lstStyle/>
          <a:p>
            <a:pPr eaLnBrk="1" hangingPunct="1"/>
            <a:r>
              <a:rPr lang="pt-BR" sz="6600" b="1" dirty="0" smtClean="0">
                <a:latin typeface="Bradley Hand ITC" pitchFamily="66" charset="0"/>
                <a:cs typeface="Trebuchet MS" pitchFamily="34" charset="0"/>
              </a:rPr>
              <a:t>A questão também está em responder a pergunta:</a:t>
            </a:r>
          </a:p>
        </p:txBody>
      </p:sp>
      <p:sp>
        <p:nvSpPr>
          <p:cNvPr id="44035" name="Rectangle 5"/>
          <p:cNvSpPr>
            <a:spLocks noGrp="1"/>
          </p:cNvSpPr>
          <p:nvPr>
            <p:ph type="subTitle" idx="4294967295"/>
          </p:nvPr>
        </p:nvSpPr>
        <p:spPr>
          <a:xfrm>
            <a:off x="1371600" y="3886200"/>
            <a:ext cx="6400800" cy="1752600"/>
          </a:xfrm>
        </p:spPr>
        <p:txBody>
          <a:bodyPr>
            <a:noAutofit/>
          </a:bodyPr>
          <a:lstStyle/>
          <a:p>
            <a:pPr marL="0" indent="0" algn="ctr" eaLnBrk="1" hangingPunct="1">
              <a:buFont typeface="Brush Script MT" pitchFamily="66" charset="0"/>
              <a:buNone/>
            </a:pPr>
            <a:r>
              <a:rPr lang="pt-BR" sz="6000" b="1" dirty="0" smtClean="0">
                <a:latin typeface="Bradley Hand ITC" pitchFamily="66" charset="0"/>
              </a:rPr>
              <a:t>Desenvolvimento para quem</a:t>
            </a:r>
            <a:r>
              <a:rPr lang="en-US" sz="6000" b="1" dirty="0" smtClean="0">
                <a:latin typeface="Bradley Hand ITC" pitchFamily="66" charset="0"/>
              </a:rPr>
              <a:t>?</a:t>
            </a:r>
          </a:p>
        </p:txBody>
      </p:sp>
    </p:spTree>
    <p:extLst>
      <p:ext uri="{BB962C8B-B14F-4D97-AF65-F5344CB8AC3E}">
        <p14:creationId xmlns:p14="http://schemas.microsoft.com/office/powerpoint/2010/main" val="1985953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ítulo 1"/>
          <p:cNvSpPr>
            <a:spLocks noGrp="1"/>
          </p:cNvSpPr>
          <p:nvPr>
            <p:ph type="title" idx="4294967295"/>
          </p:nvPr>
        </p:nvSpPr>
        <p:spPr>
          <a:xfrm>
            <a:off x="457200" y="274638"/>
            <a:ext cx="8229600" cy="922337"/>
          </a:xfrm>
        </p:spPr>
        <p:txBody>
          <a:bodyPr>
            <a:normAutofit fontScale="90000"/>
          </a:bodyPr>
          <a:lstStyle/>
          <a:p>
            <a:pPr eaLnBrk="1" hangingPunct="1"/>
            <a:r>
              <a:rPr lang="pt-BR" sz="7200" smtClean="0">
                <a:cs typeface="Trebuchet MS" pitchFamily="34" charset="0"/>
              </a:rPr>
              <a:t>“</a:t>
            </a:r>
            <a:r>
              <a:rPr lang="pt-BR" sz="6000" b="1" smtClean="0">
                <a:solidFill>
                  <a:srgbClr val="FF3300"/>
                </a:solidFill>
                <a:latin typeface="Chiller" pitchFamily="82" charset="0"/>
                <a:cs typeface="Trebuchet MS" pitchFamily="34" charset="0"/>
              </a:rPr>
              <a:t>DESENVOLVIMENTO</a:t>
            </a:r>
            <a:r>
              <a:rPr lang="pt-BR" sz="7200" smtClean="0">
                <a:cs typeface="Trebuchet MS" pitchFamily="34" charset="0"/>
              </a:rPr>
              <a:t>”</a:t>
            </a:r>
          </a:p>
        </p:txBody>
      </p:sp>
      <p:pic>
        <p:nvPicPr>
          <p:cNvPr id="45059" name="Picture 2" descr="foto_A18_B1_C1_hidreletricas_0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468938" y="4373563"/>
            <a:ext cx="3675062" cy="2484437"/>
          </a:xfrm>
        </p:spPr>
      </p:pic>
      <p:pic>
        <p:nvPicPr>
          <p:cNvPr id="45060" name="Picture 2" descr="C:\Users\Pc\Documents\GIBA\MARÃIWATSÉDE_2009\Imagem 1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44675"/>
            <a:ext cx="42291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375" y="1357313"/>
            <a:ext cx="434340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10075"/>
            <a:ext cx="54959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10" descr="colheita%20tud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0338" y="2852738"/>
            <a:ext cx="2886075"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12" descr="soj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7050" y="1125538"/>
            <a:ext cx="2098675"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14" descr="boiad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388" y="1052513"/>
            <a:ext cx="2462212"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0" descr="C:\Users\Pc\Pictures\COPA.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56100" y="1557338"/>
            <a:ext cx="1423988"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12" descr="C:\Users\Pc\Pictures\ministerio_do_turismo_-logo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27313" y="1557338"/>
            <a:ext cx="1905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1430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Imagem 1" descr="Caminhão cheio de madeira no interior da T.I. Araribóia.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998913" y="0"/>
            <a:ext cx="5145087" cy="4464050"/>
          </a:xfrm>
          <a:noFill/>
        </p:spPr>
      </p:pic>
      <p:pic>
        <p:nvPicPr>
          <p:cNvPr id="46083" name="Imagem 1" descr="Entrada  do arrastão para o interior da terra indígena para retirada da madeir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997200"/>
            <a:ext cx="51435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8" descr="http://www.zoha.com.br/images/stories/desmatamentoamazon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48188"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4" descr="http://t2.gstatic.com/images?q=tbn:ANd9GcQYf5344ZdmOixAkWeaVNc80BW6fzDSIwKxJjZbYFp2_P56CFUj"/>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1850" y="3835400"/>
            <a:ext cx="450215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1295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323528" y="332656"/>
            <a:ext cx="6985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charset="0"/>
              </a:defRPr>
            </a:lvl1pPr>
            <a:lvl2pPr marL="742950" indent="-285750" eaLnBrk="0" hangingPunct="0">
              <a:defRPr kumimoji="1" sz="2400">
                <a:solidFill>
                  <a:schemeClr val="tx1"/>
                </a:solidFill>
                <a:latin typeface="Times New Roman" charset="0"/>
              </a:defRPr>
            </a:lvl2pPr>
            <a:lvl3pPr marL="1143000" indent="-228600" eaLnBrk="0" hangingPunct="0">
              <a:defRPr kumimoji="1" sz="2400">
                <a:solidFill>
                  <a:schemeClr val="tx1"/>
                </a:solidFill>
                <a:latin typeface="Times New Roman" charset="0"/>
              </a:defRPr>
            </a:lvl3pPr>
            <a:lvl4pPr marL="1600200" indent="-228600" eaLnBrk="0" hangingPunct="0">
              <a:defRPr kumimoji="1" sz="2400">
                <a:solidFill>
                  <a:schemeClr val="tx1"/>
                </a:solidFill>
                <a:latin typeface="Times New Roman" charset="0"/>
              </a:defRPr>
            </a:lvl4pPr>
            <a:lvl5pPr marL="2057400" indent="-228600" eaLnBrk="0" hangingPunct="0">
              <a:defRPr kumimoji="1" sz="2400">
                <a:solidFill>
                  <a:schemeClr val="tx1"/>
                </a:solidFill>
                <a:latin typeface="Times New Roman" charset="0"/>
              </a:defRPr>
            </a:lvl5pPr>
            <a:lvl6pPr marL="2514600" indent="-228600" eaLnBrk="0" fontAlgn="base" hangingPunct="0">
              <a:spcBef>
                <a:spcPct val="0"/>
              </a:spcBef>
              <a:spcAft>
                <a:spcPct val="0"/>
              </a:spcAft>
              <a:defRPr kumimoji="1" sz="2400">
                <a:solidFill>
                  <a:schemeClr val="tx1"/>
                </a:solidFill>
                <a:latin typeface="Times New Roman" charset="0"/>
              </a:defRPr>
            </a:lvl6pPr>
            <a:lvl7pPr marL="2971800" indent="-228600" eaLnBrk="0" fontAlgn="base" hangingPunct="0">
              <a:spcBef>
                <a:spcPct val="0"/>
              </a:spcBef>
              <a:spcAft>
                <a:spcPct val="0"/>
              </a:spcAft>
              <a:defRPr kumimoji="1" sz="2400">
                <a:solidFill>
                  <a:schemeClr val="tx1"/>
                </a:solidFill>
                <a:latin typeface="Times New Roman" charset="0"/>
              </a:defRPr>
            </a:lvl7pPr>
            <a:lvl8pPr marL="3429000" indent="-228600" eaLnBrk="0" fontAlgn="base" hangingPunct="0">
              <a:spcBef>
                <a:spcPct val="0"/>
              </a:spcBef>
              <a:spcAft>
                <a:spcPct val="0"/>
              </a:spcAft>
              <a:defRPr kumimoji="1" sz="2400">
                <a:solidFill>
                  <a:schemeClr val="tx1"/>
                </a:solidFill>
                <a:latin typeface="Times New Roman" charset="0"/>
              </a:defRPr>
            </a:lvl8pPr>
            <a:lvl9pPr marL="3886200" indent="-228600" eaLnBrk="0" fontAlgn="base" hangingPunct="0">
              <a:spcBef>
                <a:spcPct val="0"/>
              </a:spcBef>
              <a:spcAft>
                <a:spcPct val="0"/>
              </a:spcAft>
              <a:defRPr kumimoji="1" sz="2400">
                <a:solidFill>
                  <a:schemeClr val="tx1"/>
                </a:solidFill>
                <a:latin typeface="Times New Roman" charset="0"/>
              </a:defRPr>
            </a:lvl9pPr>
          </a:lstStyle>
          <a:p>
            <a:pPr eaLnBrk="1" hangingPunct="1">
              <a:spcBef>
                <a:spcPct val="50000"/>
              </a:spcBef>
            </a:pPr>
            <a:r>
              <a:rPr lang="pt-BR" sz="3600" b="1" dirty="0">
                <a:latin typeface="Bradley Hand ITC" pitchFamily="66" charset="0"/>
              </a:rPr>
              <a:t>QUAL O OBJETIVO DO DESENVOLVIMENTO</a:t>
            </a:r>
            <a:r>
              <a:rPr lang="en-US" sz="3600" b="1" dirty="0">
                <a:latin typeface="Bradley Hand ITC" pitchFamily="66" charset="0"/>
              </a:rPr>
              <a:t>?</a:t>
            </a:r>
          </a:p>
        </p:txBody>
      </p:sp>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327129"/>
            <a:ext cx="5543550" cy="514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5873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ctr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pt-B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Porque esse tema?</a:t>
            </a:r>
            <a:br>
              <a:rPr lang="pt-B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pt-B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a:t>
            </a:r>
            <a:r>
              <a:rPr lang="pt-B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justificativa da opção por  esse tema da 5ª Semana deve-se ao fato de que ao longo das últimas décadas, o movimento </a:t>
            </a:r>
            <a:r>
              <a:rPr lang="pt-B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social e demais organizações sociais empreenderam </a:t>
            </a:r>
            <a:r>
              <a:rPr lang="pt-B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várias iniciativas na perspectiva de democratizar o Estado </a:t>
            </a:r>
            <a:r>
              <a:rPr lang="pt-B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brasileiro, tendo como prioridade máxima o povo, mudando a sua estrutura.</a:t>
            </a:r>
            <a:endParaRPr lang="pt-B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667874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900113" y="692150"/>
            <a:ext cx="6985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charset="0"/>
              </a:defRPr>
            </a:lvl1pPr>
            <a:lvl2pPr marL="742950" indent="-285750" eaLnBrk="0" hangingPunct="0">
              <a:defRPr kumimoji="1" sz="2400">
                <a:solidFill>
                  <a:schemeClr val="tx1"/>
                </a:solidFill>
                <a:latin typeface="Times New Roman" charset="0"/>
              </a:defRPr>
            </a:lvl2pPr>
            <a:lvl3pPr marL="1143000" indent="-228600" eaLnBrk="0" hangingPunct="0">
              <a:defRPr kumimoji="1" sz="2400">
                <a:solidFill>
                  <a:schemeClr val="tx1"/>
                </a:solidFill>
                <a:latin typeface="Times New Roman" charset="0"/>
              </a:defRPr>
            </a:lvl3pPr>
            <a:lvl4pPr marL="1600200" indent="-228600" eaLnBrk="0" hangingPunct="0">
              <a:defRPr kumimoji="1" sz="2400">
                <a:solidFill>
                  <a:schemeClr val="tx1"/>
                </a:solidFill>
                <a:latin typeface="Times New Roman" charset="0"/>
              </a:defRPr>
            </a:lvl4pPr>
            <a:lvl5pPr marL="2057400" indent="-228600" eaLnBrk="0" hangingPunct="0">
              <a:defRPr kumimoji="1" sz="2400">
                <a:solidFill>
                  <a:schemeClr val="tx1"/>
                </a:solidFill>
                <a:latin typeface="Times New Roman" charset="0"/>
              </a:defRPr>
            </a:lvl5pPr>
            <a:lvl6pPr marL="2514600" indent="-228600" eaLnBrk="0" fontAlgn="base" hangingPunct="0">
              <a:spcBef>
                <a:spcPct val="0"/>
              </a:spcBef>
              <a:spcAft>
                <a:spcPct val="0"/>
              </a:spcAft>
              <a:defRPr kumimoji="1" sz="2400">
                <a:solidFill>
                  <a:schemeClr val="tx1"/>
                </a:solidFill>
                <a:latin typeface="Times New Roman" charset="0"/>
              </a:defRPr>
            </a:lvl6pPr>
            <a:lvl7pPr marL="2971800" indent="-228600" eaLnBrk="0" fontAlgn="base" hangingPunct="0">
              <a:spcBef>
                <a:spcPct val="0"/>
              </a:spcBef>
              <a:spcAft>
                <a:spcPct val="0"/>
              </a:spcAft>
              <a:defRPr kumimoji="1" sz="2400">
                <a:solidFill>
                  <a:schemeClr val="tx1"/>
                </a:solidFill>
                <a:latin typeface="Times New Roman" charset="0"/>
              </a:defRPr>
            </a:lvl7pPr>
            <a:lvl8pPr marL="3429000" indent="-228600" eaLnBrk="0" fontAlgn="base" hangingPunct="0">
              <a:spcBef>
                <a:spcPct val="0"/>
              </a:spcBef>
              <a:spcAft>
                <a:spcPct val="0"/>
              </a:spcAft>
              <a:defRPr kumimoji="1" sz="2400">
                <a:solidFill>
                  <a:schemeClr val="tx1"/>
                </a:solidFill>
                <a:latin typeface="Times New Roman" charset="0"/>
              </a:defRPr>
            </a:lvl8pPr>
            <a:lvl9pPr marL="3886200" indent="-228600" eaLnBrk="0" fontAlgn="base" hangingPunct="0">
              <a:spcBef>
                <a:spcPct val="0"/>
              </a:spcBef>
              <a:spcAft>
                <a:spcPct val="0"/>
              </a:spcAft>
              <a:defRPr kumimoji="1" sz="2400">
                <a:solidFill>
                  <a:schemeClr val="tx1"/>
                </a:solidFill>
                <a:latin typeface="Times New Roman" charset="0"/>
              </a:defRPr>
            </a:lvl9pPr>
          </a:lstStyle>
          <a:p>
            <a:pPr eaLnBrk="1" hangingPunct="1">
              <a:spcBef>
                <a:spcPct val="50000"/>
              </a:spcBef>
            </a:pPr>
            <a:r>
              <a:rPr lang="pt-BR" sz="3600" b="1" dirty="0">
                <a:latin typeface="Bradley Hand ITC" pitchFamily="66" charset="0"/>
              </a:rPr>
              <a:t>QUAL O OBJETIVO DO DESENVOLVIMENTO</a:t>
            </a:r>
            <a:r>
              <a:rPr lang="en-US" sz="3600" b="1" dirty="0">
                <a:latin typeface="Bradley Hand ITC" pitchFamily="66" charset="0"/>
              </a:rPr>
              <a:t>?</a:t>
            </a:r>
          </a:p>
        </p:txBody>
      </p:sp>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2132856"/>
            <a:ext cx="5195888"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0663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900113" y="692150"/>
            <a:ext cx="6985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charset="0"/>
              </a:defRPr>
            </a:lvl1pPr>
            <a:lvl2pPr marL="742950" indent="-285750" eaLnBrk="0" hangingPunct="0">
              <a:defRPr kumimoji="1" sz="2400">
                <a:solidFill>
                  <a:schemeClr val="tx1"/>
                </a:solidFill>
                <a:latin typeface="Times New Roman" charset="0"/>
              </a:defRPr>
            </a:lvl2pPr>
            <a:lvl3pPr marL="1143000" indent="-228600" eaLnBrk="0" hangingPunct="0">
              <a:defRPr kumimoji="1" sz="2400">
                <a:solidFill>
                  <a:schemeClr val="tx1"/>
                </a:solidFill>
                <a:latin typeface="Times New Roman" charset="0"/>
              </a:defRPr>
            </a:lvl3pPr>
            <a:lvl4pPr marL="1600200" indent="-228600" eaLnBrk="0" hangingPunct="0">
              <a:defRPr kumimoji="1" sz="2400">
                <a:solidFill>
                  <a:schemeClr val="tx1"/>
                </a:solidFill>
                <a:latin typeface="Times New Roman" charset="0"/>
              </a:defRPr>
            </a:lvl4pPr>
            <a:lvl5pPr marL="2057400" indent="-228600" eaLnBrk="0" hangingPunct="0">
              <a:defRPr kumimoji="1" sz="2400">
                <a:solidFill>
                  <a:schemeClr val="tx1"/>
                </a:solidFill>
                <a:latin typeface="Times New Roman" charset="0"/>
              </a:defRPr>
            </a:lvl5pPr>
            <a:lvl6pPr marL="2514600" indent="-228600" eaLnBrk="0" fontAlgn="base" hangingPunct="0">
              <a:spcBef>
                <a:spcPct val="0"/>
              </a:spcBef>
              <a:spcAft>
                <a:spcPct val="0"/>
              </a:spcAft>
              <a:defRPr kumimoji="1" sz="2400">
                <a:solidFill>
                  <a:schemeClr val="tx1"/>
                </a:solidFill>
                <a:latin typeface="Times New Roman" charset="0"/>
              </a:defRPr>
            </a:lvl6pPr>
            <a:lvl7pPr marL="2971800" indent="-228600" eaLnBrk="0" fontAlgn="base" hangingPunct="0">
              <a:spcBef>
                <a:spcPct val="0"/>
              </a:spcBef>
              <a:spcAft>
                <a:spcPct val="0"/>
              </a:spcAft>
              <a:defRPr kumimoji="1" sz="2400">
                <a:solidFill>
                  <a:schemeClr val="tx1"/>
                </a:solidFill>
                <a:latin typeface="Times New Roman" charset="0"/>
              </a:defRPr>
            </a:lvl7pPr>
            <a:lvl8pPr marL="3429000" indent="-228600" eaLnBrk="0" fontAlgn="base" hangingPunct="0">
              <a:spcBef>
                <a:spcPct val="0"/>
              </a:spcBef>
              <a:spcAft>
                <a:spcPct val="0"/>
              </a:spcAft>
              <a:defRPr kumimoji="1" sz="2400">
                <a:solidFill>
                  <a:schemeClr val="tx1"/>
                </a:solidFill>
                <a:latin typeface="Times New Roman" charset="0"/>
              </a:defRPr>
            </a:lvl8pPr>
            <a:lvl9pPr marL="3886200" indent="-228600" eaLnBrk="0" fontAlgn="base" hangingPunct="0">
              <a:spcBef>
                <a:spcPct val="0"/>
              </a:spcBef>
              <a:spcAft>
                <a:spcPct val="0"/>
              </a:spcAft>
              <a:defRPr kumimoji="1" sz="2400">
                <a:solidFill>
                  <a:schemeClr val="tx1"/>
                </a:solidFill>
                <a:latin typeface="Times New Roman" charset="0"/>
              </a:defRPr>
            </a:lvl9pPr>
          </a:lstStyle>
          <a:p>
            <a:pPr eaLnBrk="1" hangingPunct="1">
              <a:spcBef>
                <a:spcPct val="50000"/>
              </a:spcBef>
            </a:pPr>
            <a:r>
              <a:rPr lang="pt-BR" sz="4000" b="1" dirty="0">
                <a:latin typeface="Bradley Hand ITC" pitchFamily="66" charset="0"/>
              </a:rPr>
              <a:t>QUAL O OBJETIVO DO DESENVOLVIMENTO</a:t>
            </a:r>
            <a:r>
              <a:rPr lang="en-US" sz="4000" b="1" dirty="0">
                <a:latin typeface="Bradley Hand ITC" pitchFamily="66" charset="0"/>
              </a:rPr>
              <a:t>?</a:t>
            </a:r>
          </a:p>
        </p:txBody>
      </p:sp>
      <p:pic>
        <p:nvPicPr>
          <p:cNvPr id="49155" name="Picture 3" descr="405741_335294123178128_100000926285273_1033160_644862201_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132856"/>
            <a:ext cx="6264275" cy="442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2669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ítulo 1"/>
          <p:cNvSpPr>
            <a:spLocks noGrp="1"/>
          </p:cNvSpPr>
          <p:nvPr>
            <p:ph type="title" idx="4294967295"/>
          </p:nvPr>
        </p:nvSpPr>
        <p:spPr>
          <a:xfrm>
            <a:off x="827088" y="115888"/>
            <a:ext cx="7424737" cy="935037"/>
          </a:xfrm>
        </p:spPr>
        <p:txBody>
          <a:bodyPr>
            <a:normAutofit/>
          </a:bodyPr>
          <a:lstStyle/>
          <a:p>
            <a:pPr algn="just" eaLnBrk="1" hangingPunct="1"/>
            <a:r>
              <a:rPr lang="pt-BR" b="1" dirty="0" smtClean="0">
                <a:latin typeface="Bradley Hand ITC" pitchFamily="66" charset="0"/>
                <a:cs typeface="Trebuchet MS" pitchFamily="34" charset="0"/>
              </a:rPr>
              <a:t>O Estado hoje é </a:t>
            </a:r>
            <a:r>
              <a:rPr lang="pt-BR" b="1" dirty="0" smtClean="0">
                <a:latin typeface="Bradley Hand ITC" pitchFamily="66" charset="0"/>
                <a:cs typeface="Trebuchet MS" pitchFamily="34" charset="0"/>
              </a:rPr>
              <a:t>uma mistura...</a:t>
            </a:r>
          </a:p>
        </p:txBody>
      </p:sp>
      <p:sp>
        <p:nvSpPr>
          <p:cNvPr id="50179" name="Espaço Reservado para Conteúdo 2"/>
          <p:cNvSpPr>
            <a:spLocks noGrp="1"/>
          </p:cNvSpPr>
          <p:nvPr>
            <p:ph idx="4294967295"/>
          </p:nvPr>
        </p:nvSpPr>
        <p:spPr>
          <a:xfrm>
            <a:off x="395536" y="1268413"/>
            <a:ext cx="8424935" cy="5400947"/>
          </a:xfrm>
        </p:spPr>
        <p:txBody>
          <a:bodyPr>
            <a:normAutofit/>
          </a:bodyPr>
          <a:lstStyle/>
          <a:p>
            <a:pPr marL="571500" indent="-571500" algn="just" eaLnBrk="1" hangingPunct="1">
              <a:lnSpc>
                <a:spcPct val="70000"/>
              </a:lnSpc>
            </a:pPr>
            <a:r>
              <a:rPr lang="pt-BR" sz="2400" b="1" dirty="0" smtClean="0">
                <a:latin typeface="Bradley Hand ITC" pitchFamily="66" charset="0"/>
              </a:rPr>
              <a:t>Fala em erradicar </a:t>
            </a:r>
            <a:r>
              <a:rPr lang="pt-BR" sz="2400" b="1" dirty="0" smtClean="0">
                <a:latin typeface="Bradley Hand ITC" pitchFamily="66" charset="0"/>
              </a:rPr>
              <a:t>a pobreza;</a:t>
            </a:r>
          </a:p>
          <a:p>
            <a:pPr marL="571500" indent="-571500" algn="just" eaLnBrk="1" hangingPunct="1">
              <a:lnSpc>
                <a:spcPct val="70000"/>
              </a:lnSpc>
            </a:pPr>
            <a:r>
              <a:rPr lang="pt-BR" sz="2400" b="1" dirty="0" smtClean="0">
                <a:latin typeface="Bradley Hand ITC" pitchFamily="66" charset="0"/>
              </a:rPr>
              <a:t>Desenvolver as forças produtivas (PAC);</a:t>
            </a:r>
          </a:p>
          <a:p>
            <a:pPr marL="571500" indent="-571500" algn="just" eaLnBrk="1" hangingPunct="1">
              <a:lnSpc>
                <a:spcPct val="70000"/>
              </a:lnSpc>
            </a:pPr>
            <a:r>
              <a:rPr lang="pt-BR" sz="2400" b="1" dirty="0" smtClean="0">
                <a:latin typeface="Bradley Hand ITC" pitchFamily="66" charset="0"/>
              </a:rPr>
              <a:t>Concentra renda e riqueza; </a:t>
            </a:r>
          </a:p>
          <a:p>
            <a:pPr marL="571500" indent="-571500" algn="just" eaLnBrk="1" hangingPunct="1">
              <a:lnSpc>
                <a:spcPct val="70000"/>
              </a:lnSpc>
            </a:pPr>
            <a:r>
              <a:rPr lang="pt-BR" sz="2400" b="1" dirty="0" smtClean="0">
                <a:latin typeface="Bradley Hand ITC" pitchFamily="66" charset="0"/>
              </a:rPr>
              <a:t>A única forma de inclusão é através do consumo;</a:t>
            </a:r>
          </a:p>
          <a:p>
            <a:pPr marL="571500" indent="-571500" algn="just" eaLnBrk="1" hangingPunct="1">
              <a:lnSpc>
                <a:spcPct val="70000"/>
              </a:lnSpc>
            </a:pPr>
            <a:r>
              <a:rPr lang="pt-BR" sz="2400" b="1" dirty="0" smtClean="0">
                <a:latin typeface="Bradley Hand ITC" pitchFamily="66" charset="0"/>
              </a:rPr>
              <a:t>Intenções democráticas;</a:t>
            </a:r>
          </a:p>
          <a:p>
            <a:pPr marL="571500" indent="-571500" algn="just" eaLnBrk="1" hangingPunct="1">
              <a:lnSpc>
                <a:spcPct val="70000"/>
              </a:lnSpc>
            </a:pPr>
            <a:r>
              <a:rPr lang="pt-BR" sz="2400" b="1" dirty="0" smtClean="0">
                <a:latin typeface="Bradley Hand ITC" pitchFamily="66" charset="0"/>
              </a:rPr>
              <a:t>E ações antidemocráticas;</a:t>
            </a:r>
          </a:p>
          <a:p>
            <a:pPr marL="571500" indent="-571500" algn="just" eaLnBrk="1" hangingPunct="1">
              <a:lnSpc>
                <a:spcPct val="70000"/>
              </a:lnSpc>
            </a:pPr>
            <a:r>
              <a:rPr lang="pt-BR" sz="2400" b="1" dirty="0" smtClean="0">
                <a:latin typeface="Bradley Hand ITC" pitchFamily="66" charset="0"/>
              </a:rPr>
              <a:t>Se diz defensor da democracia; </a:t>
            </a:r>
          </a:p>
          <a:p>
            <a:pPr marL="571500" indent="-571500" algn="just" eaLnBrk="1" hangingPunct="1">
              <a:lnSpc>
                <a:spcPct val="70000"/>
              </a:lnSpc>
            </a:pPr>
            <a:r>
              <a:rPr lang="pt-BR" sz="2400" b="1" dirty="0" smtClean="0">
                <a:latin typeface="Bradley Hand ITC" pitchFamily="66" charset="0"/>
              </a:rPr>
              <a:t>Criminaliza a luta social;</a:t>
            </a:r>
          </a:p>
          <a:p>
            <a:pPr marL="571500" indent="-571500" algn="just" eaLnBrk="1" hangingPunct="1">
              <a:lnSpc>
                <a:spcPct val="70000"/>
              </a:lnSpc>
            </a:pPr>
            <a:r>
              <a:rPr lang="pt-BR" sz="2400" b="1" dirty="0" smtClean="0">
                <a:latin typeface="Bradley Hand ITC" pitchFamily="66" charset="0"/>
              </a:rPr>
              <a:t>Propõe a Reestruturação do </a:t>
            </a:r>
            <a:r>
              <a:rPr lang="pt-BR" sz="2400" b="1" dirty="0" smtClean="0">
                <a:latin typeface="Bradley Hand ITC" pitchFamily="66" charset="0"/>
              </a:rPr>
              <a:t>Estado </a:t>
            </a:r>
            <a:r>
              <a:rPr lang="pt-BR" sz="2400" b="1" dirty="0" smtClean="0">
                <a:latin typeface="Bradley Hand ITC" pitchFamily="66" charset="0"/>
              </a:rPr>
              <a:t>para adequar ao </a:t>
            </a:r>
            <a:r>
              <a:rPr lang="pt-BR" sz="2400" b="1" dirty="0" smtClean="0">
                <a:latin typeface="Bradley Hand ITC" pitchFamily="66" charset="0"/>
              </a:rPr>
              <a:t>modelo – Estado mínimo -;</a:t>
            </a:r>
            <a:endParaRPr lang="pt-BR" sz="2400" b="1" dirty="0" smtClean="0">
              <a:latin typeface="Bradley Hand ITC" pitchFamily="66" charset="0"/>
            </a:endParaRPr>
          </a:p>
          <a:p>
            <a:pPr marL="571500" indent="-571500" algn="just" eaLnBrk="1" hangingPunct="1"/>
            <a:r>
              <a:rPr lang="pt-BR" sz="2400" b="1" dirty="0" smtClean="0">
                <a:latin typeface="Bradley Hand ITC" pitchFamily="66" charset="0"/>
              </a:rPr>
              <a:t>Fica passivo para a ofensiva do Capital sob o estado;</a:t>
            </a:r>
          </a:p>
          <a:p>
            <a:pPr marL="571500" indent="-571500" algn="just" eaLnBrk="1" hangingPunct="1"/>
            <a:r>
              <a:rPr lang="pt-BR" sz="2400" b="1" dirty="0" smtClean="0">
                <a:latin typeface="Bradley Hand ITC" pitchFamily="66" charset="0"/>
              </a:rPr>
              <a:t>Poder econômico controlando o poder político;</a:t>
            </a:r>
          </a:p>
          <a:p>
            <a:pPr marL="571500" indent="-571500" algn="just" eaLnBrk="1" hangingPunct="1"/>
            <a:r>
              <a:rPr lang="pt-BR" sz="2400" b="1" dirty="0" smtClean="0">
                <a:latin typeface="Bradley Hand ITC" pitchFamily="66" charset="0"/>
              </a:rPr>
              <a:t>Propor Transformações nos direitos dos trabalhadores;</a:t>
            </a:r>
          </a:p>
          <a:p>
            <a:pPr marL="571500" indent="-571500" algn="just" eaLnBrk="1" hangingPunct="1"/>
            <a:r>
              <a:rPr lang="pt-BR" sz="2400" b="1" dirty="0" smtClean="0">
                <a:latin typeface="Bradley Hand ITC" pitchFamily="66" charset="0"/>
              </a:rPr>
              <a:t>Poder judiciário que deveria julgar o cumprimento da lei, hoje está exercendo o poder de legislador;</a:t>
            </a:r>
            <a:endParaRPr lang="pt-BR" sz="2400" b="1" dirty="0" smtClean="0"/>
          </a:p>
        </p:txBody>
      </p:sp>
    </p:spTree>
    <p:extLst>
      <p:ext uri="{BB962C8B-B14F-4D97-AF65-F5344CB8AC3E}">
        <p14:creationId xmlns:p14="http://schemas.microsoft.com/office/powerpoint/2010/main" val="23184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27584" y="188640"/>
            <a:ext cx="7416824" cy="720080"/>
          </a:xfrm>
        </p:spPr>
        <p:txBody>
          <a:bodyPr>
            <a:noAutofit/>
          </a:bodyPr>
          <a:lstStyle/>
          <a:p>
            <a:r>
              <a:rPr lang="pt-BR" sz="2800" b="1" dirty="0"/>
              <a:t>Para construir o Estado que queremos, assumimos os seguintes </a:t>
            </a:r>
            <a:r>
              <a:rPr lang="pt-BR" sz="2800" b="1" dirty="0" smtClean="0"/>
              <a:t>compromissos </a:t>
            </a:r>
            <a:r>
              <a:rPr lang="pt-BR" sz="2800" dirty="0" smtClean="0"/>
              <a:t>da </a:t>
            </a:r>
            <a:r>
              <a:rPr lang="pt-BR" sz="2800" dirty="0" smtClean="0"/>
              <a:t>5ª SSB</a:t>
            </a:r>
            <a:endParaRPr lang="pt-BR" sz="2800" dirty="0"/>
          </a:p>
        </p:txBody>
      </p:sp>
      <p:sp>
        <p:nvSpPr>
          <p:cNvPr id="3" name="Subtítulo 2"/>
          <p:cNvSpPr>
            <a:spLocks noGrp="1"/>
          </p:cNvSpPr>
          <p:nvPr>
            <p:ph type="subTitle" idx="1"/>
          </p:nvPr>
        </p:nvSpPr>
        <p:spPr>
          <a:xfrm>
            <a:off x="395536" y="1246815"/>
            <a:ext cx="8352928" cy="5278529"/>
          </a:xfrm>
        </p:spPr>
        <p:txBody>
          <a:bodyPr>
            <a:noAutofit/>
          </a:bodyPr>
          <a:lstStyle/>
          <a:p>
            <a:pPr marL="457200" indent="-457200">
              <a:buAutoNum type="arabicParenR"/>
            </a:pPr>
            <a:r>
              <a:rPr lang="pt-BR" sz="2000" b="1" dirty="0" smtClean="0">
                <a:solidFill>
                  <a:schemeClr val="tx1"/>
                </a:solidFill>
              </a:rPr>
              <a:t>Defender </a:t>
            </a:r>
            <a:r>
              <a:rPr lang="pt-BR" sz="2000" b="1" dirty="0">
                <a:solidFill>
                  <a:schemeClr val="tx1"/>
                </a:solidFill>
              </a:rPr>
              <a:t>o trabalho para todos/as. Trabalho digno e não </a:t>
            </a:r>
            <a:r>
              <a:rPr lang="pt-BR" sz="2000" b="1" dirty="0" err="1">
                <a:solidFill>
                  <a:schemeClr val="tx1"/>
                </a:solidFill>
              </a:rPr>
              <a:t>precarizado</a:t>
            </a:r>
            <a:r>
              <a:rPr lang="pt-BR" sz="2000" b="1" dirty="0">
                <a:solidFill>
                  <a:schemeClr val="tx1"/>
                </a:solidFill>
              </a:rPr>
              <a:t>. Nenhum direito a menos. Redução da jornada de trabalho para 40 horas semanais sem redução dos salários como repartição dos abusivos ganhos de produtividade do capital. Reaparelhamento do aparato fiscalizador do Ministério do trabalho. Fortalecer a Economia Popular Solidária como uma política de Estado</a:t>
            </a:r>
            <a:r>
              <a:rPr lang="pt-BR" sz="2000" b="1" dirty="0" smtClean="0">
                <a:solidFill>
                  <a:schemeClr val="tx1"/>
                </a:solidFill>
              </a:rPr>
              <a:t>.</a:t>
            </a:r>
          </a:p>
          <a:p>
            <a:endParaRPr lang="pt-BR" sz="2000" b="1" dirty="0">
              <a:solidFill>
                <a:schemeClr val="tx1"/>
              </a:solidFill>
            </a:endParaRPr>
          </a:p>
          <a:p>
            <a:r>
              <a:rPr lang="pt-BR" sz="2000" b="1" dirty="0">
                <a:solidFill>
                  <a:schemeClr val="tx1"/>
                </a:solidFill>
              </a:rPr>
              <a:t>2) Promover a formação para a cidadania, apoiando a proposta da Coalizão Democrática pela Reforma Política e Eleições Limpas e da convocação de um plebiscito para uma Assembleia Nacional Constituinte exclusiva. Participar da campanha saúde +10; 10% do orçamento da União para a educação e os demais direitos sociais; contra a privatização dos serviços públicos</a:t>
            </a:r>
            <a:r>
              <a:rPr lang="pt-BR" sz="2000" b="1" dirty="0" smtClean="0">
                <a:solidFill>
                  <a:schemeClr val="tx1"/>
                </a:solidFill>
              </a:rPr>
              <a:t>.</a:t>
            </a:r>
          </a:p>
          <a:p>
            <a:endParaRPr lang="pt-BR" sz="2000" b="1" dirty="0">
              <a:solidFill>
                <a:schemeClr val="tx1"/>
              </a:solidFill>
            </a:endParaRPr>
          </a:p>
          <a:p>
            <a:r>
              <a:rPr lang="pt-BR" sz="2000" b="1" dirty="0">
                <a:solidFill>
                  <a:schemeClr val="tx1"/>
                </a:solidFill>
              </a:rPr>
              <a:t>3) Retomar e fortalecer a metodologia das Assembleias Populares, com a criação de Tribunais Populares, pela democratização do Judiciário e do acesso à justiça e a reestruturação do Sistema de Segurança pública, visando à construção de um Estado defensor dos direitos humanos e ambientais</a:t>
            </a:r>
            <a:r>
              <a:rPr lang="pt-BR" sz="2000" b="1" dirty="0" smtClean="0">
                <a:solidFill>
                  <a:schemeClr val="tx1"/>
                </a:solidFill>
              </a:rPr>
              <a:t>.</a:t>
            </a:r>
            <a:endParaRPr lang="pt-BR" sz="2000" b="1" dirty="0">
              <a:solidFill>
                <a:schemeClr val="tx1"/>
              </a:solidFill>
            </a:endParaRPr>
          </a:p>
        </p:txBody>
      </p:sp>
    </p:spTree>
    <p:extLst>
      <p:ext uri="{BB962C8B-B14F-4D97-AF65-F5344CB8AC3E}">
        <p14:creationId xmlns:p14="http://schemas.microsoft.com/office/powerpoint/2010/main" val="206048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332656"/>
            <a:ext cx="8435280" cy="6264696"/>
          </a:xfrm>
        </p:spPr>
        <p:txBody>
          <a:bodyPr>
            <a:normAutofit fontScale="85000" lnSpcReduction="20000"/>
          </a:bodyPr>
          <a:lstStyle/>
          <a:p>
            <a:pPr marL="0" indent="0">
              <a:buNone/>
            </a:pPr>
            <a:r>
              <a:rPr lang="pt-BR" dirty="0"/>
              <a:t>4) Apoiar a Reforma Agrária, a agricultura familiar e agroecológica; o reconhecimento dos territórios dos Povos Originários e Comunidades Tradicionais: camponeses, indígenas, quilombolas, ribeirinhos, pescadores artesanais, extrativistas, recicladores, e demais grupos sociais fragilizados, cujos direitos são garantidos pela Constituição Federal e que não são cumpridos</a:t>
            </a:r>
            <a:r>
              <a:rPr lang="pt-BR" dirty="0" smtClean="0"/>
              <a:t>.</a:t>
            </a:r>
          </a:p>
          <a:p>
            <a:pPr marL="0" indent="0">
              <a:buNone/>
            </a:pPr>
            <a:endParaRPr lang="pt-BR" dirty="0"/>
          </a:p>
          <a:p>
            <a:pPr marL="0" indent="0" algn="just">
              <a:buNone/>
            </a:pPr>
            <a:r>
              <a:rPr lang="pt-BR" dirty="0"/>
              <a:t>5) Fortalecer a Campanha pela Democratização dos Meios de Comunicação Social e participar de fóruns específicos.</a:t>
            </a:r>
          </a:p>
          <a:p>
            <a:pPr marL="0" indent="0" algn="just">
              <a:buNone/>
            </a:pPr>
            <a:endParaRPr lang="pt-BR" dirty="0" smtClean="0"/>
          </a:p>
          <a:p>
            <a:pPr marL="0" indent="0" algn="just">
              <a:buNone/>
            </a:pPr>
            <a:r>
              <a:rPr lang="pt-BR" dirty="0" smtClean="0"/>
              <a:t>6</a:t>
            </a:r>
            <a:r>
              <a:rPr lang="pt-BR" dirty="0"/>
              <a:t>) Garantir a efetivação dos Conselhos de Juventudes para o controle social das políticas públicas; assumir a campanha contra o extermínio de jovens, principalmente pobres e negros; contra a redução da maioridade penal e a violência às mulheres</a:t>
            </a:r>
          </a:p>
          <a:p>
            <a:pPr marL="0" indent="0">
              <a:buNone/>
            </a:pPr>
            <a:endParaRPr lang="pt-BR" dirty="0"/>
          </a:p>
        </p:txBody>
      </p:sp>
    </p:spTree>
    <p:extLst>
      <p:ext uri="{BB962C8B-B14F-4D97-AF65-F5344CB8AC3E}">
        <p14:creationId xmlns:p14="http://schemas.microsoft.com/office/powerpoint/2010/main" val="3068619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467544" y="188640"/>
            <a:ext cx="8064896" cy="6408712"/>
          </a:xfrm>
        </p:spPr>
        <p:txBody>
          <a:bodyPr>
            <a:noAutofit/>
          </a:bodyPr>
          <a:lstStyle/>
          <a:p>
            <a:pPr algn="just"/>
            <a:r>
              <a:rPr lang="pt-BR" sz="2000" dirty="0" smtClean="0">
                <a:solidFill>
                  <a:schemeClr val="tx1"/>
                </a:solidFill>
              </a:rPr>
              <a:t>7</a:t>
            </a:r>
            <a:r>
              <a:rPr lang="pt-BR" sz="2000" dirty="0">
                <a:solidFill>
                  <a:schemeClr val="tx1"/>
                </a:solidFill>
              </a:rPr>
              <a:t>) Incentivar políticas de defesa civil, com participação da sociedade, para a prevenção dos impactos socioambientais dos projetos desenvolvimentistas e a proteção e garantia de direitos das populações afetadas</a:t>
            </a:r>
            <a:r>
              <a:rPr lang="pt-BR" sz="2000" dirty="0" smtClean="0">
                <a:solidFill>
                  <a:schemeClr val="tx1"/>
                </a:solidFill>
              </a:rPr>
              <a:t>.</a:t>
            </a:r>
          </a:p>
          <a:p>
            <a:pPr algn="just"/>
            <a:endParaRPr lang="pt-BR" sz="2000" dirty="0">
              <a:solidFill>
                <a:schemeClr val="tx1"/>
              </a:solidFill>
            </a:endParaRPr>
          </a:p>
          <a:p>
            <a:pPr algn="just"/>
            <a:r>
              <a:rPr lang="pt-BR" sz="2000" dirty="0">
                <a:solidFill>
                  <a:schemeClr val="tx1"/>
                </a:solidFill>
              </a:rPr>
              <a:t>8) Exigir do Governo Federal a implementação do Marco Regulatório das Organizações da Sociedade Civil e que haja sua efetiva participação</a:t>
            </a:r>
            <a:r>
              <a:rPr lang="pt-BR" sz="2000" dirty="0" smtClean="0">
                <a:solidFill>
                  <a:schemeClr val="tx1"/>
                </a:solidFill>
              </a:rPr>
              <a:t>.</a:t>
            </a:r>
          </a:p>
          <a:p>
            <a:pPr algn="just"/>
            <a:endParaRPr lang="pt-BR" sz="2000" dirty="0">
              <a:solidFill>
                <a:schemeClr val="tx1"/>
              </a:solidFill>
            </a:endParaRPr>
          </a:p>
          <a:p>
            <a:pPr algn="just"/>
            <a:r>
              <a:rPr lang="pt-BR" sz="2000" dirty="0">
                <a:solidFill>
                  <a:schemeClr val="tx1"/>
                </a:solidFill>
              </a:rPr>
              <a:t>9) Incentivar a criação e o fortalecimento dos fóruns populares que monitoram e propõem políticas urbanas nos bairros, nas regiões administrativas e nos municípios</a:t>
            </a:r>
            <a:r>
              <a:rPr lang="pt-BR" sz="2000" dirty="0" smtClean="0">
                <a:solidFill>
                  <a:schemeClr val="tx1"/>
                </a:solidFill>
              </a:rPr>
              <a:t>.</a:t>
            </a:r>
          </a:p>
          <a:p>
            <a:pPr algn="just"/>
            <a:endParaRPr lang="pt-BR" sz="2000" dirty="0">
              <a:solidFill>
                <a:schemeClr val="tx1"/>
              </a:solidFill>
            </a:endParaRPr>
          </a:p>
          <a:p>
            <a:pPr algn="just"/>
            <a:r>
              <a:rPr lang="pt-BR" sz="2000" dirty="0">
                <a:solidFill>
                  <a:schemeClr val="tx1"/>
                </a:solidFill>
              </a:rPr>
              <a:t>10) Informar e mobilizar a sociedade sobre a gestão dos recursos públicos, participando de campanhas pela revisão da distribuição orçamentária da União; por uma reforma tributaria progressiva e participativa; contra uma política de endividamento público e de gestão do orçamento social e ambiental irresponsável. Exigir do governo o fim dos leiloes do petróleo, pela plena reestatização da Petrobras, bem como a auditoria da dívida pública, conforme o artigo 26 das Disposições Transitórias da Constituição Federal</a:t>
            </a:r>
            <a:r>
              <a:rPr lang="pt-BR" sz="2000" dirty="0" smtClean="0">
                <a:solidFill>
                  <a:schemeClr val="tx1"/>
                </a:solidFill>
              </a:rPr>
              <a:t>.</a:t>
            </a:r>
            <a:endParaRPr lang="pt-BR" sz="2000" dirty="0">
              <a:solidFill>
                <a:schemeClr val="tx1"/>
              </a:solidFill>
            </a:endParaRPr>
          </a:p>
        </p:txBody>
      </p:sp>
    </p:spTree>
    <p:extLst>
      <p:ext uri="{BB962C8B-B14F-4D97-AF65-F5344CB8AC3E}">
        <p14:creationId xmlns:p14="http://schemas.microsoft.com/office/powerpoint/2010/main" val="755907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467544" y="188640"/>
            <a:ext cx="8064896" cy="6408712"/>
          </a:xfrm>
        </p:spPr>
        <p:txBody>
          <a:bodyPr>
            <a:noAutofit/>
          </a:bodyPr>
          <a:lstStyle/>
          <a:p>
            <a:pPr algn="just"/>
            <a:endParaRPr lang="pt-BR" sz="2400" b="1" dirty="0" smtClean="0">
              <a:solidFill>
                <a:schemeClr val="tx1"/>
              </a:solidFill>
            </a:endParaRPr>
          </a:p>
          <a:p>
            <a:pPr algn="just"/>
            <a:r>
              <a:rPr lang="pt-BR" sz="2400" b="1" dirty="0" smtClean="0">
                <a:solidFill>
                  <a:schemeClr val="tx1"/>
                </a:solidFill>
              </a:rPr>
              <a:t>Dentre </a:t>
            </a:r>
            <a:r>
              <a:rPr lang="pt-BR" sz="2400" b="1" dirty="0">
                <a:solidFill>
                  <a:schemeClr val="tx1"/>
                </a:solidFill>
              </a:rPr>
              <a:t>estes compromissos, destacamos a urgência pela:</a:t>
            </a:r>
            <a:endParaRPr lang="pt-BR" sz="2400" dirty="0">
              <a:solidFill>
                <a:schemeClr val="tx1"/>
              </a:solidFill>
            </a:endParaRPr>
          </a:p>
          <a:p>
            <a:pPr algn="just"/>
            <a:r>
              <a:rPr lang="pt-BR" sz="2400" dirty="0">
                <a:solidFill>
                  <a:schemeClr val="tx1"/>
                </a:solidFill>
              </a:rPr>
              <a:t>1- Reforma política</a:t>
            </a:r>
          </a:p>
          <a:p>
            <a:pPr algn="just"/>
            <a:r>
              <a:rPr lang="pt-BR" sz="2400" dirty="0">
                <a:solidFill>
                  <a:schemeClr val="tx1"/>
                </a:solidFill>
              </a:rPr>
              <a:t>2- Demarcação das Terras Indígenas, dos Territórios Tradicionais, dos Quilombolas e Pesqueiros</a:t>
            </a:r>
          </a:p>
          <a:p>
            <a:pPr algn="just"/>
            <a:r>
              <a:rPr lang="pt-BR" sz="2400" dirty="0">
                <a:solidFill>
                  <a:schemeClr val="tx1"/>
                </a:solidFill>
              </a:rPr>
              <a:t>3- Solicitar ao papa Francisco que convoque um evento internacional sobre a Vida no Planeta</a:t>
            </a:r>
          </a:p>
          <a:p>
            <a:pPr algn="just"/>
            <a:endParaRPr lang="pt-BR" sz="2400" dirty="0" smtClean="0">
              <a:solidFill>
                <a:schemeClr val="tx1"/>
              </a:solidFill>
            </a:endParaRPr>
          </a:p>
          <a:p>
            <a:pPr algn="just"/>
            <a:r>
              <a:rPr lang="pt-BR" sz="2400" dirty="0" smtClean="0">
                <a:solidFill>
                  <a:schemeClr val="tx1"/>
                </a:solidFill>
              </a:rPr>
              <a:t>Apoiamos </a:t>
            </a:r>
            <a:r>
              <a:rPr lang="pt-BR" sz="2400" dirty="0">
                <a:solidFill>
                  <a:schemeClr val="tx1"/>
                </a:solidFill>
              </a:rPr>
              <a:t>a reforma política que garanta a soberania </a:t>
            </a:r>
            <a:r>
              <a:rPr lang="pt-BR" sz="2400" dirty="0" smtClean="0">
                <a:solidFill>
                  <a:schemeClr val="tx1"/>
                </a:solidFill>
              </a:rPr>
              <a:t>popular; </a:t>
            </a:r>
            <a:r>
              <a:rPr lang="pt-BR" sz="2400" dirty="0">
                <a:solidFill>
                  <a:schemeClr val="tx1"/>
                </a:solidFill>
              </a:rPr>
              <a:t>a Campanha da Coalizão Democrática pela Reforma Política e Eleições Limpas; a convocação do Plebiscito Popular para uma Assembleia Nacional Constituinte exclusiva; a Campanha pela Demarcação dos Territórios Tradicionais e Pesqueiros</a:t>
            </a:r>
            <a:r>
              <a:rPr lang="pt-BR" sz="2400" dirty="0" smtClean="0">
                <a:solidFill>
                  <a:schemeClr val="tx1"/>
                </a:solidFill>
              </a:rPr>
              <a:t>.</a:t>
            </a:r>
            <a:endParaRPr lang="pt-BR" sz="2400" dirty="0">
              <a:solidFill>
                <a:schemeClr val="tx1"/>
              </a:solidFill>
            </a:endParaRPr>
          </a:p>
        </p:txBody>
      </p:sp>
    </p:spTree>
    <p:extLst>
      <p:ext uri="{BB962C8B-B14F-4D97-AF65-F5344CB8AC3E}">
        <p14:creationId xmlns:p14="http://schemas.microsoft.com/office/powerpoint/2010/main" val="2988867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Vídeo da 5ª SSB</a:t>
            </a:r>
            <a:endParaRPr lang="pt-BR" dirty="0"/>
          </a:p>
        </p:txBody>
      </p:sp>
    </p:spTree>
    <p:extLst>
      <p:ext uri="{BB962C8B-B14F-4D97-AF65-F5344CB8AC3E}">
        <p14:creationId xmlns:p14="http://schemas.microsoft.com/office/powerpoint/2010/main" val="1350879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Meus documentos\Pastoral Social\Semana Social\4ª Semana Social Brasileira\Logo Girasso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332656"/>
            <a:ext cx="324036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Título 1"/>
          <p:cNvSpPr>
            <a:spLocks noGrp="1"/>
          </p:cNvSpPr>
          <p:nvPr>
            <p:ph type="title"/>
          </p:nvPr>
        </p:nvSpPr>
        <p:spPr>
          <a:xfrm>
            <a:off x="1835150" y="764704"/>
            <a:ext cx="7118350" cy="6077421"/>
          </a:xfrm>
        </p:spPr>
        <p:txBody>
          <a:bodyPr>
            <a:normAutofit/>
          </a:bodyPr>
          <a:lstStyle/>
          <a:p>
            <a:r>
              <a:rPr lang="pt-BR" dirty="0" smtClean="0">
                <a:cs typeface="Trebuchet MS" pitchFamily="34" charset="0"/>
              </a:rPr>
              <a:t/>
            </a:r>
            <a:br>
              <a:rPr lang="pt-BR" dirty="0" smtClean="0">
                <a:cs typeface="Trebuchet MS" pitchFamily="34" charset="0"/>
              </a:rPr>
            </a:br>
            <a:r>
              <a:rPr lang="pt-BR" dirty="0" smtClean="0">
                <a:cs typeface="Trebuchet MS" pitchFamily="34" charset="0"/>
              </a:rPr>
              <a:t>		Vídeo de encerramento da 5ªSSB</a:t>
            </a:r>
            <a:r>
              <a:rPr lang="pt-BR" dirty="0" smtClean="0">
                <a:cs typeface="Trebuchet MS" pitchFamily="34" charset="0"/>
              </a:rPr>
              <a:t/>
            </a:r>
            <a:br>
              <a:rPr lang="pt-BR" dirty="0" smtClean="0">
                <a:cs typeface="Trebuchet MS" pitchFamily="34" charset="0"/>
              </a:rPr>
            </a:br>
            <a:r>
              <a:rPr lang="pt-BR" dirty="0" smtClean="0">
                <a:cs typeface="Trebuchet MS" pitchFamily="34" charset="0"/>
              </a:rPr>
              <a:t>		</a:t>
            </a:r>
            <a:br>
              <a:rPr lang="pt-BR" dirty="0" smtClean="0">
                <a:cs typeface="Trebuchet MS" pitchFamily="34" charset="0"/>
              </a:rPr>
            </a:br>
            <a:r>
              <a:rPr lang="pt-BR" dirty="0">
                <a:cs typeface="Trebuchet MS" pitchFamily="34" charset="0"/>
              </a:rPr>
              <a:t/>
            </a:r>
            <a:br>
              <a:rPr lang="pt-BR" dirty="0">
                <a:cs typeface="Trebuchet MS" pitchFamily="34" charset="0"/>
              </a:rPr>
            </a:br>
            <a:r>
              <a:rPr lang="pt-BR" dirty="0" smtClean="0">
                <a:cs typeface="Trebuchet MS" pitchFamily="34" charset="0"/>
              </a:rPr>
              <a:t>		</a:t>
            </a:r>
            <a:r>
              <a:rPr lang="pt-BR" sz="3100" dirty="0" smtClean="0">
                <a:cs typeface="Trebuchet MS" pitchFamily="34" charset="0"/>
              </a:rPr>
              <a:t>Obrigado!</a:t>
            </a:r>
            <a:br>
              <a:rPr lang="pt-BR" sz="3100" dirty="0" smtClean="0">
                <a:cs typeface="Trebuchet MS" pitchFamily="34" charset="0"/>
              </a:rPr>
            </a:br>
            <a:r>
              <a:rPr lang="pt-BR" sz="3100" dirty="0">
                <a:cs typeface="Trebuchet MS" pitchFamily="34" charset="0"/>
              </a:rPr>
              <a:t>	</a:t>
            </a:r>
            <a:r>
              <a:rPr lang="pt-BR" sz="3100" dirty="0" smtClean="0">
                <a:cs typeface="Trebuchet MS" pitchFamily="34" charset="0"/>
              </a:rPr>
              <a:t>	Rosilene </a:t>
            </a:r>
            <a:r>
              <a:rPr lang="pt-BR" sz="3100" dirty="0" smtClean="0">
                <a:cs typeface="Trebuchet MS" pitchFamily="34" charset="0"/>
              </a:rPr>
              <a:t>Wansetto										</a:t>
            </a:r>
            <a:r>
              <a:rPr lang="pt-BR" sz="2400" dirty="0" smtClean="0">
                <a:cs typeface="Trebuchet MS" pitchFamily="34" charset="0"/>
              </a:rPr>
              <a:t>	</a:t>
            </a:r>
            <a:r>
              <a:rPr lang="pt-BR" sz="2400" dirty="0" smtClean="0">
                <a:cs typeface="Trebuchet MS" pitchFamily="34" charset="0"/>
                <a:hlinkClick r:id="rId3"/>
              </a:rPr>
              <a:t>rosilene@jubileusul.org.br</a:t>
            </a:r>
            <a:r>
              <a:rPr lang="pt-BR" sz="2400" dirty="0" smtClean="0">
                <a:cs typeface="Trebuchet MS" pitchFamily="34" charset="0"/>
              </a:rPr>
              <a:t> </a:t>
            </a:r>
            <a:r>
              <a:rPr lang="pt-BR" sz="3200" dirty="0" smtClean="0">
                <a:cs typeface="Trebuchet MS" pitchFamily="34" charset="0"/>
              </a:rPr>
              <a:t/>
            </a:r>
            <a:br>
              <a:rPr lang="pt-BR" sz="3200" dirty="0" smtClean="0">
                <a:cs typeface="Trebuchet MS" pitchFamily="34" charset="0"/>
              </a:rPr>
            </a:br>
            <a:endParaRPr lang="pt-BR" dirty="0" smtClean="0">
              <a:cs typeface="Trebuchet MS" pitchFamily="34" charset="0"/>
            </a:endParaRPr>
          </a:p>
        </p:txBody>
      </p:sp>
      <p:sp>
        <p:nvSpPr>
          <p:cNvPr id="7170" name="Espaço Reservado para Número de Slide 3"/>
          <p:cNvSpPr>
            <a:spLocks noGrp="1"/>
          </p:cNvSpPr>
          <p:nvPr>
            <p:ph type="sldNum" sz="quarter" idx="12"/>
          </p:nvPr>
        </p:nvSpPr>
        <p:spPr/>
        <p:txBody>
          <a:bodyPr>
            <a:normAutofit fontScale="92500" lnSpcReduction="20000"/>
          </a:bodyPr>
          <a:lstStyle>
            <a:lvl1pPr eaLnBrk="0" hangingPunct="0">
              <a:defRPr kumimoji="1" sz="2400">
                <a:solidFill>
                  <a:schemeClr val="tx1"/>
                </a:solidFill>
                <a:latin typeface="Times New Roman" charset="0"/>
              </a:defRPr>
            </a:lvl1pPr>
            <a:lvl2pPr marL="742950" indent="-285750" eaLnBrk="0" hangingPunct="0">
              <a:defRPr kumimoji="1" sz="2400">
                <a:solidFill>
                  <a:schemeClr val="tx1"/>
                </a:solidFill>
                <a:latin typeface="Times New Roman" charset="0"/>
              </a:defRPr>
            </a:lvl2pPr>
            <a:lvl3pPr marL="1143000" indent="-228600" eaLnBrk="0" hangingPunct="0">
              <a:defRPr kumimoji="1" sz="2400">
                <a:solidFill>
                  <a:schemeClr val="tx1"/>
                </a:solidFill>
                <a:latin typeface="Times New Roman" charset="0"/>
              </a:defRPr>
            </a:lvl3pPr>
            <a:lvl4pPr marL="1600200" indent="-228600" eaLnBrk="0" hangingPunct="0">
              <a:defRPr kumimoji="1" sz="2400">
                <a:solidFill>
                  <a:schemeClr val="tx1"/>
                </a:solidFill>
                <a:latin typeface="Times New Roman" charset="0"/>
              </a:defRPr>
            </a:lvl4pPr>
            <a:lvl5pPr marL="2057400" indent="-228600" eaLnBrk="0" hangingPunct="0">
              <a:defRPr kumimoji="1" sz="2400">
                <a:solidFill>
                  <a:schemeClr val="tx1"/>
                </a:solidFill>
                <a:latin typeface="Times New Roman" charset="0"/>
              </a:defRPr>
            </a:lvl5pPr>
            <a:lvl6pPr marL="2514600" indent="-228600" eaLnBrk="0" fontAlgn="base" hangingPunct="0">
              <a:spcBef>
                <a:spcPct val="0"/>
              </a:spcBef>
              <a:spcAft>
                <a:spcPct val="0"/>
              </a:spcAft>
              <a:defRPr kumimoji="1" sz="2400">
                <a:solidFill>
                  <a:schemeClr val="tx1"/>
                </a:solidFill>
                <a:latin typeface="Times New Roman" charset="0"/>
              </a:defRPr>
            </a:lvl6pPr>
            <a:lvl7pPr marL="2971800" indent="-228600" eaLnBrk="0" fontAlgn="base" hangingPunct="0">
              <a:spcBef>
                <a:spcPct val="0"/>
              </a:spcBef>
              <a:spcAft>
                <a:spcPct val="0"/>
              </a:spcAft>
              <a:defRPr kumimoji="1" sz="2400">
                <a:solidFill>
                  <a:schemeClr val="tx1"/>
                </a:solidFill>
                <a:latin typeface="Times New Roman" charset="0"/>
              </a:defRPr>
            </a:lvl7pPr>
            <a:lvl8pPr marL="3429000" indent="-228600" eaLnBrk="0" fontAlgn="base" hangingPunct="0">
              <a:spcBef>
                <a:spcPct val="0"/>
              </a:spcBef>
              <a:spcAft>
                <a:spcPct val="0"/>
              </a:spcAft>
              <a:defRPr kumimoji="1" sz="2400">
                <a:solidFill>
                  <a:schemeClr val="tx1"/>
                </a:solidFill>
                <a:latin typeface="Times New Roman" charset="0"/>
              </a:defRPr>
            </a:lvl8pPr>
            <a:lvl9pPr marL="3886200" indent="-228600" eaLnBrk="0" fontAlgn="base" hangingPunct="0">
              <a:spcBef>
                <a:spcPct val="0"/>
              </a:spcBef>
              <a:spcAft>
                <a:spcPct val="0"/>
              </a:spcAft>
              <a:defRPr kumimoji="1" sz="2400">
                <a:solidFill>
                  <a:schemeClr val="tx1"/>
                </a:solidFill>
                <a:latin typeface="Times New Roman" charset="0"/>
              </a:defRPr>
            </a:lvl9pPr>
          </a:lstStyle>
          <a:p>
            <a:pPr eaLnBrk="1" hangingPunct="1">
              <a:defRPr/>
            </a:pPr>
            <a:fld id="{085130A1-70C2-460A-8423-43EC9D7115B5}" type="slidenum">
              <a:rPr kumimoji="0" lang="pt-BR">
                <a:solidFill>
                  <a:schemeClr val="tx2"/>
                </a:solidFill>
              </a:rPr>
              <a:pPr eaLnBrk="1" hangingPunct="1">
                <a:defRPr/>
              </a:pPr>
              <a:t>28</a:t>
            </a:fld>
            <a:endParaRPr kumimoji="0" lang="pt-BR" sz="1400">
              <a:solidFill>
                <a:schemeClr val="tx2"/>
              </a:solidFill>
            </a:endParaRPr>
          </a:p>
        </p:txBody>
      </p:sp>
    </p:spTree>
    <p:extLst>
      <p:ext uri="{BB962C8B-B14F-4D97-AF65-F5344CB8AC3E}">
        <p14:creationId xmlns:p14="http://schemas.microsoft.com/office/powerpoint/2010/main" val="287231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509120"/>
            <a:ext cx="2630060" cy="2234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Título 1"/>
          <p:cNvSpPr>
            <a:spLocks noGrp="1"/>
          </p:cNvSpPr>
          <p:nvPr>
            <p:ph type="ctrTitle"/>
          </p:nvPr>
        </p:nvSpPr>
        <p:spPr>
          <a:xfrm>
            <a:off x="1009650" y="404813"/>
            <a:ext cx="7116763" cy="5616575"/>
          </a:xfrm>
        </p:spPr>
        <p:txBody>
          <a:bodyPr>
            <a:normAutofit fontScale="90000"/>
          </a:bodyPr>
          <a:lstStyle/>
          <a:p>
            <a:pPr eaLnBrk="1" hangingPunct="1"/>
            <a:r>
              <a:rPr lang="pt-BR" sz="4000" dirty="0" smtClean="0">
                <a:cs typeface="Trebuchet MS" pitchFamily="34" charset="0"/>
              </a:rPr>
              <a:t>Considerando estes aspectos é importante destacar que o Estado surge:</a:t>
            </a:r>
            <a:r>
              <a:rPr lang="pt-BR" dirty="0" smtClean="0">
                <a:cs typeface="Trebuchet MS" pitchFamily="34" charset="0"/>
              </a:rPr>
              <a:t/>
            </a:r>
            <a:br>
              <a:rPr lang="pt-BR" dirty="0" smtClean="0">
                <a:cs typeface="Trebuchet MS" pitchFamily="34" charset="0"/>
              </a:rPr>
            </a:br>
            <a:r>
              <a:rPr lang="pt-BR" dirty="0" smtClean="0">
                <a:latin typeface="Bradley Hand ITC" pitchFamily="66" charset="0"/>
                <a:cs typeface="Trebuchet MS" pitchFamily="34" charset="0"/>
              </a:rPr>
              <a:t>Como necessidade de organização da vida em sociedade;</a:t>
            </a:r>
            <a:br>
              <a:rPr lang="pt-BR" dirty="0" smtClean="0">
                <a:latin typeface="Bradley Hand ITC" pitchFamily="66" charset="0"/>
                <a:cs typeface="Trebuchet MS" pitchFamily="34" charset="0"/>
              </a:rPr>
            </a:br>
            <a:r>
              <a:rPr lang="pt-BR" dirty="0" smtClean="0">
                <a:latin typeface="Bradley Hand ITC" pitchFamily="66" charset="0"/>
                <a:cs typeface="Trebuchet MS" pitchFamily="34" charset="0"/>
              </a:rPr>
              <a:t>Como desejo de domina</a:t>
            </a:r>
            <a:r>
              <a:rPr lang="pt-BR" dirty="0" smtClean="0">
                <a:cs typeface="Trebuchet MS" pitchFamily="34" charset="0"/>
              </a:rPr>
              <a:t>ç</a:t>
            </a:r>
            <a:r>
              <a:rPr lang="pt-BR" dirty="0" smtClean="0">
                <a:latin typeface="Bradley Hand ITC" pitchFamily="66" charset="0"/>
                <a:cs typeface="Trebuchet MS" pitchFamily="34" charset="0"/>
              </a:rPr>
              <a:t>ão;</a:t>
            </a:r>
            <a:br>
              <a:rPr lang="pt-BR" dirty="0" smtClean="0">
                <a:latin typeface="Bradley Hand ITC" pitchFamily="66" charset="0"/>
                <a:cs typeface="Trebuchet MS" pitchFamily="34" charset="0"/>
              </a:rPr>
            </a:br>
            <a:r>
              <a:rPr lang="pt-BR" dirty="0" smtClean="0">
                <a:latin typeface="Bradley Hand ITC" pitchFamily="66" charset="0"/>
                <a:cs typeface="Trebuchet MS" pitchFamily="34" charset="0"/>
              </a:rPr>
              <a:t>Por motivos econômicos.</a:t>
            </a:r>
            <a:br>
              <a:rPr lang="pt-BR" dirty="0" smtClean="0">
                <a:latin typeface="Bradley Hand ITC" pitchFamily="66" charset="0"/>
                <a:cs typeface="Trebuchet MS" pitchFamily="34" charset="0"/>
              </a:rPr>
            </a:br>
            <a:endParaRPr lang="pt-BR" dirty="0" smtClean="0">
              <a:cs typeface="Trebuchet MS" pitchFamily="34" charset="0"/>
            </a:endParaRPr>
          </a:p>
        </p:txBody>
      </p:sp>
      <p:sp>
        <p:nvSpPr>
          <p:cNvPr id="31747" name="Espaço Reservado para Número de Slid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Times New Roman" charset="0"/>
              </a:defRPr>
            </a:lvl1pPr>
            <a:lvl2pPr marL="742950" indent="-285750" eaLnBrk="0" hangingPunct="0">
              <a:defRPr kumimoji="1" sz="2400">
                <a:solidFill>
                  <a:schemeClr val="tx1"/>
                </a:solidFill>
                <a:latin typeface="Times New Roman" charset="0"/>
              </a:defRPr>
            </a:lvl2pPr>
            <a:lvl3pPr marL="1143000" indent="-228600" eaLnBrk="0" hangingPunct="0">
              <a:defRPr kumimoji="1" sz="2400">
                <a:solidFill>
                  <a:schemeClr val="tx1"/>
                </a:solidFill>
                <a:latin typeface="Times New Roman" charset="0"/>
              </a:defRPr>
            </a:lvl3pPr>
            <a:lvl4pPr marL="1600200" indent="-228600" eaLnBrk="0" hangingPunct="0">
              <a:defRPr kumimoji="1" sz="2400">
                <a:solidFill>
                  <a:schemeClr val="tx1"/>
                </a:solidFill>
                <a:latin typeface="Times New Roman" charset="0"/>
              </a:defRPr>
            </a:lvl4pPr>
            <a:lvl5pPr marL="2057400" indent="-228600" eaLnBrk="0" hangingPunct="0">
              <a:defRPr kumimoji="1" sz="2400">
                <a:solidFill>
                  <a:schemeClr val="tx1"/>
                </a:solidFill>
                <a:latin typeface="Times New Roman" charset="0"/>
              </a:defRPr>
            </a:lvl5pPr>
            <a:lvl6pPr marL="2514600" indent="-228600" eaLnBrk="0" fontAlgn="base" hangingPunct="0">
              <a:spcBef>
                <a:spcPct val="0"/>
              </a:spcBef>
              <a:spcAft>
                <a:spcPct val="0"/>
              </a:spcAft>
              <a:defRPr kumimoji="1" sz="2400">
                <a:solidFill>
                  <a:schemeClr val="tx1"/>
                </a:solidFill>
                <a:latin typeface="Times New Roman" charset="0"/>
              </a:defRPr>
            </a:lvl6pPr>
            <a:lvl7pPr marL="2971800" indent="-228600" eaLnBrk="0" fontAlgn="base" hangingPunct="0">
              <a:spcBef>
                <a:spcPct val="0"/>
              </a:spcBef>
              <a:spcAft>
                <a:spcPct val="0"/>
              </a:spcAft>
              <a:defRPr kumimoji="1" sz="2400">
                <a:solidFill>
                  <a:schemeClr val="tx1"/>
                </a:solidFill>
                <a:latin typeface="Times New Roman" charset="0"/>
              </a:defRPr>
            </a:lvl7pPr>
            <a:lvl8pPr marL="3429000" indent="-228600" eaLnBrk="0" fontAlgn="base" hangingPunct="0">
              <a:spcBef>
                <a:spcPct val="0"/>
              </a:spcBef>
              <a:spcAft>
                <a:spcPct val="0"/>
              </a:spcAft>
              <a:defRPr kumimoji="1" sz="2400">
                <a:solidFill>
                  <a:schemeClr val="tx1"/>
                </a:solidFill>
                <a:latin typeface="Times New Roman" charset="0"/>
              </a:defRPr>
            </a:lvl8pPr>
            <a:lvl9pPr marL="3886200" indent="-228600" eaLnBrk="0" fontAlgn="base" hangingPunct="0">
              <a:spcBef>
                <a:spcPct val="0"/>
              </a:spcBef>
              <a:spcAft>
                <a:spcPct val="0"/>
              </a:spcAft>
              <a:defRPr kumimoji="1" sz="2400">
                <a:solidFill>
                  <a:schemeClr val="tx1"/>
                </a:solidFill>
                <a:latin typeface="Times New Roman" charset="0"/>
              </a:defRPr>
            </a:lvl9pPr>
          </a:lstStyle>
          <a:p>
            <a:pPr eaLnBrk="1" hangingPunct="1"/>
            <a:fld id="{60233CBE-9165-4084-8207-9881646D9FB1}" type="slidenum">
              <a:rPr lang="pt-BR" sz="1800" smtClean="0">
                <a:solidFill>
                  <a:schemeClr val="tx2"/>
                </a:solidFill>
              </a:rPr>
              <a:pPr eaLnBrk="1" hangingPunct="1"/>
              <a:t>3</a:t>
            </a:fld>
            <a:endParaRPr lang="pt-BR" sz="1800" smtClean="0">
              <a:solidFill>
                <a:schemeClr val="tx2"/>
              </a:solidFill>
            </a:endParaRPr>
          </a:p>
        </p:txBody>
      </p:sp>
    </p:spTree>
    <p:extLst>
      <p:ext uri="{BB962C8B-B14F-4D97-AF65-F5344CB8AC3E}">
        <p14:creationId xmlns:p14="http://schemas.microsoft.com/office/powerpoint/2010/main" val="22465472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6858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pt-B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 que pese e se considere avanços visíveis, o Estado brasileiro ainda padece de um distanciamento grande na resolução dos </a:t>
            </a:r>
            <a:r>
              <a:rPr lang="pt-B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problemas estruturais </a:t>
            </a:r>
            <a:r>
              <a:rPr lang="pt-B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 sociedade brasileira, particularmente aqueles </a:t>
            </a:r>
            <a:r>
              <a:rPr lang="pt-B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referentes às áreas de saúde, educação, acesso a terra urbana e rural</a:t>
            </a:r>
            <a:r>
              <a:rPr lang="pt-B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 à distribuição de renda.</a:t>
            </a:r>
          </a:p>
        </p:txBody>
      </p:sp>
    </p:spTree>
    <p:extLst>
      <p:ext uri="{BB962C8B-B14F-4D97-AF65-F5344CB8AC3E}">
        <p14:creationId xmlns:p14="http://schemas.microsoft.com/office/powerpoint/2010/main" val="2003168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6858000"/>
          </a:xfrm>
        </p:spPr>
        <p:txBody>
          <a:bodyPr>
            <a:noAutofit/>
            <a:scene3d>
              <a:camera prst="perspectiveRelaxedModerately"/>
              <a:lightRig rig="soft" dir="tl">
                <a:rot lat="0" lon="0" rev="0"/>
              </a:lightRig>
            </a:scene3d>
            <a:sp3d contourW="25400" prstMaterial="matte">
              <a:bevelT w="25400" h="55880" prst="artDeco"/>
              <a:contourClr>
                <a:schemeClr val="accent2">
                  <a:tint val="20000"/>
                </a:schemeClr>
              </a:contourClr>
            </a:sp3d>
          </a:bodyPr>
          <a:lstStyle/>
          <a:p>
            <a:r>
              <a:rPr lang="pt-BR" sz="5400" b="1" spc="50"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reflection blurRad="6350" stA="55000" endA="300" endPos="45500" dir="5400000" sy="-100000" algn="bl" rotWithShape="0"/>
                </a:effectLst>
              </a:rPr>
              <a:t/>
            </a:r>
            <a:br>
              <a:rPr lang="pt-BR" sz="5400" b="1" spc="50"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reflection blurRad="6350" stA="55000" endA="300" endPos="45500" dir="5400000" sy="-100000" algn="bl" rotWithShape="0"/>
                </a:effectLst>
              </a:rPr>
            </a:br>
            <a:r>
              <a:rPr lang="pt-BR" sz="5400" b="1" spc="50"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reflection blurRad="6350" stA="55000" endA="300" endPos="45500" dir="5400000" sy="-100000" algn="bl" rotWithShape="0"/>
                </a:effectLst>
              </a:rPr>
              <a:t>Por </a:t>
            </a:r>
            <a:r>
              <a:rPr lang="pt-BR" sz="5400" b="1" spc="50"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reflection blurRad="6350" stA="55000" endA="300" endPos="45500" dir="5400000" sy="-100000" algn="bl" rotWithShape="0"/>
                </a:effectLst>
              </a:rPr>
              <a:t>outro lado, percebe-se que o Estado continua </a:t>
            </a: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conservador</a:t>
            </a:r>
            <a:r>
              <a:rPr lang="pt-BR" sz="5400" b="1" spc="50"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reflection blurRad="6350" stA="55000" endA="300" endPos="45500" dir="5400000" sy="-100000" algn="bl" rotWithShape="0"/>
                </a:effectLst>
              </a:rPr>
              <a:t> na sua forma de fazer política reproduzindo os vícios do</a:t>
            </a: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autoritarismo </a:t>
            </a:r>
            <a:r>
              <a:rPr lang="pt-BR" sz="5400" b="1" spc="50"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reflection blurRad="6350" stA="55000" endA="300" endPos="45500" dir="5400000" sy="-100000" algn="bl" rotWithShape="0"/>
                </a:effectLst>
              </a:rPr>
              <a:t>e do</a:t>
            </a:r>
            <a:r>
              <a:rPr lang="pt-B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pt-BR"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clientelismo. </a:t>
            </a:r>
            <a:br>
              <a:rPr lang="pt-BR"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pt-BR" sz="5400" b="1" spc="50"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reflection blurRad="6350" stA="55000" endA="300" endPos="45500" dir="5400000" sy="-100000" algn="bl" rotWithShape="0"/>
                </a:effectLst>
              </a:rPr>
              <a:t>Vemos um esgotamento na </a:t>
            </a:r>
            <a:r>
              <a:rPr lang="pt-BR" sz="5400" b="1" spc="50"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reflection blurRad="6350" stA="55000" endA="300" endPos="45500" dir="5400000" sy="-100000" algn="bl" rotWithShape="0"/>
                </a:effectLst>
              </a:rPr>
              <a:t>democracia representativa.</a:t>
            </a:r>
            <a:r>
              <a:rPr lang="pt-BR" sz="5400" b="1" spc="50"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reflection blurRad="6350" stA="55000" endA="300" endPos="45500" dir="5400000" sy="-100000" algn="bl" rotWithShape="0"/>
                </a:effectLst>
              </a:rPr>
              <a:t/>
            </a:r>
            <a:br>
              <a:rPr lang="pt-BR" sz="5400" b="1" spc="50"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reflection blurRad="6350" stA="55000" endA="300" endPos="45500" dir="5400000" sy="-100000" algn="bl" rotWithShape="0"/>
                </a:effectLst>
              </a:rPr>
            </a:br>
            <a:endParaRPr lang="pt-BR" sz="5400" b="1" spc="50"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reflection blurRad="6350" stA="55000" endA="300" endPos="45500" dir="5400000" sy="-100000" algn="bl" rotWithShape="0"/>
              </a:effectLst>
            </a:endParaRPr>
          </a:p>
        </p:txBody>
      </p:sp>
    </p:spTree>
    <p:extLst>
      <p:ext uri="{BB962C8B-B14F-4D97-AF65-F5344CB8AC3E}">
        <p14:creationId xmlns:p14="http://schemas.microsoft.com/office/powerpoint/2010/main" val="4222081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a:xfrm>
            <a:off x="468313" y="260350"/>
            <a:ext cx="7124700" cy="925513"/>
          </a:xfrm>
        </p:spPr>
        <p:txBody>
          <a:bodyPr>
            <a:normAutofit/>
          </a:bodyPr>
          <a:lstStyle/>
          <a:p>
            <a:pPr eaLnBrk="1" hangingPunct="1"/>
            <a:r>
              <a:rPr lang="pt-BR" sz="5400" b="1" dirty="0" smtClean="0">
                <a:latin typeface="Bradley Hand ITC" pitchFamily="66" charset="0"/>
                <a:cs typeface="Trebuchet MS" pitchFamily="34" charset="0"/>
              </a:rPr>
              <a:t>Conceito e Concepção...</a:t>
            </a:r>
          </a:p>
        </p:txBody>
      </p:sp>
      <p:sp>
        <p:nvSpPr>
          <p:cNvPr id="32771" name="Rectangle 3"/>
          <p:cNvSpPr>
            <a:spLocks noGrp="1"/>
          </p:cNvSpPr>
          <p:nvPr>
            <p:ph type="body" idx="4294967295"/>
          </p:nvPr>
        </p:nvSpPr>
        <p:spPr/>
        <p:txBody>
          <a:bodyPr>
            <a:noAutofit/>
          </a:bodyPr>
          <a:lstStyle/>
          <a:p>
            <a:pPr algn="just" eaLnBrk="1" hangingPunct="1"/>
            <a:r>
              <a:rPr lang="pt-BR" sz="3600" b="1" dirty="0" smtClean="0">
                <a:latin typeface="Bradley Hand ITC" pitchFamily="66" charset="0"/>
              </a:rPr>
              <a:t>O Estado moderno não nasceu com a perspectiva da igualdade e da justi</a:t>
            </a:r>
            <a:r>
              <a:rPr lang="pt-BR" sz="3600" b="1" dirty="0" smtClean="0"/>
              <a:t>ç</a:t>
            </a:r>
            <a:r>
              <a:rPr lang="pt-BR" sz="3600" b="1" dirty="0" smtClean="0">
                <a:latin typeface="Bradley Hand ITC" pitchFamily="66" charset="0"/>
              </a:rPr>
              <a:t>a social...</a:t>
            </a:r>
          </a:p>
          <a:p>
            <a:pPr algn="just" eaLnBrk="1" hangingPunct="1"/>
            <a:r>
              <a:rPr lang="pt-BR" sz="3600" b="1" dirty="0" smtClean="0">
                <a:latin typeface="Bradley Hand ITC" pitchFamily="66" charset="0"/>
              </a:rPr>
              <a:t>Objetivo central </a:t>
            </a:r>
            <a:r>
              <a:rPr lang="pt-BR" sz="3600" b="1" dirty="0" smtClean="0"/>
              <a:t>é</a:t>
            </a:r>
            <a:r>
              <a:rPr lang="pt-BR" sz="3600" b="1" dirty="0" smtClean="0">
                <a:latin typeface="Bradley Hand ITC" pitchFamily="66" charset="0"/>
              </a:rPr>
              <a:t> a prote</a:t>
            </a:r>
            <a:r>
              <a:rPr lang="pt-BR" sz="3600" b="1" dirty="0" smtClean="0"/>
              <a:t>ç</a:t>
            </a:r>
            <a:r>
              <a:rPr lang="pt-BR" sz="3600" b="1" dirty="0" smtClean="0">
                <a:latin typeface="Bradley Hand ITC" pitchFamily="66" charset="0"/>
              </a:rPr>
              <a:t>ão da propriedade e a garantia da atividade mercantil por meio de princ</a:t>
            </a:r>
            <a:r>
              <a:rPr lang="pt-BR" sz="3600" b="1" dirty="0" smtClean="0"/>
              <a:t>í</a:t>
            </a:r>
            <a:r>
              <a:rPr lang="pt-BR" sz="3600" b="1" dirty="0" smtClean="0">
                <a:latin typeface="Bradley Hand ITC" pitchFamily="66" charset="0"/>
              </a:rPr>
              <a:t>pios de seguran</a:t>
            </a:r>
            <a:r>
              <a:rPr lang="pt-BR" sz="3600" b="1" dirty="0" smtClean="0"/>
              <a:t>ç</a:t>
            </a:r>
            <a:r>
              <a:rPr lang="pt-BR" sz="3600" b="1" dirty="0" smtClean="0">
                <a:latin typeface="Bradley Hand ITC" pitchFamily="66" charset="0"/>
              </a:rPr>
              <a:t>a institucional para classes dominantes (Burguesia)...</a:t>
            </a:r>
          </a:p>
        </p:txBody>
      </p:sp>
    </p:spTree>
    <p:extLst>
      <p:ext uri="{BB962C8B-B14F-4D97-AF65-F5344CB8AC3E}">
        <p14:creationId xmlns:p14="http://schemas.microsoft.com/office/powerpoint/2010/main" val="3478211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p:cNvSpPr>
          <p:nvPr>
            <p:ph type="title" idx="4294967295"/>
          </p:nvPr>
        </p:nvSpPr>
        <p:spPr>
          <a:xfrm>
            <a:off x="1258888" y="274638"/>
            <a:ext cx="6769100" cy="6034087"/>
          </a:xfrm>
        </p:spPr>
        <p:txBody>
          <a:bodyPr rtlCol="0">
            <a:noAutofit/>
          </a:bodyPr>
          <a:lstStyle/>
          <a:p>
            <a:pPr algn="just" eaLnBrk="1" fontAlgn="auto" hangingPunct="1">
              <a:spcAft>
                <a:spcPts val="0"/>
              </a:spcAft>
              <a:defRPr/>
            </a:pPr>
            <a:r>
              <a:rPr lang="pt-BR" sz="3600" b="1" dirty="0" smtClean="0">
                <a:latin typeface="+mn-lt"/>
                <a:ea typeface="+mj-ea"/>
              </a:rPr>
              <a:t>“O Estado, na sua atual configuração, é fruto da correlação de fatores ligados à tentativa de dar um mínimo de organização às relações econômicas e sociais dos indivíduos. Compreende-se que estas relações se constituíram marcadas por embates entre diferentes forças sociais”.</a:t>
            </a:r>
          </a:p>
        </p:txBody>
      </p:sp>
    </p:spTree>
    <p:extLst>
      <p:ext uri="{BB962C8B-B14F-4D97-AF65-F5344CB8AC3E}">
        <p14:creationId xmlns:p14="http://schemas.microsoft.com/office/powerpoint/2010/main" val="1396146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p:cNvSpPr>
          <p:nvPr>
            <p:ph type="title" idx="4294967295"/>
          </p:nvPr>
        </p:nvSpPr>
        <p:spPr>
          <a:xfrm>
            <a:off x="755650" y="836613"/>
            <a:ext cx="7486650" cy="5329237"/>
          </a:xfrm>
        </p:spPr>
        <p:txBody>
          <a:bodyPr rtlCol="0">
            <a:noAutofit/>
          </a:bodyPr>
          <a:lstStyle/>
          <a:p>
            <a:pPr algn="just" eaLnBrk="1" fontAlgn="auto" hangingPunct="1">
              <a:spcAft>
                <a:spcPts val="0"/>
              </a:spcAft>
              <a:defRPr/>
            </a:pPr>
            <a:r>
              <a:rPr lang="pt-BR" sz="3200" dirty="0" smtClean="0">
                <a:latin typeface="+mn-lt"/>
                <a:ea typeface="+mj-ea"/>
              </a:rPr>
              <a:t>Maquiavel foi o primeiro pensador a sugerir uma leitura de Estado com autonomia em relação às questões morais e religiosas próprias da idade média”.</a:t>
            </a:r>
            <a:br>
              <a:rPr lang="pt-BR" sz="3200" dirty="0" smtClean="0">
                <a:latin typeface="+mn-lt"/>
                <a:ea typeface="+mj-ea"/>
              </a:rPr>
            </a:br>
            <a:r>
              <a:rPr lang="pt-BR" sz="3200" dirty="0" smtClean="0">
                <a:latin typeface="+mn-lt"/>
                <a:ea typeface="+mj-ea"/>
              </a:rPr>
              <a:t/>
            </a:r>
            <a:br>
              <a:rPr lang="pt-BR" sz="3200" dirty="0" smtClean="0">
                <a:latin typeface="+mn-lt"/>
                <a:ea typeface="+mj-ea"/>
              </a:rPr>
            </a:br>
            <a:r>
              <a:rPr lang="pt-BR" sz="3200" dirty="0" smtClean="0">
                <a:latin typeface="+mn-lt"/>
                <a:ea typeface="+mj-ea"/>
              </a:rPr>
              <a:t>E </a:t>
            </a:r>
            <a:r>
              <a:rPr lang="pt-BR" sz="3200" dirty="0">
                <a:latin typeface="+mn-lt"/>
                <a:ea typeface="+mj-ea"/>
              </a:rPr>
              <a:t>afirmava, que o estadistas precisa preocupar-se como governar e não como agradar aos outros</a:t>
            </a:r>
            <a:r>
              <a:rPr lang="pt-BR" sz="3200" dirty="0" smtClean="0">
                <a:latin typeface="+mn-lt"/>
                <a:ea typeface="+mj-ea"/>
              </a:rPr>
              <a:t>”.</a:t>
            </a:r>
            <a:br>
              <a:rPr lang="pt-BR" sz="3200" dirty="0" smtClean="0">
                <a:latin typeface="+mn-lt"/>
                <a:ea typeface="+mj-ea"/>
              </a:rPr>
            </a:br>
            <a:r>
              <a:rPr lang="pt-BR" sz="3200" dirty="0" smtClean="0">
                <a:latin typeface="+mn-lt"/>
                <a:ea typeface="+mj-ea"/>
              </a:rPr>
              <a:t/>
            </a:r>
            <a:br>
              <a:rPr lang="pt-BR" sz="3200" dirty="0" smtClean="0">
                <a:latin typeface="+mn-lt"/>
                <a:ea typeface="+mj-ea"/>
              </a:rPr>
            </a:br>
            <a:r>
              <a:rPr lang="pt-BR" sz="3200" dirty="0" smtClean="0">
                <a:solidFill>
                  <a:srgbClr val="FF0000"/>
                </a:solidFill>
                <a:latin typeface="Bradley Hand ITC" pitchFamily="66" charset="0"/>
                <a:ea typeface="+mj-ea"/>
              </a:rPr>
              <a:t> </a:t>
            </a:r>
            <a:r>
              <a:rPr lang="pt-BR" sz="3200" dirty="0" smtClean="0">
                <a:solidFill>
                  <a:srgbClr val="FF0000"/>
                </a:solidFill>
                <a:latin typeface="+mn-lt"/>
                <a:ea typeface="+mj-ea"/>
              </a:rPr>
              <a:t>“o </a:t>
            </a:r>
            <a:r>
              <a:rPr lang="pt-BR" sz="3200" dirty="0">
                <a:solidFill>
                  <a:srgbClr val="FF0000"/>
                </a:solidFill>
                <a:latin typeface="+mn-lt"/>
                <a:ea typeface="+mj-ea"/>
              </a:rPr>
              <a:t>bom governante é aquele que sabe manter-se no poder, e não o que contempla as demandas sociais”.</a:t>
            </a:r>
          </a:p>
        </p:txBody>
      </p:sp>
    </p:spTree>
    <p:extLst>
      <p:ext uri="{BB962C8B-B14F-4D97-AF65-F5344CB8AC3E}">
        <p14:creationId xmlns:p14="http://schemas.microsoft.com/office/powerpoint/2010/main" val="897353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p:cNvSpPr>
          <p:nvPr>
            <p:ph type="title" idx="4294967295"/>
          </p:nvPr>
        </p:nvSpPr>
        <p:spPr>
          <a:xfrm>
            <a:off x="755576" y="274638"/>
            <a:ext cx="7272412" cy="6178698"/>
          </a:xfrm>
        </p:spPr>
        <p:txBody>
          <a:bodyPr rtlCol="0">
            <a:noAutofit/>
          </a:bodyPr>
          <a:lstStyle/>
          <a:p>
            <a:pPr algn="just" eaLnBrk="1" fontAlgn="auto" hangingPunct="1">
              <a:spcAft>
                <a:spcPts val="0"/>
              </a:spcAft>
              <a:defRPr/>
            </a:pPr>
            <a:r>
              <a:rPr lang="pt-BR" sz="3600" dirty="0" smtClean="0">
                <a:latin typeface="+mn-lt"/>
                <a:ea typeface="+mj-ea"/>
              </a:rPr>
              <a:t>Hobbes </a:t>
            </a:r>
            <a:r>
              <a:rPr lang="pt-BR" sz="3600" dirty="0" smtClean="0">
                <a:latin typeface="+mn-lt"/>
                <a:ea typeface="+mj-ea"/>
              </a:rPr>
              <a:t>afirma como ponto de partida do Estado é a necessidade de </a:t>
            </a:r>
            <a:r>
              <a:rPr lang="pt-BR" sz="3600" u="sng" dirty="0" smtClean="0">
                <a:latin typeface="+mn-lt"/>
                <a:ea typeface="+mj-ea"/>
              </a:rPr>
              <a:t>manter a propriedade </a:t>
            </a:r>
            <a:r>
              <a:rPr lang="pt-BR" sz="3600" u="sng" dirty="0" smtClean="0">
                <a:latin typeface="+mn-lt"/>
                <a:ea typeface="+mj-ea"/>
              </a:rPr>
              <a:t>privada</a:t>
            </a:r>
            <a:r>
              <a:rPr lang="pt-BR" sz="3600" dirty="0" smtClean="0">
                <a:latin typeface="+mn-lt"/>
                <a:ea typeface="+mj-ea"/>
              </a:rPr>
              <a:t>.</a:t>
            </a:r>
            <a:r>
              <a:rPr lang="pt-BR" sz="3600" dirty="0" smtClean="0">
                <a:latin typeface="+mn-lt"/>
                <a:ea typeface="+mj-ea"/>
              </a:rPr>
              <a:t/>
            </a:r>
            <a:br>
              <a:rPr lang="pt-BR" sz="3600" dirty="0" smtClean="0">
                <a:latin typeface="+mn-lt"/>
                <a:ea typeface="+mj-ea"/>
              </a:rPr>
            </a:br>
            <a:r>
              <a:rPr lang="pt-BR" sz="3600" dirty="0">
                <a:latin typeface="+mn-lt"/>
                <a:ea typeface="+mj-ea"/>
              </a:rPr>
              <a:t/>
            </a:r>
            <a:br>
              <a:rPr lang="pt-BR" sz="3600" dirty="0">
                <a:latin typeface="+mn-lt"/>
                <a:ea typeface="+mj-ea"/>
              </a:rPr>
            </a:br>
            <a:r>
              <a:rPr lang="pt-BR" sz="3600" dirty="0">
                <a:latin typeface="+mn-lt"/>
                <a:ea typeface="+mj-ea"/>
              </a:rPr>
              <a:t>“Como não é possível o e</a:t>
            </a:r>
            <a:r>
              <a:rPr lang="pt-BR" sz="3600" dirty="0" smtClean="0">
                <a:latin typeface="+mn-lt"/>
                <a:ea typeface="+mj-ea"/>
              </a:rPr>
              <a:t>stado </a:t>
            </a:r>
            <a:r>
              <a:rPr lang="pt-BR" sz="3600" dirty="0">
                <a:latin typeface="+mn-lt"/>
                <a:ea typeface="+mj-ea"/>
              </a:rPr>
              <a:t>de guerra permanente, motivado pela condição de egoísmo do ser humano, o </a:t>
            </a:r>
            <a:r>
              <a:rPr lang="pt-BR" sz="3600" dirty="0" smtClean="0">
                <a:latin typeface="+mn-lt"/>
                <a:ea typeface="+mj-ea"/>
              </a:rPr>
              <a:t>Estado </a:t>
            </a:r>
            <a:r>
              <a:rPr lang="pt-BR" sz="3600" dirty="0">
                <a:latin typeface="+mn-lt"/>
                <a:ea typeface="+mj-ea"/>
              </a:rPr>
              <a:t>é nomeado para fazer as </a:t>
            </a:r>
            <a:r>
              <a:rPr lang="pt-BR" sz="3200" dirty="0">
                <a:latin typeface="+mn-lt"/>
                <a:ea typeface="+mj-ea"/>
              </a:rPr>
              <a:t>mediações</a:t>
            </a:r>
            <a:r>
              <a:rPr lang="pt-BR" sz="3600" dirty="0">
                <a:latin typeface="+mn-lt"/>
                <a:ea typeface="+mj-ea"/>
              </a:rPr>
              <a:t> necessárias”.</a:t>
            </a:r>
            <a:endParaRPr lang="pt-BR" sz="3600" dirty="0" smtClean="0">
              <a:latin typeface="+mn-lt"/>
              <a:ea typeface="+mj-ea"/>
            </a:endParaRPr>
          </a:p>
        </p:txBody>
      </p:sp>
    </p:spTree>
    <p:extLst>
      <p:ext uri="{BB962C8B-B14F-4D97-AF65-F5344CB8AC3E}">
        <p14:creationId xmlns:p14="http://schemas.microsoft.com/office/powerpoint/2010/main" val="1180086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1218</Words>
  <Application>Microsoft Office PowerPoint</Application>
  <PresentationFormat>Apresentação na tela (4:3)</PresentationFormat>
  <Paragraphs>101</Paragraphs>
  <Slides>28</Slides>
  <Notes>4</Notes>
  <HiddenSlides>0</HiddenSlides>
  <MMClips>0</MMClips>
  <ScaleCrop>false</ScaleCrop>
  <HeadingPairs>
    <vt:vector size="4" baseType="variant">
      <vt:variant>
        <vt:lpstr>Tema</vt:lpstr>
      </vt:variant>
      <vt:variant>
        <vt:i4>1</vt:i4>
      </vt:variant>
      <vt:variant>
        <vt:lpstr>Títulos de slides</vt:lpstr>
      </vt:variant>
      <vt:variant>
        <vt:i4>28</vt:i4>
      </vt:variant>
    </vt:vector>
  </HeadingPairs>
  <TitlesOfParts>
    <vt:vector size="29" baseType="lpstr">
      <vt:lpstr>Tema do Office</vt:lpstr>
      <vt:lpstr>5ª Semana Social Brasileira</vt:lpstr>
      <vt:lpstr>Porque esse tema? A justificativa da opção por  esse tema da 5ª Semana deve-se ao fato de que ao longo das últimas décadas, o movimento social e demais organizações sociais empreenderam várias iniciativas na perspectiva de democratizar o Estado brasileiro, tendo como prioridade máxima o povo, mudando a sua estrutura.</vt:lpstr>
      <vt:lpstr>Considerando estes aspectos é importante destacar que o Estado surge: Como necessidade de organização da vida em sociedade; Como desejo de dominação; Por motivos econômicos. </vt:lpstr>
      <vt:lpstr>Em que pese e se considere avanços visíveis, o Estado brasileiro ainda padece de um distanciamento grande na resolução dos problemas estruturais da sociedade brasileira, particularmente aqueles referentes às áreas de saúde, educação, acesso a terra urbana e rural e à distribuição de renda.</vt:lpstr>
      <vt:lpstr> Por outro lado, percebe-se que o Estado continua conservador na sua forma de fazer política reproduzindo os vícios do autoritarismo e do clientelismo.  Vemos um esgotamento na democracia representativa. </vt:lpstr>
      <vt:lpstr>Conceito e Concepção...</vt:lpstr>
      <vt:lpstr>“O Estado, na sua atual configuração, é fruto da correlação de fatores ligados à tentativa de dar um mínimo de organização às relações econômicas e sociais dos indivíduos. Compreende-se que estas relações se constituíram marcadas por embates entre diferentes forças sociais”.</vt:lpstr>
      <vt:lpstr>Maquiavel foi o primeiro pensador a sugerir uma leitura de Estado com autonomia em relação às questões morais e religiosas próprias da idade média”.  E afirmava, que o estadistas precisa preocupar-se como governar e não como agradar aos outros”.   “o bom governante é aquele que sabe manter-se no poder, e não o que contempla as demandas sociais”.</vt:lpstr>
      <vt:lpstr>Hobbes afirma como ponto de partida do Estado é a necessidade de manter a propriedade privada.  “Como não é possível o estado de guerra permanente, motivado pela condição de egoísmo do ser humano, o Estado é nomeado para fazer as mediações necessárias”.</vt:lpstr>
      <vt:lpstr>Locke na sua teoria afirma que a preocupação está em construir uma teoria de ação governamental para proteger o proprietário, mas sem uma ação forte o suficiente que possa eliminar a liberdade de ser proprietário”.  “O Estado configurado por Locke é levado a limitar a liberdade do indivíduo vivenciada no estado natural, contudo sem feri-la. O estado natural, sem certa normatividade, devido às lutas constantes, poderiam ameaçar a propriedade”.</vt:lpstr>
      <vt:lpstr>Estado Capitalista, Socialista e Liberal ...</vt:lpstr>
      <vt:lpstr>Estado Brasileiro...</vt:lpstr>
      <vt:lpstr>“O grande paradoxo do país é ser a 6ª economia do mundo, quando se utiliza o critério do PIB; e a 84º quando se utiliza o critério do IDH”.</vt:lpstr>
      <vt:lpstr>O Neodesenvolvimentismo, que baseia sua estrutura em tornar o estado brasileiro: </vt:lpstr>
      <vt:lpstr>Fotografia que mostram a ação do Estado em “parceria” com o mercado...</vt:lpstr>
      <vt:lpstr>A questão também está em responder a pergunta:</vt:lpstr>
      <vt:lpstr>“DESENVOLVIMENTO”</vt:lpstr>
      <vt:lpstr>Apresentação do PowerPoint</vt:lpstr>
      <vt:lpstr>Apresentação do PowerPoint</vt:lpstr>
      <vt:lpstr>Apresentação do PowerPoint</vt:lpstr>
      <vt:lpstr>Apresentação do PowerPoint</vt:lpstr>
      <vt:lpstr>O Estado hoje é uma mistura...</vt:lpstr>
      <vt:lpstr>Para construir o Estado que queremos, assumimos os seguintes compromissos da 5ª SSB</vt:lpstr>
      <vt:lpstr>Apresentação do PowerPoint</vt:lpstr>
      <vt:lpstr>Apresentação do PowerPoint</vt:lpstr>
      <vt:lpstr>Apresentação do PowerPoint</vt:lpstr>
      <vt:lpstr>Vídeo da 5ª SSB</vt:lpstr>
      <vt:lpstr>   Vídeo de encerramento da 5ªSSB       Obrigado!   Rosilene Wansetto           rosilene@jubileusul.org.br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Rosilene Wansetto</dc:creator>
  <cp:lastModifiedBy>Rosilene Wansetto</cp:lastModifiedBy>
  <cp:revision>10</cp:revision>
  <dcterms:created xsi:type="dcterms:W3CDTF">2013-10-14T15:42:31Z</dcterms:created>
  <dcterms:modified xsi:type="dcterms:W3CDTF">2013-10-14T19:49:55Z</dcterms:modified>
</cp:coreProperties>
</file>