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70" r:id="rId2"/>
    <p:sldId id="371" r:id="rId3"/>
    <p:sldId id="372" r:id="rId4"/>
    <p:sldId id="373" r:id="rId5"/>
    <p:sldId id="374" r:id="rId6"/>
    <p:sldId id="383" r:id="rId7"/>
    <p:sldId id="375" r:id="rId8"/>
    <p:sldId id="382" r:id="rId9"/>
    <p:sldId id="387" r:id="rId10"/>
    <p:sldId id="388" r:id="rId11"/>
    <p:sldId id="391" r:id="rId12"/>
    <p:sldId id="376" r:id="rId13"/>
    <p:sldId id="377" r:id="rId14"/>
    <p:sldId id="378" r:id="rId15"/>
    <p:sldId id="39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FC75808-38B3-48F4-B10F-58B0DE89250A}">
          <p14:sldIdLst>
            <p14:sldId id="370"/>
            <p14:sldId id="371"/>
            <p14:sldId id="372"/>
            <p14:sldId id="373"/>
            <p14:sldId id="374"/>
            <p14:sldId id="383"/>
            <p14:sldId id="375"/>
            <p14:sldId id="382"/>
            <p14:sldId id="387"/>
            <p14:sldId id="388"/>
            <p14:sldId id="391"/>
            <p14:sldId id="376"/>
            <p14:sldId id="377"/>
            <p14:sldId id="378"/>
            <p14:sldId id="392"/>
          </p14:sldIdLst>
        </p14:section>
        <p14:section name="Seção sem Título" id="{00D6A2D8-7CCA-4241-92FB-03E6EA78A3C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31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8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5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17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6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B1BF-4039-460D-A637-65428CBD720E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9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3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7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7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3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2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4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1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66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79864"/>
            <a:ext cx="1166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SUJEITO ECLESIAL: DISCÍPULOS MISSIONÁRIOS E CIDADÃOS DO MUNDO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216" y="1394066"/>
            <a:ext cx="5229922" cy="532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>
          <a:xfrm>
            <a:off x="133349" y="0"/>
            <a:ext cx="12058651" cy="66579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</a:t>
            </a: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abre-se de maneira integrada às relações fundamentais (com Deus, com o mundo, consigo mesmo e com os demais),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60" y="214313"/>
            <a:ext cx="7886700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4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>
          <a:xfrm>
            <a:off x="119062" y="228601"/>
            <a:ext cx="7724776" cy="64579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cristão leigo é verdadeiro sujeito na medida em que: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</a:t>
            </a: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contribui efetivamente na humanização do mundo, rumo a um futuro em que Deus seja tudo em todos. </a:t>
            </a:r>
            <a:endParaRPr lang="pt-B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634" y="228601"/>
            <a:ext cx="4211365" cy="65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8103" y="91861"/>
            <a:ext cx="11898350" cy="929694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pt-BR" i="1" dirty="0"/>
          </a:p>
          <a:p>
            <a:pPr>
              <a:lnSpc>
                <a:spcPct val="170000"/>
              </a:lnSpc>
            </a:pPr>
            <a:r>
              <a:rPr lang="pt-BR" sz="11200" i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Entraves à vivência do cristão como sujeito na Igreja e no mundo </a:t>
            </a:r>
            <a:r>
              <a:rPr lang="pt-BR" sz="112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/>
            </a:r>
            <a:br>
              <a:rPr lang="pt-BR" sz="112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endParaRPr lang="pt-BR" sz="112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" y="1685924"/>
            <a:ext cx="11772900" cy="47190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b="1" dirty="0" smtClean="0"/>
              <a:t>O cristão encontra alguns entraves para a vivência de sua fé de modo integral e integrado. Eis algumas delas:</a:t>
            </a:r>
          </a:p>
          <a:p>
            <a:pPr lvl="1"/>
            <a:r>
              <a:rPr lang="pt-BR" sz="3200" b="1" dirty="0" smtClean="0"/>
              <a:t>a) </a:t>
            </a:r>
            <a:r>
              <a:rPr lang="pt-BR" sz="3200" b="1" i="1" dirty="0" smtClean="0"/>
              <a:t>Oposição entre a fé e a vida</a:t>
            </a:r>
            <a:endParaRPr lang="pt-BR" sz="3200" dirty="0" smtClean="0"/>
          </a:p>
          <a:p>
            <a:pPr lvl="1"/>
            <a:r>
              <a:rPr lang="pt-BR" sz="3200" b="1" dirty="0" smtClean="0"/>
              <a:t>b) </a:t>
            </a:r>
            <a:r>
              <a:rPr lang="pt-BR" sz="3200" b="1" i="1" dirty="0" smtClean="0"/>
              <a:t>Oposição entre sagrado e profano</a:t>
            </a:r>
            <a:r>
              <a:rPr lang="pt-BR" sz="3200" b="1" dirty="0" smtClean="0"/>
              <a:t> </a:t>
            </a:r>
            <a:endParaRPr lang="pt-BR" sz="3200" dirty="0" smtClean="0"/>
          </a:p>
          <a:p>
            <a:pPr lvl="1"/>
            <a:r>
              <a:rPr lang="pt-BR" sz="3200" b="1" dirty="0" smtClean="0"/>
              <a:t>c) </a:t>
            </a:r>
            <a:r>
              <a:rPr lang="pt-BR" sz="3200" b="1" i="1" dirty="0" smtClean="0"/>
              <a:t>Oposição entre a Igreja e o mundo</a:t>
            </a:r>
            <a:r>
              <a:rPr lang="pt-BR" sz="3200" b="1" dirty="0" smtClean="0"/>
              <a:t> </a:t>
            </a:r>
            <a:endParaRPr lang="pt-BR" sz="3200" dirty="0" smtClean="0"/>
          </a:p>
          <a:p>
            <a:pPr lvl="1"/>
            <a:r>
              <a:rPr lang="pt-BR" sz="3200" b="1" dirty="0" smtClean="0"/>
              <a:t>d) </a:t>
            </a:r>
            <a:r>
              <a:rPr lang="pt-BR" sz="3200" b="1" i="1" dirty="0" smtClean="0"/>
              <a:t>Oposição entre identidade </a:t>
            </a:r>
          </a:p>
          <a:p>
            <a:pPr marL="457200" lvl="1" indent="0">
              <a:buNone/>
            </a:pPr>
            <a:r>
              <a:rPr lang="pt-BR" sz="3200" b="1" i="1" dirty="0" smtClean="0"/>
              <a:t>eclesial e ecumenismo</a:t>
            </a:r>
            <a:r>
              <a:rPr lang="pt-BR" sz="3200" b="1" dirty="0" smtClean="0"/>
              <a:t> . </a:t>
            </a:r>
          </a:p>
          <a:p>
            <a:pPr lvl="1"/>
            <a:r>
              <a:rPr lang="pt-BR" sz="3200" b="1" dirty="0" smtClean="0"/>
              <a:t>Ler EG, n. 102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8931" t="-8000" b="1"/>
          <a:stretch/>
        </p:blipFill>
        <p:spPr>
          <a:xfrm>
            <a:off x="7900989" y="3014663"/>
            <a:ext cx="4001544" cy="38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0496" y="117475"/>
            <a:ext cx="11912921" cy="1054100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Âmbitos de comunhão eclesial e atuação</a:t>
            </a:r>
          </a:p>
          <a:p>
            <a:r>
              <a:rPr lang="pt-BR" sz="1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 leigo como sujei</a:t>
            </a:r>
            <a:r>
              <a:rPr lang="pt-BR" sz="107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</a:t>
            </a:r>
            <a:r>
              <a:rPr lang="pt-BR" sz="10700" dirty="0" smtClean="0"/>
              <a:t/>
            </a:r>
            <a:br>
              <a:rPr lang="pt-BR" sz="10700" dirty="0" smtClean="0"/>
            </a:br>
            <a:endParaRPr lang="pt-BR" sz="1070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84544" y="1171575"/>
            <a:ext cx="8386763" cy="541600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5100" b="1" dirty="0" smtClean="0"/>
              <a:t>      A Família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5100" b="1" dirty="0" smtClean="0"/>
              <a:t>        A Paróquia e as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5100" b="1" dirty="0" smtClean="0"/>
              <a:t> comunidades eclesiais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5100" b="1" dirty="0" smtClean="0"/>
              <a:t>             Os  Conselhos pastorais e os Conselhos de assuntos econômicos</a:t>
            </a:r>
            <a:endParaRPr lang="pt-BR" sz="51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5100" b="1" dirty="0" smtClean="0"/>
              <a:t>  As Assembleias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5100" b="1" dirty="0" smtClean="0"/>
              <a:t> e reuniões pastorais</a:t>
            </a:r>
            <a:endParaRPr lang="pt-BR" sz="51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5100" b="1" dirty="0" smtClean="0"/>
              <a:t>          As Comunidades Eclesiais de Base e as pequenas comunidades</a:t>
            </a:r>
            <a:endParaRPr lang="pt-BR" sz="51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5100" b="1" dirty="0" smtClean="0"/>
              <a:t>     Movimentos eclesiais,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5100" b="1" dirty="0" smtClean="0"/>
              <a:t> Associação de Fiéis e Novas Comunidades</a:t>
            </a:r>
            <a:endParaRPr lang="pt-BR" sz="51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77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28674" y="417513"/>
            <a:ext cx="11187113" cy="1143000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FFFF00"/>
                </a:solidFill>
              </a:rPr>
              <a:t>Carismas, Serviços e Ministérios na Igreja</a:t>
            </a:r>
            <a:br>
              <a:rPr lang="pt-BR" dirty="0" smtClean="0">
                <a:solidFill>
                  <a:srgbClr val="FFFF00"/>
                </a:solidFill>
              </a:rPr>
            </a:b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636662" y="1728787"/>
            <a:ext cx="5092626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meio dos carismas, serviços e ministérios, o Espírito Santo capacita a todos na Igreja para o bem comum, a missão evangelizadora e a transformação social, em vista do Reino de Deus.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carismas devem ser acolhidos e valorizados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705962"/>
            <a:ext cx="4229100" cy="46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08"/>
            <a:ext cx="12087225" cy="66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4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323529" y="323384"/>
            <a:ext cx="10983808" cy="109425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Jesus nos ensina a ser sujeitos de nossa vida</a:t>
            </a:r>
            <a:endParaRPr lang="pt-BR" sz="32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775" y="1865085"/>
            <a:ext cx="4091240" cy="4201178"/>
          </a:xfrm>
          <a:prstGeom prst="rect">
            <a:avLst/>
          </a:prstGeom>
        </p:spPr>
      </p:pic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323528" y="1561171"/>
            <a:ext cx="5876550" cy="50849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300" dirty="0" smtClean="0"/>
              <a:t>Por palavras e ações, ele foi verdadeiramente sujeito de sua vida e de seu ministério. Ele é modelo para todo cristão, chamado a ser sujeito livre e responsável. Na eclesiologia de comunhão-missão funda-se a concepção dos cristãos leigos e leigas como sujeitos eclesiais, discípulos missionários, membros da Igreja e cidadãos do mundo. A unidade da Igreja se realiza na diversidade de rostos, carismas, funções e ministérios. </a:t>
            </a:r>
          </a:p>
          <a:p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8033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529753" y="752251"/>
            <a:ext cx="10448693" cy="1065397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 Igreja, povo de Deus peregrino e evangelizador</a:t>
            </a:r>
            <a:endParaRPr lang="pt-BR" dirty="0"/>
          </a:p>
        </p:txBody>
      </p:sp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769576" y="2433588"/>
            <a:ext cx="9969048" cy="47853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dirty="0" smtClean="0"/>
              <a:t>Uma das compreensões centrais da Igreja na tradição bíblico-eclesial e desenvolvida de maneira privilegiada no Vaticano II é a de Povo de Deus. Esta noção sugere a importância de todos os membros da Igreja. A noção da Igreja como povo de Deus lembra que a salvação, embora pessoal, não considera as pessoas de maneira individualista, mas como inter-relacionadas e interdependentes.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dirty="0" smtClean="0"/>
              <a:t>A noção de povo de Deus  chama a atenção para a totalidade dos batizados: todos fazem parte do povo sacerdotal, profético e real.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88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33814" y="445118"/>
            <a:ext cx="11809142" cy="1026843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A Igreja é chamada a ser Corpo de Cristo na História</a:t>
            </a: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51519" y="1600200"/>
            <a:ext cx="5703232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300" dirty="0" smtClean="0"/>
              <a:t>A imagem do Corpo de Cristo implica num forte compromisso ético de cuidado e solidariedade dos membros uns para com os outros, especialmente para com os mais fracos (1Cor 12,12-27)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300" dirty="0" smtClean="0"/>
              <a:t>Apesar do crescimento da consciência da identidade e da missão dos cristãos leigos e leigas na Igreja e no mundo, ainda há longo caminho a percorrer: (EG, n. 102)</a:t>
            </a:r>
            <a:endParaRPr lang="pt-BR" sz="23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283" y="1738158"/>
            <a:ext cx="5850673" cy="43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9"/>
            <a:ext cx="11240429" cy="784728"/>
          </a:xfrm>
          <a:prstGeom prst="rect">
            <a:avLst/>
          </a:prstGeom>
          <a:noFill/>
        </p:spPr>
        <p:txBody>
          <a:bodyPr>
            <a:normAutofit fontScale="3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8500" dirty="0" smtClean="0"/>
              <a:t>Identidade e Dignidade da vocação laical</a:t>
            </a:r>
            <a:br>
              <a:rPr lang="pt-BR" sz="8500" dirty="0" smtClean="0"/>
            </a:br>
            <a:endParaRPr lang="pt-BR" sz="850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199" y="1400176"/>
            <a:ext cx="11240430" cy="494347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41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Sacerdócio Comum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 smtClean="0"/>
              <a:t>Os cristãos leigos e leigas são portadores da cidadania batismal, participantes do sacerdócio  comum, fundado no único sacerdócio de Cristo.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i="1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3000" b="1" i="1" dirty="0" smtClean="0">
                <a:solidFill>
                  <a:srgbClr val="C00000"/>
                </a:solidFill>
              </a:rPr>
              <a:t>“</a:t>
            </a:r>
            <a:r>
              <a:rPr lang="pt-BR" sz="3000" b="1" i="1" dirty="0" smtClean="0"/>
              <a:t>É necessário que os leigos se conscientizem de sua dignidade de batizados e os pastores tenham profunda estima por eles. A renovação da Igreja na América Latina não será possível sem a presença dos leigos; por isso, lhes compete, em grande parte, a responsabilidade do futuro da Igreja</a:t>
            </a:r>
            <a:r>
              <a:rPr lang="pt-BR" sz="3000" b="1" i="1" dirty="0" smtClean="0">
                <a:solidFill>
                  <a:srgbClr val="FF0000"/>
                </a:solidFill>
              </a:rPr>
              <a:t>” </a:t>
            </a:r>
            <a:r>
              <a:rPr lang="pt-BR" sz="3000" b="1" dirty="0" smtClean="0"/>
              <a:t>(EG, n. 44).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14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>
          <a:xfrm>
            <a:off x="6643688" y="366714"/>
            <a:ext cx="4957762" cy="587096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i="1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0400" i="1" dirty="0" smtClean="0"/>
              <a:t>Os fiéis leigos estão na linha mais avançada da vida da Igreja: </a:t>
            </a:r>
            <a:endParaRPr lang="pt-BR" sz="104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0400" i="1" dirty="0" smtClean="0"/>
              <a:t>por eles, a Igreja é o princípio vital da sociedade. Por isso, eles devem ter uma consciência cada vez mais clara, </a:t>
            </a:r>
            <a:r>
              <a:rPr lang="pt-BR" sz="10400" b="1" i="1" dirty="0" smtClean="0">
                <a:solidFill>
                  <a:srgbClr val="FFFF00"/>
                </a:solidFill>
              </a:rPr>
              <a:t>não somente de que pertencem à Igreja, mas de que são Igreja,</a:t>
            </a:r>
            <a:r>
              <a:rPr lang="pt-BR" sz="10400" i="1" dirty="0" smtClean="0">
                <a:solidFill>
                  <a:srgbClr val="FFFF00"/>
                </a:solidFill>
              </a:rPr>
              <a:t> </a:t>
            </a:r>
            <a:r>
              <a:rPr lang="pt-BR" sz="10400" i="1" dirty="0" smtClean="0"/>
              <a:t>isto é, comunidade dos fiéis na terra sob a direção do chefe comum, o Papa, e dos bispos em comunhão com ele. Eles são Igreja”(</a:t>
            </a:r>
            <a:r>
              <a:rPr lang="pt-BR" sz="10400" dirty="0" smtClean="0"/>
              <a:t>Pio XII)</a:t>
            </a:r>
            <a:endParaRPr lang="pt-BR" sz="10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0" y="366714"/>
            <a:ext cx="6070988" cy="62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4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50279" y="303213"/>
            <a:ext cx="11151220" cy="850106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sz="6000" dirty="0">
              <a:solidFill>
                <a:srgbClr val="00CC00"/>
              </a:solidFill>
            </a:endParaRPr>
          </a:p>
          <a:p>
            <a:r>
              <a:rPr lang="pt-BR" sz="12800" dirty="0" smtClean="0">
                <a:solidFill>
                  <a:srgbClr val="00CC00"/>
                </a:solidFill>
              </a:rPr>
              <a:t>O cristão leigo como sujeito eclesial</a:t>
            </a:r>
            <a:br>
              <a:rPr lang="pt-BR" sz="12800" dirty="0" smtClean="0">
                <a:solidFill>
                  <a:srgbClr val="00CC00"/>
                </a:solidFill>
              </a:rPr>
            </a:br>
            <a:endParaRPr lang="pt-BR" sz="12800" dirty="0">
              <a:solidFill>
                <a:srgbClr val="00CC00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61020" y="1800225"/>
            <a:ext cx="9111768" cy="481488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dirty="0" smtClean="0"/>
              <a:t>Ser sujeito eclesial significa ser maduro na fé, testemunhar amor à Igreja, servir os irmãos e irmãs, permanecer no seguimento de Jesus, na escuta obediente à inspiração do Espírito Santo e ter coragem, criatividade e ousadia para dar testemunho de Cristo.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dirty="0" smtClean="0"/>
              <a:t>“</a:t>
            </a:r>
            <a:r>
              <a:rPr lang="pt-BR" sz="2800" b="1" dirty="0" smtClean="0"/>
              <a:t>A maior parte dos batizados ainda não tomou plena consciência de sua pertença à Igreja. Sentem-se católicos, mas não Igreja” (DSD, 96).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97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>
          <a:xfrm>
            <a:off x="228600" y="257175"/>
            <a:ext cx="11658600" cy="64008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cristão leigo é verdadeiro sujeito na medida em que: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cresce na</a:t>
            </a:r>
          </a:p>
          <a:p>
            <a:pPr marL="0" indent="0">
              <a:buNone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5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consciência</a:t>
            </a:r>
          </a:p>
          <a:p>
            <a:pPr marL="0" indent="0">
              <a:buNone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sua dignidade de batizado,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744" y="1443038"/>
            <a:ext cx="4309582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4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>
          <a:xfrm>
            <a:off x="133349" y="0"/>
            <a:ext cx="12058651" cy="66579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cristão leigo é verdadeiro sujeito na medida em que: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assume de</a:t>
            </a:r>
          </a:p>
          <a:p>
            <a:pPr marL="0" indent="0">
              <a:buNone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maneira pessoal </a:t>
            </a:r>
          </a:p>
          <a:p>
            <a:pPr marL="0" indent="0">
              <a:buNone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livre as interpelações </a:t>
            </a:r>
          </a:p>
          <a:p>
            <a:pPr marL="0" indent="0">
              <a:buNone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 sua fé,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4" y="704850"/>
            <a:ext cx="5824538" cy="58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0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1344</TotalTime>
  <Words>788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BatangChe</vt:lpstr>
      <vt:lpstr>Agency FB</vt:lpstr>
      <vt:lpstr>Arial</vt:lpstr>
      <vt:lpstr>Bookman Old Style</vt:lpstr>
      <vt:lpstr>Courier New</vt:lpstr>
      <vt:lpstr>Rockwell</vt:lpstr>
      <vt:lpstr>Wingdings</vt:lpstr>
      <vt:lpstr>Damask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Cristãos Leigos e Leigas na Igreja e na Sociedade</dc:title>
  <dc:creator>Carlos Garcia</dc:creator>
  <cp:lastModifiedBy>celia soares</cp:lastModifiedBy>
  <cp:revision>140</cp:revision>
  <dcterms:created xsi:type="dcterms:W3CDTF">2017-07-10T23:50:22Z</dcterms:created>
  <dcterms:modified xsi:type="dcterms:W3CDTF">2018-06-04T22:21:43Z</dcterms:modified>
</cp:coreProperties>
</file>