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7" r:id="rId2"/>
  </p:sldMasterIdLst>
  <p:sldIdLst>
    <p:sldId id="364" r:id="rId3"/>
    <p:sldId id="256" r:id="rId4"/>
    <p:sldId id="384" r:id="rId5"/>
    <p:sldId id="371" r:id="rId6"/>
    <p:sldId id="372" r:id="rId7"/>
    <p:sldId id="373" r:id="rId8"/>
    <p:sldId id="389" r:id="rId9"/>
    <p:sldId id="381" r:id="rId10"/>
    <p:sldId id="393" r:id="rId11"/>
    <p:sldId id="394" r:id="rId12"/>
    <p:sldId id="334" r:id="rId13"/>
    <p:sldId id="378" r:id="rId14"/>
    <p:sldId id="377" r:id="rId15"/>
    <p:sldId id="380" r:id="rId16"/>
    <p:sldId id="369" r:id="rId17"/>
    <p:sldId id="306" r:id="rId18"/>
    <p:sldId id="392" r:id="rId19"/>
    <p:sldId id="322" r:id="rId20"/>
    <p:sldId id="313" r:id="rId21"/>
    <p:sldId id="336" r:id="rId22"/>
    <p:sldId id="395" r:id="rId23"/>
    <p:sldId id="361" r:id="rId24"/>
    <p:sldId id="368" r:id="rId25"/>
    <p:sldId id="32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FC75808-38B3-48F4-B10F-58B0DE89250A}">
          <p14:sldIdLst>
            <p14:sldId id="364"/>
            <p14:sldId id="256"/>
            <p14:sldId id="384"/>
            <p14:sldId id="371"/>
            <p14:sldId id="372"/>
            <p14:sldId id="373"/>
            <p14:sldId id="389"/>
            <p14:sldId id="381"/>
            <p14:sldId id="393"/>
            <p14:sldId id="394"/>
            <p14:sldId id="334"/>
            <p14:sldId id="378"/>
            <p14:sldId id="377"/>
            <p14:sldId id="380"/>
            <p14:sldId id="369"/>
            <p14:sldId id="306"/>
            <p14:sldId id="392"/>
            <p14:sldId id="322"/>
            <p14:sldId id="313"/>
            <p14:sldId id="336"/>
            <p14:sldId id="395"/>
            <p14:sldId id="361"/>
            <p14:sldId id="368"/>
            <p14:sldId id="328"/>
          </p14:sldIdLst>
        </p14:section>
        <p14:section name="Seção sem Título" id="{00D6A2D8-7CCA-4241-92FB-03E6EA78A3C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31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82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5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21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7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9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002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90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3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601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80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234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260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224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514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987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82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14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7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7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3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2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4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1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66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A5C2C-7746-4395-AB6C-D1819A559625}" type="datetimeFigureOut">
              <a:rPr lang="pt-BR" smtClean="0"/>
              <a:t>04/06/2018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C558C-E378-4B79-B71E-B70ACDFA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72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3">
            <a:extLst>
              <a:ext uri="{FF2B5EF4-FFF2-40B4-BE49-F238E27FC236}">
                <a16:creationId xmlns="" xmlns:a16="http://schemas.microsoft.com/office/drawing/2014/main" id="{6EA8B256-A7D7-4FDD-AF42-0ED3501A4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" r="-2" b="1471"/>
          <a:stretch/>
        </p:blipFill>
        <p:spPr>
          <a:xfrm>
            <a:off x="1761491" y="360050"/>
            <a:ext cx="8308339" cy="61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D2EA3D0-B490-46BA-B630-2E157992AD52}"/>
              </a:ext>
            </a:extLst>
          </p:cNvPr>
          <p:cNvSpPr txBox="1"/>
          <p:nvPr/>
        </p:nvSpPr>
        <p:spPr>
          <a:xfrm>
            <a:off x="256479" y="1663216"/>
            <a:ext cx="66572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à </a:t>
            </a:r>
            <a:r>
              <a:rPr lang="pt-BR" sz="2700" b="1" dirty="0">
                <a:latin typeface="Arial Rounded MT Bold" panose="020F0704030504030204" pitchFamily="34" charset="0"/>
              </a:rPr>
              <a:t>uma economia da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exclusão.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à cultura do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descartável.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à  globalização da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indiferença.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ao fetichismo do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dinheiro.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à especulação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financeira.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ao dinheiro que domina ao invés de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servir.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à </a:t>
            </a:r>
            <a:r>
              <a:rPr lang="pt-BR" sz="2700" b="1" dirty="0">
                <a:latin typeface="Arial Rounded MT Bold" panose="020F0704030504030204" pitchFamily="34" charset="0"/>
              </a:rPr>
              <a:t>desigualdade social que gera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violência.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à fuga dos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compromissos.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ao pessimismo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estéril.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ao mundanismo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espiritual. </a:t>
            </a:r>
          </a:p>
          <a:p>
            <a:pPr algn="just"/>
            <a:r>
              <a:rPr lang="pt-BR" sz="2700" b="1" dirty="0" smtClean="0">
                <a:latin typeface="Arial Rounded MT Bold" panose="020F0704030504030204" pitchFamily="34" charset="0"/>
              </a:rPr>
              <a:t>Não </a:t>
            </a:r>
            <a:r>
              <a:rPr lang="pt-BR" sz="2700" b="1" dirty="0">
                <a:latin typeface="Arial Rounded MT Bold" panose="020F0704030504030204" pitchFamily="34" charset="0"/>
              </a:rPr>
              <a:t>à guerra entre </a:t>
            </a:r>
            <a:r>
              <a:rPr lang="pt-BR" sz="2700" b="1" dirty="0" smtClean="0">
                <a:latin typeface="Arial Rounded MT Bold" panose="020F0704030504030204" pitchFamily="34" charset="0"/>
              </a:rPr>
              <a:t>nós. (177)</a:t>
            </a:r>
            <a:endParaRPr lang="pt-BR" sz="2700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872" y="1713676"/>
            <a:ext cx="4915250" cy="497739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8420" y="0"/>
            <a:ext cx="11806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 Rounded MT Bold" panose="020F0704030504030204" pitchFamily="34" charset="0"/>
              </a:rPr>
              <a:t>Fortalecido pelo profetismo do Papa Francisco, o cristão discípulo missionário enfrentará, como profeta, as realidades que contradizem o Reino de Deus e insistirá em dizer:</a:t>
            </a:r>
          </a:p>
        </p:txBody>
      </p:sp>
    </p:spTree>
    <p:extLst>
      <p:ext uri="{BB962C8B-B14F-4D97-AF65-F5344CB8AC3E}">
        <p14:creationId xmlns:p14="http://schemas.microsoft.com/office/powerpoint/2010/main" val="424242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850158E2-F637-4EAE-BC92-675196AC4C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" y="114300"/>
            <a:ext cx="11938635" cy="6400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600" b="1" dirty="0"/>
              <a:t>A ação dos cristãos leigos e leigas no mundo pode ser vista de várias maneiras. </a:t>
            </a:r>
          </a:p>
          <a:p>
            <a:pPr marL="0" indent="0">
              <a:buNone/>
            </a:pPr>
            <a:r>
              <a:rPr lang="pt-BR" sz="2600" b="1" dirty="0">
                <a:highlight>
                  <a:srgbClr val="FFFF00"/>
                </a:highlight>
              </a:rPr>
              <a:t>Primeiro, </a:t>
            </a:r>
            <a:r>
              <a:rPr lang="pt-BR" sz="2600" b="1" dirty="0"/>
              <a:t>a ação rotineira feita nas funções diárias da casa, no trabalho e no lazer. A ação realizada no amor contribui com a construção do Reino no cotidiano e revela a própria presença de Deus. </a:t>
            </a:r>
          </a:p>
          <a:p>
            <a:pPr marL="0" indent="0">
              <a:buNone/>
            </a:pPr>
            <a:r>
              <a:rPr lang="pt-BR" sz="2600" b="1" dirty="0">
                <a:highlight>
                  <a:srgbClr val="0000FF"/>
                </a:highlight>
              </a:rPr>
              <a:t>Segundo</a:t>
            </a:r>
            <a:r>
              <a:rPr lang="pt-BR" sz="2600" b="1" dirty="0"/>
              <a:t>, por meio da ação dos homens e mulheres que trabalham na construção do mundo nas diversas frentes.</a:t>
            </a:r>
          </a:p>
          <a:p>
            <a:pPr marL="0" indent="0">
              <a:buNone/>
            </a:pPr>
            <a:r>
              <a:rPr lang="pt-BR" sz="2600" b="1" dirty="0"/>
              <a:t>Em </a:t>
            </a:r>
            <a:r>
              <a:rPr lang="pt-BR" sz="2600" b="1" dirty="0">
                <a:highlight>
                  <a:srgbClr val="00CC00"/>
                </a:highlight>
              </a:rPr>
              <a:t>terceiro </a:t>
            </a:r>
            <a:r>
              <a:rPr lang="pt-BR" sz="2600" b="1" dirty="0"/>
              <a:t>lugar, atuam os cristãos leigos que se organizam em nome da fé para influenciar positivamente na construção da sociedade.</a:t>
            </a:r>
          </a:p>
          <a:p>
            <a:pPr marL="0" indent="0">
              <a:buNone/>
            </a:pPr>
            <a:r>
              <a:rPr lang="pt-BR" sz="2600" b="1" dirty="0"/>
              <a:t>Em todos os casos, a graça de Deus  atua como força primeira que possibilita e leva a bom termo as ações humanas.</a:t>
            </a:r>
          </a:p>
          <a:p>
            <a:pPr marL="0" indent="0">
              <a:buNone/>
            </a:pPr>
            <a:r>
              <a:rPr lang="pt-BR" sz="2600" b="1" dirty="0"/>
              <a:t>Vale recordar a oração do salmista:</a:t>
            </a:r>
          </a:p>
          <a:p>
            <a:pPr marL="0" indent="0">
              <a:buNone/>
            </a:pPr>
            <a:r>
              <a:rPr lang="pt-BR" sz="2600" b="1" dirty="0"/>
              <a:t>“Se o Senhor não construir a casa, é inútil o cansaço dos pedreiros” (</a:t>
            </a:r>
            <a:r>
              <a:rPr lang="pt-BR" sz="2600" b="1" dirty="0" err="1"/>
              <a:t>Sl</a:t>
            </a:r>
            <a:r>
              <a:rPr lang="pt-BR" sz="2600" b="1" dirty="0"/>
              <a:t> 127,1)</a:t>
            </a:r>
          </a:p>
          <a:p>
            <a:pPr marL="0" indent="0">
              <a:buNone/>
            </a:pPr>
            <a:r>
              <a:rPr lang="pt-BR" dirty="0"/>
              <a:t>n. 178</a:t>
            </a:r>
          </a:p>
        </p:txBody>
      </p:sp>
    </p:spTree>
    <p:extLst>
      <p:ext uri="{BB962C8B-B14F-4D97-AF65-F5344CB8AC3E}">
        <p14:creationId xmlns:p14="http://schemas.microsoft.com/office/powerpoint/2010/main" val="27207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073" y="230459"/>
            <a:ext cx="10353761" cy="1029630"/>
          </a:xfrm>
          <a:noFill/>
        </p:spPr>
        <p:txBody>
          <a:bodyPr>
            <a:normAutofit fontScale="90000"/>
          </a:bodyPr>
          <a:lstStyle/>
          <a:p>
            <a:r>
              <a:rPr lang="pt-BR" b="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pt-BR" b="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44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Igreja </a:t>
            </a:r>
            <a:r>
              <a:rPr lang="pt-BR" sz="44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pobre, para os pobres </a:t>
            </a:r>
            <a:r>
              <a:rPr lang="pt-BR" sz="44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pt-BR" sz="44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44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pt-BR" sz="44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 os pobres</a:t>
            </a:r>
            <a:br>
              <a:rPr lang="pt-BR" sz="44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pt-BR" sz="44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932" y="1556779"/>
            <a:ext cx="11797990" cy="516740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b="1" dirty="0">
                <a:solidFill>
                  <a:srgbClr val="FFFF00"/>
                </a:solidFill>
              </a:rPr>
              <a:t>O </a:t>
            </a:r>
            <a:r>
              <a:rPr lang="pt-BR" sz="2800" b="1" dirty="0" smtClean="0">
                <a:solidFill>
                  <a:srgbClr val="FFFF00"/>
                </a:solidFill>
              </a:rPr>
              <a:t>Documento </a:t>
            </a:r>
            <a:r>
              <a:rPr lang="pt-BR" sz="2800" b="1" dirty="0">
                <a:solidFill>
                  <a:srgbClr val="FFFF00"/>
                </a:solidFill>
              </a:rPr>
              <a:t>de </a:t>
            </a:r>
            <a:r>
              <a:rPr lang="pt-BR" sz="2800" b="1" dirty="0" smtClean="0">
                <a:solidFill>
                  <a:srgbClr val="FFFF00"/>
                </a:solidFill>
              </a:rPr>
              <a:t>Aparecida </a:t>
            </a:r>
            <a:r>
              <a:rPr lang="pt-BR" sz="2800" b="1" dirty="0">
                <a:solidFill>
                  <a:srgbClr val="FFFF00"/>
                </a:solidFill>
              </a:rPr>
              <a:t>nos diz que é preciso que estejamos atentos às novas formas de pobreza e fragilidade: </a:t>
            </a:r>
          </a:p>
          <a:p>
            <a:pPr marL="0" indent="0">
              <a:buNone/>
            </a:pPr>
            <a:r>
              <a:rPr lang="pt-BR" sz="2800" b="1" dirty="0"/>
              <a:t>os </a:t>
            </a:r>
            <a:r>
              <a:rPr lang="pt-BR" sz="2800" b="1" dirty="0" smtClean="0"/>
              <a:t>sem-abrigo  / os refugiados / os </a:t>
            </a:r>
            <a:r>
              <a:rPr lang="pt-BR" sz="2800" b="1" dirty="0"/>
              <a:t>povos </a:t>
            </a:r>
            <a:r>
              <a:rPr lang="pt-BR" sz="2800" b="1" dirty="0" smtClean="0"/>
              <a:t>indígenas os negros / os nômades / os </a:t>
            </a:r>
            <a:r>
              <a:rPr lang="pt-BR" sz="2800" b="1" dirty="0"/>
              <a:t>idosos	</a:t>
            </a:r>
          </a:p>
          <a:p>
            <a:pPr marL="0" indent="0">
              <a:buNone/>
            </a:pPr>
            <a:r>
              <a:rPr lang="pt-BR" sz="2800" b="1" dirty="0"/>
              <a:t>aos que sofrem formas de tráfico, 	</a:t>
            </a:r>
          </a:p>
          <a:p>
            <a:pPr marL="0" indent="0">
              <a:buNone/>
            </a:pPr>
            <a:r>
              <a:rPr lang="pt-BR" sz="2800" b="1" dirty="0"/>
              <a:t>as mulheres que padecem situações absurdas de violência e maus tratos</a:t>
            </a:r>
          </a:p>
          <a:p>
            <a:pPr marL="0" indent="0">
              <a:buNone/>
            </a:pPr>
            <a:r>
              <a:rPr lang="pt-BR" sz="2800" b="1" dirty="0"/>
              <a:t>os menores em situação de </a:t>
            </a:r>
            <a:r>
              <a:rPr lang="pt-BR" sz="2800" b="1" dirty="0" smtClean="0"/>
              <a:t>risco / os deficientes</a:t>
            </a:r>
            <a:r>
              <a:rPr lang="pt-BR" sz="2800" b="1" dirty="0"/>
              <a:t> </a:t>
            </a:r>
            <a:r>
              <a:rPr lang="pt-BR" sz="2800" b="1" dirty="0" smtClean="0"/>
              <a:t> os </a:t>
            </a:r>
            <a:r>
              <a:rPr lang="pt-BR" sz="2800" b="1" dirty="0"/>
              <a:t>nascituros  (os mais indefesos de todos</a:t>
            </a:r>
            <a:r>
              <a:rPr lang="pt-BR" sz="2800" b="1" dirty="0" smtClean="0"/>
              <a:t>) (180)</a:t>
            </a:r>
          </a:p>
          <a:p>
            <a:pPr marL="0" indent="0">
              <a:buNone/>
            </a:pP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207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9" y="314701"/>
            <a:ext cx="5676769" cy="317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05" y="3245476"/>
            <a:ext cx="5975796" cy="342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93" y="314701"/>
            <a:ext cx="5978613" cy="317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3BB0697-9FB5-49C2-893B-BE3D61A1B2C0}"/>
              </a:ext>
            </a:extLst>
          </p:cNvPr>
          <p:cNvSpPr txBox="1"/>
          <p:nvPr/>
        </p:nvSpPr>
        <p:spPr>
          <a:xfrm>
            <a:off x="270216" y="3490175"/>
            <a:ext cx="2740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dirty="0"/>
              <a:t>“Nenhuma família sem teto, nenhum camponês sem terra, nenhum trabalhador sem direitos, nenhum povo sem soberania, nenhuma pessoa sem dignidade” n. 181</a:t>
            </a:r>
          </a:p>
        </p:txBody>
      </p:sp>
    </p:spTree>
    <p:extLst>
      <p:ext uri="{BB962C8B-B14F-4D97-AF65-F5344CB8AC3E}">
        <p14:creationId xmlns:p14="http://schemas.microsoft.com/office/powerpoint/2010/main" val="80633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410" y="0"/>
            <a:ext cx="10353761" cy="1326321"/>
          </a:xfrm>
          <a:noFill/>
        </p:spPr>
        <p:txBody>
          <a:bodyPr>
            <a:normAutofit fontScale="90000"/>
          </a:bodyPr>
          <a:lstStyle/>
          <a:p>
            <a:r>
              <a:rPr lang="pt-BR" b="0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pt-BR" b="0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4000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Uma </a:t>
            </a:r>
            <a:r>
              <a:rPr lang="pt-BR" sz="4000" i="1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Espiritualidade Encarnada</a:t>
            </a:r>
            <a:r>
              <a:rPr lang="pt-BR" sz="4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pt-BR" sz="4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pt-BR" sz="40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73806" y="1953075"/>
            <a:ext cx="7118194" cy="48302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Uma </a:t>
            </a:r>
            <a:r>
              <a:rPr lang="pt-BR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espiritualidade encarnada caracteriza-se pelo seguimento de Jesus, pela vida no Espírito, pela comunhão fraterna e pela inserção no mundo. </a:t>
            </a:r>
          </a:p>
          <a:p>
            <a:pPr marL="0" indent="0">
              <a:buNone/>
            </a:pPr>
            <a:r>
              <a:rPr lang="pt-BR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É preciso discernir e rejeitar </a:t>
            </a:r>
            <a:r>
              <a:rPr lang="pt-BR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a: </a:t>
            </a:r>
            <a:endParaRPr lang="pt-BR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pt-BR" sz="2400" b="1" i="1" dirty="0">
                <a:latin typeface="Batang" panose="02030600000101010101" pitchFamily="18" charset="-127"/>
                <a:ea typeface="Batang" panose="02030600000101010101" pitchFamily="18" charset="-127"/>
              </a:rPr>
              <a:t>“tentação de uma </a:t>
            </a:r>
            <a:r>
              <a:rPr lang="pt-BR" sz="2400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espiritualidade </a:t>
            </a:r>
            <a:r>
              <a:rPr lang="pt-BR" sz="2400" b="1" i="1" dirty="0">
                <a:latin typeface="Batang" panose="02030600000101010101" pitchFamily="18" charset="-127"/>
                <a:ea typeface="Batang" panose="02030600000101010101" pitchFamily="18" charset="-127"/>
              </a:rPr>
              <a:t>intimista e </a:t>
            </a:r>
            <a:r>
              <a:rPr lang="pt-BR" sz="2400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individualista, que dificilmente </a:t>
            </a:r>
            <a:r>
              <a:rPr lang="pt-BR" sz="2400" b="1" i="1" dirty="0">
                <a:latin typeface="Batang" panose="02030600000101010101" pitchFamily="18" charset="-127"/>
                <a:ea typeface="Batang" panose="02030600000101010101" pitchFamily="18" charset="-127"/>
              </a:rPr>
              <a:t>se coaduna com as exigências da </a:t>
            </a:r>
            <a:r>
              <a:rPr lang="pt-BR" sz="2400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caridade, com </a:t>
            </a:r>
            <a:r>
              <a:rPr lang="pt-BR" sz="2400" b="1" i="1" dirty="0">
                <a:latin typeface="Batang" panose="02030600000101010101" pitchFamily="18" charset="-127"/>
                <a:ea typeface="Batang" panose="02030600000101010101" pitchFamily="18" charset="-127"/>
              </a:rPr>
              <a:t>a lógica da encarnação</a:t>
            </a:r>
            <a:r>
              <a:rPr lang="pt-BR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” (NMI, n. 52</a:t>
            </a:r>
            <a:r>
              <a:rPr lang="pt-BR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). n. 184</a:t>
            </a:r>
            <a:endParaRPr lang="pt-BR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pt-BR" dirty="0"/>
          </a:p>
        </p:txBody>
      </p:sp>
      <p:pic>
        <p:nvPicPr>
          <p:cNvPr id="11266" name="Picture 2" descr="C:\Users\cefep\Pictures\Imagens  Internet\Jesus Cristo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2" y="1953074"/>
            <a:ext cx="4761570" cy="483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CF5A866D-E8D3-45F7-ADB0-9C99A7C5B5BD}"/>
              </a:ext>
            </a:extLst>
          </p:cNvPr>
          <p:cNvSpPr txBox="1"/>
          <p:nvPr/>
        </p:nvSpPr>
        <p:spPr>
          <a:xfrm>
            <a:off x="1" y="0"/>
            <a:ext cx="570816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7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O encontro com Jesus Cristo leva a uma espiritualidade integral. Esta contempla a conversão pessoal, o discipulado, a experiência comunitária, a formação bíblico-teológica e o compromisso missionário. </a:t>
            </a:r>
          </a:p>
          <a:p>
            <a:r>
              <a:rPr lang="pt-BR" sz="27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No encontro com Cristo vivo, descobre-se e vivencia-se o mistério trinitário. </a:t>
            </a:r>
          </a:p>
          <a:p>
            <a:r>
              <a:rPr lang="pt-BR" sz="27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Conduzidos pelo Espírito Santo, são seguidores de Jesus Cristo e testemunhas de sua ressurreição quando vivem o mandamento do amor reciproco a ponto de estarem unidos neste mesmo amor que manifesta a presença de Cristo e a celebram nos sacramentos. </a:t>
            </a:r>
          </a:p>
          <a:p>
            <a:r>
              <a:rPr lang="pt-BR" sz="27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n. 188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6D3001E-4FE9-49B3-9384-A96D5A1B5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170" y="0"/>
            <a:ext cx="648383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38B578F5-6A9C-4488-8C73-F09E4618A1F9}"/>
              </a:ext>
            </a:extLst>
          </p:cNvPr>
          <p:cNvSpPr txBox="1"/>
          <p:nvPr/>
        </p:nvSpPr>
        <p:spPr>
          <a:xfrm>
            <a:off x="6096000" y="247307"/>
            <a:ext cx="5902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pt-BR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 AÇÃO TRANSFORMADORA DO CRISTÃO LEIGO NO MUNDO</a:t>
            </a:r>
            <a:endParaRPr lang="pt-BR" sz="2400" b="1" dirty="0">
              <a:ln>
                <a:solidFill>
                  <a:prstClr val="black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28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6"/>
            <a:ext cx="12192000" cy="686790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77403" y="4272677"/>
            <a:ext cx="11037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ÂMBITOS DE COMUNHÃO E ATUAÇÃO DOS LEIGOS E LEIGAS</a:t>
            </a:r>
          </a:p>
        </p:txBody>
      </p:sp>
    </p:spTree>
    <p:extLst>
      <p:ext uri="{BB962C8B-B14F-4D97-AF65-F5344CB8AC3E}">
        <p14:creationId xmlns:p14="http://schemas.microsoft.com/office/powerpoint/2010/main" val="4176468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80" y="0"/>
            <a:ext cx="8840012" cy="476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95" y="2313248"/>
            <a:ext cx="3834954" cy="260576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4919008"/>
            <a:ext cx="12310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Igreja é chamada a ser sinal e promotora do Reino de Deus. </a:t>
            </a:r>
          </a:p>
          <a:p>
            <a:r>
              <a:rPr lang="pt-BR" sz="2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 Reino de Deus é dom e missão. Como dom deve ser acolhido e como missão deve buscado, testemunhado e anunciado. Para essa missão a Igreja contribui em comunhão com todos os homens e mulheres que buscam construir uma sociedade justa e fraterna.</a:t>
            </a:r>
          </a:p>
          <a:p>
            <a:r>
              <a:rPr lang="pt-BR" sz="2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gratuidade do serviço à humanidade, de modo particular aos necessitados, é sinal mais visível de que o Reino de Deus já se faz presente no mundo. (</a:t>
            </a:r>
            <a:r>
              <a:rPr lang="pt-BR" sz="2000" b="1" dirty="0" err="1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Lc</a:t>
            </a:r>
            <a:r>
              <a:rPr lang="pt-BR" sz="2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4,16-30) n. 242</a:t>
            </a:r>
            <a:endParaRPr lang="pt-BR" sz="2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4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579"/>
            <a:ext cx="5392266" cy="279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471122" y="154380"/>
            <a:ext cx="3934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pt-BR" sz="5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Família </a:t>
            </a:r>
            <a:r>
              <a:rPr kumimoji="0" lang="pt-BR" sz="15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(255)</a:t>
            </a:r>
            <a:r>
              <a:rPr kumimoji="0" lang="pt-BR" sz="5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A8100C70-66AD-42CF-A7D1-A4B014139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00" y="913699"/>
            <a:ext cx="5834285" cy="25153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51CDEE5-047C-4F52-850D-393541432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00" y="189789"/>
            <a:ext cx="6161567" cy="7607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26B431B7-F975-4478-8811-18DAB8980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370" y="4076941"/>
            <a:ext cx="4499647" cy="279221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0" y="3880624"/>
            <a:ext cx="2960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Novos areópagos modernos.</a:t>
            </a:r>
          </a:p>
          <a:p>
            <a:endParaRPr lang="pt-BR" b="1" dirty="0" smtClean="0"/>
          </a:p>
          <a:p>
            <a:r>
              <a:rPr lang="pt-BR" b="1" dirty="0" smtClean="0"/>
              <a:t> O areópago, que representava o centro da  cultura do povo ateniense, é tomado como símbolo dos novos ambientes onde o Evangelho deve ser proclamado. (cf. At 17, 22-31).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772400" y="3747396"/>
            <a:ext cx="418170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/>
              <a:t>Sociedade:</a:t>
            </a:r>
          </a:p>
          <a:p>
            <a:r>
              <a:rPr lang="pt-BR" dirty="0" smtClean="0"/>
              <a:t>*</a:t>
            </a:r>
            <a:r>
              <a:rPr lang="pt-BR" b="1" dirty="0" smtClean="0"/>
              <a:t>mundo da política (258)</a:t>
            </a:r>
          </a:p>
          <a:p>
            <a:r>
              <a:rPr lang="pt-BR" b="1" dirty="0" smtClean="0"/>
              <a:t>*mundo políticas públicas (264)</a:t>
            </a:r>
          </a:p>
          <a:p>
            <a:r>
              <a:rPr lang="pt-BR" b="1" dirty="0" smtClean="0"/>
              <a:t>*mundo do trabalho (267)</a:t>
            </a:r>
          </a:p>
          <a:p>
            <a:r>
              <a:rPr lang="pt-BR" b="1" dirty="0" smtClean="0"/>
              <a:t>*mundo da cultura e educação (268)</a:t>
            </a:r>
          </a:p>
          <a:p>
            <a:r>
              <a:rPr lang="pt-BR" b="1" dirty="0" smtClean="0"/>
              <a:t>*mundo das comunicações (270)</a:t>
            </a:r>
          </a:p>
          <a:p>
            <a:r>
              <a:rPr lang="pt-BR" b="1" dirty="0" smtClean="0"/>
              <a:t>*cuidado com a Casa comum (272)</a:t>
            </a:r>
          </a:p>
          <a:p>
            <a:r>
              <a:rPr lang="pt-BR" b="1" dirty="0" smtClean="0"/>
              <a:t>*outros campos (273)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9807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288164"/>
            <a:ext cx="5939125" cy="387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20" y="288165"/>
            <a:ext cx="6307725" cy="387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67" y="3243373"/>
            <a:ext cx="5964916" cy="361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053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DCB974-A604-4D59-AE72-BC9424855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91" y="727393"/>
            <a:ext cx="9001462" cy="2387600"/>
          </a:xfrm>
        </p:spPr>
        <p:txBody>
          <a:bodyPr/>
          <a:lstStyle/>
          <a:p>
            <a:r>
              <a:rPr lang="pt-BR" dirty="0"/>
              <a:t>Cristãos Leigos e Leigas na Igreja e na Sociedade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167EE13-59A5-4ED0-B228-338A63F37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581" y="4864140"/>
            <a:ext cx="9001462" cy="1655762"/>
          </a:xfrm>
        </p:spPr>
        <p:txBody>
          <a:bodyPr/>
          <a:lstStyle/>
          <a:p>
            <a:r>
              <a:rPr lang="pt-BR" dirty="0"/>
              <a:t>“SAL DA TERRA E LUZ DO MUNDO” (</a:t>
            </a:r>
            <a:r>
              <a:rPr lang="pt-BR" dirty="0" err="1"/>
              <a:t>Mt</a:t>
            </a:r>
            <a:r>
              <a:rPr lang="pt-BR" dirty="0"/>
              <a:t> 5,13-14)</a:t>
            </a:r>
          </a:p>
        </p:txBody>
      </p:sp>
      <p:pic>
        <p:nvPicPr>
          <p:cNvPr id="5" name="Picture 6" descr="Resultado de imagem para doc 105 cnbb">
            <a:extLst>
              <a:ext uri="{FF2B5EF4-FFF2-40B4-BE49-F238E27FC236}">
                <a16:creationId xmlns="" xmlns:a16="http://schemas.microsoft.com/office/drawing/2014/main" id="{5517E1A4-5CC0-4976-B37B-DEBF8897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043" y="2862470"/>
            <a:ext cx="2570922" cy="38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3C91E3FA-84B2-4F91-9C80-8B10B868A406}"/>
              </a:ext>
            </a:extLst>
          </p:cNvPr>
          <p:cNvSpPr/>
          <p:nvPr/>
        </p:nvSpPr>
        <p:spPr>
          <a:xfrm>
            <a:off x="579549" y="494592"/>
            <a:ext cx="1105007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TODOS OS BATIZADOS SÃO IMPELIDOS PELA FORÇA DO ESPÍRITO A TESTEMUNHAR O AMOR DE DEUS NA SOCIEDADE HUMANA COMO INSTRUMENTOS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REINO DE DEUS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3300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561278"/>
          </a:xfrm>
        </p:spPr>
        <p:txBody>
          <a:bodyPr/>
          <a:lstStyle/>
          <a:p>
            <a:r>
              <a:rPr lang="pt-BR" dirty="0" smtClean="0"/>
              <a:t>Compromissos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6410" y="1170879"/>
            <a:ext cx="11095463" cy="5508701"/>
          </a:xfrm>
        </p:spPr>
        <p:txBody>
          <a:bodyPr>
            <a:normAutofit fontScale="70000" lnSpcReduction="20000"/>
          </a:bodyPr>
          <a:lstStyle/>
          <a:p>
            <a:r>
              <a:rPr lang="pt-BR" sz="2900" b="1" dirty="0">
                <a:solidFill>
                  <a:srgbClr val="FFFF00"/>
                </a:solidFill>
              </a:rPr>
              <a:t>Envolver regionais, dioceses, paróquias, organismos, pastorais e as diversas expressões laicais na reflexão e aplicação deste documento</a:t>
            </a:r>
            <a:r>
              <a:rPr lang="pt-BR" sz="29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pt-BR" sz="29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Celebrar o Dia Nacional dos Cristãos Leigos e Leigas na solenidade de Cristo Rei, a cada ano</a:t>
            </a:r>
            <a:r>
              <a:rPr lang="pt-BR" sz="2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pt-BR" sz="2900" b="1" dirty="0">
                <a:solidFill>
                  <a:srgbClr val="FFFF00"/>
                </a:solidFill>
              </a:rPr>
              <a:t>Estimular que no decorrer do mês de novembro de cada ano, haja uma programação com momentos de reflexão, de espiritualidade e de gestos concretos envolvendo as comunidades, paróquias e todas as formas organizativas do laicato</a:t>
            </a:r>
            <a:r>
              <a:rPr lang="pt-BR" sz="29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pt-BR" sz="2900" b="1" dirty="0">
                <a:solidFill>
                  <a:srgbClr val="FFFF00"/>
                </a:solidFill>
              </a:rPr>
              <a:t>Celebrar o dia 1º de maio – São José Operário – e outras datas significativas para as diversas profissões, como valorização do trabalho e denunciando tudo o que contradiz a dignidade da pessoa</a:t>
            </a:r>
            <a:r>
              <a:rPr lang="pt-BR" sz="29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pt-BR" sz="2900" b="1" dirty="0">
                <a:solidFill>
                  <a:srgbClr val="FFFF00"/>
                </a:solidFill>
              </a:rPr>
              <a:t>Recuperar e divulgar o testemunho de cristãos leigos e leigas mártires e daqueles que viveram o seu compromisso batismal no cotidiano da vida e se tornaram ou são referências. </a:t>
            </a:r>
          </a:p>
          <a:p>
            <a:r>
              <a:rPr lang="pt-BR" sz="2900" b="1" dirty="0" smtClean="0">
                <a:solidFill>
                  <a:srgbClr val="FFFF00"/>
                </a:solidFill>
              </a:rPr>
              <a:t>Criar </a:t>
            </a:r>
            <a:r>
              <a:rPr lang="pt-BR" sz="2900" b="1" dirty="0">
                <a:solidFill>
                  <a:srgbClr val="FFFF00"/>
                </a:solidFill>
              </a:rPr>
              <a:t>e/ou fortalecer os Conselhos Regionais e Diocesanos de </a:t>
            </a:r>
            <a:r>
              <a:rPr lang="pt-BR" sz="2900" b="1" dirty="0" smtClean="0">
                <a:solidFill>
                  <a:srgbClr val="FFFF00"/>
                </a:solidFill>
              </a:rPr>
              <a:t>Leigos;</a:t>
            </a:r>
          </a:p>
          <a:p>
            <a:r>
              <a:rPr lang="pt-BR" sz="2900" b="1" dirty="0" smtClean="0">
                <a:solidFill>
                  <a:srgbClr val="FFFF00"/>
                </a:solidFill>
              </a:rPr>
              <a:t>Fortalecer </a:t>
            </a:r>
            <a:r>
              <a:rPr lang="pt-BR" sz="2900" b="1" dirty="0">
                <a:solidFill>
                  <a:srgbClr val="FFFF00"/>
                </a:solidFill>
              </a:rPr>
              <a:t>e ampliar o diálogo e trabalho junto às diferentes formas de expressão do laicato</a:t>
            </a:r>
            <a:r>
              <a:rPr lang="pt-BR" sz="2900" b="1" dirty="0" smtClean="0">
                <a:solidFill>
                  <a:srgbClr val="FFFF00"/>
                </a:solidFill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9407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CABAAD58-4759-40A4-9703-8DC12CE04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297430"/>
            <a:ext cx="11508528" cy="395793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ABCCB104-62D5-4A94-939C-69186AF2CBD0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44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pt-BR" sz="4400" dirty="0">
                <a:solidFill>
                  <a:srgbClr val="002060"/>
                </a:solidFill>
                <a:latin typeface="Cooper Black" panose="0208090404030B020404" pitchFamily="18" charset="0"/>
              </a:rPr>
              <a:t>FLORESCER A CIVILIZAÇÃO DO AMOR</a:t>
            </a:r>
          </a:p>
          <a:p>
            <a:pPr algn="ctr"/>
            <a:endParaRPr lang="pt-BR" sz="4400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18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Espaço Reservado para Conteúdo 3">
            <a:extLst>
              <a:ext uri="{FF2B5EF4-FFF2-40B4-BE49-F238E27FC236}">
                <a16:creationId xmlns="" xmlns:a16="http://schemas.microsoft.com/office/drawing/2014/main" id="{81C65AAB-ABAB-421D-86E1-5AE2F41CA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92" r="16452" b="-1"/>
          <a:stretch/>
        </p:blipFill>
        <p:spPr>
          <a:xfrm>
            <a:off x="3028199" y="643467"/>
            <a:ext cx="613560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2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67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81094" y="934325"/>
            <a:ext cx="66675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“Vós sois o sal da terra...Vós sois a luz do mundo”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1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Mt</a:t>
            </a:r>
            <a:r>
              <a:rPr kumimoji="0" lang="pt-BR" sz="4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5,13-14</a:t>
            </a:r>
          </a:p>
        </p:txBody>
      </p:sp>
    </p:spTree>
    <p:extLst>
      <p:ext uri="{BB962C8B-B14F-4D97-AF65-F5344CB8AC3E}">
        <p14:creationId xmlns:p14="http://schemas.microsoft.com/office/powerpoint/2010/main" val="267229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327" y="330821"/>
            <a:ext cx="6256439" cy="31595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C000"/>
                </a:solidFill>
              </a:rPr>
              <a:t>corresponsáveis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25912"/>
            <a:ext cx="7577004" cy="5408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Não é mais possível pensar uma Igreja que não incentive a participação e a corresponsabilidade dos cristãos leigos e leigas na missão. </a:t>
            </a:r>
          </a:p>
          <a:p>
            <a:pPr marL="0" indent="0">
              <a:buNone/>
            </a:pPr>
            <a:endParaRPr lang="pt-BR" sz="24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pt-BR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Estes devem ser reconhecidos e valorizados, não somente nas equipes de liturgia, catequese, mas também no ministério teológico, nas coordenações, assembleias de planejamento, conselhos pastorais e econômicos e outras instâncias de decisão. Os planos pastorais diocesanos e paroquiais devem ser pensados, formulados e executados de modo inclusivo e criativo. (160)  </a:t>
            </a:r>
          </a:p>
          <a:p>
            <a:endParaRPr lang="pt-BR" sz="24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08" y="1234440"/>
            <a:ext cx="4533242" cy="45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274638"/>
            <a:ext cx="10687050" cy="77809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Serviço Cristão ao Mundo</a:t>
            </a:r>
            <a:endParaRPr lang="pt-BR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300038" y="1157287"/>
            <a:ext cx="11744325" cy="5543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200" dirty="0" smtClean="0"/>
              <a:t>	</a:t>
            </a:r>
            <a:r>
              <a:rPr lang="pt-BR" sz="3600" dirty="0" smtClean="0"/>
              <a:t>É missão do Povo de Deus assumir o </a:t>
            </a:r>
            <a:r>
              <a:rPr lang="pt-BR" sz="3600" b="1" dirty="0" smtClean="0">
                <a:solidFill>
                  <a:srgbClr val="C00000"/>
                </a:solidFill>
              </a:rPr>
              <a:t>compromisso sócio-político transformador</a:t>
            </a:r>
            <a:r>
              <a:rPr lang="pt-BR" sz="3600" dirty="0" smtClean="0"/>
              <a:t>, que nasce do amor apaixonado por Cristo. Desse modo, se incultura o Evangelho. A atuação cristã no social e no político não deve ser considerada "ministério", mas "</a:t>
            </a:r>
            <a:r>
              <a:rPr lang="pt-BR" sz="3600" b="1" dirty="0" smtClean="0">
                <a:solidFill>
                  <a:srgbClr val="C00000"/>
                </a:solidFill>
              </a:rPr>
              <a:t>serviço cristão ao mundo”</a:t>
            </a:r>
            <a:r>
              <a:rPr lang="pt-BR" sz="3600" dirty="0" smtClean="0"/>
              <a:t>, </a:t>
            </a:r>
            <a:r>
              <a:rPr lang="pt-BR" sz="3600" b="1" dirty="0" smtClean="0">
                <a:solidFill>
                  <a:srgbClr val="C00000"/>
                </a:solidFill>
              </a:rPr>
              <a:t>respeitando a legítima autonomia das realidades terrestres e do cristão nelas envolvido. </a:t>
            </a:r>
            <a:r>
              <a:rPr lang="pt-BR" sz="3600" dirty="0" smtClean="0"/>
              <a:t>(CNBB, Doc. 62, n. 91). (n. 161)	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381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4" y="0"/>
            <a:ext cx="1103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018" y="2643188"/>
            <a:ext cx="7052508" cy="42148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4300" y="122963"/>
            <a:ext cx="118871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Assim, a participação consciente e decisiva dos cristãos em movimentos sociais, entidades de classe, partidos políticos, conselhos de políticas públicas e outros, sempre à luz da Doutrina Social da Igreja, constitui-se num </a:t>
            </a:r>
            <a:r>
              <a:rPr lang="pt-BR" sz="2800" b="1" dirty="0">
                <a:solidFill>
                  <a:srgbClr val="C00000"/>
                </a:solidFill>
              </a:rPr>
              <a:t>inestimável serviço à humanidade </a:t>
            </a:r>
            <a:r>
              <a:rPr lang="pt-BR" sz="2800" dirty="0"/>
              <a:t>e é parte integrante da missão de todo o Povo de Deus</a:t>
            </a:r>
            <a:r>
              <a:rPr lang="pt-BR" sz="2800" dirty="0" smtClean="0"/>
              <a:t>. (162)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638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60170" y="874219"/>
            <a:ext cx="9806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São interpelados  assumir ativamente esta cidadania em toda sua plenitude. Esta cidadania brota do coração mesmo da missão da Igreja. Inspirada no núcleo </a:t>
            </a:r>
            <a:r>
              <a:rPr lang="pt-BR" sz="2400" dirty="0" smtClean="0"/>
              <a:t>do Evangelho</a:t>
            </a:r>
            <a:r>
              <a:rPr lang="pt-BR" sz="2400" dirty="0"/>
              <a:t>, o mistério da Encarnação: a Palavra se fez carne e veio morar entre nós (</a:t>
            </a:r>
            <a:r>
              <a:rPr lang="pt-BR" sz="2400" dirty="0" err="1"/>
              <a:t>Jo</a:t>
            </a:r>
            <a:r>
              <a:rPr lang="pt-BR" sz="2400" dirty="0"/>
              <a:t> 1,14).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89878" y="342823"/>
            <a:ext cx="10515600" cy="7388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solidFill>
                  <a:srgbClr val="FF0000"/>
                </a:solidFill>
              </a:rPr>
              <a:t>Os cristãos são cidadãos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72" y="2443879"/>
            <a:ext cx="4354477" cy="220131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3349" y="4549676"/>
            <a:ext cx="119253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Quando imaginamos que, para encontrar e servir a Deus devemos nos elevar, no sentido de deixar as coisas do mundo, vemos nos Evangelhos o testemunho contrário do próprio Deus: ele “</a:t>
            </a:r>
            <a:r>
              <a:rPr lang="pt-BR" sz="2400" b="1" dirty="0" smtClean="0"/>
              <a:t>desce</a:t>
            </a:r>
            <a:r>
              <a:rPr lang="pt-BR" sz="2400" b="1" dirty="0"/>
              <a:t>” e “entra” em nosso mundo e em nossa história... Desta forma, também os cristãos, para seguir e servir a Deus, devem “descer” e “entrar” em tudo o que é humano, que constrói um mundo mais humano e que nos humaniza. </a:t>
            </a:r>
          </a:p>
        </p:txBody>
      </p:sp>
    </p:spTree>
    <p:extLst>
      <p:ext uri="{BB962C8B-B14F-4D97-AF65-F5344CB8AC3E}">
        <p14:creationId xmlns:p14="http://schemas.microsoft.com/office/powerpoint/2010/main" val="383497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" y="100363"/>
            <a:ext cx="11753385" cy="65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7"/>
          <p:cNvSpPr txBox="1">
            <a:spLocks/>
          </p:cNvSpPr>
          <p:nvPr/>
        </p:nvSpPr>
        <p:spPr>
          <a:xfrm>
            <a:off x="194310" y="609599"/>
            <a:ext cx="11715192" cy="592501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5200" smtClean="0"/>
              <a:t>Antes de deixar este mundo, Jesus Cristo enviou seus discípulos em missão dizendo: “</a:t>
            </a:r>
            <a:r>
              <a:rPr lang="pt-BR" sz="5200" smtClean="0">
                <a:solidFill>
                  <a:srgbClr val="FF0000"/>
                </a:solidFill>
              </a:rPr>
              <a:t>Ide pelo mundo inteiro e anunciai a Boa-Nova toda criatura</a:t>
            </a:r>
            <a:r>
              <a:rPr lang="pt-BR" sz="5200" smtClean="0"/>
              <a:t>” (Mc 16,15).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5200" smtClean="0"/>
              <a:t>	</a:t>
            </a:r>
            <a:r>
              <a:rPr lang="pt-BR" sz="5200" b="1" smtClean="0"/>
              <a:t>Mandamento que serve para todos os cristãos.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5200" smtClean="0"/>
              <a:t>Insistimos que o anúncio do Evangelho a todos os povos  e a todos os âmbitos da vida humana é missão especial dos cristãos leigos e leigas ... Enviados por Cristo, em comunhão com os ministros ordenados e as pessoas da vida consagrada, os cristãos leigos e leigas são fermento. (168).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89062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2002</TotalTime>
  <Words>1248</Words>
  <Application>Microsoft Office PowerPoint</Application>
  <PresentationFormat>Widescreen</PresentationFormat>
  <Paragraphs>81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6" baseType="lpstr">
      <vt:lpstr>Batang</vt:lpstr>
      <vt:lpstr>Arial</vt:lpstr>
      <vt:lpstr>Arial Rounded MT Bold</vt:lpstr>
      <vt:lpstr>Bookman Old Style</vt:lpstr>
      <vt:lpstr>Calibri</vt:lpstr>
      <vt:lpstr>Calibri Light</vt:lpstr>
      <vt:lpstr>Cooper Black</vt:lpstr>
      <vt:lpstr>Mongolian Baiti</vt:lpstr>
      <vt:lpstr>Rockwell</vt:lpstr>
      <vt:lpstr>Times New Roman</vt:lpstr>
      <vt:lpstr>Damask</vt:lpstr>
      <vt:lpstr>Tema do Office</vt:lpstr>
      <vt:lpstr>Apresentação do PowerPoint</vt:lpstr>
      <vt:lpstr>Cristãos Leigos e Leigas na Igreja e na Sociedade</vt:lpstr>
      <vt:lpstr>corresponsáveis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Igreja pobre, para os pobres  e com os pobres </vt:lpstr>
      <vt:lpstr>Apresentação do PowerPoint</vt:lpstr>
      <vt:lpstr> Uma Espiritualidade Encarnada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Compromissos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Cristãos Leigos e Leigas na Igreja e na Sociedade</dc:title>
  <dc:creator>Carlos Garcia</dc:creator>
  <cp:lastModifiedBy>celia soares</cp:lastModifiedBy>
  <cp:revision>144</cp:revision>
  <dcterms:created xsi:type="dcterms:W3CDTF">2017-07-10T23:50:22Z</dcterms:created>
  <dcterms:modified xsi:type="dcterms:W3CDTF">2018-06-04T22:22:20Z</dcterms:modified>
</cp:coreProperties>
</file>