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380" r:id="rId2"/>
    <p:sldId id="385" r:id="rId3"/>
    <p:sldId id="386" r:id="rId4"/>
    <p:sldId id="381" r:id="rId5"/>
    <p:sldId id="387" r:id="rId6"/>
    <p:sldId id="382" r:id="rId7"/>
    <p:sldId id="384" r:id="rId8"/>
    <p:sldId id="383" r:id="rId9"/>
    <p:sldId id="388" r:id="rId10"/>
    <p:sldId id="390" r:id="rId11"/>
    <p:sldId id="392" r:id="rId12"/>
    <p:sldId id="394" r:id="rId13"/>
    <p:sldId id="389" r:id="rId14"/>
    <p:sldId id="39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FC75808-38B3-48F4-B10F-58B0DE89250A}">
          <p14:sldIdLst>
            <p14:sldId id="380"/>
            <p14:sldId id="385"/>
            <p14:sldId id="386"/>
            <p14:sldId id="381"/>
            <p14:sldId id="387"/>
            <p14:sldId id="382"/>
            <p14:sldId id="384"/>
            <p14:sldId id="383"/>
            <p14:sldId id="388"/>
            <p14:sldId id="390"/>
            <p14:sldId id="392"/>
            <p14:sldId id="394"/>
            <p14:sldId id="389"/>
            <p14:sldId id="393"/>
          </p14:sldIdLst>
        </p14:section>
        <p14:section name="Seção sem Título" id="{00D6A2D8-7CCA-4241-92FB-03E6EA78A3C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31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82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5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17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9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97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37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3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2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4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1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smtClean="0"/>
              <a:t>6/4/2018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66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94339" y="236616"/>
            <a:ext cx="7627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O perfil mariano da Igreja</a:t>
            </a:r>
            <a:endParaRPr lang="pt-BR" sz="4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228838"/>
            <a:ext cx="7343775" cy="544772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372725" y="6215063"/>
            <a:ext cx="132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(113-115)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50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86" t="23382" r="14805" b="2296"/>
          <a:stretch/>
        </p:blipFill>
        <p:spPr>
          <a:xfrm>
            <a:off x="1085850" y="1468919"/>
            <a:ext cx="9958388" cy="52319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57213" y="171451"/>
            <a:ext cx="9301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 smtClean="0"/>
              <a:t>Maria, profeta do Reino de Deus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188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442912"/>
            <a:ext cx="11201399" cy="60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342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839" y="551985"/>
            <a:ext cx="4716966" cy="5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9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8600"/>
            <a:ext cx="11530012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0" y="339703"/>
            <a:ext cx="11733625" cy="61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47848" y="85725"/>
            <a:ext cx="8939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A </a:t>
            </a:r>
            <a:r>
              <a:rPr lang="pt-BR" sz="2800" dirty="0"/>
              <a:t>alegria do discípulo é antídoto frente a um mundo atemorizado pelo futuro e agoniado </a:t>
            </a:r>
            <a:r>
              <a:rPr lang="pt-BR" sz="2800" dirty="0" smtClean="0"/>
              <a:t>pela violência </a:t>
            </a:r>
            <a:r>
              <a:rPr lang="pt-BR" sz="2800" dirty="0"/>
              <a:t>e pelo ódio. A alegria do discípulo não é um sentimento de bem-estar egoísta, mas </a:t>
            </a:r>
            <a:r>
              <a:rPr lang="pt-BR" sz="2800" dirty="0" smtClean="0"/>
              <a:t>uma certeza </a:t>
            </a:r>
            <a:r>
              <a:rPr lang="pt-BR" sz="2800" dirty="0"/>
              <a:t>que brota da fé, que serena o coração e capacita para anunciar a boa nova do amor de Deus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149" b="7116"/>
          <a:stretch/>
        </p:blipFill>
        <p:spPr>
          <a:xfrm>
            <a:off x="2014537" y="2942440"/>
            <a:ext cx="8605837" cy="37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54927" cy="442569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562475" y="4425694"/>
            <a:ext cx="7529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Conhecer a Jesus é o melhor presente que qualquer pessoa pode </a:t>
            </a:r>
            <a:r>
              <a:rPr lang="pt-BR" sz="2800" dirty="0" smtClean="0"/>
              <a:t>receber</a:t>
            </a:r>
            <a:r>
              <a:rPr lang="pt-BR" sz="2800" dirty="0"/>
              <a:t>; tê-lo </a:t>
            </a:r>
            <a:r>
              <a:rPr lang="pt-BR" sz="2800" dirty="0" smtClean="0"/>
              <a:t>encontrado </a:t>
            </a:r>
            <a:r>
              <a:rPr lang="pt-BR" sz="2800" dirty="0"/>
              <a:t>foi o </a:t>
            </a:r>
            <a:r>
              <a:rPr lang="pt-BR" sz="2800" dirty="0" smtClean="0"/>
              <a:t>melhor que </a:t>
            </a:r>
            <a:r>
              <a:rPr lang="pt-BR" sz="2800" dirty="0"/>
              <a:t>ocorreu em nossas vidas, e fazê-lo conhecido com nossa palavra e obras é nossa </a:t>
            </a:r>
            <a:r>
              <a:rPr lang="pt-BR" sz="2800" dirty="0" smtClean="0"/>
              <a:t> alegria</a:t>
            </a:r>
            <a:r>
              <a:rPr lang="pt-BR" sz="2800" dirty="0"/>
              <a:t>.(</a:t>
            </a:r>
            <a:r>
              <a:rPr lang="pt-BR" sz="2800" dirty="0" err="1"/>
              <a:t>Dap</a:t>
            </a:r>
            <a:r>
              <a:rPr lang="pt-BR" sz="2800" dirty="0"/>
              <a:t> 43)</a:t>
            </a:r>
          </a:p>
        </p:txBody>
      </p:sp>
    </p:spTree>
    <p:extLst>
      <p:ext uri="{BB962C8B-B14F-4D97-AF65-F5344CB8AC3E}">
        <p14:creationId xmlns:p14="http://schemas.microsoft.com/office/powerpoint/2010/main" val="2448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800475"/>
            <a:ext cx="1219199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Para compreendermos, em toda a sua grandeza </a:t>
            </a:r>
            <a:r>
              <a:rPr lang="pt-BR" sz="2800" dirty="0" smtClean="0"/>
              <a:t>e dignidade</a:t>
            </a:r>
            <a:r>
              <a:rPr lang="pt-BR" sz="2800" dirty="0"/>
              <a:t>, a natureza e missão dos cristãos </a:t>
            </a:r>
            <a:r>
              <a:rPr lang="pt-BR" sz="2800" dirty="0" smtClean="0"/>
              <a:t>leigos, podemos </a:t>
            </a:r>
            <a:r>
              <a:rPr lang="pt-BR" sz="2800" dirty="0"/>
              <a:t>dirigir o nosso olhar para Maria. </a:t>
            </a:r>
            <a:endParaRPr lang="pt-BR" sz="2800" dirty="0" smtClean="0"/>
          </a:p>
          <a:p>
            <a:r>
              <a:rPr lang="pt-BR" sz="2800" dirty="0"/>
              <a:t>N</a:t>
            </a:r>
            <a:r>
              <a:rPr lang="pt-BR" sz="2800" dirty="0" smtClean="0"/>
              <a:t>ela encontramos a </a:t>
            </a:r>
            <a:r>
              <a:rPr lang="pt-BR" sz="2800" dirty="0"/>
              <a:t>máxima realização da existência cristã. Por sua fé e</a:t>
            </a:r>
          </a:p>
          <a:p>
            <a:r>
              <a:rPr lang="pt-BR" sz="2800" dirty="0"/>
              <a:t>obediência à vontade de Deus e por sua </a:t>
            </a:r>
            <a:r>
              <a:rPr lang="pt-BR" sz="2800" dirty="0" smtClean="0"/>
              <a:t>constante meditação </a:t>
            </a:r>
            <a:r>
              <a:rPr lang="pt-BR" sz="2800" dirty="0"/>
              <a:t>e prática da Palavra, ela é a discípula </a:t>
            </a:r>
            <a:r>
              <a:rPr lang="pt-BR" sz="2800" dirty="0" smtClean="0"/>
              <a:t>mais perfeita </a:t>
            </a:r>
            <a:r>
              <a:rPr lang="pt-BR" sz="2800" dirty="0"/>
              <a:t>do Senhor. </a:t>
            </a:r>
            <a:endParaRPr lang="pt-BR" sz="2800" dirty="0" smtClean="0">
              <a:ln>
                <a:solidFill>
                  <a:srgbClr val="FF0000"/>
                </a:solidFill>
              </a:ln>
            </a:endParaRPr>
          </a:p>
          <a:p>
            <a:endParaRPr lang="pt-BR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945" b="34745"/>
          <a:stretch/>
        </p:blipFill>
        <p:spPr>
          <a:xfrm>
            <a:off x="257175" y="248391"/>
            <a:ext cx="11730038" cy="33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1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2950" y="46703"/>
            <a:ext cx="10458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</a:rPr>
              <a:t>Mulher livre, forte e discípula de Jesus, Maria foi o verdadeiro(a) sujeito na comunidade cristã.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37" y="4021930"/>
            <a:ext cx="2060829" cy="28360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4856"/>
            <a:ext cx="3424238" cy="23145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b="8947"/>
          <a:stretch/>
        </p:blipFill>
        <p:spPr>
          <a:xfrm>
            <a:off x="0" y="1849228"/>
            <a:ext cx="3424238" cy="27156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066" y="1849229"/>
            <a:ext cx="6706934" cy="503020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238" y="1849228"/>
            <a:ext cx="2032921" cy="21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" y="731773"/>
            <a:ext cx="5289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Perseverando junto aos apóstolos à espera </a:t>
            </a:r>
            <a:r>
              <a:rPr lang="pt-BR" sz="3200" dirty="0" smtClean="0"/>
              <a:t>do Espírito, Maria </a:t>
            </a:r>
            <a:r>
              <a:rPr lang="pt-BR" sz="3200" dirty="0"/>
              <a:t>cooperou com o nascimento da Igreja </a:t>
            </a:r>
            <a:r>
              <a:rPr lang="pt-BR" sz="3200" dirty="0" smtClean="0"/>
              <a:t>missionária, imprimindo-lhe </a:t>
            </a:r>
            <a:r>
              <a:rPr lang="pt-BR" sz="3200" dirty="0"/>
              <a:t>um selo mariano e maternal, que </a:t>
            </a:r>
            <a:r>
              <a:rPr lang="pt-BR" sz="3200" dirty="0" smtClean="0"/>
              <a:t>identifica profundamente </a:t>
            </a:r>
            <a:r>
              <a:rPr lang="pt-BR" sz="3200" dirty="0"/>
              <a:t>a Igreja de Cristo. </a:t>
            </a:r>
            <a:endParaRPr lang="pt-BR" sz="3200" dirty="0" smtClean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4121" t="34066" r="57967" b="6045"/>
          <a:stretch/>
        </p:blipFill>
        <p:spPr>
          <a:xfrm>
            <a:off x="6403597" y="1"/>
            <a:ext cx="5788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25229" y="211871"/>
            <a:ext cx="40032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Maria é a figura da Igreja. </a:t>
            </a:r>
            <a:endParaRPr lang="pt-BR" sz="3200" dirty="0" smtClean="0">
              <a:solidFill>
                <a:srgbClr val="FF0000"/>
              </a:solidFill>
            </a:endParaRPr>
          </a:p>
          <a:p>
            <a:endParaRPr lang="pt-BR" sz="3200" dirty="0"/>
          </a:p>
          <a:p>
            <a:r>
              <a:rPr lang="pt-BR" sz="3200" dirty="0" smtClean="0"/>
              <a:t>Ela </a:t>
            </a:r>
            <a:r>
              <a:rPr lang="pt-BR" sz="3200" dirty="0"/>
              <a:t>precede todos os caminhos rumo à santidade</a:t>
            </a:r>
            <a:r>
              <a:rPr lang="pt-BR" sz="3200" dirty="0" smtClean="0"/>
              <a:t>.</a:t>
            </a:r>
          </a:p>
          <a:p>
            <a:endParaRPr lang="pt-BR" sz="3200" dirty="0" smtClean="0"/>
          </a:p>
          <a:p>
            <a:r>
              <a:rPr lang="pt-BR" sz="3200" dirty="0" smtClean="0">
                <a:solidFill>
                  <a:srgbClr val="FFFF00"/>
                </a:solidFill>
              </a:rPr>
              <a:t>Na </a:t>
            </a:r>
            <a:r>
              <a:rPr lang="pt-BR" sz="3200" dirty="0">
                <a:solidFill>
                  <a:srgbClr val="FFFF00"/>
                </a:solidFill>
              </a:rPr>
              <a:t>sua pessoa a Igreja já atingiu a perfeição.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" y="1088690"/>
            <a:ext cx="3267307" cy="53633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516" y="1088690"/>
            <a:ext cx="3836019" cy="55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361" y="189571"/>
            <a:ext cx="117422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Em Maria, </a:t>
            </a:r>
            <a:r>
              <a:rPr lang="pt-BR" sz="2800" b="1" dirty="0">
                <a:solidFill>
                  <a:srgbClr val="FFFF00"/>
                </a:solidFill>
              </a:rPr>
              <a:t>mulher leiga, santa, Mãe de Deus</a:t>
            </a:r>
            <a:r>
              <a:rPr lang="pt-BR" sz="2800" dirty="0"/>
              <a:t>, os fiéis </a:t>
            </a:r>
            <a:r>
              <a:rPr lang="pt-BR" sz="2800" dirty="0" smtClean="0"/>
              <a:t>leigos encontram </a:t>
            </a:r>
            <a:r>
              <a:rPr lang="pt-BR" sz="2800" dirty="0"/>
              <a:t>razões teológicas para </a:t>
            </a:r>
            <a:r>
              <a:rPr lang="pt-BR" sz="2800" dirty="0" smtClean="0"/>
              <a:t>a compreensão </a:t>
            </a:r>
            <a:r>
              <a:rPr lang="pt-BR" sz="2800" dirty="0"/>
              <a:t>de </a:t>
            </a:r>
            <a:r>
              <a:rPr lang="pt-BR" sz="2800" dirty="0" smtClean="0"/>
              <a:t>sua identidade </a:t>
            </a:r>
            <a:r>
              <a:rPr lang="pt-BR" sz="2800" dirty="0"/>
              <a:t>e dignidade no povo de Deus. </a:t>
            </a:r>
            <a:endParaRPr lang="pt-BR" sz="2800" dirty="0" smtClean="0"/>
          </a:p>
          <a:p>
            <a:pPr algn="ctr"/>
            <a:r>
              <a:rPr lang="pt-BR" sz="2800" dirty="0" smtClean="0"/>
              <a:t>Maria </a:t>
            </a:r>
            <a:r>
              <a:rPr lang="pt-BR" sz="2800" dirty="0"/>
              <a:t>é </a:t>
            </a:r>
            <a:r>
              <a:rPr lang="pt-BR" sz="2800" dirty="0" smtClean="0"/>
              <a:t>membro supereminente </a:t>
            </a:r>
            <a:r>
              <a:rPr lang="pt-BR" sz="2800" dirty="0"/>
              <a:t>e de todo singular da Igreja, como seu tipo </a:t>
            </a:r>
            <a:r>
              <a:rPr lang="pt-BR" sz="2800" dirty="0" smtClean="0"/>
              <a:t>e modelo </a:t>
            </a:r>
            <a:r>
              <a:rPr lang="pt-BR" sz="2800" dirty="0"/>
              <a:t>excelente na fé e na caridade.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436781"/>
            <a:ext cx="7114834" cy="43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1241</TotalTime>
  <Words>307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Rockwell</vt:lpstr>
      <vt:lpstr>Damask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Cristãos Leigos e Leigas na Igreja e na Sociedade</dc:title>
  <dc:creator>Carlos Garcia</dc:creator>
  <cp:lastModifiedBy>celia soares</cp:lastModifiedBy>
  <cp:revision>147</cp:revision>
  <dcterms:created xsi:type="dcterms:W3CDTF">2017-07-10T23:50:22Z</dcterms:created>
  <dcterms:modified xsi:type="dcterms:W3CDTF">2018-06-04T22:24:15Z</dcterms:modified>
</cp:coreProperties>
</file>