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F4E33F0-3E52-45A8-8FC2-7C614432BE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6DEEF6EC-8EA3-4293-8F38-64A5EA0927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92575230-3172-458D-B517-E78D73431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85A95-1047-41B6-AC3F-FC15BBA0D6DB}" type="datetimeFigureOut">
              <a:rPr lang="pt-BR" smtClean="0"/>
              <a:pPr/>
              <a:t>07/10/2019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16CBB26F-05FD-4549-A368-F8AEA8AC9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89453378-12D9-4296-A35C-010E58CB4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F8C00-8ABB-4F42-83B1-35F7EBEDC89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149486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EE620F0-FB0F-482C-97D9-1C16FA2BB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DE411D34-4D23-4F4F-98F3-15E65FE778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233AC85F-8F8F-426F-9A94-E44D6B2AA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85A95-1047-41B6-AC3F-FC15BBA0D6DB}" type="datetimeFigureOut">
              <a:rPr lang="pt-BR" smtClean="0"/>
              <a:pPr/>
              <a:t>07/10/2019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B80DC1D1-7F83-405C-8826-6455BF6DC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95E9356E-5B09-44BA-9A69-6D9FD61F8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F8C00-8ABB-4F42-83B1-35F7EBEDC89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074766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B51B42E0-A1D4-4B1A-8F29-7CE772B30A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6C274417-3B6C-43F7-8244-121FEF950D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91E09DDE-E7E9-4323-938B-802B1BF4A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85A95-1047-41B6-AC3F-FC15BBA0D6DB}" type="datetimeFigureOut">
              <a:rPr lang="pt-BR" smtClean="0"/>
              <a:pPr/>
              <a:t>07/10/2019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E24AEC86-9BA6-4D20-AD20-32DBA7449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79743C70-54C3-498C-A88E-4EB877BEE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F8C00-8ABB-4F42-83B1-35F7EBEDC89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259540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2DF4DEE-6436-4511-81B7-DA5ACCDC87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4B8840AD-92A5-4CBB-806F-0256D742EC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BEBF07DB-7C16-4C35-A1E2-97486AEB4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85A95-1047-41B6-AC3F-FC15BBA0D6DB}" type="datetimeFigureOut">
              <a:rPr lang="pt-BR" smtClean="0"/>
              <a:pPr/>
              <a:t>07/10/2019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5760F925-5982-44A1-B906-0C62E9A6F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AE36B33D-2E74-4C6A-9252-9FEBDCD3D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F8C00-8ABB-4F42-83B1-35F7EBEDC89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237772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3EB59DB-797B-4DB5-A59F-7BFCFE944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782BFECA-28D6-43DE-9E95-18B6C7F865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2837F040-2EEB-4FA7-9162-86745C90D2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85A95-1047-41B6-AC3F-FC15BBA0D6DB}" type="datetimeFigureOut">
              <a:rPr lang="pt-BR" smtClean="0"/>
              <a:pPr/>
              <a:t>07/10/2019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0347EB70-C5B8-44A0-A653-F0F6AD9C2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A842E98A-205F-48D3-9ACA-3C69A0CC1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F8C00-8ABB-4F42-83B1-35F7EBEDC89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45431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90056CC-3821-4028-9CB0-E9C56DF02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D6EEA34D-C454-4E29-816A-6C8969AE1C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A1EA7F05-69B0-4111-8481-F1CA2CA01B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2B8A4B51-0E6C-4D7E-8F7B-84D8A9873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85A95-1047-41B6-AC3F-FC15BBA0D6DB}" type="datetimeFigureOut">
              <a:rPr lang="pt-BR" smtClean="0"/>
              <a:pPr/>
              <a:t>07/10/2019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871333CE-84BD-453F-98E8-1ADC97C9D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4B051C6C-6A6F-4305-A888-66DCB1490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F8C00-8ABB-4F42-83B1-35F7EBEDC89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718804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0497AA0-1971-486E-B891-9051949C5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B30133CC-AF9F-4FD6-AA54-6DB7948CF2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F001D7DC-EF31-499A-B24E-F39C4C9DE7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xmlns="" id="{C2B7703D-7872-46D6-BA36-A90F719D2A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xmlns="" id="{1096AAE8-A63D-4C63-8BE0-AD875C21F2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xmlns="" id="{83F376FC-FE25-42A1-B633-176032B427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85A95-1047-41B6-AC3F-FC15BBA0D6DB}" type="datetimeFigureOut">
              <a:rPr lang="pt-BR" smtClean="0"/>
              <a:pPr/>
              <a:t>07/10/2019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xmlns="" id="{A0F66539-BAFA-4700-83B0-B5F921755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xmlns="" id="{9385D331-4DF1-4654-98C0-83B2CFCB7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F8C00-8ABB-4F42-83B1-35F7EBEDC89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960724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EB10BDC-AC52-4ABB-9D72-2E797A82B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678B21C0-BD1B-4C9B-AFB1-43CE83B23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85A95-1047-41B6-AC3F-FC15BBA0D6DB}" type="datetimeFigureOut">
              <a:rPr lang="pt-BR" smtClean="0"/>
              <a:pPr/>
              <a:t>07/10/2019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5E4F8B33-6338-4A33-805E-F87B83672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xmlns="" id="{EBDB71FC-8F24-408F-9DA2-768182516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F8C00-8ABB-4F42-83B1-35F7EBEDC89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936520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xmlns="" id="{234CBCF4-5142-4A6B-A700-574D54B6C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85A95-1047-41B6-AC3F-FC15BBA0D6DB}" type="datetimeFigureOut">
              <a:rPr lang="pt-BR" smtClean="0"/>
              <a:pPr/>
              <a:t>07/10/2019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xmlns="" id="{058039BF-3288-46ED-BAAB-4411B098D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6D2571F1-2475-485D-ABCF-E78D6A01E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F8C00-8ABB-4F42-83B1-35F7EBEDC89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402117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098A929-0C21-4993-A867-BAF47119A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9CCA45B0-C4D5-4C58-9457-736FE439AC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0DF03476-D5B7-48BB-801B-6A2566D36E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FADB76B5-90F4-4F07-BCC9-E6A938BD4F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85A95-1047-41B6-AC3F-FC15BBA0D6DB}" type="datetimeFigureOut">
              <a:rPr lang="pt-BR" smtClean="0"/>
              <a:pPr/>
              <a:t>07/10/2019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D4679D58-B547-457D-B53A-D2BD960C5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EF94F618-3084-48AC-9C14-7FFA09F3E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F8C00-8ABB-4F42-83B1-35F7EBEDC89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074032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EC56D11-02E5-486C-B467-095901DCC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xmlns="" id="{34816BF9-ECF9-4072-AE8A-BBEA916ABE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E9FC9F9A-5D86-4A8B-B275-55C7FB8CB8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7CD42ADF-8F86-40F0-92D4-FC6749455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85A95-1047-41B6-AC3F-FC15BBA0D6DB}" type="datetimeFigureOut">
              <a:rPr lang="pt-BR" smtClean="0"/>
              <a:pPr/>
              <a:t>07/10/2019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FE466DB2-D38F-4791-BE5F-651BEEAFA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F2076847-BBAB-4EC4-B2AA-D064CE95A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F8C00-8ABB-4F42-83B1-35F7EBEDC89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847611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xmlns="" id="{8AA8A077-8604-4AEF-8F82-025BB5380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F66F5D89-819D-4398-836A-BA9DE653E9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87C9BE79-D27F-481A-9765-8B63693FF7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D85A95-1047-41B6-AC3F-FC15BBA0D6DB}" type="datetimeFigureOut">
              <a:rPr lang="pt-BR" smtClean="0"/>
              <a:pPr/>
              <a:t>07/10/2019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57B5A538-97B3-4541-9487-7A5C6C2805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54902645-4853-4314-AE3B-92BA0EFAE9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6F8C00-8ABB-4F42-83B1-35F7EBEDC89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545027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C0B27210-D0CA-4654-B3E3-9ABB4F178EA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70F4971-F16E-4B85-9CBF-F2DB3630C6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6628" y="1783959"/>
            <a:ext cx="4645250" cy="2889114"/>
          </a:xfrm>
        </p:spPr>
        <p:txBody>
          <a:bodyPr anchor="b">
            <a:normAutofit fontScale="90000"/>
          </a:bodyPr>
          <a:lstStyle/>
          <a:p>
            <a:pPr algn="l"/>
            <a:r>
              <a:rPr lang="pt-BR" dirty="0">
                <a:solidFill>
                  <a:schemeClr val="bg1"/>
                </a:solidFill>
                <a:latin typeface="Bahnschrift" panose="020B0502040204020203" pitchFamily="34" charset="0"/>
              </a:rPr>
              <a:t>cimi.org.br</a:t>
            </a:r>
            <a:br>
              <a:rPr lang="pt-BR" dirty="0">
                <a:solidFill>
                  <a:schemeClr val="bg1"/>
                </a:solidFill>
                <a:latin typeface="Bahnschrift" panose="020B0502040204020203" pitchFamily="34" charset="0"/>
              </a:rPr>
            </a:br>
            <a:r>
              <a:rPr lang="pt-BR" dirty="0">
                <a:solidFill>
                  <a:schemeClr val="bg1"/>
                </a:solidFill>
                <a:latin typeface="Bahnschrift" panose="020B0502040204020203" pitchFamily="34" charset="0"/>
              </a:rPr>
              <a:t/>
            </a:r>
            <a:br>
              <a:rPr lang="pt-BR" dirty="0">
                <a:solidFill>
                  <a:schemeClr val="bg1"/>
                </a:solidFill>
                <a:latin typeface="Bahnschrift" panose="020B0502040204020203" pitchFamily="34" charset="0"/>
              </a:rPr>
            </a:br>
            <a:r>
              <a:rPr lang="pt-BR" dirty="0">
                <a:solidFill>
                  <a:schemeClr val="bg1"/>
                </a:solidFill>
                <a:latin typeface="Bahnschrift" panose="020B0502040204020203" pitchFamily="34" charset="0"/>
              </a:rPr>
              <a:t/>
            </a:r>
            <a:br>
              <a:rPr lang="pt-BR" dirty="0">
                <a:solidFill>
                  <a:schemeClr val="bg1"/>
                </a:solidFill>
                <a:latin typeface="Bahnschrift" panose="020B0502040204020203" pitchFamily="34" charset="0"/>
              </a:rPr>
            </a:br>
            <a:r>
              <a:rPr lang="pt-BR" dirty="0">
                <a:solidFill>
                  <a:schemeClr val="bg1"/>
                </a:solidFill>
                <a:latin typeface="Bahnschrift" panose="020B0502040204020203" pitchFamily="34" charset="0"/>
              </a:rPr>
              <a:t>Equipe SP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B09F8409-03A8-42F3-9144-E8379ADDC7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46627" y="4750893"/>
            <a:ext cx="4645250" cy="1147863"/>
          </a:xfrm>
        </p:spPr>
        <p:txBody>
          <a:bodyPr anchor="t">
            <a:normAutofit lnSpcReduction="10000"/>
          </a:bodyPr>
          <a:lstStyle/>
          <a:p>
            <a:pPr algn="l"/>
            <a:r>
              <a:rPr lang="pt-BR" sz="2000" dirty="0">
                <a:solidFill>
                  <a:schemeClr val="bg1"/>
                </a:solidFill>
                <a:latin typeface="Bahnschrift" panose="020B0502040204020203" pitchFamily="34" charset="0"/>
              </a:rPr>
              <a:t>Amanda </a:t>
            </a:r>
            <a:r>
              <a:rPr lang="pt-BR" sz="2000" dirty="0" err="1">
                <a:solidFill>
                  <a:schemeClr val="bg1"/>
                </a:solidFill>
                <a:latin typeface="Bahnschrift" panose="020B0502040204020203" pitchFamily="34" charset="0"/>
              </a:rPr>
              <a:t>Signore</a:t>
            </a:r>
            <a:endParaRPr lang="pt-BR" sz="2000" dirty="0">
              <a:solidFill>
                <a:schemeClr val="bg1"/>
              </a:solidFill>
              <a:latin typeface="Bahnschrift" panose="020B0502040204020203" pitchFamily="34" charset="0"/>
            </a:endParaRPr>
          </a:p>
          <a:p>
            <a:pPr algn="l"/>
            <a:r>
              <a:rPr lang="pt-BR" sz="2000" dirty="0" err="1">
                <a:solidFill>
                  <a:schemeClr val="bg1"/>
                </a:solidFill>
                <a:latin typeface="Bahnschrift" panose="020B0502040204020203" pitchFamily="34" charset="0"/>
              </a:rPr>
              <a:t>Aleandro</a:t>
            </a:r>
            <a:r>
              <a:rPr lang="pt-BR" sz="2000" dirty="0">
                <a:solidFill>
                  <a:schemeClr val="bg1"/>
                </a:solidFill>
                <a:latin typeface="Bahnschrift" panose="020B0502040204020203" pitchFamily="34" charset="0"/>
              </a:rPr>
              <a:t> Laurindo</a:t>
            </a:r>
          </a:p>
          <a:p>
            <a:pPr algn="l"/>
            <a:r>
              <a:rPr lang="pt-BR" sz="2000" dirty="0">
                <a:solidFill>
                  <a:schemeClr val="bg1"/>
                </a:solidFill>
                <a:latin typeface="Bahnschrift" panose="020B0502040204020203" pitchFamily="34" charset="0"/>
              </a:rPr>
              <a:t>Rafael Martins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1DB7C82F-AB7E-4F0C-B829-FA1B9C4151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70B66945-4967-4040-926D-DCA44313CDA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B7225039-FCCB-4E3E-A44D-F96241F5F9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9382" y="1485023"/>
            <a:ext cx="4047843" cy="2519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750107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pankararu s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0343" y="352016"/>
            <a:ext cx="4364736" cy="2898458"/>
          </a:xfrm>
          <a:prstGeom prst="rect">
            <a:avLst/>
          </a:prstGeom>
        </p:spPr>
      </p:pic>
      <p:pic>
        <p:nvPicPr>
          <p:cNvPr id="3" name="Imagem 2" descr="34340998_2078903442392643_342609841849630720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4217" y="3481976"/>
            <a:ext cx="4402183" cy="2934789"/>
          </a:xfrm>
          <a:prstGeom prst="rect">
            <a:avLst/>
          </a:prstGeom>
        </p:spPr>
      </p:pic>
      <p:pic>
        <p:nvPicPr>
          <p:cNvPr id="4" name="Imagem 3" descr="31421583_2060874830862171_3656050958934212608_n.jpg"/>
          <p:cNvPicPr>
            <a:picLocks noChangeAspect="1"/>
          </p:cNvPicPr>
          <p:nvPr/>
        </p:nvPicPr>
        <p:blipFill>
          <a:blip r:embed="rId4"/>
          <a:srcRect t="13333" r="1053" b="15048"/>
          <a:stretch>
            <a:fillRect/>
          </a:stretch>
        </p:blipFill>
        <p:spPr>
          <a:xfrm>
            <a:off x="5986599" y="339635"/>
            <a:ext cx="4633504" cy="609781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Papa-e-índios-da-Amazônia-1200x7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0"/>
            <a:ext cx="11430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Papa-Francisco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6880" y="502920"/>
            <a:ext cx="8778240" cy="585216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logo_sinodo_p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110" y="300875"/>
            <a:ext cx="4593345" cy="5864364"/>
          </a:xfrm>
          <a:prstGeom prst="rect">
            <a:avLst/>
          </a:prstGeom>
        </p:spPr>
      </p:pic>
      <p:pic>
        <p:nvPicPr>
          <p:cNvPr id="3" name="Imagem 2" descr="Logo-CIM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0507" y="1463038"/>
            <a:ext cx="6094495" cy="378822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ço Reservado para Conteúdo 4">
            <a:extLst>
              <a:ext uri="{FF2B5EF4-FFF2-40B4-BE49-F238E27FC236}">
                <a16:creationId xmlns:a16="http://schemas.microsoft.com/office/drawing/2014/main" xmlns="" id="{A03B3C55-37A2-48D3-934E-0F4F0087424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780" r="1" b="9780"/>
          <a:stretch/>
        </p:blipFill>
        <p:spPr>
          <a:xfrm>
            <a:off x="5797543" y="10"/>
            <a:ext cx="6394152" cy="685799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54DDEBDD-D8BD-41A6-8A0D-B00E3768B0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EA4F2F9-22DB-4ACC-9463-9EB12FE50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798445"/>
            <a:ext cx="4803636" cy="1311664"/>
          </a:xfrm>
        </p:spPr>
        <p:txBody>
          <a:bodyPr>
            <a:normAutofit/>
          </a:bodyPr>
          <a:lstStyle/>
          <a:p>
            <a:r>
              <a:rPr lang="pt-BR" dirty="0">
                <a:solidFill>
                  <a:srgbClr val="000000"/>
                </a:solidFill>
                <a:latin typeface="Bahnschrift" panose="020B0502040204020203" pitchFamily="34" charset="0"/>
              </a:rPr>
              <a:t>Indígenas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xmlns="" id="{4CE2BA2C-0264-42B1-8746-27A0B3517D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997" y="2272143"/>
            <a:ext cx="4706803" cy="3788830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pt-BR" sz="2000" dirty="0">
                <a:solidFill>
                  <a:srgbClr val="000000"/>
                </a:solidFill>
                <a:latin typeface="Comic Sans MS" panose="030F0702030302020204" pitchFamily="66" charset="0"/>
              </a:rPr>
              <a:t>No Brasil existem atualmente </a:t>
            </a:r>
            <a:r>
              <a:rPr lang="pt-BR" sz="2000" b="1" dirty="0">
                <a:solidFill>
                  <a:srgbClr val="000000"/>
                </a:solidFill>
                <a:latin typeface="Comic Sans MS" panose="030F0702030302020204" pitchFamily="66" charset="0"/>
              </a:rPr>
              <a:t>305 povos indígenas, </a:t>
            </a:r>
            <a:r>
              <a:rPr lang="pt-BR" sz="2000" dirty="0">
                <a:solidFill>
                  <a:srgbClr val="000000"/>
                </a:solidFill>
                <a:latin typeface="Comic Sans MS" panose="030F0702030302020204" pitchFamily="66" charset="0"/>
              </a:rPr>
              <a:t>falando mais de </a:t>
            </a:r>
            <a:r>
              <a:rPr lang="pt-BR" sz="2000" b="1" dirty="0">
                <a:solidFill>
                  <a:srgbClr val="000000"/>
                </a:solidFill>
                <a:latin typeface="Comic Sans MS" panose="030F0702030302020204" pitchFamily="66" charset="0"/>
              </a:rPr>
              <a:t>274 línguas </a:t>
            </a:r>
            <a:r>
              <a:rPr lang="pt-BR" sz="2000" dirty="0">
                <a:solidFill>
                  <a:srgbClr val="000000"/>
                </a:solidFill>
                <a:latin typeface="Comic Sans MS" panose="030F0702030302020204" pitchFamily="66" charset="0"/>
              </a:rPr>
              <a:t>(IBGE, 2010). Estes povos têm culturas, costumes, línguas, crenças, organizações sociais e políticas diferenciadas daquelas costumeiramente vivenciadas na sociedade nacional, compondo uma realidade plural de conhecimentos, tradições, saberes, histórias e de relação respeitosa com a natureza. </a:t>
            </a:r>
            <a:endParaRPr lang="en-US" sz="20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9516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árvore, ao ar livre, céu, sinal&#10;&#10;Descrição gerada com muito alta confiança">
            <a:extLst>
              <a:ext uri="{FF2B5EF4-FFF2-40B4-BE49-F238E27FC236}">
                <a16:creationId xmlns:a16="http://schemas.microsoft.com/office/drawing/2014/main" xmlns="" id="{B0EEEF22-8C3D-4150-8429-09E5D5407D0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651" r="14422"/>
          <a:stretch/>
        </p:blipFill>
        <p:spPr>
          <a:xfrm>
            <a:off x="5797543" y="10"/>
            <a:ext cx="6394152" cy="685799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54DDEBDD-D8BD-41A6-8A0D-B00E3768B0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EA4F2F9-22DB-4ACC-9463-9EB12FE50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798445"/>
            <a:ext cx="4803636" cy="1311664"/>
          </a:xfrm>
        </p:spPr>
        <p:txBody>
          <a:bodyPr>
            <a:normAutofit/>
          </a:bodyPr>
          <a:lstStyle/>
          <a:p>
            <a:r>
              <a:rPr lang="pt-BR">
                <a:solidFill>
                  <a:srgbClr val="000000"/>
                </a:solidFill>
                <a:latin typeface="Bahnschrift" panose="020B0502040204020203" pitchFamily="34" charset="0"/>
              </a:rPr>
              <a:t>Territórios</a:t>
            </a:r>
            <a:endParaRPr lang="pt-BR" dirty="0">
              <a:solidFill>
                <a:srgbClr val="000000"/>
              </a:solidFill>
              <a:latin typeface="Bahnschrift" panose="020B0502040204020203" pitchFamily="34" charset="0"/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xmlns="" id="{4CE2BA2C-0264-42B1-8746-27A0B3517D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997" y="2272143"/>
            <a:ext cx="4706803" cy="3788830"/>
          </a:xfrm>
        </p:spPr>
        <p:txBody>
          <a:bodyPr anchor="ctr">
            <a:normAutofit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pt-BR" sz="1900" dirty="0">
                <a:solidFill>
                  <a:srgbClr val="000000"/>
                </a:solidFill>
                <a:latin typeface="Comic Sans MS" panose="030F0702030302020204" pitchFamily="66" charset="0"/>
              </a:rPr>
              <a:t>Esses povos vivem em </a:t>
            </a:r>
            <a:r>
              <a:rPr lang="pt-BR" sz="1900" b="1" dirty="0">
                <a:solidFill>
                  <a:srgbClr val="000000"/>
                </a:solidFill>
                <a:latin typeface="Comic Sans MS" panose="030F0702030302020204" pitchFamily="66" charset="0"/>
              </a:rPr>
              <a:t>1.285 terras indígenas</a:t>
            </a:r>
            <a:r>
              <a:rPr lang="pt-BR" sz="1900" dirty="0">
                <a:solidFill>
                  <a:srgbClr val="000000"/>
                </a:solidFill>
                <a:latin typeface="Comic Sans MS" panose="030F0702030302020204" pitchFamily="66" charset="0"/>
              </a:rPr>
              <a:t>, sendo </a:t>
            </a:r>
            <a:r>
              <a:rPr lang="pt-BR" sz="1900" b="1" dirty="0">
                <a:solidFill>
                  <a:srgbClr val="000000"/>
                </a:solidFill>
                <a:latin typeface="Comic Sans MS" panose="030F0702030302020204" pitchFamily="66" charset="0"/>
              </a:rPr>
              <a:t>401 demarcadas</a:t>
            </a:r>
            <a:r>
              <a:rPr lang="pt-BR" sz="1900" dirty="0">
                <a:solidFill>
                  <a:srgbClr val="000000"/>
                </a:solidFill>
                <a:latin typeface="Comic Sans MS" panose="030F0702030302020204" pitchFamily="66" charset="0"/>
              </a:rPr>
              <a:t> e </a:t>
            </a:r>
            <a:r>
              <a:rPr lang="pt-BR" sz="1900" b="1" dirty="0">
                <a:solidFill>
                  <a:srgbClr val="000000"/>
                </a:solidFill>
                <a:latin typeface="Comic Sans MS" panose="030F0702030302020204" pitchFamily="66" charset="0"/>
              </a:rPr>
              <a:t>884 em processo de regularização ou reivindicadas.</a:t>
            </a:r>
            <a:r>
              <a:rPr lang="pt-BR" sz="1900" dirty="0">
                <a:solidFill>
                  <a:srgbClr val="000000"/>
                </a:solidFill>
                <a:latin typeface="Comic Sans MS" panose="030F0702030302020204" pitchFamily="66" charset="0"/>
              </a:rPr>
              <a:t> As terras demarcadas ou não, em sua quase totalidade, encontram-se invadidas, depredadas e em processo de profunda devastação. Há, por outro lado, centenas de comunidades indígenas que vivem sem terra, nas margens de rodovias ou acampadas em parcelas de terras estaduais ou municipais degradadas e contaminadas pela poluição ou por agrotóxicos.</a:t>
            </a:r>
            <a:endParaRPr lang="en-US" sz="19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2329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Uma imagem contendo pessoa, edifício, chão, ao ar livre&#10;&#10;Descrição gerada com muito alta confiança">
            <a:extLst>
              <a:ext uri="{FF2B5EF4-FFF2-40B4-BE49-F238E27FC236}">
                <a16:creationId xmlns:a16="http://schemas.microsoft.com/office/drawing/2014/main" xmlns="" id="{2E49F00A-082A-428D-AEF7-D3011B9E43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358" r="1" b="10202"/>
          <a:stretch/>
        </p:blipFill>
        <p:spPr>
          <a:xfrm>
            <a:off x="5797543" y="10"/>
            <a:ext cx="6394152" cy="685799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54DDEBDD-D8BD-41A6-8A0D-B00E3768B0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EA4F2F9-22DB-4ACC-9463-9EB12FE50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798445"/>
            <a:ext cx="4803636" cy="1311664"/>
          </a:xfrm>
        </p:spPr>
        <p:txBody>
          <a:bodyPr>
            <a:normAutofit/>
          </a:bodyPr>
          <a:lstStyle/>
          <a:p>
            <a:r>
              <a:rPr lang="pt-BR" dirty="0" err="1">
                <a:solidFill>
                  <a:srgbClr val="000000"/>
                </a:solidFill>
                <a:latin typeface="Bahnschrift" panose="020B0502040204020203" pitchFamily="34" charset="0"/>
              </a:rPr>
              <a:t>Decolonialidade</a:t>
            </a:r>
            <a:endParaRPr lang="pt-BR" dirty="0">
              <a:solidFill>
                <a:srgbClr val="000000"/>
              </a:solidFill>
              <a:latin typeface="Bahnschrift" panose="020B0502040204020203" pitchFamily="34" charset="0"/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xmlns="" id="{4CE2BA2C-0264-42B1-8746-27A0B3517D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997" y="2272143"/>
            <a:ext cx="4706803" cy="378883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pt-BR" sz="2000">
                <a:solidFill>
                  <a:srgbClr val="000000"/>
                </a:solidFill>
                <a:latin typeface="Comic Sans MS" panose="030F0702030302020204" pitchFamily="66" charset="0"/>
              </a:rPr>
              <a:t>O </a:t>
            </a:r>
            <a:r>
              <a:rPr lang="pt-BR" sz="2000" b="1">
                <a:solidFill>
                  <a:srgbClr val="000000"/>
                </a:solidFill>
                <a:latin typeface="Comic Sans MS" panose="030F0702030302020204" pitchFamily="66" charset="0"/>
              </a:rPr>
              <a:t>processo de colonização </a:t>
            </a:r>
            <a:r>
              <a:rPr lang="pt-BR" sz="2000">
                <a:solidFill>
                  <a:srgbClr val="000000"/>
                </a:solidFill>
                <a:latin typeface="Comic Sans MS" panose="030F0702030302020204" pitchFamily="66" charset="0"/>
              </a:rPr>
              <a:t>do país perdura ao longo dos séculos. Ocorreram incontáveis massacres, levando ao genocídio de centenas de povos. </a:t>
            </a:r>
          </a:p>
          <a:p>
            <a:pPr marL="0" indent="0">
              <a:buNone/>
            </a:pPr>
            <a:r>
              <a:rPr lang="pt-BR" sz="2000">
                <a:solidFill>
                  <a:srgbClr val="000000"/>
                </a:solidFill>
                <a:latin typeface="Comic Sans MS" panose="030F0702030302020204" pitchFamily="66" charset="0"/>
              </a:rPr>
              <a:t>Em 1500, os portugueses encontraram aqui mais de </a:t>
            </a:r>
            <a:r>
              <a:rPr lang="pt-BR" sz="2000" b="1">
                <a:solidFill>
                  <a:srgbClr val="000000"/>
                </a:solidFill>
                <a:latin typeface="Comic Sans MS" panose="030F0702030302020204" pitchFamily="66" charset="0"/>
              </a:rPr>
              <a:t>5 milhões de pessoas</a:t>
            </a:r>
            <a:r>
              <a:rPr lang="pt-BR" sz="2000">
                <a:solidFill>
                  <a:srgbClr val="000000"/>
                </a:solidFill>
                <a:latin typeface="Comic Sans MS" panose="030F0702030302020204" pitchFamily="66" charset="0"/>
              </a:rPr>
              <a:t>, falando </a:t>
            </a:r>
            <a:r>
              <a:rPr lang="pt-BR" sz="2000" b="1">
                <a:solidFill>
                  <a:srgbClr val="000000"/>
                </a:solidFill>
                <a:latin typeface="Comic Sans MS" panose="030F0702030302020204" pitchFamily="66" charset="0"/>
              </a:rPr>
              <a:t>mais de 1.200 línguas</a:t>
            </a:r>
            <a:r>
              <a:rPr lang="pt-BR" sz="2000">
                <a:solidFill>
                  <a:srgbClr val="000000"/>
                </a:solidFill>
                <a:latin typeface="Comic Sans MS" panose="030F0702030302020204" pitchFamily="66" charset="0"/>
              </a:rPr>
              <a:t>, com uma </a:t>
            </a:r>
            <a:r>
              <a:rPr lang="pt-BR" sz="2000" b="1">
                <a:solidFill>
                  <a:srgbClr val="000000"/>
                </a:solidFill>
                <a:latin typeface="Comic Sans MS" panose="030F0702030302020204" pitchFamily="66" charset="0"/>
              </a:rPr>
              <a:t>riqueza cultural </a:t>
            </a:r>
            <a:r>
              <a:rPr lang="pt-BR" sz="2000">
                <a:solidFill>
                  <a:srgbClr val="000000"/>
                </a:solidFill>
                <a:latin typeface="Comic Sans MS" panose="030F0702030302020204" pitchFamily="66" charset="0"/>
              </a:rPr>
              <a:t>incalculável.</a:t>
            </a:r>
          </a:p>
          <a:p>
            <a:pPr marL="0" indent="0">
              <a:buNone/>
            </a:pPr>
            <a:r>
              <a:rPr lang="pt-BR" sz="2000">
                <a:solidFill>
                  <a:srgbClr val="000000"/>
                </a:solidFill>
                <a:latin typeface="Comic Sans MS" panose="030F0702030302020204" pitchFamily="66" charset="0"/>
              </a:rPr>
              <a:t>No final da década de 1970, não chegavam a uma população de 300 mil indígenas; </a:t>
            </a:r>
            <a:r>
              <a:rPr lang="pt-BR" sz="2000" b="1">
                <a:solidFill>
                  <a:srgbClr val="000000"/>
                </a:solidFill>
                <a:latin typeface="Comic Sans MS" panose="030F0702030302020204" pitchFamily="66" charset="0"/>
              </a:rPr>
              <a:t>hoje passam de 1 milhão</a:t>
            </a:r>
            <a:r>
              <a:rPr lang="pt-BR" sz="2000">
                <a:solidFill>
                  <a:srgbClr val="000000"/>
                </a:solidFill>
                <a:latin typeface="Comic Sans MS" panose="030F0702030302020204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6667301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 descr="Uma imagem contendo céu, estrada, pessoa, ao ar livre&#10;&#10;Descrição gerada com muito alta confiança">
            <a:extLst>
              <a:ext uri="{FF2B5EF4-FFF2-40B4-BE49-F238E27FC236}">
                <a16:creationId xmlns:a16="http://schemas.microsoft.com/office/drawing/2014/main" xmlns="" id="{51AA6813-CFE9-45A6-B65D-39B6172B54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469" r="14063" b="2"/>
          <a:stretch/>
        </p:blipFill>
        <p:spPr>
          <a:xfrm>
            <a:off x="5940872" y="0"/>
            <a:ext cx="6394152" cy="685799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54DDEBDD-D8BD-41A6-8A0D-B00E3768B0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EA4F2F9-22DB-4ACC-9463-9EB12FE50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798445"/>
            <a:ext cx="4803636" cy="1311664"/>
          </a:xfrm>
        </p:spPr>
        <p:txBody>
          <a:bodyPr>
            <a:normAutofit/>
          </a:bodyPr>
          <a:lstStyle/>
          <a:p>
            <a:r>
              <a:rPr lang="pt-BR">
                <a:solidFill>
                  <a:srgbClr val="000000"/>
                </a:solidFill>
                <a:latin typeface="Bahnschrift" panose="020B0502040204020203" pitchFamily="34" charset="0"/>
              </a:rPr>
              <a:t>Direitos Indígenas</a:t>
            </a:r>
            <a:endParaRPr lang="pt-BR" dirty="0">
              <a:solidFill>
                <a:srgbClr val="000000"/>
              </a:solidFill>
              <a:latin typeface="Bahnschrift" panose="020B0502040204020203" pitchFamily="34" charset="0"/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xmlns="" id="{4CE2BA2C-0264-42B1-8746-27A0B3517D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997" y="2272143"/>
            <a:ext cx="4706803" cy="3788830"/>
          </a:xfrm>
        </p:spPr>
        <p:txBody>
          <a:bodyPr anchor="ctr">
            <a:normAutofit lnSpcReduction="10000"/>
          </a:bodyPr>
          <a:lstStyle/>
          <a:p>
            <a:pPr marL="0" indent="0">
              <a:buNone/>
            </a:pPr>
            <a:r>
              <a:rPr lang="pt-BR" sz="1900" dirty="0">
                <a:solidFill>
                  <a:srgbClr val="000000"/>
                </a:solidFill>
                <a:latin typeface="Comic Sans MS" panose="030F0702030302020204" pitchFamily="66" charset="0"/>
              </a:rPr>
              <a:t>A </a:t>
            </a:r>
            <a:r>
              <a:rPr lang="pt-BR" sz="1900" b="1" dirty="0">
                <a:solidFill>
                  <a:srgbClr val="000000"/>
                </a:solidFill>
                <a:latin typeface="Comic Sans MS" panose="030F0702030302020204" pitchFamily="66" charset="0"/>
              </a:rPr>
              <a:t>Constituição Federal assegura os direitos </a:t>
            </a:r>
            <a:r>
              <a:rPr lang="pt-BR" sz="1900" dirty="0">
                <a:solidFill>
                  <a:srgbClr val="000000"/>
                </a:solidFill>
                <a:latin typeface="Comic Sans MS" panose="030F0702030302020204" pitchFamily="66" charset="0"/>
              </a:rPr>
              <a:t>dos povos indígenas sobre suas terras, reconhecendo que estes direitos são </a:t>
            </a:r>
            <a:r>
              <a:rPr lang="pt-BR" sz="1900" b="1" dirty="0">
                <a:solidFill>
                  <a:srgbClr val="000000"/>
                </a:solidFill>
                <a:latin typeface="Comic Sans MS" panose="030F0702030302020204" pitchFamily="66" charset="0"/>
              </a:rPr>
              <a:t>originários e tradicionais</a:t>
            </a:r>
            <a:r>
              <a:rPr lang="pt-BR" sz="1900" dirty="0">
                <a:solidFill>
                  <a:srgbClr val="000000"/>
                </a:solidFill>
                <a:latin typeface="Comic Sans MS" panose="030F0702030302020204" pitchFamily="66" charset="0"/>
              </a:rPr>
              <a:t>. Se trata de um direito de origem, de ancestralidade naquilo que é denominado de </a:t>
            </a:r>
            <a:r>
              <a:rPr lang="pt-BR" sz="19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indigenato</a:t>
            </a:r>
            <a:r>
              <a:rPr lang="pt-BR" sz="1900" dirty="0">
                <a:solidFill>
                  <a:srgbClr val="000000"/>
                </a:solidFill>
                <a:latin typeface="Comic Sans MS" panose="030F0702030302020204" pitchFamily="66" charset="0"/>
              </a:rPr>
              <a:t>. Funda-se no critério de que o direito territorial relativo aos índios está vinculado ao fato de que </a:t>
            </a:r>
            <a:r>
              <a:rPr lang="pt-BR" sz="1900" b="1" dirty="0">
                <a:solidFill>
                  <a:srgbClr val="000000"/>
                </a:solidFill>
                <a:latin typeface="Comic Sans MS" panose="030F0702030302020204" pitchFamily="66" charset="0"/>
              </a:rPr>
              <a:t>são eles os primeiros habitantes da terra. </a:t>
            </a:r>
            <a:r>
              <a:rPr lang="pt-BR" sz="1900" dirty="0">
                <a:solidFill>
                  <a:srgbClr val="000000"/>
                </a:solidFill>
                <a:latin typeface="Comic Sans MS" panose="030F0702030302020204" pitchFamily="66" charset="0"/>
              </a:rPr>
              <a:t>Seu direito, por isso, é anterior a qualquer outro. </a:t>
            </a:r>
            <a:r>
              <a:rPr lang="pt-BR" sz="1900" b="1" dirty="0">
                <a:solidFill>
                  <a:srgbClr val="000000"/>
                </a:solidFill>
                <a:latin typeface="Comic Sans MS" panose="030F0702030302020204" pitchFamily="66" charset="0"/>
              </a:rPr>
              <a:t>Anterior, inclusive, ao próprio Estado brasileiro.</a:t>
            </a:r>
          </a:p>
          <a:p>
            <a:pPr marL="0" indent="0">
              <a:buNone/>
            </a:pPr>
            <a:r>
              <a:rPr lang="pt-BR" sz="1900" b="1" dirty="0">
                <a:solidFill>
                  <a:srgbClr val="000000"/>
                </a:solidFill>
                <a:latin typeface="Comic Sans MS" panose="030F0702030302020204" pitchFamily="66" charset="0"/>
              </a:rPr>
              <a:t>Art. 231 e 232 – Convenção 169 OIT</a:t>
            </a:r>
          </a:p>
        </p:txBody>
      </p:sp>
    </p:spTree>
    <p:extLst>
      <p:ext uri="{BB962C8B-B14F-4D97-AF65-F5344CB8AC3E}">
        <p14:creationId xmlns:p14="http://schemas.microsoft.com/office/powerpoint/2010/main" xmlns="" val="22185715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céu, chão, pessoa, ao ar livre&#10;&#10;Descrição gerada com muito alta confiança">
            <a:extLst>
              <a:ext uri="{FF2B5EF4-FFF2-40B4-BE49-F238E27FC236}">
                <a16:creationId xmlns:a16="http://schemas.microsoft.com/office/drawing/2014/main" xmlns="" id="{7737BB3B-E798-4C30-A243-F1703323879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241" r="17831"/>
          <a:stretch/>
        </p:blipFill>
        <p:spPr>
          <a:xfrm>
            <a:off x="5797543" y="10"/>
            <a:ext cx="6394152" cy="685799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xmlns="" id="{54DDEBDD-D8BD-41A6-8A0D-B00E3768B0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EA4F2F9-22DB-4ACC-9463-9EB12FE50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798445"/>
            <a:ext cx="4803636" cy="1311664"/>
          </a:xfrm>
        </p:spPr>
        <p:txBody>
          <a:bodyPr>
            <a:normAutofit/>
          </a:bodyPr>
          <a:lstStyle/>
          <a:p>
            <a:r>
              <a:rPr lang="pt-BR" dirty="0">
                <a:solidFill>
                  <a:srgbClr val="000000"/>
                </a:solidFill>
                <a:latin typeface="Bahnschrift" panose="020B0502040204020203" pitchFamily="34" charset="0"/>
              </a:rPr>
              <a:t>Desmonte dos Direitos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xmlns="" id="{4CE2BA2C-0264-42B1-8746-27A0B3517D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997" y="2272143"/>
            <a:ext cx="4706803" cy="378883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pt-BR" sz="1700" dirty="0">
                <a:solidFill>
                  <a:srgbClr val="000000"/>
                </a:solidFill>
                <a:latin typeface="Comic Sans MS" panose="030F0702030302020204" pitchFamily="66" charset="0"/>
              </a:rPr>
              <a:t>Setores econômicos tentam colocar as terras indígenas à disposição do mercado, com destaque para o agronegócio. Inimigos históricos dos povos indígenas, especialmente os latifundiários e as grandes corporações multinacionais do setor agrícola, </a:t>
            </a:r>
            <a:r>
              <a:rPr lang="pt-BR" sz="1700" b="1" dirty="0">
                <a:solidFill>
                  <a:srgbClr val="000000"/>
                </a:solidFill>
                <a:latin typeface="Comic Sans MS" panose="030F0702030302020204" pitchFamily="66" charset="0"/>
              </a:rPr>
              <a:t>agem com a lei, sem a lei ou apesar da lei</a:t>
            </a:r>
            <a:r>
              <a:rPr lang="pt-BR" sz="1700" dirty="0">
                <a:solidFill>
                  <a:srgbClr val="000000"/>
                </a:solidFill>
                <a:latin typeface="Comic Sans MS" panose="030F0702030302020204" pitchFamily="66" charset="0"/>
              </a:rPr>
              <a:t> quando há interesses marcadamente econômicos e políticos em disputa.</a:t>
            </a:r>
          </a:p>
          <a:p>
            <a:pPr marL="0" indent="0">
              <a:buNone/>
            </a:pPr>
            <a:r>
              <a:rPr lang="pt-BR" sz="1700" b="1" dirty="0">
                <a:solidFill>
                  <a:srgbClr val="000000"/>
                </a:solidFill>
                <a:latin typeface="Comic Sans MS" panose="030F0702030302020204" pitchFamily="66" charset="0"/>
              </a:rPr>
              <a:t>Ideia do Marco Temporal e Esbulho</a:t>
            </a:r>
          </a:p>
        </p:txBody>
      </p:sp>
    </p:spTree>
    <p:extLst>
      <p:ext uri="{BB962C8B-B14F-4D97-AF65-F5344CB8AC3E}">
        <p14:creationId xmlns:p14="http://schemas.microsoft.com/office/powerpoint/2010/main" xmlns="" val="30433275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Uma imagem contendo edifício, ao ar livre, chão, pessoa&#10;&#10;Descrição gerada com muito alta confiança">
            <a:extLst>
              <a:ext uri="{FF2B5EF4-FFF2-40B4-BE49-F238E27FC236}">
                <a16:creationId xmlns:a16="http://schemas.microsoft.com/office/drawing/2014/main" xmlns="" id="{FE26C77D-2789-4B9C-AE4A-448F58C1B5F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555" r="11517"/>
          <a:stretch/>
        </p:blipFill>
        <p:spPr>
          <a:xfrm>
            <a:off x="5797543" y="10"/>
            <a:ext cx="6394152" cy="685799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xmlns="" id="{54DDEBDD-D8BD-41A6-8A0D-B00E3768B0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EA4F2F9-22DB-4ACC-9463-9EB12FE50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798445"/>
            <a:ext cx="4803636" cy="1311664"/>
          </a:xfrm>
        </p:spPr>
        <p:txBody>
          <a:bodyPr>
            <a:normAutofit/>
          </a:bodyPr>
          <a:lstStyle/>
          <a:p>
            <a:r>
              <a:rPr lang="pt-BR" dirty="0">
                <a:solidFill>
                  <a:srgbClr val="000000"/>
                </a:solidFill>
                <a:latin typeface="Bahnschrift" panose="020B0502040204020203" pitchFamily="34" charset="0"/>
              </a:rPr>
              <a:t>Desmonte dos Direitos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xmlns="" id="{4CE2BA2C-0264-42B1-8746-27A0B3517D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997" y="2272143"/>
            <a:ext cx="4706803" cy="378883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pt-BR" sz="2000" dirty="0">
                <a:solidFill>
                  <a:srgbClr val="000000"/>
                </a:solidFill>
                <a:latin typeface="Comic Sans MS" panose="030F0702030302020204" pitchFamily="66" charset="0"/>
              </a:rPr>
              <a:t>O conjunto de </a:t>
            </a:r>
            <a:r>
              <a:rPr lang="pt-BR" sz="2000" b="1" dirty="0">
                <a:solidFill>
                  <a:srgbClr val="000000"/>
                </a:solidFill>
                <a:latin typeface="Comic Sans MS" panose="030F0702030302020204" pitchFamily="66" charset="0"/>
              </a:rPr>
              <a:t>interesses políticos e econômicos </a:t>
            </a:r>
            <a:r>
              <a:rPr lang="pt-BR" sz="2000" dirty="0">
                <a:solidFill>
                  <a:srgbClr val="000000"/>
                </a:solidFill>
                <a:latin typeface="Comic Sans MS" panose="030F0702030302020204" pitchFamily="66" charset="0"/>
              </a:rPr>
              <a:t>contrários aos povos indígenas fomentam e articulam a destruição dos direitos constitucionais desses povos. Fazem isso através de medidas legislativas ou por meio de atalhos para impedir a legítima interpretação constitucional.</a:t>
            </a:r>
          </a:p>
          <a:p>
            <a:pPr marL="0" indent="0">
              <a:buNone/>
            </a:pPr>
            <a:endParaRPr lang="pt-BR" sz="2000" b="1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pt-BR" sz="2000" b="1" dirty="0">
                <a:solidFill>
                  <a:srgbClr val="000000"/>
                </a:solidFill>
                <a:latin typeface="Comic Sans MS" panose="030F0702030302020204" pitchFamily="66" charset="0"/>
              </a:rPr>
              <a:t>MP 870</a:t>
            </a:r>
          </a:p>
          <a:p>
            <a:pPr marL="0" indent="0">
              <a:buNone/>
            </a:pPr>
            <a:r>
              <a:rPr lang="pt-BR" sz="2000" b="1" dirty="0">
                <a:solidFill>
                  <a:srgbClr val="000000"/>
                </a:solidFill>
                <a:latin typeface="Comic Sans MS" panose="030F0702030302020204" pitchFamily="66" charset="0"/>
              </a:rPr>
              <a:t>Desmonte da Saúde</a:t>
            </a:r>
          </a:p>
        </p:txBody>
      </p:sp>
    </p:spTree>
    <p:extLst>
      <p:ext uri="{BB962C8B-B14F-4D97-AF65-F5344CB8AC3E}">
        <p14:creationId xmlns:p14="http://schemas.microsoft.com/office/powerpoint/2010/main" xmlns="" val="18425366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aldeia ubs indígen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44537" y="-84473"/>
            <a:ext cx="4807131" cy="688965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mapa-indio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0659" y="0"/>
            <a:ext cx="6850681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434</Words>
  <Application>Microsoft Office PowerPoint</Application>
  <PresentationFormat>Personalizar</PresentationFormat>
  <Paragraphs>23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4" baseType="lpstr">
      <vt:lpstr>Tema do Office</vt:lpstr>
      <vt:lpstr>cimi.org.br   Equipe SP</vt:lpstr>
      <vt:lpstr>Indígenas</vt:lpstr>
      <vt:lpstr>Territórios</vt:lpstr>
      <vt:lpstr>Decolonialidade</vt:lpstr>
      <vt:lpstr>Direitos Indígenas</vt:lpstr>
      <vt:lpstr>Desmonte dos Direitos</vt:lpstr>
      <vt:lpstr>Desmonte dos Direitos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cimi.org.br   Equipe SP</dc:title>
  <dc:creator>Rafael Martins</dc:creator>
  <cp:lastModifiedBy>Note Dell</cp:lastModifiedBy>
  <cp:revision>7</cp:revision>
  <dcterms:created xsi:type="dcterms:W3CDTF">2019-07-05T19:34:44Z</dcterms:created>
  <dcterms:modified xsi:type="dcterms:W3CDTF">2019-10-07T22:15:11Z</dcterms:modified>
</cp:coreProperties>
</file>