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2059305"/>
          </a:xfrm>
          <a:custGeom>
            <a:avLst/>
            <a:gdLst/>
            <a:ahLst/>
            <a:cxnLst/>
            <a:rect l="l" t="t" r="r" b="b"/>
            <a:pathLst>
              <a:path w="12192000" h="2059305">
                <a:moveTo>
                  <a:pt x="0" y="2058924"/>
                </a:moveTo>
                <a:lnTo>
                  <a:pt x="12192000" y="2058924"/>
                </a:lnTo>
                <a:lnTo>
                  <a:pt x="12192000" y="0"/>
                </a:lnTo>
                <a:lnTo>
                  <a:pt x="0" y="0"/>
                </a:lnTo>
                <a:lnTo>
                  <a:pt x="0" y="2058924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344923"/>
            <a:ext cx="12192000" cy="2513330"/>
          </a:xfrm>
          <a:custGeom>
            <a:avLst/>
            <a:gdLst/>
            <a:ahLst/>
            <a:cxnLst/>
            <a:rect l="l" t="t" r="r" b="b"/>
            <a:pathLst>
              <a:path w="12192000" h="2513329">
                <a:moveTo>
                  <a:pt x="0" y="2513075"/>
                </a:moveTo>
                <a:lnTo>
                  <a:pt x="12192000" y="2513075"/>
                </a:lnTo>
                <a:lnTo>
                  <a:pt x="12192000" y="0"/>
                </a:lnTo>
                <a:lnTo>
                  <a:pt x="0" y="0"/>
                </a:lnTo>
                <a:lnTo>
                  <a:pt x="0" y="2513075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887723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0" y="457200"/>
                </a:moveTo>
                <a:lnTo>
                  <a:pt x="12188952" y="457200"/>
                </a:lnTo>
                <a:lnTo>
                  <a:pt x="1218895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D45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058923"/>
            <a:ext cx="12189460" cy="1828800"/>
          </a:xfrm>
          <a:custGeom>
            <a:avLst/>
            <a:gdLst/>
            <a:ahLst/>
            <a:cxnLst/>
            <a:rect l="l" t="t" r="r" b="b"/>
            <a:pathLst>
              <a:path w="12189460" h="1828800">
                <a:moveTo>
                  <a:pt x="0" y="1828800"/>
                </a:moveTo>
                <a:lnTo>
                  <a:pt x="12188952" y="1828800"/>
                </a:lnTo>
                <a:lnTo>
                  <a:pt x="12188952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B09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90242" y="2107438"/>
            <a:ext cx="8811514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77165"/>
          </a:xfrm>
          <a:custGeom>
            <a:avLst/>
            <a:gdLst/>
            <a:ahLst/>
            <a:cxnLst/>
            <a:rect l="l" t="t" r="r" b="b"/>
            <a:pathLst>
              <a:path w="12192000" h="177165">
                <a:moveTo>
                  <a:pt x="0" y="176784"/>
                </a:moveTo>
                <a:lnTo>
                  <a:pt x="12192000" y="176784"/>
                </a:lnTo>
                <a:lnTo>
                  <a:pt x="12192000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22704"/>
            <a:ext cx="12192000" cy="5035550"/>
          </a:xfrm>
          <a:custGeom>
            <a:avLst/>
            <a:gdLst/>
            <a:ahLst/>
            <a:cxnLst/>
            <a:rect l="l" t="t" r="r" b="b"/>
            <a:pathLst>
              <a:path w="12192000" h="5035550">
                <a:moveTo>
                  <a:pt x="0" y="5035295"/>
                </a:moveTo>
                <a:lnTo>
                  <a:pt x="12192000" y="5035295"/>
                </a:lnTo>
                <a:lnTo>
                  <a:pt x="12192000" y="0"/>
                </a:lnTo>
                <a:lnTo>
                  <a:pt x="0" y="0"/>
                </a:lnTo>
                <a:lnTo>
                  <a:pt x="0" y="5035295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6784"/>
            <a:ext cx="12189460" cy="1645920"/>
          </a:xfrm>
          <a:custGeom>
            <a:avLst/>
            <a:gdLst/>
            <a:ahLst/>
            <a:cxnLst/>
            <a:rect l="l" t="t" r="r" b="b"/>
            <a:pathLst>
              <a:path w="12189460" h="1645920">
                <a:moveTo>
                  <a:pt x="0" y="1645920"/>
                </a:moveTo>
                <a:lnTo>
                  <a:pt x="12188952" y="1645920"/>
                </a:lnTo>
                <a:lnTo>
                  <a:pt x="12188952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D45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8588" y="647776"/>
            <a:ext cx="108948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1811" y="2324226"/>
            <a:ext cx="9628377" cy="354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6230" y="1792351"/>
            <a:ext cx="759079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4130" marR="1287145" indent="4445" algn="ctr">
              <a:lnSpc>
                <a:spcPct val="100000"/>
              </a:lnSpc>
              <a:spcBef>
                <a:spcPts val="100"/>
              </a:spcBef>
            </a:pPr>
            <a:r>
              <a:rPr sz="6000" spc="-330" dirty="0">
                <a:solidFill>
                  <a:srgbClr val="FFFFFF"/>
                </a:solidFill>
                <a:latin typeface="Arial"/>
                <a:cs typeface="Arial"/>
              </a:rPr>
              <a:t>BALANÇO  </a:t>
            </a:r>
            <a:r>
              <a:rPr sz="6000" spc="-455" dirty="0">
                <a:solidFill>
                  <a:srgbClr val="FFFFFF"/>
                </a:solidFill>
                <a:latin typeface="Arial"/>
                <a:cs typeface="Arial"/>
              </a:rPr>
              <a:t>PRIMEIRO</a:t>
            </a:r>
            <a:r>
              <a:rPr sz="6000" spc="-8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0" spc="-215" dirty="0">
                <a:solidFill>
                  <a:srgbClr val="FFFFFF"/>
                </a:solidFill>
                <a:latin typeface="Arial"/>
                <a:cs typeface="Arial"/>
              </a:rPr>
              <a:t>ANO</a:t>
            </a:r>
            <a:endParaRPr sz="6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6000" spc="-445" dirty="0">
                <a:solidFill>
                  <a:srgbClr val="FFFFFF"/>
                </a:solidFill>
                <a:latin typeface="Arial"/>
                <a:cs typeface="Arial"/>
              </a:rPr>
              <a:t>PROGRAMA </a:t>
            </a:r>
            <a:r>
              <a:rPr sz="6000" spc="-5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6000" spc="-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0" spc="-459" dirty="0">
                <a:solidFill>
                  <a:srgbClr val="FFFFFF"/>
                </a:solidFill>
                <a:latin typeface="Arial"/>
                <a:cs typeface="Arial"/>
              </a:rPr>
              <a:t>METAS  </a:t>
            </a:r>
            <a:r>
              <a:rPr sz="6000" spc="-370" dirty="0">
                <a:solidFill>
                  <a:srgbClr val="FFFFFF"/>
                </a:solidFill>
                <a:latin typeface="Arial"/>
                <a:cs typeface="Arial"/>
              </a:rPr>
              <a:t>(2017-2020)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647776"/>
            <a:ext cx="104076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90" dirty="0"/>
              <a:t>27 </a:t>
            </a:r>
            <a:r>
              <a:rPr spc="-310" dirty="0"/>
              <a:t>METAS </a:t>
            </a:r>
            <a:r>
              <a:rPr spc="-325" dirty="0"/>
              <a:t>SEM AVANÇOS </a:t>
            </a:r>
            <a:r>
              <a:rPr spc="-204" dirty="0"/>
              <a:t>OU </a:t>
            </a:r>
            <a:r>
              <a:rPr spc="-325" dirty="0"/>
              <a:t>SEM </a:t>
            </a:r>
            <a:r>
              <a:rPr spc="-245" dirty="0"/>
              <a:t>DADOS</a:t>
            </a:r>
            <a:r>
              <a:rPr spc="-785" dirty="0"/>
              <a:t> </a:t>
            </a:r>
            <a:r>
              <a:rPr spc="-270" dirty="0"/>
              <a:t>(51%)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767" y="1915576"/>
          <a:ext cx="12092938" cy="5125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9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cobertura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atenção primária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70% na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</a:t>
                      </a:r>
                      <a:r>
                        <a:rPr sz="950" b="1" spc="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Habitação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049145" marR="269240" indent="-1777364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27.500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famílias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beneficiadas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Urbanização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Integrada em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Assentamentos 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Precários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4935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Reduzir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óbitos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prematuros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100.000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residentes) a </a:t>
                      </a:r>
                      <a:r>
                        <a:rPr sz="9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mortalidade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precoce por Doenças 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Crônicas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Não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Transmissíveis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selecionadas,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contribuindo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expectativa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vida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saudável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53365" marR="137160" indent="-11303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Serviços</a:t>
                      </a:r>
                      <a:r>
                        <a:rPr sz="95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Obras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410335" marR="79375" indent="-132588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Implantar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um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novo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padrão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racional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água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eficiência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energética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100% 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novos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projetos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edificações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880235" marR="359410" indent="-1523365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Certificar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75%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(630)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estabelecimentos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municipais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conforme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critérios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qualidade, 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humanização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segurança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paciente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Urbanismo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91820" marR="193040" indent="-404495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Valorização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Centro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intervenções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urbanísticas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visando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requalificação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revitalização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espaços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livres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passeios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públicos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145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mil</a:t>
                      </a:r>
                      <a:r>
                        <a:rPr sz="95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m²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786255" marR="162560" indent="-162687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Diminuir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9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mortalidade infantil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(0,6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óbitos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1.000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residentes)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Paulo, 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priorizando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regiões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maiores</a:t>
                      </a:r>
                      <a:r>
                        <a:rPr sz="95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taxas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43840" marR="127635" indent="-11303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Trabalho</a:t>
                      </a:r>
                      <a:r>
                        <a:rPr sz="95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Renda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011680" marR="90170" indent="-192786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Melhorar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classificação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Mapa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Insegurança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Alimentar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Média  para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Baixa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Saúde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754630" marR="57785" indent="-2689860">
                        <a:lnSpc>
                          <a:spcPct val="110400"/>
                        </a:lnSpc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Transformar São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Amiga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Idoso, obtendo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selo pleno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 Amigo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Idoso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43840" marR="127635" indent="-113030">
                        <a:lnSpc>
                          <a:spcPct val="110400"/>
                        </a:lnSpc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Trabalho</a:t>
                      </a:r>
                      <a:r>
                        <a:rPr sz="95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Renda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66370" indent="-19050">
                        <a:lnSpc>
                          <a:spcPct val="110400"/>
                        </a:lnSpc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10%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(1.353),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entre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2017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2019, 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quantidade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empresas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abertas 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relacionadas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cadeia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economia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criativa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comparação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triênio</a:t>
                      </a:r>
                      <a:r>
                        <a:rPr sz="9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2013-2015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Esporte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Ampliar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20%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9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atividade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física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</a:t>
                      </a:r>
                      <a:r>
                        <a:rPr sz="950" b="1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Tecnologia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Implantar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Padrão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Poupatempo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todas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 32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regionais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Atingir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IDEB de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6,5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iniciais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Ensino</a:t>
                      </a:r>
                      <a:r>
                        <a:rPr sz="95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Fundamental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Tecnologia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Duplicar </a:t>
                      </a:r>
                      <a:r>
                        <a:rPr sz="95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pontos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WiFi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Livre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(criando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120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pontos) na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Atingir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IDEB de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5,8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finais do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Ensino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Fundamental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Fazenda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949325" marR="52705" indent="-902969">
                        <a:lnSpc>
                          <a:spcPct val="110500"/>
                        </a:lnSpc>
                        <a:spcBef>
                          <a:spcPts val="5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20% (R$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224,58),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período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2017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2020,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investimento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público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 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capita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médio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relação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período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2013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Alcançar 95%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alunos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alfabetizados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final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segundo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Ensino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Fundamental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(EF)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Fazenda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165225" marR="65405" indent="-1090930">
                        <a:lnSpc>
                          <a:spcPct val="110500"/>
                        </a:lnSpc>
                        <a:spcBef>
                          <a:spcPts val="5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10%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(US$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1,17 bilhão) o valor acumulado de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Investimento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Estrangeiro 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Direto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relação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últimos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quatro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359660" marR="152400" indent="-2200275">
                        <a:lnSpc>
                          <a:spcPct val="110500"/>
                        </a:lnSpc>
                        <a:spcBef>
                          <a:spcPts val="5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95%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alunos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com,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mínimo,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nível de proficiência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básico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 Prova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Brasil,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iniciais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finais do 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Ensino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Fundamental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Fazenda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447800" marR="141605" indent="-1297940">
                        <a:lnSpc>
                          <a:spcPct val="110500"/>
                        </a:lnSpc>
                        <a:spcBef>
                          <a:spcPts val="5"/>
                        </a:spcBef>
                      </a:pP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Ampliar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10% (R$ 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989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milhões)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arrecadação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dívida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ativa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município,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relação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últimos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quatro</a:t>
                      </a:r>
                      <a:r>
                        <a:rPr sz="95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Educação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613660" marR="120014" indent="-250190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Todo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aluno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todo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professor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escolas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municipais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Ensino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Fundamental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 acesso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internet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alta 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velocidade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Gestão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35940" marR="170180" indent="-36703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Garantir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100%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dados publicados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pela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Prefeitura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estejam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disponíveis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 formato 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aberto,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integrando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ferramentas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básicas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acessibilidade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187325" marR="185420" indent="46990">
                        <a:lnSpc>
                          <a:spcPct val="110400"/>
                        </a:lnSpc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Direitos  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Hum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964689" marR="36195" indent="-1927860">
                        <a:lnSpc>
                          <a:spcPct val="110400"/>
                        </a:lnSpc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Alcançar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150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empresas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façam 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adesão voluntária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selo municipal de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princípios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direitos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humanos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diversidade na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cidade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</a:t>
                      </a:r>
                      <a:r>
                        <a:rPr sz="9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Gestão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168910" indent="-178435">
                        <a:lnSpc>
                          <a:spcPct val="110400"/>
                        </a:lnSpc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Duplicar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visualizações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(34,5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milhões)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portal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Prefeitura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Municipal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 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número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seguidores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mídias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sociais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(300 mil)</a:t>
                      </a:r>
                      <a:r>
                        <a:rPr sz="95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institucionais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Mobilidade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463165" marR="159385" indent="-230378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10%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participação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ativos de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deslocamento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(de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bicicleta, a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pé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outros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modos 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ativos),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até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10489" indent="-4699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9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9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Regionais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40970" marR="138430" indent="84455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Reduzir de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para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70 dias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tempo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médio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atendimento </a:t>
                      </a:r>
                      <a:r>
                        <a:rPr sz="9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cinco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principais  </a:t>
                      </a:r>
                      <a:r>
                        <a:rPr sz="9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serviços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solicitados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às 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Prefeituras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Regionais,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relação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aos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últimos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quatro</a:t>
                      </a:r>
                      <a:r>
                        <a:rPr sz="9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Mobilidade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Aumentar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7% </a:t>
                      </a:r>
                      <a:r>
                        <a:rPr sz="9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9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uso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transporte </a:t>
                      </a:r>
                      <a:r>
                        <a:rPr sz="9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público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 </a:t>
                      </a:r>
                      <a:r>
                        <a:rPr sz="9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São </a:t>
                      </a:r>
                      <a:r>
                        <a:rPr sz="9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Paulo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até</a:t>
                      </a:r>
                      <a:r>
                        <a:rPr sz="95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5795">
              <a:lnSpc>
                <a:spcPct val="100000"/>
              </a:lnSpc>
              <a:spcBef>
                <a:spcPts val="95"/>
              </a:spcBef>
            </a:pPr>
            <a:r>
              <a:rPr spc="-275" dirty="0"/>
              <a:t>22 </a:t>
            </a:r>
            <a:r>
              <a:rPr spc="-310" dirty="0"/>
              <a:t>METAS </a:t>
            </a:r>
            <a:r>
              <a:rPr spc="-260" dirty="0"/>
              <a:t>COM </a:t>
            </a:r>
            <a:r>
              <a:rPr spc="-315" dirty="0"/>
              <a:t>RESULUTADOS </a:t>
            </a:r>
            <a:r>
              <a:rPr spc="-350" dirty="0"/>
              <a:t>PARCIAIS</a:t>
            </a:r>
            <a:r>
              <a:rPr spc="-525" dirty="0"/>
              <a:t> </a:t>
            </a:r>
            <a:r>
              <a:rPr spc="-240" dirty="0"/>
              <a:t>(41%)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6492" y="2144155"/>
          <a:ext cx="11978005" cy="4342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Educação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(46)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CEUs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transformados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polos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inovação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tecnologias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educacionais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práticas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pedagógicas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Urbanismo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tempo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médio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emissão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alvarás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aprovação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execução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construções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532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210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Cultura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Aumentar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(142.820)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público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frequentador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Sistema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Municipal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Bibliotecas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Educação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Expandir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(85,5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mil)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matrículas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creche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Municipal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Ensino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286385" marR="15875" indent="-252095">
                        <a:lnSpc>
                          <a:spcPct val="114199"/>
                        </a:lnSpc>
                        <a:spcBef>
                          <a:spcPts val="57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ili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 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Melhorar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condições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acessibilidade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equipamentos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públicos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existentes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Mobilidade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(156.649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ton)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emissão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CO2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(37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ton)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emissão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372870" marR="42545" indent="-1320800">
                        <a:lnSpc>
                          <a:spcPct val="11390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material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particulado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40%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(1.999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ton)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emissão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NOx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pela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frota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 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ônibus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municipais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até</a:t>
                      </a:r>
                      <a:r>
                        <a:rPr sz="100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ct val="100000"/>
                        </a:lnSpc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37%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Fazenda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Viabilizar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R$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bilhões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impacto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financeiro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Prefeitura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Paulo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por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meio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projetos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desestatização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parcerias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setor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privado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Prefeituras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Regionais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Garantir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ações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concentradas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zeladoria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urbana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eixos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marcos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estratégicos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cidade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São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Paulo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48%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Habitação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Unidades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Habitacionais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entregues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atendimento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via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aquisição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via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locação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social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Mobilidade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índice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mortes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trânsito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valor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igual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inferior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cada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10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0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habitantes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até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52%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Segurança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Contribuir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crimes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oportunidade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(42.901)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cidade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São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Paulo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Tecnologia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Garantir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novos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processos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sejam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eletrônicos,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reduzindo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custos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tempos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tramitação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61%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Meio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Ambiente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Plantar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árvores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município,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prioridade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Prefeituras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Regionais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menor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cobertura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vegetal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Saúde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tempo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médio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espera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exames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prioritários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cidade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São</a:t>
                      </a:r>
                      <a:r>
                        <a:rPr sz="10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Paulo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64%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334">
                <a:tc>
                  <a:txBody>
                    <a:bodyPr/>
                    <a:lstStyle/>
                    <a:p>
                      <a:pPr marL="199390" marR="74295" indent="-113664">
                        <a:lnSpc>
                          <a:spcPct val="113999"/>
                        </a:lnSpc>
                        <a:spcBef>
                          <a:spcPts val="57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Serviços</a:t>
                      </a:r>
                      <a:r>
                        <a:rPr sz="1000" b="1" spc="-1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 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Obras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(3,4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km²)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áreas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inundáveis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cidade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91770" marR="23495" indent="-147955">
                        <a:lnSpc>
                          <a:spcPct val="113999"/>
                        </a:lnSpc>
                        <a:spcBef>
                          <a:spcPts val="57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0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ê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 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Social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Criar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novas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vagas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atendimento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humanizado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saúde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assistência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729105" marR="69850" indent="-1659255">
                        <a:lnSpc>
                          <a:spcPct val="113999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especificamente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pessoas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situação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uso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abusivo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álcool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 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outras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drogas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ct val="100000"/>
                        </a:lnSpc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70%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Gestão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Aumentar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50%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(2,65)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Índice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Integridade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Prefeitura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Paulo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Assistência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Social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Garantir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15.000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vagas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atividades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idosos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objetivo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convívio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participação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00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comunidade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71%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Habitação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210</a:t>
                      </a:r>
                      <a:r>
                        <a:rPr sz="10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0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famílias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beneficiadas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procedimentos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regularização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fundiária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Cultura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Aumentar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(504.535)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público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sz="10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frequentador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equipamentos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culturais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72%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334">
                <a:tc>
                  <a:txBody>
                    <a:bodyPr/>
                    <a:lstStyle/>
                    <a:p>
                      <a:pPr marL="182245" marR="65405" indent="-113030">
                        <a:lnSpc>
                          <a:spcPct val="113999"/>
                        </a:lnSpc>
                        <a:spcBef>
                          <a:spcPts val="575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Trabalho</a:t>
                      </a:r>
                      <a:r>
                        <a:rPr sz="1000" b="1" spc="-1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 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Renda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Gerar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oportunidades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inclusão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produtiva,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por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meio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das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ações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qualificação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profissional,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intermediação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 marL="408305" marR="407034" algn="ctr">
                        <a:lnSpc>
                          <a:spcPct val="113999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obra</a:t>
                      </a:r>
                      <a:r>
                        <a:rPr sz="1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empreendedorismo,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pessoas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vivem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situação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pobreza, 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especialmente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população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situação</a:t>
                      </a:r>
                      <a:r>
                        <a:rPr sz="10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Gestão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355090" marR="177800" indent="-1172845">
                        <a:lnSpc>
                          <a:spcPct val="113999"/>
                        </a:lnSpc>
                        <a:spcBef>
                          <a:spcPts val="575"/>
                        </a:spcBef>
                      </a:pPr>
                      <a:r>
                        <a:rPr sz="10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0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despesas</a:t>
                      </a:r>
                      <a:r>
                        <a:rPr sz="1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operacionais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(R$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96,6</a:t>
                      </a:r>
                      <a:r>
                        <a:rPr sz="10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milhões)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relação</a:t>
                      </a:r>
                      <a:r>
                        <a:rPr sz="10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ao  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triênio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anterior</a:t>
                      </a:r>
                      <a:r>
                        <a:rPr sz="100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(2014/2016)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ct val="100000"/>
                        </a:lnSpc>
                      </a:pPr>
                      <a:r>
                        <a:rPr sz="10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78%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647776"/>
            <a:ext cx="61036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60" dirty="0"/>
              <a:t>4 </a:t>
            </a:r>
            <a:r>
              <a:rPr spc="-310" dirty="0"/>
              <a:t>METAS </a:t>
            </a:r>
            <a:r>
              <a:rPr spc="-270" dirty="0"/>
              <a:t>CONCLUÍDAS</a:t>
            </a:r>
            <a:r>
              <a:rPr spc="-625" dirty="0"/>
              <a:t> </a:t>
            </a:r>
            <a:r>
              <a:rPr spc="-195" dirty="0"/>
              <a:t>(8%)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6696" y="2974878"/>
          <a:ext cx="10507345" cy="1477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7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Assistência</a:t>
                      </a:r>
                      <a:r>
                        <a:rPr sz="1750" b="1" spc="-2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Social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Assegurar</a:t>
                      </a:r>
                      <a:r>
                        <a:rPr sz="1750" b="1" spc="-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acolhimento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para,</a:t>
                      </a:r>
                      <a:r>
                        <a:rPr sz="1750" b="1" spc="-1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</a:t>
                      </a:r>
                      <a:r>
                        <a:rPr sz="175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mínimo,</a:t>
                      </a:r>
                      <a:r>
                        <a:rPr sz="1750" b="1" spc="-1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90%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75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população</a:t>
                      </a:r>
                      <a:r>
                        <a:rPr sz="175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75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situação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75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rua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Direitos</a:t>
                      </a:r>
                      <a:r>
                        <a:rPr sz="1750" b="1" spc="-2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Humanos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Garantir</a:t>
                      </a:r>
                      <a:r>
                        <a:rPr sz="1750" b="1" spc="-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100%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75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encaminhamentos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das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denúncias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recebidas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contra</a:t>
                      </a:r>
                      <a:r>
                        <a:rPr sz="1750" b="1" spc="-229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populações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vulneráveis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75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Meio</a:t>
                      </a:r>
                      <a:r>
                        <a:rPr sz="175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Ambiente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1543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75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750" b="1" spc="-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75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r>
                        <a:rPr sz="1750" b="1" spc="-25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mil</a:t>
                      </a:r>
                      <a:r>
                        <a:rPr sz="175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toneladas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sz="175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resíduos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enviados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75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aterros</a:t>
                      </a:r>
                      <a:r>
                        <a:rPr sz="175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municipais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</a:t>
                      </a:r>
                      <a:r>
                        <a:rPr sz="175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período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75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1750" b="1" spc="-2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anos,</a:t>
                      </a:r>
                      <a:r>
                        <a:rPr sz="1750" b="1" spc="-1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</a:t>
                      </a:r>
                      <a:r>
                        <a:rPr sz="175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comparação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sz="175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período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2013-2016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Tecnologia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75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Reduzir</a:t>
                      </a:r>
                      <a:r>
                        <a:rPr sz="1750" b="1" spc="-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tempo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75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abertura</a:t>
                      </a:r>
                      <a:r>
                        <a:rPr sz="175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75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formalização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75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empresas</a:t>
                      </a:r>
                      <a:r>
                        <a:rPr sz="175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75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baixo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risco</a:t>
                      </a:r>
                      <a:r>
                        <a:rPr sz="175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75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750" b="1" spc="-2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5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endParaRPr sz="1750">
                        <a:latin typeface="Trebuchet MS"/>
                        <a:cs typeface="Trebuchet MS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313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3326" y="647776"/>
            <a:ext cx="31623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35" dirty="0"/>
              <a:t>CONCLUSÕES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2324226"/>
            <a:ext cx="9523730" cy="354012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95580" marR="5080" indent="-182880">
              <a:lnSpc>
                <a:spcPct val="70000"/>
              </a:lnSpc>
              <a:spcBef>
                <a:spcPts val="715"/>
              </a:spcBef>
              <a:buFont typeface="Wingdings"/>
              <a:buChar char=""/>
              <a:tabLst>
                <a:tab pos="195580" algn="l"/>
              </a:tabLst>
            </a:pP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55" dirty="0">
                <a:solidFill>
                  <a:srgbClr val="FFFFFF"/>
                </a:solidFill>
                <a:latin typeface="Arial"/>
                <a:cs typeface="Arial"/>
              </a:rPr>
              <a:t>53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metas,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6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r>
              <a:rPr sz="17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não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têm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avanços,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sz="1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já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Arial"/>
                <a:cs typeface="Arial"/>
              </a:rPr>
              <a:t>foram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iniciadas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apresentam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parciais,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já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Arial"/>
                <a:cs typeface="Arial"/>
              </a:rPr>
              <a:t>foram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concluídas;</a:t>
            </a:r>
            <a:endParaRPr sz="1700">
              <a:latin typeface="Arial"/>
              <a:cs typeface="Arial"/>
            </a:endParaRPr>
          </a:p>
          <a:p>
            <a:pPr marL="195580" marR="143510" indent="-182880">
              <a:lnSpc>
                <a:spcPct val="70000"/>
              </a:lnSpc>
              <a:spcBef>
                <a:spcPts val="1405"/>
              </a:spcBef>
              <a:buFont typeface="Wingdings"/>
              <a:buChar char=""/>
              <a:tabLst>
                <a:tab pos="195580" algn="l"/>
              </a:tabLst>
            </a:pP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22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apresentam resultados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parciais, 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média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90" dirty="0">
                <a:solidFill>
                  <a:srgbClr val="FFFFFF"/>
                </a:solidFill>
                <a:latin typeface="Arial"/>
                <a:cs typeface="Arial"/>
              </a:rPr>
              <a:t>execução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é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33%. </a:t>
            </a:r>
            <a:r>
              <a:rPr sz="1700" spc="-1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700" spc="-110" dirty="0">
                <a:solidFill>
                  <a:srgbClr val="FFFFFF"/>
                </a:solidFill>
                <a:latin typeface="Arial"/>
                <a:cs typeface="Arial"/>
              </a:rPr>
              <a:t>dessas, </a:t>
            </a:r>
            <a:r>
              <a:rPr sz="1700" spc="-160" dirty="0">
                <a:solidFill>
                  <a:srgbClr val="FFFFFF"/>
                </a:solidFill>
                <a:latin typeface="Arial"/>
                <a:cs typeface="Arial"/>
              </a:rPr>
              <a:t>15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metas 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estão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abaixo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50%</a:t>
            </a:r>
            <a:r>
              <a:rPr sz="1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estão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entre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50%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75" dirty="0">
                <a:solidFill>
                  <a:srgbClr val="FFFFFF"/>
                </a:solidFill>
                <a:latin typeface="Arial"/>
                <a:cs typeface="Arial"/>
              </a:rPr>
              <a:t>75%</a:t>
            </a:r>
            <a:r>
              <a:rPr sz="17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Arial"/>
                <a:cs typeface="Arial"/>
              </a:rPr>
              <a:t>execução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8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está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mais 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175" dirty="0">
                <a:solidFill>
                  <a:srgbClr val="FFFFFF"/>
                </a:solidFill>
                <a:latin typeface="Arial"/>
                <a:cs typeface="Arial"/>
              </a:rPr>
              <a:t>75%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execução;</a:t>
            </a:r>
            <a:endParaRPr sz="1700">
              <a:latin typeface="Arial"/>
              <a:cs typeface="Arial"/>
            </a:endParaRPr>
          </a:p>
          <a:p>
            <a:pPr marL="195580" marR="20955" indent="-182880">
              <a:lnSpc>
                <a:spcPct val="70000"/>
              </a:lnSpc>
              <a:spcBef>
                <a:spcPts val="1395"/>
              </a:spcBef>
              <a:buFont typeface="Wingdings"/>
              <a:buChar char=""/>
              <a:tabLst>
                <a:tab pos="195580" algn="l"/>
              </a:tabLst>
            </a:pP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Analisando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por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eixos,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 Desenvolvimento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Social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tem </a:t>
            </a:r>
            <a:r>
              <a:rPr sz="1700" spc="-90" dirty="0">
                <a:solidFill>
                  <a:srgbClr val="FFFFFF"/>
                </a:solidFill>
                <a:latin typeface="Arial"/>
                <a:cs typeface="Arial"/>
              </a:rPr>
              <a:t>29%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 Desenvolvimento 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Humano</a:t>
            </a:r>
            <a:r>
              <a:rPr sz="17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tem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19%</a:t>
            </a:r>
            <a:r>
              <a:rPr sz="1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Desenvolvimento</a:t>
            </a:r>
            <a:r>
              <a:rPr sz="17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Urbano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FFFFFF"/>
                </a:solidFill>
                <a:latin typeface="Arial"/>
                <a:cs typeface="Arial"/>
              </a:rPr>
              <a:t>Meio</a:t>
            </a:r>
            <a:r>
              <a:rPr sz="17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Ambiente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tem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14%</a:t>
            </a:r>
            <a:r>
              <a:rPr sz="1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 Desenvolvimento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Econômico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Gestão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tem </a:t>
            </a:r>
            <a:r>
              <a:rPr sz="1700" spc="-155" dirty="0">
                <a:solidFill>
                  <a:srgbClr val="FFFFFF"/>
                </a:solidFill>
                <a:latin typeface="Arial"/>
                <a:cs typeface="Arial"/>
              </a:rPr>
              <a:t>27%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execução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Desenvolvimento 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Institucional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9%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execução. </a:t>
            </a:r>
            <a:r>
              <a:rPr sz="1700" spc="-110" dirty="0">
                <a:solidFill>
                  <a:srgbClr val="FFFFFF"/>
                </a:solidFill>
                <a:latin typeface="Arial"/>
                <a:cs typeface="Arial"/>
              </a:rPr>
              <a:t>Isso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demonstra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1700" spc="-20" dirty="0">
                <a:solidFill>
                  <a:srgbClr val="FFFFFF"/>
                </a:solidFill>
                <a:latin typeface="Arial"/>
                <a:cs typeface="Arial"/>
              </a:rPr>
              <a:t>primeiro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ano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gestão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relacionadas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aos 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eixos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Desenvolvimento</a:t>
            </a:r>
            <a:r>
              <a:rPr sz="17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Desenvolvimento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Econômico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mais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Arial"/>
                <a:cs typeface="Arial"/>
              </a:rPr>
              <a:t>avanços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demais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eixos. 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Destaca-se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eixo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Desenvolvimento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Institucional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como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menor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avanços;</a:t>
            </a:r>
            <a:endParaRPr sz="1700">
              <a:latin typeface="Arial"/>
              <a:cs typeface="Arial"/>
            </a:endParaRPr>
          </a:p>
          <a:p>
            <a:pPr marL="195580" marR="113664" indent="-182880">
              <a:lnSpc>
                <a:spcPct val="70000"/>
              </a:lnSpc>
              <a:spcBef>
                <a:spcPts val="1400"/>
              </a:spcBef>
              <a:buFont typeface="Wingdings"/>
              <a:buChar char=""/>
              <a:tabLst>
                <a:tab pos="195580" algn="l"/>
              </a:tabLst>
            </a:pPr>
            <a:r>
              <a:rPr sz="1700" spc="-60" dirty="0">
                <a:solidFill>
                  <a:srgbClr val="FFFFFF"/>
                </a:solidFill>
                <a:latin typeface="Arial"/>
                <a:cs typeface="Arial"/>
              </a:rPr>
              <a:t>Quando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analisamos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cumprimento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áreas,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notamos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relacionadas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ao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campo 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educação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 </a:t>
            </a:r>
            <a:r>
              <a:rPr sz="1700" spc="-95" dirty="0">
                <a:solidFill>
                  <a:srgbClr val="FFFFFF"/>
                </a:solidFill>
                <a:latin typeface="Arial"/>
                <a:cs typeface="Arial"/>
              </a:rPr>
              <a:t>apenas 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5%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 </a:t>
            </a:r>
            <a:r>
              <a:rPr sz="1700" spc="-85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área da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saúde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 </a:t>
            </a:r>
            <a:r>
              <a:rPr sz="1700" spc="-170" dirty="0">
                <a:solidFill>
                  <a:srgbClr val="FFFFFF"/>
                </a:solidFill>
                <a:latin typeface="Arial"/>
                <a:cs typeface="Arial"/>
              </a:rPr>
              <a:t>11%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metas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assistência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social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 </a:t>
            </a:r>
            <a:r>
              <a:rPr sz="1700" spc="-95" dirty="0">
                <a:solidFill>
                  <a:srgbClr val="FFFFFF"/>
                </a:solidFill>
                <a:latin typeface="Arial"/>
                <a:cs typeface="Arial"/>
              </a:rPr>
              <a:t>80%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metas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35" dirty="0">
                <a:solidFill>
                  <a:srgbClr val="FFFFFF"/>
                </a:solidFill>
                <a:latin typeface="Arial"/>
                <a:cs typeface="Arial"/>
              </a:rPr>
              <a:t>cultura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 </a:t>
            </a:r>
            <a:r>
              <a:rPr sz="1700" spc="-180" dirty="0">
                <a:solidFill>
                  <a:srgbClr val="FFFFFF"/>
                </a:solidFill>
                <a:latin typeface="Arial"/>
                <a:cs typeface="Arial"/>
              </a:rPr>
              <a:t>37% </a:t>
            </a:r>
            <a:r>
              <a:rPr sz="1700" spc="-6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 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habitação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8%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execução,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FFFFFF"/>
                </a:solidFill>
                <a:latin typeface="Arial"/>
                <a:cs typeface="Arial"/>
              </a:rPr>
              <a:t>meio</a:t>
            </a:r>
            <a:r>
              <a:rPr sz="17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FFFFFF"/>
                </a:solidFill>
                <a:latin typeface="Arial"/>
                <a:cs typeface="Arial"/>
              </a:rPr>
              <a:t>ambiente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Arial"/>
                <a:cs typeface="Arial"/>
              </a:rPr>
              <a:t>tiveram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55%</a:t>
            </a:r>
            <a:r>
              <a:rPr sz="17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90" dirty="0">
                <a:solidFill>
                  <a:srgbClr val="FFFFFF"/>
                </a:solidFill>
                <a:latin typeface="Arial"/>
                <a:cs typeface="Arial"/>
              </a:rPr>
              <a:t>execução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40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metas</a:t>
            </a:r>
            <a:r>
              <a:rPr sz="17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Arial"/>
                <a:cs typeface="Arial"/>
              </a:rPr>
              <a:t>mobilidade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Arial"/>
                <a:cs typeface="Arial"/>
              </a:rPr>
              <a:t>tiveram</a:t>
            </a:r>
            <a:r>
              <a:rPr sz="17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FFFFFF"/>
                </a:solidFill>
                <a:latin typeface="Arial"/>
                <a:cs typeface="Arial"/>
              </a:rPr>
              <a:t>9%</a:t>
            </a:r>
            <a:r>
              <a:rPr sz="17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7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execução;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1452</Words>
  <Application>Microsoft Office PowerPoint</Application>
  <PresentationFormat>Widescreen</PresentationFormat>
  <Paragraphs>165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</vt:lpstr>
      <vt:lpstr>Office Theme</vt:lpstr>
      <vt:lpstr>Apresentação do PowerPoint</vt:lpstr>
      <vt:lpstr>27 METAS SEM AVANÇOS OU SEM DADOS (51%)</vt:lpstr>
      <vt:lpstr>22 METAS COM RESULUTADOS PARCIAIS (41%)</vt:lpstr>
      <vt:lpstr>4 METAS CONCLUÍDAS (8%)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asampaio</dc:creator>
  <cp:lastModifiedBy>asampaio</cp:lastModifiedBy>
  <cp:revision>1</cp:revision>
  <dcterms:created xsi:type="dcterms:W3CDTF">2018-05-14T18:49:29Z</dcterms:created>
  <dcterms:modified xsi:type="dcterms:W3CDTF">2018-05-14T18:50:24Z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2018-05-14T00:00:00Z</vt:filetime>
  </property>
</Properties>
</file>