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9" r:id="rId4"/>
    <p:sldId id="270" r:id="rId5"/>
    <p:sldId id="271" r:id="rId6"/>
    <p:sldId id="268" r:id="rId7"/>
    <p:sldId id="257" r:id="rId8"/>
    <p:sldId id="259" r:id="rId9"/>
    <p:sldId id="260" r:id="rId10"/>
    <p:sldId id="262" r:id="rId11"/>
    <p:sldId id="263" r:id="rId12"/>
    <p:sldId id="264" r:id="rId13"/>
    <p:sldId id="265" r:id="rId14"/>
    <p:sldId id="27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34A23"/>
                </a:solidFill>
              </a:rPr>
              <a:t>MICC  -  </a:t>
            </a:r>
            <a:r>
              <a:rPr lang="en-US" sz="3600" dirty="0" err="1">
                <a:solidFill>
                  <a:srgbClr val="034A23"/>
                </a:solidFill>
              </a:rPr>
              <a:t>Associação</a:t>
            </a:r>
            <a:r>
              <a:rPr lang="en-US" sz="3600" dirty="0">
                <a:solidFill>
                  <a:srgbClr val="034A23"/>
                </a:solidFill>
              </a:rPr>
              <a:t> de </a:t>
            </a:r>
            <a:r>
              <a:rPr lang="en-US" sz="3600" dirty="0" err="1">
                <a:solidFill>
                  <a:srgbClr val="034A23"/>
                </a:solidFill>
              </a:rPr>
              <a:t>integração</a:t>
            </a:r>
            <a:r>
              <a:rPr lang="en-US" sz="3600" dirty="0">
                <a:solidFill>
                  <a:srgbClr val="034A23"/>
                </a:solidFill>
              </a:rPr>
              <a:t> Campo e </a:t>
            </a:r>
            <a:r>
              <a:rPr lang="en-US" sz="3600" dirty="0" err="1">
                <a:solidFill>
                  <a:srgbClr val="034A23"/>
                </a:solidFill>
              </a:rPr>
              <a:t>Cidade</a:t>
            </a:r>
            <a:endParaRPr lang="en-US" sz="36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91440" rIns="91440" bIns="91440" rtlCol="0" anchor="t">
            <a:normAutofit/>
          </a:bodyPr>
          <a:lstStyle/>
          <a:p>
            <a:r>
              <a:rPr lang="en-US" dirty="0" err="1">
                <a:solidFill>
                  <a:srgbClr val="034A23"/>
                </a:solidFill>
              </a:rPr>
              <a:t>Flávio</a:t>
            </a:r>
            <a:r>
              <a:rPr lang="en-US" dirty="0">
                <a:solidFill>
                  <a:srgbClr val="034A23"/>
                </a:solidFill>
              </a:rPr>
              <a:t> R Castro</a:t>
            </a:r>
            <a:br>
              <a:rPr lang="en-US" dirty="0"/>
            </a:br>
            <a:r>
              <a:rPr lang="en-US" sz="1200" dirty="0" err="1">
                <a:solidFill>
                  <a:srgbClr val="034A23"/>
                </a:solidFill>
                <a:latin typeface="Gadugi"/>
                <a:ea typeface="Gadugi"/>
              </a:rPr>
              <a:t>presidente</a:t>
            </a:r>
            <a:r>
              <a:rPr lang="en-US" sz="1200" dirty="0">
                <a:solidFill>
                  <a:srgbClr val="034A23"/>
                </a:solidFill>
                <a:latin typeface="Gadugi"/>
                <a:ea typeface="Gadugi"/>
              </a:rPr>
              <a:t> 2020-2022</a:t>
            </a:r>
            <a:endParaRPr lang="en-US" sz="1200" dirty="0">
              <a:latin typeface="Gadugi"/>
              <a:ea typeface="Gadugi"/>
            </a:endParaRPr>
          </a:p>
        </p:txBody>
      </p:sp>
      <p:pic>
        <p:nvPicPr>
          <p:cNvPr id="5" name="Imagem 5" descr="Uma imagem contendo circuito&#10;&#10;Descrição gerada automaticamente">
            <a:extLst>
              <a:ext uri="{FF2B5EF4-FFF2-40B4-BE49-F238E27FC236}">
                <a16:creationId xmlns:a16="http://schemas.microsoft.com/office/drawing/2014/main" id="{697C5210-A102-4B42-8029-AAB23B984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3" y="2069998"/>
            <a:ext cx="1943407" cy="24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845C4F5-4BC4-42FB-870E-EF3749ED8A56}"/>
              </a:ext>
            </a:extLst>
          </p:cNvPr>
          <p:cNvSpPr txBox="1">
            <a:spLocks/>
          </p:cNvSpPr>
          <p:nvPr/>
        </p:nvSpPr>
        <p:spPr>
          <a:xfrm>
            <a:off x="1567108" y="858596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       </a:t>
            </a:r>
            <a:r>
              <a:rPr lang="pt-BR" dirty="0">
                <a:solidFill>
                  <a:srgbClr val="034A23"/>
                </a:solidFill>
              </a:rPr>
              <a:t>Feirinhas</a:t>
            </a:r>
            <a:endParaRPr lang="pt-BR" dirty="0"/>
          </a:p>
        </p:txBody>
      </p:sp>
      <p:pic>
        <p:nvPicPr>
          <p:cNvPr id="7" name="Imagem 4" descr="Uma imagem contendo circuito&#10;&#10;Descrição gerada automaticamente">
            <a:extLst>
              <a:ext uri="{FF2B5EF4-FFF2-40B4-BE49-F238E27FC236}">
                <a16:creationId xmlns:a16="http://schemas.microsoft.com/office/drawing/2014/main" id="{ABB11CA1-B21A-44B0-BB5E-27741AA9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6" y="710551"/>
            <a:ext cx="800408" cy="10588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D0BF3-6704-45BD-A0E7-3016744F08E1}"/>
              </a:ext>
            </a:extLst>
          </p:cNvPr>
          <p:cNvSpPr txBox="1"/>
          <p:nvPr/>
        </p:nvSpPr>
        <p:spPr>
          <a:xfrm>
            <a:off x="5916561" y="1897625"/>
            <a:ext cx="511523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</a:rPr>
              <a:t>Todas as quartas-feiras na Paróquia Nossa Senhora do Carmo acontece a feirinha de produtos orgânicos.</a:t>
            </a:r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pt-BR" dirty="0">
              <a:solidFill>
                <a:srgbClr val="034A23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Estas feirinhas aconteciam em diversas comunidades, porém, por dificuldades de logísticas atualmente não vem acontecendo.</a:t>
            </a:r>
          </a:p>
          <a:p>
            <a:pPr marL="285750" indent="-285750">
              <a:buFont typeface="Arial"/>
              <a:buChar char="•"/>
            </a:pPr>
            <a:endParaRPr lang="pt-BR" dirty="0">
              <a:solidFill>
                <a:srgbClr val="034A23"/>
              </a:solidFill>
              <a:ea typeface="+mn-lt"/>
              <a:cs typeface="+mn-lt"/>
            </a:endParaRPr>
          </a:p>
        </p:txBody>
      </p:sp>
      <p:pic>
        <p:nvPicPr>
          <p:cNvPr id="4" name="Imagem 5" descr="Pedaço de carne em cima de mala de viagem&#10;&#10;Descrição gerada automaticamente">
            <a:extLst>
              <a:ext uri="{FF2B5EF4-FFF2-40B4-BE49-F238E27FC236}">
                <a16:creationId xmlns:a16="http://schemas.microsoft.com/office/drawing/2014/main" id="{0962071D-A1A5-4173-83E2-E4D301C86C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073" t="10506" r="12953" b="22179"/>
          <a:stretch/>
        </p:blipFill>
        <p:spPr>
          <a:xfrm>
            <a:off x="1319981" y="2054942"/>
            <a:ext cx="2116130" cy="2131195"/>
          </a:xfrm>
          <a:prstGeom prst="rect">
            <a:avLst/>
          </a:prstGeom>
        </p:spPr>
      </p:pic>
      <p:pic>
        <p:nvPicPr>
          <p:cNvPr id="6" name="Imagem 11" descr="Uma imagem contendo mesa, quarto&#10;&#10;Descrição gerada automaticamente">
            <a:extLst>
              <a:ext uri="{FF2B5EF4-FFF2-40B4-BE49-F238E27FC236}">
                <a16:creationId xmlns:a16="http://schemas.microsoft.com/office/drawing/2014/main" id="{69723D40-286E-4E7A-BDB1-52878310B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958" y="3528398"/>
            <a:ext cx="2619375" cy="1743075"/>
          </a:xfrm>
          <a:prstGeom prst="rect">
            <a:avLst/>
          </a:prstGeom>
        </p:spPr>
      </p:pic>
      <p:pic>
        <p:nvPicPr>
          <p:cNvPr id="12" name="Imagem 12" descr="Uma imagem contendo no interior, janela, quarto, vivendo&#10;&#10;Descrição gerada automaticamente">
            <a:extLst>
              <a:ext uri="{FF2B5EF4-FFF2-40B4-BE49-F238E27FC236}">
                <a16:creationId xmlns:a16="http://schemas.microsoft.com/office/drawing/2014/main" id="{D346B79A-30EB-46F3-8538-134DFA677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2916" y="2083259"/>
            <a:ext cx="2743200" cy="15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7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845C4F5-4BC4-42FB-870E-EF3749ED8A56}"/>
              </a:ext>
            </a:extLst>
          </p:cNvPr>
          <p:cNvSpPr txBox="1">
            <a:spLocks/>
          </p:cNvSpPr>
          <p:nvPr/>
        </p:nvSpPr>
        <p:spPr>
          <a:xfrm>
            <a:off x="1567108" y="858596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       </a:t>
            </a:r>
            <a:r>
              <a:rPr lang="pt-BR" dirty="0">
                <a:solidFill>
                  <a:srgbClr val="034A23"/>
                </a:solidFill>
              </a:rPr>
              <a:t>Loja do </a:t>
            </a:r>
            <a:r>
              <a:rPr lang="pt-BR" dirty="0" err="1">
                <a:solidFill>
                  <a:srgbClr val="034A23"/>
                </a:solidFill>
              </a:rPr>
              <a:t>micc</a:t>
            </a:r>
            <a:endParaRPr lang="pt-BR" dirty="0" err="1"/>
          </a:p>
        </p:txBody>
      </p:sp>
      <p:pic>
        <p:nvPicPr>
          <p:cNvPr id="7" name="Imagem 4" descr="Uma imagem contendo circuito&#10;&#10;Descrição gerada automaticamente">
            <a:extLst>
              <a:ext uri="{FF2B5EF4-FFF2-40B4-BE49-F238E27FC236}">
                <a16:creationId xmlns:a16="http://schemas.microsoft.com/office/drawing/2014/main" id="{ABB11CA1-B21A-44B0-BB5E-27741AA9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6" y="710551"/>
            <a:ext cx="800408" cy="10588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D0BF3-6704-45BD-A0E7-3016744F08E1}"/>
              </a:ext>
            </a:extLst>
          </p:cNvPr>
          <p:cNvSpPr txBox="1"/>
          <p:nvPr/>
        </p:nvSpPr>
        <p:spPr>
          <a:xfrm>
            <a:off x="5916561" y="1897625"/>
            <a:ext cx="511523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</a:rPr>
              <a:t>No mesmo espaço da feirinha, na Paróquia Nossa Senhora do Carmo, Vila Alpina, temos o espaço de nossa lojinha que fornece produtos naturais, tais como mel, grãos, ervas para chás, pomadas, xaropes, multimistura, entre outros.</a:t>
            </a:r>
            <a:endParaRPr lang="pt-BR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pt-BR" dirty="0">
              <a:solidFill>
                <a:srgbClr val="034A23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Os atendimentos são diários, porém de forma reduzida conforme os horários da paróquia. Verificar no site,</a:t>
            </a:r>
          </a:p>
          <a:p>
            <a:pPr marL="285750" indent="-285750">
              <a:buFont typeface="Arial"/>
              <a:buChar char="•"/>
            </a:pPr>
            <a:endParaRPr lang="pt-BR" dirty="0">
              <a:solidFill>
                <a:srgbClr val="034A23"/>
              </a:solidFill>
              <a:ea typeface="+mn-lt"/>
              <a:cs typeface="+mn-lt"/>
            </a:endParaRPr>
          </a:p>
        </p:txBody>
      </p:sp>
      <p:pic>
        <p:nvPicPr>
          <p:cNvPr id="2" name="Imagem 2" descr="Uma imagem contendo acessório, bolsa, placa, mesa&#10;&#10;Descrição gerada automaticamente">
            <a:extLst>
              <a:ext uri="{FF2B5EF4-FFF2-40B4-BE49-F238E27FC236}">
                <a16:creationId xmlns:a16="http://schemas.microsoft.com/office/drawing/2014/main" id="{8A2C3279-C32C-4219-A058-0B72A2364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110" y="1819857"/>
            <a:ext cx="2743200" cy="1940092"/>
          </a:xfrm>
          <a:prstGeom prst="rect">
            <a:avLst/>
          </a:prstGeom>
        </p:spPr>
      </p:pic>
      <p:pic>
        <p:nvPicPr>
          <p:cNvPr id="3" name="Imagem 7" descr="Uma imagem contendo pessoa, em pé, homem, mesa&#10;&#10;Descrição gerada automaticamente">
            <a:extLst>
              <a:ext uri="{FF2B5EF4-FFF2-40B4-BE49-F238E27FC236}">
                <a16:creationId xmlns:a16="http://schemas.microsoft.com/office/drawing/2014/main" id="{4D606F88-D083-4789-90D2-C22121870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310" y="2341282"/>
            <a:ext cx="2628900" cy="1733550"/>
          </a:xfrm>
          <a:prstGeom prst="rect">
            <a:avLst/>
          </a:prstGeom>
        </p:spPr>
      </p:pic>
      <p:pic>
        <p:nvPicPr>
          <p:cNvPr id="6" name="Imagem 5" descr="Uma imagem contendo comida, mesa, sanduíche&#10;&#10;Descrição gerada automaticamente">
            <a:extLst>
              <a:ext uri="{FF2B5EF4-FFF2-40B4-BE49-F238E27FC236}">
                <a16:creationId xmlns:a16="http://schemas.microsoft.com/office/drawing/2014/main" id="{9305CCBF-2957-4B10-A534-D1C8BE1FE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110" y="4026074"/>
            <a:ext cx="5614371" cy="15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9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845C4F5-4BC4-42FB-870E-EF3749ED8A56}"/>
              </a:ext>
            </a:extLst>
          </p:cNvPr>
          <p:cNvSpPr txBox="1">
            <a:spLocks/>
          </p:cNvSpPr>
          <p:nvPr/>
        </p:nvSpPr>
        <p:spPr>
          <a:xfrm>
            <a:off x="1567108" y="858596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       </a:t>
            </a:r>
            <a:r>
              <a:rPr lang="pt-BR" dirty="0">
                <a:solidFill>
                  <a:srgbClr val="034A23"/>
                </a:solidFill>
              </a:rPr>
              <a:t>Curso de alimentação natural</a:t>
            </a:r>
            <a:endParaRPr lang="pt-BR" dirty="0" err="1"/>
          </a:p>
        </p:txBody>
      </p:sp>
      <p:pic>
        <p:nvPicPr>
          <p:cNvPr id="7" name="Imagem 4" descr="Uma imagem contendo circuito&#10;&#10;Descrição gerada automaticamente">
            <a:extLst>
              <a:ext uri="{FF2B5EF4-FFF2-40B4-BE49-F238E27FC236}">
                <a16:creationId xmlns:a16="http://schemas.microsoft.com/office/drawing/2014/main" id="{ABB11CA1-B21A-44B0-BB5E-27741AA9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6" y="710551"/>
            <a:ext cx="800408" cy="10588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D0BF3-6704-45BD-A0E7-3016744F08E1}"/>
              </a:ext>
            </a:extLst>
          </p:cNvPr>
          <p:cNvSpPr txBox="1"/>
          <p:nvPr/>
        </p:nvSpPr>
        <p:spPr>
          <a:xfrm>
            <a:off x="5916561" y="2647335"/>
            <a:ext cx="511523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</a:rPr>
              <a:t>O curso tem como objetivo mostrar a importância da Segurança Alimentar. Cada produto é tratado como um verdadeiro alimento.</a:t>
            </a:r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</a:rPr>
              <a:t>A mística faz parte deste curso.</a:t>
            </a:r>
            <a:endParaRPr lang="pt-BR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A utilização do produto todo, respeitando e valorizando todas as propriedades dos produtos.</a:t>
            </a: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Alimento é vida.</a:t>
            </a:r>
          </a:p>
          <a:p>
            <a:pPr marL="285750" indent="-285750">
              <a:buFont typeface="Arial"/>
              <a:buChar char="•"/>
            </a:pPr>
            <a:endParaRPr lang="pt-BR" dirty="0">
              <a:solidFill>
                <a:srgbClr val="034A23"/>
              </a:solidFill>
              <a:ea typeface="+mn-lt"/>
              <a:cs typeface="+mn-lt"/>
            </a:endParaRPr>
          </a:p>
        </p:txBody>
      </p:sp>
      <p:pic>
        <p:nvPicPr>
          <p:cNvPr id="4" name="Imagem 5" descr="Homem preparando comida&#10;&#10;Descrição gerada automaticamente">
            <a:extLst>
              <a:ext uri="{FF2B5EF4-FFF2-40B4-BE49-F238E27FC236}">
                <a16:creationId xmlns:a16="http://schemas.microsoft.com/office/drawing/2014/main" id="{C8167E5D-07DE-4645-9B57-85BA09BFD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222" y="1964301"/>
            <a:ext cx="2466975" cy="1847850"/>
          </a:xfrm>
          <a:prstGeom prst="rect">
            <a:avLst/>
          </a:prstGeom>
        </p:spPr>
      </p:pic>
      <p:pic>
        <p:nvPicPr>
          <p:cNvPr id="6" name="Imagem 8" descr="Grupo de pessoas ao redor de uma mesa&#10;&#10;Descrição gerada automaticamente">
            <a:extLst>
              <a:ext uri="{FF2B5EF4-FFF2-40B4-BE49-F238E27FC236}">
                <a16:creationId xmlns:a16="http://schemas.microsoft.com/office/drawing/2014/main" id="{F85AEF25-6CD6-4463-AC65-ECEB1C411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22" y="3562043"/>
            <a:ext cx="2466975" cy="1847850"/>
          </a:xfrm>
          <a:prstGeom prst="rect">
            <a:avLst/>
          </a:prstGeom>
        </p:spPr>
      </p:pic>
      <p:pic>
        <p:nvPicPr>
          <p:cNvPr id="9" name="Imagem 9" descr="Uma imagem contendo no interior, comida, mesa, pessoa&#10;&#10;Descrição gerada automaticamente">
            <a:extLst>
              <a:ext uri="{FF2B5EF4-FFF2-40B4-BE49-F238E27FC236}">
                <a16:creationId xmlns:a16="http://schemas.microsoft.com/office/drawing/2014/main" id="{A5A24DF1-DCE5-4028-B20A-5D29CD92B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583426"/>
            <a:ext cx="1551039" cy="207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81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845C4F5-4BC4-42FB-870E-EF3749ED8A56}"/>
              </a:ext>
            </a:extLst>
          </p:cNvPr>
          <p:cNvSpPr txBox="1">
            <a:spLocks/>
          </p:cNvSpPr>
          <p:nvPr/>
        </p:nvSpPr>
        <p:spPr>
          <a:xfrm>
            <a:off x="1567108" y="858596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       </a:t>
            </a:r>
            <a:r>
              <a:rPr lang="pt-BR" dirty="0">
                <a:solidFill>
                  <a:srgbClr val="034A23"/>
                </a:solidFill>
              </a:rPr>
              <a:t>Nossa sede</a:t>
            </a:r>
            <a:endParaRPr lang="pt-BR" dirty="0" err="1"/>
          </a:p>
        </p:txBody>
      </p:sp>
      <p:pic>
        <p:nvPicPr>
          <p:cNvPr id="7" name="Imagem 4" descr="Uma imagem contendo circuito&#10;&#10;Descrição gerada automaticamente">
            <a:extLst>
              <a:ext uri="{FF2B5EF4-FFF2-40B4-BE49-F238E27FC236}">
                <a16:creationId xmlns:a16="http://schemas.microsoft.com/office/drawing/2014/main" id="{ABB11CA1-B21A-44B0-BB5E-27741AA9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6" y="710551"/>
            <a:ext cx="800408" cy="10588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D0BF3-6704-45BD-A0E7-3016744F08E1}"/>
              </a:ext>
            </a:extLst>
          </p:cNvPr>
          <p:cNvSpPr txBox="1"/>
          <p:nvPr/>
        </p:nvSpPr>
        <p:spPr>
          <a:xfrm>
            <a:off x="5916561" y="2647335"/>
            <a:ext cx="511523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Em 2014 conseguimos, através de uma ação entre amigos a aquisição de nossa sede própria, a qual temos um grande sonho de transforma-la em um centro de distribuição e atendimento dos pequenos produtores e ter nossa loja para melhor atender nossos amigos de consumo.</a:t>
            </a:r>
          </a:p>
        </p:txBody>
      </p:sp>
      <p:pic>
        <p:nvPicPr>
          <p:cNvPr id="2" name="Imagem 2" descr="Casa de esquina&#10;&#10;Descrição gerada automaticamente">
            <a:extLst>
              <a:ext uri="{FF2B5EF4-FFF2-40B4-BE49-F238E27FC236}">
                <a16:creationId xmlns:a16="http://schemas.microsoft.com/office/drawing/2014/main" id="{6A67A7D8-C494-4EAB-A120-2360BA48B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8303" y="2411669"/>
            <a:ext cx="3837038" cy="215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0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19AAABE-502D-44EA-935E-6A2EA4C2C5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94" b="2393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427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B845C4F5-4BC4-42FB-870E-EF3749ED8A56}"/>
              </a:ext>
            </a:extLst>
          </p:cNvPr>
          <p:cNvSpPr txBox="1">
            <a:spLocks/>
          </p:cNvSpPr>
          <p:nvPr/>
        </p:nvSpPr>
        <p:spPr>
          <a:xfrm>
            <a:off x="1567108" y="858596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       </a:t>
            </a:r>
            <a:r>
              <a:rPr lang="pt-BR" dirty="0">
                <a:solidFill>
                  <a:srgbClr val="034A23"/>
                </a:solidFill>
              </a:rPr>
              <a:t>Obrigado</a:t>
            </a:r>
            <a:endParaRPr lang="pt-BR" dirty="0" err="1">
              <a:solidFill>
                <a:srgbClr val="000000"/>
              </a:solidFill>
            </a:endParaRPr>
          </a:p>
          <a:p>
            <a:endParaRPr lang="pt-BR" dirty="0">
              <a:solidFill>
                <a:srgbClr val="034A23"/>
              </a:solidFill>
            </a:endParaRPr>
          </a:p>
        </p:txBody>
      </p:sp>
      <p:pic>
        <p:nvPicPr>
          <p:cNvPr id="7" name="Imagem 4" descr="Uma imagem contendo circuito&#10;&#10;Descrição gerada automaticamente">
            <a:extLst>
              <a:ext uri="{FF2B5EF4-FFF2-40B4-BE49-F238E27FC236}">
                <a16:creationId xmlns:a16="http://schemas.microsoft.com/office/drawing/2014/main" id="{ABB11CA1-B21A-44B0-BB5E-27741AA99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206" y="710551"/>
            <a:ext cx="800408" cy="10588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D0BF3-6704-45BD-A0E7-3016744F08E1}"/>
              </a:ext>
            </a:extLst>
          </p:cNvPr>
          <p:cNvSpPr txBox="1"/>
          <p:nvPr/>
        </p:nvSpPr>
        <p:spPr>
          <a:xfrm>
            <a:off x="5916561" y="2647335"/>
            <a:ext cx="51152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 dirty="0">
              <a:solidFill>
                <a:srgbClr val="034A23"/>
              </a:solidFill>
              <a:ea typeface="+mn-lt"/>
              <a:cs typeface="+mn-lt"/>
            </a:endParaRPr>
          </a:p>
        </p:txBody>
      </p:sp>
      <p:pic>
        <p:nvPicPr>
          <p:cNvPr id="3" name="Imagem 3" descr="Uma imagem contendo cd&#10;&#10;Descrição gerada automaticamente">
            <a:extLst>
              <a:ext uri="{FF2B5EF4-FFF2-40B4-BE49-F238E27FC236}">
                <a16:creationId xmlns:a16="http://schemas.microsoft.com/office/drawing/2014/main" id="{E2DCCBDA-BFBF-41D4-B7AE-1D9C9CF42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271" y="2361260"/>
            <a:ext cx="9699521" cy="148007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62D54BB-5A35-468E-BDC8-4A041FD90823}"/>
              </a:ext>
            </a:extLst>
          </p:cNvPr>
          <p:cNvSpPr/>
          <p:nvPr/>
        </p:nvSpPr>
        <p:spPr>
          <a:xfrm>
            <a:off x="2777295" y="4516964"/>
            <a:ext cx="5696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www.micc.org.br</a:t>
            </a:r>
            <a:endParaRPr lang="pt-BR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716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83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42" name="Picture 85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43" name="Straight Connector 87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7013A21A-6440-4CD4-9FC7-9EB2C702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03145C04-1475-4342-83F4-EE83F8C4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81" y="165975"/>
            <a:ext cx="7193682" cy="615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2FAC8C30-93FA-4F99-80C4-C952D83A4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F3ACDE2A-6BC1-4786-87B1-F7DA3535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A2CC8B5-9886-4AFA-BE09-6178A4ED3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87F32A0E-05A0-47B4-AA1E-84704ACC6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A731EC3-9556-4509-8379-DDBE0D4EB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ME AJUDEM!!!!!!!!!!!!!!!!!!!!!!!!!!!!!!!!!!! Pergunta 13 ...">
            <a:extLst>
              <a:ext uri="{FF2B5EF4-FFF2-40B4-BE49-F238E27FC236}">
                <a16:creationId xmlns:a16="http://schemas.microsoft.com/office/drawing/2014/main" id="{EC7CA2E9-8E13-4D4F-82F0-795D6C75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103" y="643467"/>
            <a:ext cx="632349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3882D3B-BC28-4663-89A2-B25D2E110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979" y="2425618"/>
            <a:ext cx="3896628" cy="20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14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1176DA6-4BBF-42A4-9C94-E6613CCD6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9AAB0AE-172B-4FB4-80C2-86CD6B82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FF7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udo sobre os agrotóxicos - Toda Matéria">
            <a:extLst>
              <a:ext uri="{FF2B5EF4-FFF2-40B4-BE49-F238E27FC236}">
                <a16:creationId xmlns:a16="http://schemas.microsoft.com/office/drawing/2014/main" id="{A5317AD7-512B-40DF-AAA2-202FC5D6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52678"/>
            <a:ext cx="10905066" cy="51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74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0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01" name="Picture 72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02" name="Straight Connector 74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7013A21A-6440-4CD4-9FC7-9EB2C702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grafico 3 - Organics News Brasil">
            <a:extLst>
              <a:ext uri="{FF2B5EF4-FFF2-40B4-BE49-F238E27FC236}">
                <a16:creationId xmlns:a16="http://schemas.microsoft.com/office/drawing/2014/main" id="{B1AAC806-A864-40F9-835F-FB758A9F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083" y="190198"/>
            <a:ext cx="8694770" cy="647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49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DDE5CDF-1512-4CDA-B956-23D223F8D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029D7D8-5A6B-4C76-94C8-15798C6C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C9319C-E20D-4884-952F-60B6A58C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013A21A-6440-4CD4-9FC7-9EB2C7020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60D29-EDB3-4390-80E8-96BA874D5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926" y="88074"/>
            <a:ext cx="8674769" cy="65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9E854E-CC41-4637-AB23-570E41555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       </a:t>
            </a:r>
            <a:r>
              <a:rPr lang="pt-BR" dirty="0">
                <a:solidFill>
                  <a:srgbClr val="034A23"/>
                </a:solidFill>
              </a:rPr>
              <a:t>Objetivo</a:t>
            </a:r>
            <a:endParaRPr lang="pt-BR" dirty="0"/>
          </a:p>
        </p:txBody>
      </p:sp>
      <p:pic>
        <p:nvPicPr>
          <p:cNvPr id="4" name="Imagem 4" descr="Uma imagem contendo circuito&#10;&#10;Descrição gerada automaticamente">
            <a:extLst>
              <a:ext uri="{FF2B5EF4-FFF2-40B4-BE49-F238E27FC236}">
                <a16:creationId xmlns:a16="http://schemas.microsoft.com/office/drawing/2014/main" id="{2F24CAC8-CEAD-4370-AE63-02C11573E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3077" y="808874"/>
            <a:ext cx="800408" cy="1058812"/>
          </a:xfr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F016DB2-2820-422C-8D50-2F6543BCEFB5}"/>
              </a:ext>
            </a:extLst>
          </p:cNvPr>
          <p:cNvSpPr txBox="1"/>
          <p:nvPr/>
        </p:nvSpPr>
        <p:spPr>
          <a:xfrm>
            <a:off x="2254046" y="2032818"/>
            <a:ext cx="958890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 err="1">
                <a:solidFill>
                  <a:srgbClr val="034A23"/>
                </a:solidFill>
                <a:ea typeface="+mn-lt"/>
                <a:cs typeface="+mn-lt"/>
              </a:rPr>
              <a:t>Insentivar</a:t>
            </a: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 a articulação campo-cidade para que todos possamos ter certeza de que consumimos alimentos saudáveis, livres de agrotóxicos e outros produtos químicos.</a:t>
            </a:r>
            <a:endParaRPr lang="pt-BR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Promover um debate consciente sobre a organização popular e a preservação do meio ambiente.</a:t>
            </a:r>
            <a:endParaRPr lang="pt-BR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Incentivar a expansão da agricultura familiar, para que muitos assentados possam viver dignamente do fruto de seus trabalhos.</a:t>
            </a:r>
            <a:endParaRPr lang="pt-BR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pt-BR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Promover uma alimentação saudável e respeito aos alimentos</a:t>
            </a:r>
            <a:br>
              <a:rPr lang="pt-BR" dirty="0">
                <a:solidFill>
                  <a:srgbClr val="034A23"/>
                </a:solidFill>
                <a:ea typeface="+mn-lt"/>
                <a:cs typeface="+mn-lt"/>
              </a:rPr>
            </a:b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 </a:t>
            </a:r>
            <a:br>
              <a:rPr lang="pt-BR" dirty="0">
                <a:solidFill>
                  <a:srgbClr val="034A23"/>
                </a:solidFill>
                <a:ea typeface="+mn-lt"/>
                <a:cs typeface="+mn-lt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292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139AE2-7C20-4EC3-BB72-54092E79C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34A23"/>
                </a:solidFill>
              </a:rPr>
              <a:t>O MICC nasce na década de 90, porém, há 12 anos foi institucionalizado.</a:t>
            </a:r>
          </a:p>
          <a:p>
            <a:pPr marL="0" indent="0">
              <a:buNone/>
            </a:pPr>
            <a:r>
              <a:rPr lang="pt-BR" dirty="0">
                <a:solidFill>
                  <a:srgbClr val="034A23"/>
                </a:solidFill>
              </a:rPr>
              <a:t>O apoio aos assentados é dado através de fornecimento de assessoria técnica, apoio logístico e principalmente através do escoamento das mercadorias.</a:t>
            </a:r>
          </a:p>
          <a:p>
            <a:pPr marL="0" indent="0">
              <a:buNone/>
            </a:pPr>
            <a:r>
              <a:rPr lang="pt-BR" dirty="0">
                <a:solidFill>
                  <a:srgbClr val="034A23"/>
                </a:solidFill>
              </a:rPr>
              <a:t>As frentes de atuação são: </a:t>
            </a:r>
          </a:p>
          <a:p>
            <a:pPr lvl="1"/>
            <a:r>
              <a:rPr lang="pt-BR" dirty="0">
                <a:solidFill>
                  <a:srgbClr val="034A23"/>
                </a:solidFill>
              </a:rPr>
              <a:t>Kits de Produtos Orgânicos</a:t>
            </a:r>
            <a:endParaRPr lang="pt-BR" dirty="0"/>
          </a:p>
          <a:p>
            <a:pPr lvl="1"/>
            <a:r>
              <a:rPr lang="pt-BR" dirty="0">
                <a:solidFill>
                  <a:srgbClr val="034A23"/>
                </a:solidFill>
              </a:rPr>
              <a:t>Feirinhas </a:t>
            </a:r>
          </a:p>
          <a:p>
            <a:pPr lvl="1"/>
            <a:r>
              <a:rPr lang="pt-BR" dirty="0">
                <a:solidFill>
                  <a:srgbClr val="034A23"/>
                </a:solidFill>
              </a:rPr>
              <a:t>Loja </a:t>
            </a:r>
          </a:p>
          <a:p>
            <a:pPr lvl="1"/>
            <a:r>
              <a:rPr lang="pt-BR" dirty="0">
                <a:solidFill>
                  <a:srgbClr val="034A23"/>
                </a:solidFill>
              </a:rPr>
              <a:t>Cursos de Alimentação Natural e Reaproveitamento de Alimentos</a:t>
            </a:r>
          </a:p>
          <a:p>
            <a:pPr marL="0" indent="0">
              <a:buNone/>
            </a:pPr>
            <a:endParaRPr lang="pt-BR" dirty="0">
              <a:solidFill>
                <a:srgbClr val="034A23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8427A9C9-230C-40D4-8B33-DAEC38DF071D}"/>
              </a:ext>
            </a:extLst>
          </p:cNvPr>
          <p:cNvSpPr txBox="1">
            <a:spLocks/>
          </p:cNvSpPr>
          <p:nvPr/>
        </p:nvSpPr>
        <p:spPr>
          <a:xfrm>
            <a:off x="1653140" y="883177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       </a:t>
            </a:r>
            <a:r>
              <a:rPr lang="pt-BR" dirty="0">
                <a:solidFill>
                  <a:srgbClr val="034A23"/>
                </a:solidFill>
              </a:rPr>
              <a:t>História</a:t>
            </a:r>
            <a:endParaRPr lang="pt-BR" dirty="0"/>
          </a:p>
        </p:txBody>
      </p:sp>
      <p:pic>
        <p:nvPicPr>
          <p:cNvPr id="7" name="Imagem 4" descr="Uma imagem contendo circuito&#10;&#10;Descrição gerada automaticamente">
            <a:extLst>
              <a:ext uri="{FF2B5EF4-FFF2-40B4-BE49-F238E27FC236}">
                <a16:creationId xmlns:a16="http://schemas.microsoft.com/office/drawing/2014/main" id="{7F9F43C3-1F36-4584-B772-F66B9FD6B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38" y="735132"/>
            <a:ext cx="800408" cy="105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6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8" descr="Caixa de plástico com comida dentro&#10;&#10;Descrição gerada automaticamente">
            <a:extLst>
              <a:ext uri="{FF2B5EF4-FFF2-40B4-BE49-F238E27FC236}">
                <a16:creationId xmlns:a16="http://schemas.microsoft.com/office/drawing/2014/main" id="{08934457-431C-4E6B-9BF9-C9C0A58E6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2914" y="2003442"/>
            <a:ext cx="1481831" cy="1975775"/>
          </a:xfr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845C4F5-4BC4-42FB-870E-EF3749ED8A56}"/>
              </a:ext>
            </a:extLst>
          </p:cNvPr>
          <p:cNvSpPr txBox="1">
            <a:spLocks/>
          </p:cNvSpPr>
          <p:nvPr/>
        </p:nvSpPr>
        <p:spPr>
          <a:xfrm>
            <a:off x="1567108" y="858596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       </a:t>
            </a:r>
            <a:r>
              <a:rPr lang="pt-BR" dirty="0">
                <a:solidFill>
                  <a:srgbClr val="034A23"/>
                </a:solidFill>
              </a:rPr>
              <a:t>kits produtos orgânicos</a:t>
            </a:r>
            <a:endParaRPr lang="pt-BR" dirty="0"/>
          </a:p>
        </p:txBody>
      </p:sp>
      <p:pic>
        <p:nvPicPr>
          <p:cNvPr id="7" name="Imagem 4" descr="Uma imagem contendo circuito&#10;&#10;Descrição gerada automaticamente">
            <a:extLst>
              <a:ext uri="{FF2B5EF4-FFF2-40B4-BE49-F238E27FC236}">
                <a16:creationId xmlns:a16="http://schemas.microsoft.com/office/drawing/2014/main" id="{ABB11CA1-B21A-44B0-BB5E-27741AA99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206" y="710551"/>
            <a:ext cx="800408" cy="1058812"/>
          </a:xfrm>
          <a:prstGeom prst="rect">
            <a:avLst/>
          </a:prstGeom>
        </p:spPr>
      </p:pic>
      <p:pic>
        <p:nvPicPr>
          <p:cNvPr id="10" name="Imagem 10" descr="Uma imagem contendo no interior, comida, mesa, cozinha&#10;&#10;Descrição gerada automaticamente">
            <a:extLst>
              <a:ext uri="{FF2B5EF4-FFF2-40B4-BE49-F238E27FC236}">
                <a16:creationId xmlns:a16="http://schemas.microsoft.com/office/drawing/2014/main" id="{333AC26D-1DAF-4CD2-BD08-412DE78B1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5529" y="1826064"/>
            <a:ext cx="1637071" cy="2234936"/>
          </a:xfrm>
          <a:prstGeom prst="rect">
            <a:avLst/>
          </a:prstGeom>
        </p:spPr>
      </p:pic>
      <p:pic>
        <p:nvPicPr>
          <p:cNvPr id="9" name="Imagem 9" descr="Bandeja com sanduíches e salada&#10;&#10;Descrição gerada automaticamente">
            <a:extLst>
              <a:ext uri="{FF2B5EF4-FFF2-40B4-BE49-F238E27FC236}">
                <a16:creationId xmlns:a16="http://schemas.microsoft.com/office/drawing/2014/main" id="{F8D91A38-1111-4966-9DE8-2D3B30ABA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1464" y="3480619"/>
            <a:ext cx="1465007" cy="197382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D0BF3-6704-45BD-A0E7-3016744F08E1}"/>
              </a:ext>
            </a:extLst>
          </p:cNvPr>
          <p:cNvSpPr txBox="1"/>
          <p:nvPr/>
        </p:nvSpPr>
        <p:spPr>
          <a:xfrm>
            <a:off x="5916561" y="1897625"/>
            <a:ext cx="5115231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</a:rPr>
              <a:t>Trabalhamos com a entregas de Kits de Produtos orgânicos, através de grupos organizados pela Zona Leste de São Paulo. </a:t>
            </a:r>
            <a:endParaRPr lang="pt-BR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</a:rPr>
              <a:t>Os Kits são organizados e facilitam a programação orgânica, reduzindo perdas e variedades </a:t>
            </a: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de produtos. Desta forma conseguimos que os produtores baixem os custos da produção orgânica.</a:t>
            </a:r>
            <a:endParaRPr lang="pt-BR" dirty="0">
              <a:solidFill>
                <a:srgbClr val="000000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São vendidos nos grupos de consumo ao custo de R$ 25,00, contendo 8 produtos da época, assim, respeitando o meio ambiente e sem a utilização produtos </a:t>
            </a:r>
            <a:r>
              <a:rPr lang="pt-BR" dirty="0" err="1">
                <a:solidFill>
                  <a:srgbClr val="034A23"/>
                </a:solidFill>
                <a:ea typeface="+mn-lt"/>
                <a:cs typeface="+mn-lt"/>
              </a:rPr>
              <a:t>agrecivos</a:t>
            </a: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 ao ambiente e às pessoas.</a:t>
            </a:r>
          </a:p>
          <a:p>
            <a:pPr marL="285750" indent="-285750">
              <a:buFont typeface="Arial"/>
              <a:buChar char="•"/>
            </a:pPr>
            <a:r>
              <a:rPr lang="pt-BR" dirty="0">
                <a:solidFill>
                  <a:srgbClr val="034A23"/>
                </a:solidFill>
                <a:ea typeface="+mn-lt"/>
                <a:cs typeface="+mn-lt"/>
              </a:rPr>
              <a:t>Atendemos, atualmente, 15 produtores no campo e 200 famílias nos grupos de consumo.</a:t>
            </a:r>
          </a:p>
        </p:txBody>
      </p:sp>
    </p:spTree>
    <p:extLst>
      <p:ext uri="{BB962C8B-B14F-4D97-AF65-F5344CB8AC3E}">
        <p14:creationId xmlns:p14="http://schemas.microsoft.com/office/powerpoint/2010/main" val="218299886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519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Gadugi</vt:lpstr>
      <vt:lpstr>Gill Sans MT</vt:lpstr>
      <vt:lpstr>Gallery</vt:lpstr>
      <vt:lpstr>MICC  -  Associação de integração Campo e Cidade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       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MICC  -  Associação de integração Campo e Cidade</dc:title>
  <dc:creator>Flávio Castro</dc:creator>
  <cp:lastModifiedBy>Flávio Castro</cp:lastModifiedBy>
  <cp:revision>3</cp:revision>
  <dcterms:created xsi:type="dcterms:W3CDTF">2020-07-28T14:36:54Z</dcterms:created>
  <dcterms:modified xsi:type="dcterms:W3CDTF">2020-07-28T14:54:27Z</dcterms:modified>
</cp:coreProperties>
</file>