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6" r:id="rId3"/>
    <p:sldId id="265" r:id="rId4"/>
    <p:sldId id="276" r:id="rId5"/>
    <p:sldId id="267" r:id="rId6"/>
    <p:sldId id="266" r:id="rId7"/>
    <p:sldId id="285" r:id="rId8"/>
    <p:sldId id="286" r:id="rId9"/>
    <p:sldId id="287" r:id="rId10"/>
    <p:sldId id="288" r:id="rId11"/>
    <p:sldId id="264" r:id="rId12"/>
    <p:sldId id="278" r:id="rId13"/>
    <p:sldId id="275" r:id="rId14"/>
    <p:sldId id="289" r:id="rId15"/>
    <p:sldId id="274" r:id="rId16"/>
    <p:sldId id="281" r:id="rId17"/>
    <p:sldId id="273" r:id="rId18"/>
    <p:sldId id="282" r:id="rId19"/>
    <p:sldId id="279" r:id="rId20"/>
    <p:sldId id="284" r:id="rId21"/>
    <p:sldId id="283" r:id="rId22"/>
    <p:sldId id="272" r:id="rId23"/>
    <p:sldId id="269" r:id="rId24"/>
    <p:sldId id="270" r:id="rId25"/>
    <p:sldId id="271" r:id="rId26"/>
    <p:sldId id="263" r:id="rId27"/>
    <p:sldId id="258" r:id="rId28"/>
    <p:sldId id="262" r:id="rId29"/>
    <p:sldId id="261" r:id="rId30"/>
    <p:sldId id="268" r:id="rId31"/>
    <p:sldId id="259" r:id="rId32"/>
    <p:sldId id="260" r:id="rId33"/>
    <p:sldId id="277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87" d="100"/>
          <a:sy n="87" d="100"/>
        </p:scale>
        <p:origin x="15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A9E77-EC20-4D4A-8728-E95D440AF4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735BB-76E7-4E97-873C-FDF66C176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64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endParaRPr lang="pt-BR" sz="16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1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4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78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70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/>
              <a:t>04/06/12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B4E23-7D94-4878-9F0A-209948E0E54C}" type="slidenum">
              <a:rPr lang="pt-BR"/>
              <a:pPr/>
              <a:t>‹nº›</a:t>
            </a:fld>
            <a:fld id="{33F190D2-8F34-4BCF-8DE2-0F02E9AA88B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25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71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42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99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12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38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82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57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17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53CA-7727-48EF-8ED2-DB458F4191C6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5B4B-0848-419B-BF64-BAA81A6D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66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08620" cy="52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66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232817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São Paulo – 1990</a:t>
            </a:r>
            <a:endParaRPr lang="pt-B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://www.scielo.br/img/revistas/ccrh/v23n59/05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3" y="1052736"/>
            <a:ext cx="801111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32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/>
          <a:lstStyle/>
          <a:p>
            <a:r>
              <a:rPr lang="pt-BR" dirty="0" smtClean="0"/>
              <a:t>Cidade de São Paulo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064896" cy="46805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Até 1940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concentração e heterogeneidade.</a:t>
            </a:r>
          </a:p>
          <a:p>
            <a:pPr algn="l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Avenidas (Prestes Maia), Higienópolis, Avenida Consolação, etc.</a:t>
            </a:r>
          </a:p>
          <a:p>
            <a:pPr algn="l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partir de 1940: 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dispersão, divisão por classes (ônibus para classe trabalhadora e automóvel para classe média e elites), aquisição da casa própria, urbanização da periferia.</a:t>
            </a:r>
          </a:p>
          <a:p>
            <a:pPr algn="l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Depois dos anos 60: 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classe média vai para apartamentos, verticalização da cidade, grande crescimento, relação centro-periferia.</a:t>
            </a:r>
          </a:p>
          <a:p>
            <a:pPr algn="l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partir dos anos 90: 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descentralização da classe média e alta, condomínios, muros e aparatos de segurança, valorização da tranquilidade e de áreas verdes, melhoria e empobrecimento da periferia, violência, privatização do </a:t>
            </a:r>
            <a:r>
              <a:rPr lang="pt-BR" sz="2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espaço público.</a:t>
            </a: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3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2" name="Picture 4" descr="http://rioseruas.files.wordpress.com/2013/04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" y="332656"/>
            <a:ext cx="89543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0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/>
          <a:lstStyle/>
          <a:p>
            <a:r>
              <a:rPr lang="pt-BR" dirty="0" smtClean="0"/>
              <a:t>Los Angeles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064896" cy="4680520"/>
          </a:xfrm>
        </p:spPr>
        <p:txBody>
          <a:bodyPr>
            <a:normAutofit lnSpcReduction="10000"/>
          </a:bodyPr>
          <a:lstStyle/>
          <a:p>
            <a:pPr algn="l"/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Maior malha viária do mundo  e estrutura urbana baseada em modelo modernista: rua como passagem, segmentação espacial, áreas ocupadas intercaladas a parques, fluxo rápido de trânsito, espaços planejados.</a:t>
            </a: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raphics8.nytimes.com/images/2009/11/05/automobiles/08inter-span1/article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3961521" cy="29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vivercidades.org.br/publique_222/web/media/arqMotorizada_LA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30423"/>
            <a:ext cx="3973598" cy="29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1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3.images.crayonstock.com/image/private/s--3avrTFMO--/cs_srgb,h_300,q_80,w_448/l_CrayonStock-Watermark-QuickView-4_bu4eit,w_224,h_150,c_fit/13953601592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816"/>
            <a:ext cx="5026832" cy="336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91" y="3053664"/>
            <a:ext cx="5052053" cy="3789040"/>
          </a:xfrm>
          <a:prstGeom prst="rect">
            <a:avLst/>
          </a:prstGeom>
        </p:spPr>
      </p:pic>
      <p:pic>
        <p:nvPicPr>
          <p:cNvPr id="5124" name="Picture 4" descr="http://1.bp.blogspot.com/_SW3f7beWk10/Spn6r392FPI/AAAAAAAAEt0/2MOQUSuoguQ/s400/Eus%C3%A9b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7818"/>
            <a:ext cx="3810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2.glbimg.com/5TvpwBUOtB8-ylNU4huWoa-M2Aw=/620x465/s.glbimg.com/jo/g1/f/original/2014/06/17/transito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03" y="3025507"/>
            <a:ext cx="5070297" cy="38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8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/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OD do Metrô 2012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640960" cy="5112568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Taxa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motorização passou de 184 para 212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automóveis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particulares por 1.000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habitantes.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Deste total, 29,7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são viagens realizadas por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modo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motorizado e 14,0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modo não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motorizado.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viagens por modo motorizado cresceram 18% e as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viagens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modo não motorizado cresceram 8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divisão modal entre modos coletivo e individual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permaneceu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praticamente a mesma, 54% e 46%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8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erfil_Gabriel\Desktop\Image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9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erfil_Gabriel\Desktop\Image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8504" cy="68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9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/>
          <a:lstStyle/>
          <a:p>
            <a:r>
              <a:rPr lang="pt-BR" dirty="0" smtClean="0"/>
              <a:t>Uso de bicicletas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064896" cy="4680520"/>
          </a:xfrm>
        </p:spPr>
        <p:txBody>
          <a:bodyPr>
            <a:normAutofit/>
          </a:bodyPr>
          <a:lstStyle/>
          <a:p>
            <a:pPr algn="l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Viagens de "</a:t>
            </a:r>
            <a:r>
              <a:rPr lang="pt-BR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bike</a:t>
            </a:r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 por dia:</a:t>
            </a:r>
          </a:p>
          <a:p>
            <a:pPr algn="l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2007: 310.000  2012: 333.000 (+7%)</a:t>
            </a:r>
          </a:p>
          <a:p>
            <a:pPr algn="l"/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USOS DA BICICLETA NA CAPITAL (2012)</a:t>
            </a:r>
          </a:p>
          <a:p>
            <a:pPr algn="l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Assuntos pessoais: 9,1% </a:t>
            </a:r>
          </a:p>
          <a:p>
            <a:pPr algn="l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 à escola: 14,7%      Ir ao trabalho: 66%     Lazer: 7%</a:t>
            </a:r>
          </a:p>
          <a:p>
            <a:pPr algn="l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Fazer compras: 3%     Procurar emprego: 0,1%      Ir ao médico: 0,1%</a:t>
            </a:r>
            <a:b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Fonte: OD Metrô 2007</a:t>
            </a: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1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Rede Nossa São Paulo/Ibope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064896" cy="424847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tempo médio gasto no trânsito pelo paulistano é de 2 horas e 45 minutos. Média supera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31 minutos o resultado da pesquisa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2013.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 são favoráveis à ampliação das faixas exclusivas de ônibus;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0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2719" y="352822"/>
            <a:ext cx="6408712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Paradigma do carro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5256584" cy="3865984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Maior velocidade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Maior eficiência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Maior segurança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Importância econômica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Cidade como passagem e ponto de chegada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2.bp.blogspot.com/-eI6-Y4Onpk4/Tg1TdoVs-qI/AAAAAAAAJGw/4MkY1SAJ3tU/s1600/roadra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5"/>
            <a:ext cx="3050502" cy="36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7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Rede Nossa São Paulo/Ibope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4896" cy="468052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pt-B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52% acham que estão menos respeitadas como pedestres. Em 2013, eram 41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%;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88% são a favor da construção e ampliação de ciclovias. Em 2013, eram 86% </a:t>
            </a: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41% são favoráveis à implementação do passe livre para todos os usuários do transporte público em São Paulo;</a:t>
            </a: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1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404665"/>
            <a:ext cx="7484368" cy="792088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Rede Nossa São Paulo/Ibope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24936" cy="4752528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71% dos entrevistados deixariam de usar o carro caso houvesse uma boa alternativa de transporte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26% apontam a diminuição do tempo de espera dos ônibus como ponto favorável 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deixar o </a:t>
            </a: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uso do automóvel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26% indicam a construção de ciclovias como fator 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favorável para trocar o carro pela bicicleta;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26% dizem que se houver mais segurança no uso de 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bicicletas deixaria o carro.</a:t>
            </a: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95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7704" y="352822"/>
            <a:ext cx="7052320" cy="792088"/>
          </a:xfrm>
        </p:spPr>
        <p:txBody>
          <a:bodyPr>
            <a:normAutofit/>
          </a:bodyPr>
          <a:lstStyle/>
          <a:p>
            <a:r>
              <a:rPr lang="pt-BR" sz="4200" dirty="0" smtClean="0"/>
              <a:t>Mobilidade urbana - conceito</a:t>
            </a:r>
            <a:endParaRPr lang="pt-BR" sz="4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50276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“Devem ser destacados os efeitos negativos do atual modelo de mobilidade, como a poluição sonora e atmosférica; o elevado número de acidentes e suas vítimas, bem como seus impactos na ocupação do solo urbano.”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mobilidade urbana é um atributo das cidades e se refere à facilidade de deslocamento de pessoas e bens no espaço urbano. Tais deslocamentos são feitos através de veículos, vias e toda a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infra-estrutura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(vias, calçadas, etc.)” </a:t>
            </a:r>
          </a:p>
          <a:p>
            <a:pPr algn="just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(Ministério das Cidades, 2004c, p. 13)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50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260649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Mobilidade urbana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8064896" cy="518457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Diminuir a necessidade de viagens motorizadas, posicionando melhor os equipamentos sociais, descentralizando os serviços públicos, ocupando os vazios urbanos, favorecendo a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multi-centralidade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como formas de aproximar as oportunidades de trabalho e a oferta de serviços dos locais de moradia.</a:t>
            </a:r>
          </a:p>
          <a:p>
            <a:pPr algn="l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Repensar a circulação de veículos, priorizando os meios não motorizados e de transporte coletivo nos planos e projetos. </a:t>
            </a: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58033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42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260649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Mobilidade urbana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8064896" cy="5184576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Desenvolver os meios não motorizados de transporte, passando a valorizar a bicicleta como um meio de transporte importante.</a:t>
            </a:r>
          </a:p>
          <a:p>
            <a:pPr algn="l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Reconhecer a importância dos pedestres, valorizando o caminhar como um modo para a realização de viagens curtas e incorporando definitivamente a calçada como parte da via pública, com tratamento específico.</a:t>
            </a:r>
          </a:p>
          <a:p>
            <a:pPr algn="l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Reduzir os impactos ambientais  da mobilidade urbana, uma vez que toda viagem motorizada que usa combustível, produz poluição sonora,  atmosférica e resíduos.</a:t>
            </a:r>
          </a:p>
          <a:p>
            <a:pPr algn="l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58033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65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260649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Mobilidade urbana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8064896" cy="504056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Propiciar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mobilidade às pessoas com deficiência e restrição de mobilidade, permitindo o acesso dessas pessoas à cidade e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aos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serviços urbanos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Priorizar o transporte público coletivo no sistema viário, bem como desestimular o uso do transporte individual.</a:t>
            </a:r>
          </a:p>
          <a:p>
            <a:pPr algn="l"/>
            <a:endParaRPr lang="pt-B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Promover a integração dos diversos modos de transporte.</a:t>
            </a:r>
          </a:p>
          <a:p>
            <a:pPr algn="l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58033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54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F10dxdj1nlc/TmBj8mPQxxI/AAAAAAAAAkQ/YRtalFq5Mso/s1600/condom%25C3%25ADnio+fech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43" y="426296"/>
            <a:ext cx="5101152" cy="328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otos.lopes.com.br/novos/1-2V312F/Campo_Belo_Condominio_Parque_banner481_pa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28907"/>
            <a:ext cx="3647716" cy="30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4.bp.blogspot.com/-QOOPfs09Y64/Tc10Ct9cdwI/AAAAAAAAABo/OePTw00uJLg/s1600/slog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2" y="3933056"/>
            <a:ext cx="4448304" cy="24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4.bp.blogspot.com/-QAvgXn8VJFw/Tfvk9GTSBNI/AAAAAAAAAB8/SOzL0-PZlRs/s1600/Parque_Jacaranda_banner481_pa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2" y="426296"/>
            <a:ext cx="3200385" cy="321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9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2475706"/>
          </a:xfrm>
        </p:spPr>
        <p:txBody>
          <a:bodyPr>
            <a:noAutofit/>
          </a:bodyPr>
          <a:lstStyle/>
          <a:p>
            <a:r>
              <a:rPr lang="pt-BR" sz="4000" dirty="0" smtClean="0"/>
              <a:t>Contribuir para a construção de uma cidade mais sustentável, baseada na igualdade de acesso a direitos, promovendo a mobilidade e o uso da bicicleta como instrumento de transformação.</a:t>
            </a:r>
            <a:endParaRPr lang="pt-BR" sz="4000" dirty="0"/>
          </a:p>
        </p:txBody>
      </p:sp>
      <p:pic>
        <p:nvPicPr>
          <p:cNvPr id="2050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95736" y="74886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7030A0"/>
                </a:solidFill>
              </a:rPr>
              <a:t>Missão da Ciclocidade</a:t>
            </a:r>
            <a:endParaRPr lang="pt-BR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10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.glbimg.com/jo/g1/f/original/2012/04/01/bc_a_01_04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36" y="764704"/>
            <a:ext cx="71047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18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esinformemonos.org/wp-content/uploads/2011/04/DSC_0939-1024x768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8" y="3717032"/>
            <a:ext cx="4278283" cy="28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adebike.org/wp-content/uploads/2012/03/15m-de-distancia-porra-300x2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66" y="404664"/>
            <a:ext cx="4003306" cy="26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5.sphotos.ak.fbcdn.net/hphotos-ak-snc7/470953_10150645125727449_747262448_9366118_337744261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90" y="3356992"/>
            <a:ext cx="4306282" cy="322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3.bp.blogspot.com/_bIIGPNOjxvY/S7YatYy5nwI/AAAAAAAAAq8/sB841RU8GXA/s1600/vaga+viv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8" y="1470147"/>
            <a:ext cx="4248472" cy="21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5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4409" y="489621"/>
            <a:ext cx="6408712" cy="1008112"/>
          </a:xfrm>
        </p:spPr>
        <p:txBody>
          <a:bodyPr/>
          <a:lstStyle/>
          <a:p>
            <a:r>
              <a:rPr lang="pt-BR" dirty="0" smtClean="0"/>
              <a:t>Paradigma da bicicleta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6400800" cy="386598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Velocidade humanizada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Eficiência do corpo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Economia de recursos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Circulação livre, velocidade constante.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Cidade como espaço de convivência e encontro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dsonvarela.zip.net/images/Bici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8765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59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7704" y="244810"/>
            <a:ext cx="5976664" cy="1008112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Infra estrutura para bicicletas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560840" cy="381642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Intermodalidade = integração com transporte público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Ciclovias,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ciclofaixas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ciclorrotas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Bicicletários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Bicicletas públicas por aluguel / empréstimo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Outras facilidades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399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45" y="2348880"/>
            <a:ext cx="2952328" cy="41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idades para Pesso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6998174" cy="16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iperativos.com.br/wp-content/uploads/2012/03/bicicletada-kanui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5428833" cy="41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00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1028" y="244810"/>
            <a:ext cx="3024336" cy="1008112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Ações coletivas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iclistas se preparam para o World Naked Bike R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6474"/>
            <a:ext cx="3935760" cy="24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2.sphotos.ak.fbcdn.net/hphotos-ak-snc6/184343_1656656745123_1498239454_31519511_467901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49" y="4098279"/>
            <a:ext cx="3472475" cy="24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pressosp.com.br/wp-content/uploads/2012/03/bike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1" y="1490837"/>
            <a:ext cx="3935760" cy="260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lulacerda.ig.com.br/wp-content/uploads/2012/03/bicicleta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93" y="188640"/>
            <a:ext cx="2705123" cy="377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37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28560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85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2160588" y="179388"/>
            <a:ext cx="6837362" cy="1395412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mtClean="0"/>
              <a:t> Indicadores Comparativos</a:t>
            </a:r>
            <a:br>
              <a:rPr lang="pt-BR" smtClean="0"/>
            </a:br>
            <a:r>
              <a:rPr lang="pt-BR" sz="2400" smtClean="0"/>
              <a:t>(PlanMob, Ministério das Cidades)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343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701675" y="1619250"/>
          <a:ext cx="7742238" cy="3516314"/>
        </p:xfrm>
        <a:graphic>
          <a:graphicData uri="http://schemas.openxmlformats.org/drawingml/2006/table">
            <a:tbl>
              <a:tblPr/>
              <a:tblGrid>
                <a:gridCol w="1547813"/>
                <a:gridCol w="1547812"/>
                <a:gridCol w="1500188"/>
                <a:gridCol w="1649412"/>
                <a:gridCol w="1497013"/>
              </a:tblGrid>
              <a:tr h="481013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Modo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Índices por passageiro - km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Anergia 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(1)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Poluição 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(2)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Custo Total 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(3)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Área de Via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ônibus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moto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1,9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14,0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3,9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Automóvel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4,5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6,4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8,0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6,4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bicicleta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0,1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1,1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24620" name="Text Box 101"/>
          <p:cNvSpPr txBox="1">
            <a:spLocks noChangeArrowheads="1"/>
          </p:cNvSpPr>
          <p:nvPr/>
        </p:nvSpPr>
        <p:spPr bwMode="auto">
          <a:xfrm>
            <a:off x="0" y="5580063"/>
            <a:ext cx="92106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0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r>
              <a:rPr lang="pt-BR" sz="1800">
                <a:solidFill>
                  <a:srgbClr val="000000"/>
                </a:solidFill>
              </a:rPr>
              <a:t>1  </a:t>
            </a:r>
            <a:r>
              <a:rPr lang="pt-BR" sz="1400">
                <a:solidFill>
                  <a:srgbClr val="000000"/>
                </a:solidFill>
              </a:rPr>
              <a:t>Base calculada em gramas equivalentes de petróleo (diesel e gasolina).</a:t>
            </a:r>
          </a:p>
          <a:p>
            <a:pPr eaLnBrk="1"/>
            <a:r>
              <a:rPr lang="pt-BR" sz="1400">
                <a:solidFill>
                  <a:srgbClr val="000000"/>
                </a:solidFill>
              </a:rPr>
              <a:t>2  Monóxido de carbono (CO), Hidrocarbonetos (HC), Óxidos de Nitrogênio (NOx) e Material Particulado (MP).</a:t>
            </a:r>
          </a:p>
          <a:p>
            <a:pPr eaLnBrk="1"/>
            <a:r>
              <a:rPr lang="pt-BR" sz="1400">
                <a:solidFill>
                  <a:srgbClr val="000000"/>
                </a:solidFill>
              </a:rPr>
              <a:t>3 Custos totais (fixos e variáveis). Fonte: “Panorama da Mobilidade no Brasil, ANTP, 2006” e SeMob.</a:t>
            </a:r>
          </a:p>
        </p:txBody>
      </p:sp>
    </p:spTree>
    <p:extLst>
      <p:ext uri="{BB962C8B-B14F-4D97-AF65-F5344CB8AC3E}">
        <p14:creationId xmlns:p14="http://schemas.microsoft.com/office/powerpoint/2010/main" val="3136274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04856" cy="57606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Mobilidade urbana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848872" cy="482453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Energia: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São consumidas 10,7 milhões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TED (Tonelada Equivalente de Petróleo)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 ano na realização da mobilidade urbana,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sendo 75% no transporte individual e 25% no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transporte coletivo</a:t>
            </a:r>
            <a:b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Acidentes: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custo dos acidentes representa um total de 4,9 bilhões de reais por ano,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correspondendo um valor médio de R$ 45,89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 habitante.</a:t>
            </a:r>
          </a:p>
          <a:p>
            <a:pPr algn="l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Emissão de Poluentes: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poluição produzida pelo transporte individual custa à sociedade o dobro da produzida pelo transporte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público. </a:t>
            </a:r>
          </a:p>
          <a:p>
            <a:pPr algn="l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3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 descr="http://bicicletadafloripa.files.wordpress.com/2010/04/carros_onibus_bicicle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7" y="1556792"/>
            <a:ext cx="862770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77209" y="332656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1 carro = 1,5 toneladas = 1 a 2  pessoas</a:t>
            </a:r>
          </a:p>
          <a:p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1 bicicleta = 70 Kg = 1 pessoa</a:t>
            </a:r>
            <a:endParaRPr lang="pt-B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0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15616" y="33265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São Paulo - 1920</a:t>
            </a:r>
            <a:endParaRPr lang="pt-B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secretsaopaulo.com.br/wp-content/uploads/2010/08/Figur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856380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.slidesharecdn.com/planosdetransporte-111025100337-phpapp02/95/planos-de-transporte-20-728.jpg?cb=1319537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8" y="988627"/>
            <a:ext cx="8208912" cy="61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75940"/>
            <a:ext cx="3672408" cy="558206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232817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São Paulo – Plano de Avenidas (1940)</a:t>
            </a:r>
            <a:endParaRPr lang="pt-B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1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232817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São Paulo – 1960/1970</a:t>
            </a:r>
            <a:endParaRPr lang="pt-B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http://farm3.static.flickr.com/2600/3794897396_ce082f3a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631238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295" y="1357435"/>
            <a:ext cx="3615705" cy="55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9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1051</Words>
  <Application>Microsoft Office PowerPoint</Application>
  <PresentationFormat>Apresentação na tela (4:3)</PresentationFormat>
  <Paragraphs>141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MS Gothic</vt:lpstr>
      <vt:lpstr>Arial</vt:lpstr>
      <vt:lpstr>Calibri</vt:lpstr>
      <vt:lpstr>Times New Roman</vt:lpstr>
      <vt:lpstr>Tema do Office</vt:lpstr>
      <vt:lpstr>Apresentação do PowerPoint</vt:lpstr>
      <vt:lpstr>Paradigma do carro</vt:lpstr>
      <vt:lpstr>Paradigma da bicicleta</vt:lpstr>
      <vt:lpstr> Indicadores Comparativos (PlanMob, Ministério das Cidades)</vt:lpstr>
      <vt:lpstr>Mobilidade urbana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Cidade de São Paulo</vt:lpstr>
      <vt:lpstr>Apresentação do PowerPoint</vt:lpstr>
      <vt:lpstr>Los Angeles</vt:lpstr>
      <vt:lpstr>Apresentação do PowerPoint</vt:lpstr>
      <vt:lpstr>OD do Metrô 2012</vt:lpstr>
      <vt:lpstr>Apresentação do PowerPoint</vt:lpstr>
      <vt:lpstr>Apresentação do PowerPoint</vt:lpstr>
      <vt:lpstr>Uso de bicicletas</vt:lpstr>
      <vt:lpstr>Rede Nossa São Paulo/Ibope</vt:lpstr>
      <vt:lpstr>Rede Nossa São Paulo/Ibope</vt:lpstr>
      <vt:lpstr>Rede Nossa São Paulo/Ibope</vt:lpstr>
      <vt:lpstr>Mobilidade urbana - conceito</vt:lpstr>
      <vt:lpstr>Mobilidade urbana</vt:lpstr>
      <vt:lpstr>Mobilidade urbana</vt:lpstr>
      <vt:lpstr>Mobilidade urbana</vt:lpstr>
      <vt:lpstr>Apresentação do PowerPoint</vt:lpstr>
      <vt:lpstr>Contribuir para a construção de uma cidade mais sustentável, baseada na igualdade de acesso a direitos, promovendo a mobilidade e o uso da bicicleta como instrumento de transformação.</vt:lpstr>
      <vt:lpstr>Apresentação do PowerPoint</vt:lpstr>
      <vt:lpstr>Apresentação do PowerPoint</vt:lpstr>
      <vt:lpstr>Infra estrutura para bicicletas</vt:lpstr>
      <vt:lpstr>Apresentação do PowerPoint</vt:lpstr>
      <vt:lpstr>Ações coletivas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dipierrog</dc:creator>
  <cp:lastModifiedBy>dipierrog</cp:lastModifiedBy>
  <cp:revision>32</cp:revision>
  <dcterms:created xsi:type="dcterms:W3CDTF">2012-04-03T14:41:11Z</dcterms:created>
  <dcterms:modified xsi:type="dcterms:W3CDTF">2015-08-31T20:55:26Z</dcterms:modified>
</cp:coreProperties>
</file>