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0" r:id="rId4"/>
    <p:sldId id="281" r:id="rId5"/>
    <p:sldId id="294" r:id="rId6"/>
    <p:sldId id="286" r:id="rId7"/>
    <p:sldId id="295" r:id="rId8"/>
    <p:sldId id="296" r:id="rId9"/>
    <p:sldId id="298" r:id="rId10"/>
    <p:sldId id="299" r:id="rId11"/>
    <p:sldId id="288" r:id="rId12"/>
    <p:sldId id="265" r:id="rId13"/>
    <p:sldId id="300" r:id="rId14"/>
    <p:sldId id="312" r:id="rId15"/>
    <p:sldId id="266" r:id="rId16"/>
    <p:sldId id="301" r:id="rId17"/>
    <p:sldId id="302" r:id="rId18"/>
    <p:sldId id="303" r:id="rId19"/>
    <p:sldId id="305" r:id="rId20"/>
    <p:sldId id="267" r:id="rId21"/>
    <p:sldId id="309" r:id="rId22"/>
    <p:sldId id="307" r:id="rId23"/>
    <p:sldId id="306" r:id="rId24"/>
    <p:sldId id="304" r:id="rId25"/>
    <p:sldId id="308" r:id="rId26"/>
    <p:sldId id="268" r:id="rId27"/>
    <p:sldId id="269" r:id="rId28"/>
    <p:sldId id="310" r:id="rId29"/>
    <p:sldId id="313" r:id="rId30"/>
    <p:sldId id="315" r:id="rId31"/>
    <p:sldId id="316" r:id="rId32"/>
    <p:sldId id="317" r:id="rId33"/>
    <p:sldId id="318" r:id="rId34"/>
    <p:sldId id="311" r:id="rId35"/>
    <p:sldId id="27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8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2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23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87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87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6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35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1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4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B8358F3-37EB-4530-A4CA-812546AFF9DA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BB57A41-9C8C-40B0-BB6B-525977E7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88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dIGv8mfDI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Políticas Públicas de Saúde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07961" y="6108437"/>
            <a:ext cx="4361868" cy="570659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 err="1" smtClean="0"/>
              <a:t>Enfª</a:t>
            </a:r>
            <a:r>
              <a:rPr lang="pt-BR" dirty="0" smtClean="0"/>
              <a:t> </a:t>
            </a:r>
            <a:r>
              <a:rPr lang="pt-BR" dirty="0"/>
              <a:t>Natália de Castro Nascimento</a:t>
            </a:r>
          </a:p>
        </p:txBody>
      </p:sp>
      <p:pic>
        <p:nvPicPr>
          <p:cNvPr id="1028" name="Picture 4" descr="Resultado de imagem para S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5742" r="2696" b="11211"/>
          <a:stretch/>
        </p:blipFill>
        <p:spPr bwMode="auto">
          <a:xfrm>
            <a:off x="7665115" y="225082"/>
            <a:ext cx="4304714" cy="2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867" t="32848" r="9808" b="31777"/>
          <a:stretch/>
        </p:blipFill>
        <p:spPr>
          <a:xfrm>
            <a:off x="696685" y="548641"/>
            <a:ext cx="10711543" cy="21945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9337" t="9591" r="9707" b="33704"/>
          <a:stretch/>
        </p:blipFill>
        <p:spPr>
          <a:xfrm>
            <a:off x="413384" y="3259184"/>
            <a:ext cx="105332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causas de morte 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1885" y="2551837"/>
            <a:ext cx="1153450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Source Sans Pro"/>
              </a:rPr>
              <a:t> Aparelho </a:t>
            </a:r>
            <a:r>
              <a:rPr lang="pt-BR" sz="2800" dirty="0">
                <a:latin typeface="Source Sans Pro"/>
              </a:rPr>
              <a:t>circulatório - cardiopatia isquêmica e  acidente vascular cerebral (AVC)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Source Sans Pro"/>
              </a:rPr>
              <a:t> Aparelho </a:t>
            </a:r>
            <a:r>
              <a:rPr lang="pt-BR" sz="2800" dirty="0">
                <a:latin typeface="Source Sans Pro"/>
              </a:rPr>
              <a:t>respiratório doença pulmonar obstrutiva crônica e infecções das vias respiratórias inferiores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Source Sans Pro"/>
              </a:rPr>
              <a:t> Neoplasias  </a:t>
            </a:r>
            <a:r>
              <a:rPr lang="pt-BR" sz="2800" dirty="0">
                <a:latin typeface="Source Sans Pro"/>
              </a:rPr>
              <a:t>- traqueia, brônquio, pulmão, mama colo do útero, próstata, colo e reto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Source Sans Pro"/>
              </a:rPr>
              <a:t> Causas </a:t>
            </a:r>
            <a:r>
              <a:rPr lang="pt-BR" sz="2800" dirty="0">
                <a:latin typeface="Source Sans Pro"/>
              </a:rPr>
              <a:t>externas – homicídios e acidente de transporte terrestre</a:t>
            </a:r>
          </a:p>
          <a:p>
            <a:r>
              <a:rPr lang="pt-BR" dirty="0" smtClean="0">
                <a:latin typeface="Source Sans Pro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3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061" y="2320409"/>
            <a:ext cx="8817855" cy="402175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Reforma sanitária:  movimento da sociedade civil brasileira em defesa da democracia dos direitos sociais e de um novo sistema de saúde.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Nasceu no contexto da luta contra a ditadura e de uma crise sanitária (acesso desigual aos serviços de saúde, baixa cobertura, epidemia de meningite)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Centro </a:t>
            </a:r>
            <a:r>
              <a:rPr lang="pt-BR" dirty="0"/>
              <a:t>Brasileiro de Estudos de Saúde (</a:t>
            </a:r>
            <a:r>
              <a:rPr lang="pt-BR" dirty="0" err="1"/>
              <a:t>Cebes</a:t>
            </a:r>
            <a:r>
              <a:rPr lang="pt-BR" dirty="0" smtClean="0"/>
              <a:t>) – espaço de dialogo com estudantes, </a:t>
            </a:r>
            <a:r>
              <a:rPr lang="pt-BR" dirty="0"/>
              <a:t>movimento </a:t>
            </a:r>
            <a:r>
              <a:rPr lang="pt-BR" dirty="0" smtClean="0"/>
              <a:t>social, profissionais de saúde e pesquisadores.  </a:t>
            </a:r>
          </a:p>
          <a:p>
            <a:endParaRPr lang="pt-BR" dirty="0"/>
          </a:p>
          <a:p>
            <a:r>
              <a:rPr lang="pt-BR" dirty="0" smtClean="0"/>
              <a:t>8º </a:t>
            </a:r>
            <a:r>
              <a:rPr lang="pt-BR" dirty="0"/>
              <a:t>Conferência Nacional de Saúde (1986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Grande </a:t>
            </a:r>
            <a:r>
              <a:rPr lang="pt-BR" dirty="0"/>
              <a:t>participação popular </a:t>
            </a:r>
            <a:r>
              <a:rPr lang="pt-BR" dirty="0" smtClean="0"/>
              <a:t>(usuários</a:t>
            </a:r>
            <a:r>
              <a:rPr lang="pt-BR" dirty="0"/>
              <a:t>, trabalhadores, partidos políticos, universidades, parlamentares, </a:t>
            </a:r>
            <a:r>
              <a:rPr lang="pt-BR" dirty="0" smtClean="0"/>
              <a:t>gestores)</a:t>
            </a:r>
          </a:p>
          <a:p>
            <a:pPr marL="0" indent="0">
              <a:buNone/>
            </a:pPr>
            <a:r>
              <a:rPr lang="pt-BR" dirty="0" smtClean="0"/>
              <a:t>Sistematiza conjunto de </a:t>
            </a:r>
            <a:r>
              <a:rPr lang="pt-BR" dirty="0"/>
              <a:t>proposições </a:t>
            </a:r>
            <a:r>
              <a:rPr lang="pt-BR" dirty="0" smtClean="0"/>
              <a:t>da reforma sanitária, que implica em uma reforma sanitária com  reforma </a:t>
            </a:r>
            <a:r>
              <a:rPr lang="pt-BR" dirty="0"/>
              <a:t>urbana, </a:t>
            </a:r>
            <a:r>
              <a:rPr lang="pt-BR" dirty="0" smtClean="0"/>
              <a:t>agraria, tributaria e politica.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19" y="4694286"/>
            <a:ext cx="2610362" cy="1443116"/>
          </a:xfrm>
          <a:prstGeom prst="rect">
            <a:avLst/>
          </a:prstGeom>
        </p:spPr>
      </p:pic>
      <p:pic>
        <p:nvPicPr>
          <p:cNvPr id="7" name="NtdIGv8mfD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10916" y="2320409"/>
            <a:ext cx="2870736" cy="17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3689" y="2470481"/>
            <a:ext cx="11424321" cy="402175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Constituição </a:t>
            </a:r>
            <a:r>
              <a:rPr lang="pt-BR" dirty="0"/>
              <a:t>Federal de 1988  </a:t>
            </a:r>
          </a:p>
          <a:p>
            <a:pPr marL="0" indent="0">
              <a:buNone/>
            </a:pPr>
            <a:r>
              <a:rPr lang="pt-BR" dirty="0"/>
              <a:t>                Concepção de Saúde </a:t>
            </a:r>
          </a:p>
          <a:p>
            <a:pPr marL="0" indent="0">
              <a:buNone/>
            </a:pPr>
            <a:r>
              <a:rPr lang="pt-BR" dirty="0"/>
              <a:t>                Saúde é direito</a:t>
            </a:r>
          </a:p>
          <a:p>
            <a:pPr marL="0" indent="0">
              <a:buNone/>
            </a:pPr>
            <a:r>
              <a:rPr lang="pt-BR" dirty="0"/>
              <a:t>                Sistema Único de Saúde (SUS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Incorpora </a:t>
            </a:r>
            <a:r>
              <a:rPr lang="pt-BR" dirty="0"/>
              <a:t>o conceito </a:t>
            </a:r>
            <a:r>
              <a:rPr lang="pt-BR" dirty="0" smtClean="0"/>
              <a:t>de </a:t>
            </a:r>
            <a:r>
              <a:rPr lang="pt-BR" dirty="0"/>
              <a:t>que a saúde tem como fatores determinantes e condicionantes o meio físico (condições geográficas, água, alimentação, </a:t>
            </a:r>
            <a:r>
              <a:rPr lang="pt-BR" dirty="0" smtClean="0"/>
              <a:t>habitação); </a:t>
            </a:r>
            <a:r>
              <a:rPr lang="pt-BR" dirty="0"/>
              <a:t>o meio </a:t>
            </a:r>
            <a:r>
              <a:rPr lang="pt-BR" dirty="0" err="1"/>
              <a:t>sócio-econômico</a:t>
            </a:r>
            <a:r>
              <a:rPr lang="pt-BR" dirty="0"/>
              <a:t> e cultura (ocupação renda, educação, etc.); os fatores biológicos (idade, sexo, herança genética, etc.); e a oportunidade de acesso aos serviços que visem a promoção, proteção e recuperação da </a:t>
            </a:r>
            <a:r>
              <a:rPr lang="pt-BR" dirty="0" smtClean="0"/>
              <a:t>saúde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Incorpora </a:t>
            </a:r>
            <a:r>
              <a:rPr lang="pt-BR" dirty="0" smtClean="0"/>
              <a:t>o </a:t>
            </a:r>
            <a:r>
              <a:rPr lang="pt-BR" dirty="0"/>
              <a:t>direito de todos sem qualquer discriminação às ações de saúde em todos os níveis, assim como, explicita que o dever de prover o pleno gozo desse direito é responsabilidade do Governo, isto é, do poder público.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1018903" y="2739721"/>
            <a:ext cx="195942" cy="7741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89" y="2005625"/>
            <a:ext cx="4593529" cy="19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acha do SUS?</a:t>
            </a:r>
            <a:br>
              <a:rPr lang="pt-BR" dirty="0" smtClean="0"/>
            </a:br>
            <a:r>
              <a:rPr lang="pt-BR" dirty="0" smtClean="0"/>
              <a:t>Conte uma experiência?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73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51" y="2553592"/>
            <a:ext cx="11535446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POR QUE SISTEMA ÚNICO?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Porque </a:t>
            </a:r>
            <a:r>
              <a:rPr lang="pt-BR" dirty="0"/>
              <a:t>ele segue a </a:t>
            </a:r>
            <a:r>
              <a:rPr lang="pt-BR" b="1" dirty="0"/>
              <a:t>mesma doutrina </a:t>
            </a:r>
            <a:r>
              <a:rPr lang="pt-BR" dirty="0"/>
              <a:t>e os </a:t>
            </a:r>
            <a:r>
              <a:rPr lang="pt-BR" b="1" dirty="0"/>
              <a:t>mesmos princípios organizativos em todo o território nacional</a:t>
            </a:r>
            <a:r>
              <a:rPr lang="pt-BR" dirty="0"/>
              <a:t>, sob a responsabilidade das três esferas autônomas de governo federal, estadual e municipal. Assim, o SUS não é um serviço ou uma instituição, mas um Sistema que significa um conjunto de unidades, de serviços e ações que interagem para um fim comum. Esses elementos integrantes do sistema, referem-se ao mesmo tempo, às atividades de promoção, proteção e recuperação da saúde.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0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51" y="2553592"/>
            <a:ext cx="11134747" cy="3636511"/>
          </a:xfrm>
        </p:spPr>
        <p:txBody>
          <a:bodyPr>
            <a:normAutofit/>
          </a:bodyPr>
          <a:lstStyle/>
          <a:p>
            <a:r>
              <a:rPr lang="pt-BR" dirty="0"/>
              <a:t>Princípios doutrinários: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Universalidade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Igualdade e</a:t>
            </a:r>
            <a:r>
              <a:rPr lang="pt-BR" dirty="0" smtClean="0"/>
              <a:t>quidade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Integralidade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211" y="3010485"/>
            <a:ext cx="2997364" cy="24644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09" y="3010485"/>
            <a:ext cx="2414710" cy="24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UNIVERSALIDADE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634" y="2222287"/>
            <a:ext cx="11482251" cy="363651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</a:t>
            </a:r>
            <a:r>
              <a:rPr lang="pt-BR" dirty="0"/>
              <a:t>a garantia de atenção à saúde por parte do sistema, a todo e qualquer cidadão. Com a universalidade, o indivíduo passa a ter direito de acesso a todos os serviços públicos de saúde, assim como àqueles contratados pelo poder público. Saúde é direito de cidadania e dever do Governo: municipal, estadual e federal.</a:t>
            </a:r>
          </a:p>
        </p:txBody>
      </p:sp>
    </p:spTree>
    <p:extLst>
      <p:ext uri="{BB962C8B-B14F-4D97-AF65-F5344CB8AC3E}">
        <p14:creationId xmlns:p14="http://schemas.microsoft.com/office/powerpoint/2010/main" val="304006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IGUALDADE E EQÜIDADE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22288"/>
            <a:ext cx="10916086" cy="212764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</a:t>
            </a:r>
            <a:r>
              <a:rPr lang="pt-BR" dirty="0"/>
              <a:t>assegurar ações e serviços de todos os níveis de acordo com a complexidade que cada caso requeira, more o cidadão onde morar, sem privilégios e sem barreiras. Todo cidadão é igual perante o SUS e será atendido conforme suas necessidades até o limite do que o sistema puder oferecer para todos.</a:t>
            </a:r>
          </a:p>
        </p:txBody>
      </p:sp>
      <p:pic>
        <p:nvPicPr>
          <p:cNvPr id="2050" name="Picture 2" descr="Resultado de imagem para equ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20" y="3879668"/>
            <a:ext cx="7499078" cy="27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3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24" y="2209224"/>
            <a:ext cx="11377749" cy="438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É o reconhecimento na prática dos serviços de que: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cada </a:t>
            </a:r>
            <a:r>
              <a:rPr lang="pt-BR" dirty="0"/>
              <a:t>pessoa é um todo indivisível e integrante de uma comunidade;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as </a:t>
            </a:r>
            <a:r>
              <a:rPr lang="pt-BR" dirty="0"/>
              <a:t>ações de promoção, proteção e recuperação da saúde formam também um todo indivisível e não podem ser compartimentalizadas;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as </a:t>
            </a:r>
            <a:r>
              <a:rPr lang="pt-BR" dirty="0"/>
              <a:t>unidades prestadoras de serviço, com seus diversos graus de complexidade, formam também um todo indivisível configurando um sistema capaz de prestar assistência integral.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Enfim</a:t>
            </a:r>
            <a:r>
              <a:rPr lang="pt-BR" dirty="0"/>
              <a:t>: “O homem é um ser integral, </a:t>
            </a:r>
            <a:r>
              <a:rPr lang="pt-BR" dirty="0" err="1"/>
              <a:t>bio</a:t>
            </a:r>
            <a:r>
              <a:rPr lang="pt-BR" dirty="0"/>
              <a:t>-</a:t>
            </a:r>
            <a:r>
              <a:rPr lang="pt-BR" dirty="0" err="1"/>
              <a:t>psico-social</a:t>
            </a:r>
            <a:r>
              <a:rPr lang="pt-BR" dirty="0"/>
              <a:t>, e deverá ser atendido com esta visão integral por um sistema de saúde também integral, voltado a promover, proteger e recuperar sua saúde.” </a:t>
            </a:r>
          </a:p>
        </p:txBody>
      </p:sp>
    </p:spTree>
    <p:extLst>
      <p:ext uri="{BB962C8B-B14F-4D97-AF65-F5344CB8AC3E}">
        <p14:creationId xmlns:p14="http://schemas.microsoft.com/office/powerpoint/2010/main" val="5153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Públicas de Saúde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Concepções de saúde e a relação com o meio de vida e trabalho</a:t>
            </a:r>
          </a:p>
          <a:p>
            <a:r>
              <a:rPr lang="pt-BR" dirty="0"/>
              <a:t>Políticas Públicas de Saúde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5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887" y="2315491"/>
            <a:ext cx="11147999" cy="3636511"/>
          </a:xfrm>
        </p:spPr>
        <p:txBody>
          <a:bodyPr>
            <a:normAutofit/>
          </a:bodyPr>
          <a:lstStyle/>
          <a:p>
            <a:r>
              <a:rPr lang="pt-BR" dirty="0"/>
              <a:t>Princípios </a:t>
            </a:r>
            <a:r>
              <a:rPr lang="pt-BR" dirty="0" smtClean="0"/>
              <a:t>organizativos (</a:t>
            </a:r>
            <a:r>
              <a:rPr lang="pt-BR" dirty="0"/>
              <a:t>regem a organização do </a:t>
            </a:r>
            <a:r>
              <a:rPr lang="pt-BR" dirty="0" smtClean="0"/>
              <a:t>sus</a:t>
            </a:r>
            <a:r>
              <a:rPr lang="pt-BR" dirty="0" smtClean="0"/>
              <a:t>):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Resolubilidade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Participação dos cidadãos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Complementariedade do setor privado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Descentralização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Regionalização e Hierarquização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692" y="5175245"/>
            <a:ext cx="2606980" cy="13671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80" y="2418491"/>
            <a:ext cx="3568420" cy="17152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19" y="5175244"/>
            <a:ext cx="1143160" cy="1367105"/>
          </a:xfrm>
          <a:prstGeom prst="rect">
            <a:avLst/>
          </a:prstGeom>
        </p:spPr>
      </p:pic>
      <p:sp>
        <p:nvSpPr>
          <p:cNvPr id="11" name="Seta: para a Direita 10"/>
          <p:cNvSpPr/>
          <p:nvPr/>
        </p:nvSpPr>
        <p:spPr>
          <a:xfrm rot="10800000">
            <a:off x="7142431" y="55222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RESOLUBILIDADE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949" y="2222287"/>
            <a:ext cx="10968337" cy="3636511"/>
          </a:xfrm>
        </p:spPr>
        <p:txBody>
          <a:bodyPr/>
          <a:lstStyle/>
          <a:p>
            <a:r>
              <a:rPr lang="pt-BR" dirty="0"/>
              <a:t>É a exigência de que, quando um indivíduo busca o atendimento ou quando surge um problema de impacto coletivo sobre a saúde, o serviço correspondente esteja capacitado para enfrentá-lo e resolvê-lo até o nível da sua competência. </a:t>
            </a:r>
          </a:p>
        </p:txBody>
      </p:sp>
    </p:spTree>
    <p:extLst>
      <p:ext uri="{BB962C8B-B14F-4D97-AF65-F5344CB8AC3E}">
        <p14:creationId xmlns:p14="http://schemas.microsoft.com/office/powerpoint/2010/main" val="199287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PARTICIPAÇÃO DOS CIDADÃOS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11" y="2222287"/>
            <a:ext cx="11325498" cy="40609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É a garantia constitucional de que a população, através de suas entidades representativas, participará do processo de formulação das políticas de saúde e do controle da sua execução, em todos os níveis, desde o federal até o local.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Essa participação deve se dar nos Conselhos de Saúde, com representação paritária de usuários, governo, profissionais de saúde e prestadores de serviço. Outra forma de participação são as conferências de saúde, periódicas, para definir prioridades e linhas de ação sobre a saúde.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Deve </a:t>
            </a:r>
            <a:r>
              <a:rPr lang="pt-BR" dirty="0"/>
              <a:t>ser também considerado como elemento do processo participativo o dever das instituições oferecerem as informações e conhecimentos necessários para que a população se posicione sobre as questões que dizem respeito à sua saúde. </a:t>
            </a:r>
          </a:p>
        </p:txBody>
      </p:sp>
    </p:spTree>
    <p:extLst>
      <p:ext uri="{BB962C8B-B14F-4D97-AF65-F5344CB8AC3E}">
        <p14:creationId xmlns:p14="http://schemas.microsoft.com/office/powerpoint/2010/main" val="17381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DESCENTRALIZAÇÃO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216" y="1987155"/>
            <a:ext cx="11547566" cy="363651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É entendida como uma redistribuição das responsabilidades quanto às ações e serviços de saúde entre os vários níveis de governo, a partir da </a:t>
            </a:r>
            <a:r>
              <a:rPr lang="pt-BR" dirty="0" smtClean="0"/>
              <a:t>ideia </a:t>
            </a:r>
            <a:r>
              <a:rPr lang="pt-BR" dirty="0"/>
              <a:t>de que quanto mais perto do fato a decisão for tomada, mais chance haverá de acerto. Assim, o que é abrangência de um município deve ser de responsabilidade do governo municipal; o que abrange um estado ou uma região estadual deve estar sob responsabilidade do governo estadual, e, o que for de abrangência nacional será de responsabilidade federal. Deverá haver uma profunda redefinição das atribuições dos vários níveis de governo com um nítido reforço do poder municipal sobre a saúde - é o que se chama municipalização da saúde.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00" y="5001170"/>
            <a:ext cx="3568420" cy="17152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40752" y="5239097"/>
            <a:ext cx="5357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Aos municípios cabe, portanto, a maior responsabilidade na promoção das ações de saúde diretamente voltadas aos seus cidadãos.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5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REGIONALIZAÇÃO e HIERARQUIZAÇÃO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949" y="2096694"/>
            <a:ext cx="11116491" cy="37621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Os </a:t>
            </a:r>
            <a:r>
              <a:rPr lang="pt-BR" dirty="0"/>
              <a:t>serviços devem ser organizados em níveis de complexidade tecnológica crescente, dispostos numa área geográfica delimitada e com a definição da população a ser atendida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Isto implica na capacidade dos serviços em oferecer a uma determinada população todas as modalidades de assistência, bem como o acesso a todo tipo de tecnologia disponível, possibilitando um ótimo grau de resolubilidade (solução de seus problemas). O acesso da população à rede deve se dar através dos serviços de nível primário de atenção que devem estar qualificados para atender e resolver os principais problemas que demandam os serviços de saúde. Os demais, deverão ser referenciados para os serviços de maior complexidade tecnológica.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018" y="5358125"/>
            <a:ext cx="2606980" cy="13671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19" y="5364762"/>
            <a:ext cx="1143160" cy="1367105"/>
          </a:xfrm>
          <a:prstGeom prst="rect">
            <a:avLst/>
          </a:prstGeom>
        </p:spPr>
      </p:pic>
      <p:sp>
        <p:nvSpPr>
          <p:cNvPr id="6" name="Seta: para a Direita 10"/>
          <p:cNvSpPr/>
          <p:nvPr/>
        </p:nvSpPr>
        <p:spPr>
          <a:xfrm rot="10800000">
            <a:off x="7232094" y="5858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9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35" y="355748"/>
            <a:ext cx="11129451" cy="970450"/>
          </a:xfrm>
        </p:spPr>
        <p:txBody>
          <a:bodyPr/>
          <a:lstStyle/>
          <a:p>
            <a:r>
              <a:rPr lang="pt-BR" dirty="0"/>
              <a:t>COMPLEMENTARIEDADE DO SETOR PRIVADO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835" y="2222287"/>
            <a:ext cx="11604176" cy="4452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Constituição definiu que, quando por insuficiência do setor público, for necessário a contratação de serviços privados, isso deve se dar sob três condições: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1ª </a:t>
            </a:r>
            <a:r>
              <a:rPr lang="pt-BR" dirty="0"/>
              <a:t>- </a:t>
            </a:r>
            <a:r>
              <a:rPr lang="pt-BR" dirty="0" smtClean="0"/>
              <a:t>interesse </a:t>
            </a:r>
            <a:r>
              <a:rPr lang="pt-BR" dirty="0"/>
              <a:t>público prevalecendo sobre o </a:t>
            </a:r>
            <a:r>
              <a:rPr lang="pt-BR" dirty="0" smtClean="0"/>
              <a:t>particular</a:t>
            </a:r>
            <a:r>
              <a:rPr lang="pt-BR" dirty="0"/>
              <a:t>.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2ª </a:t>
            </a:r>
            <a:r>
              <a:rPr lang="pt-BR" dirty="0"/>
              <a:t>- a instituição privada deverá estar de acordo com os princípios básicos e normas técnicas do SUS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 3ª </a:t>
            </a:r>
            <a:r>
              <a:rPr lang="pt-BR" dirty="0"/>
              <a:t>- a integração dos serviços privados deverá se dar na mesma lógica organizativa do SUS, em termos de posição definida na rede regionalizada e hierarquizada dos serviços.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Assim</a:t>
            </a:r>
            <a:r>
              <a:rPr lang="pt-BR" dirty="0"/>
              <a:t>, cada gestor deverá planejar primeiro o setor público e, na </a:t>
            </a:r>
            <a:r>
              <a:rPr lang="pt-BR" dirty="0" smtClean="0"/>
              <a:t>sequência, </a:t>
            </a:r>
            <a:r>
              <a:rPr lang="pt-BR" dirty="0"/>
              <a:t>complementar a rede assistencial com o setor privado, com os mesmos concertos de regionalização, hierarquização e universalização. Torna-se fundamental o estabelecimento de normas e procedimentos a serem cumpridos pelos conveniados e contratados, os quais devem constar, em anexo, dos convênios e contratos. </a:t>
            </a:r>
          </a:p>
        </p:txBody>
      </p:sp>
    </p:spTree>
    <p:extLst>
      <p:ext uri="{BB962C8B-B14F-4D97-AF65-F5344CB8AC3E}">
        <p14:creationId xmlns:p14="http://schemas.microsoft.com/office/powerpoint/2010/main" val="18173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626" y="2837470"/>
            <a:ext cx="2681274" cy="3194710"/>
          </a:xfrm>
          <a:prstGeom prst="rect">
            <a:avLst/>
          </a:prstGeom>
        </p:spPr>
      </p:pic>
      <p:cxnSp>
        <p:nvCxnSpPr>
          <p:cNvPr id="7" name="Conector: Angulado 6"/>
          <p:cNvCxnSpPr/>
          <p:nvPr/>
        </p:nvCxnSpPr>
        <p:spPr>
          <a:xfrm>
            <a:off x="3492500" y="5359400"/>
            <a:ext cx="2709401" cy="566234"/>
          </a:xfrm>
          <a:prstGeom prst="bentConnector3">
            <a:avLst/>
          </a:prstGeom>
          <a:ln w="47625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201901" y="5740968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Atenção </a:t>
            </a:r>
            <a:r>
              <a:rPr lang="pt-BR" dirty="0" smtClean="0"/>
              <a:t>básica</a:t>
            </a:r>
          </a:p>
          <a:p>
            <a:r>
              <a:rPr lang="pt-BR" dirty="0" smtClean="0"/>
              <a:t>(UBS, CAPS)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58902" y="5325469"/>
            <a:ext cx="3235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Porta de entrada do SUS</a:t>
            </a:r>
          </a:p>
          <a:p>
            <a:r>
              <a:rPr lang="pt-BR" dirty="0"/>
              <a:t>Longitudinalidade</a:t>
            </a:r>
          </a:p>
          <a:p>
            <a:r>
              <a:rPr lang="pt-BR" dirty="0"/>
              <a:t>Integralidade</a:t>
            </a:r>
          </a:p>
          <a:p>
            <a:r>
              <a:rPr lang="pt-BR" dirty="0" smtClean="0"/>
              <a:t>Coordenação </a:t>
            </a:r>
            <a:r>
              <a:rPr lang="pt-BR" dirty="0"/>
              <a:t>da atenção</a:t>
            </a:r>
          </a:p>
        </p:txBody>
      </p:sp>
      <p:sp>
        <p:nvSpPr>
          <p:cNvPr id="11" name="Chave Esquerda 10"/>
          <p:cNvSpPr/>
          <p:nvPr/>
        </p:nvSpPr>
        <p:spPr>
          <a:xfrm>
            <a:off x="8392175" y="5246184"/>
            <a:ext cx="372397" cy="1358900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Cima 12"/>
          <p:cNvSpPr/>
          <p:nvPr/>
        </p:nvSpPr>
        <p:spPr>
          <a:xfrm>
            <a:off x="9893301" y="4508500"/>
            <a:ext cx="177800" cy="2667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03938" y="2256732"/>
            <a:ext cx="5072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i="1" dirty="0"/>
              <a:t>Estratégia Saúde da Família</a:t>
            </a:r>
          </a:p>
          <a:p>
            <a:r>
              <a:rPr lang="pt-BR" dirty="0"/>
              <a:t>1 médico</a:t>
            </a:r>
          </a:p>
          <a:p>
            <a:r>
              <a:rPr lang="pt-BR" dirty="0"/>
              <a:t>1 enfermeiro</a:t>
            </a:r>
          </a:p>
          <a:p>
            <a:r>
              <a:rPr lang="pt-BR" dirty="0"/>
              <a:t>1 a 2 auxiliares de enfermagem</a:t>
            </a:r>
          </a:p>
          <a:p>
            <a:r>
              <a:rPr lang="pt-BR" dirty="0"/>
              <a:t>4 a 6 agentes comunitários de saúde</a:t>
            </a:r>
          </a:p>
          <a:p>
            <a:r>
              <a:rPr lang="pt-BR" dirty="0"/>
              <a:t>Equipe de saúde bucal ( equipe ampliada)</a:t>
            </a:r>
          </a:p>
        </p:txBody>
      </p:sp>
      <p:sp>
        <p:nvSpPr>
          <p:cNvPr id="17" name="Texto Explicativo: Seta para a Direita 16"/>
          <p:cNvSpPr/>
          <p:nvPr/>
        </p:nvSpPr>
        <p:spPr>
          <a:xfrm>
            <a:off x="4981074" y="2664903"/>
            <a:ext cx="1900989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u="sng" dirty="0"/>
              <a:t>NASF</a:t>
            </a:r>
          </a:p>
        </p:txBody>
      </p:sp>
    </p:spTree>
    <p:extLst>
      <p:ext uri="{BB962C8B-B14F-4D97-AF65-F5344CB8AC3E}">
        <p14:creationId xmlns:p14="http://schemas.microsoft.com/office/powerpoint/2010/main" val="3217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ÚNICO DE SAÚDE (SUS)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052" y="3804847"/>
            <a:ext cx="3419408" cy="23483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89" y="2801710"/>
            <a:ext cx="2279434" cy="16503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25" y="4653798"/>
            <a:ext cx="2269698" cy="16727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01579" y="27792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Família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9" y="4653798"/>
            <a:ext cx="2211629" cy="149935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630062" y="2617044"/>
            <a:ext cx="441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Território (local de vida e trabalho)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8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 Nacional de Promoção da </a:t>
            </a:r>
            <a:r>
              <a:rPr lang="pt-BR" dirty="0" smtClean="0"/>
              <a:t>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Política Nacional de Promoção da Saúde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Promover a qualidade de vida e reduzir vulnerabilidade e riscos à saúde relacionados aos seus determinantes e condicionantes – modos de viver, condições de trabalho, habitação, ambiente, educação, lazer, cultura, acesso a bens e serviços essenciais.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123334" y="5489466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INTERSETORIAL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6095999" y="5367154"/>
            <a:ext cx="1815737" cy="61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27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325" y="447188"/>
            <a:ext cx="11364685" cy="970450"/>
          </a:xfrm>
        </p:spPr>
        <p:txBody>
          <a:bodyPr/>
          <a:lstStyle/>
          <a:p>
            <a:r>
              <a:rPr lang="pt-BR" sz="3600" dirty="0"/>
              <a:t>Financiamento do Sistema Único de Saúde (SUS)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324" y="2679486"/>
            <a:ext cx="11155681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Financiamento </a:t>
            </a:r>
            <a:r>
              <a:rPr lang="pt-BR" b="1" dirty="0" smtClean="0"/>
              <a:t>Tripartite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Municípios e Distrito Federal: 15% do produto da arrecadação dos </a:t>
            </a:r>
            <a:r>
              <a:rPr lang="pt-BR" dirty="0" smtClean="0"/>
              <a:t>impostos (Emenda 29/2000).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Estados </a:t>
            </a:r>
            <a:r>
              <a:rPr lang="pt-BR" dirty="0"/>
              <a:t>e Distrito Federal: 12% do produto da arrecadação dos impostos </a:t>
            </a:r>
            <a:r>
              <a:rPr lang="pt-BR" dirty="0" smtClean="0"/>
              <a:t>(</a:t>
            </a:r>
            <a:r>
              <a:rPr lang="pt-BR" dirty="0"/>
              <a:t>Emenda 29/2000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União: </a:t>
            </a:r>
            <a:r>
              <a:rPr lang="pt-BR" dirty="0" smtClean="0"/>
              <a:t> </a:t>
            </a:r>
            <a:r>
              <a:rPr lang="pt-BR" dirty="0"/>
              <a:t>aplicará o montante de execução financeira do exercício de </a:t>
            </a:r>
            <a:r>
              <a:rPr lang="pt-BR" dirty="0" smtClean="0"/>
              <a:t>2017 e assim </a:t>
            </a:r>
            <a:r>
              <a:rPr lang="pt-BR" dirty="0"/>
              <a:t>será pelos próximos 20 anos.</a:t>
            </a: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70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Concepções de saúde e a relação com o meio de vida e </a:t>
            </a:r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343" y="2644318"/>
            <a:ext cx="10554574" cy="363651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Antiguidade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Assírios, egípcios, caldeus, hebreus e outros povos -  elementos externos de </a:t>
            </a:r>
            <a:r>
              <a:rPr lang="pt-BR" b="1" i="1" u="sng" dirty="0"/>
              <a:t>ordem natural </a:t>
            </a:r>
            <a:r>
              <a:rPr lang="pt-BR" dirty="0"/>
              <a:t>ou </a:t>
            </a:r>
            <a:r>
              <a:rPr lang="pt-BR" dirty="0" smtClean="0"/>
              <a:t>espíritos sobrenatural  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Medicinas hindu e chinesa  -  resultado do desequilíbrio ou desarmonia entre os </a:t>
            </a:r>
            <a:r>
              <a:rPr lang="pt-BR" b="1" i="1" u="sng" dirty="0"/>
              <a:t>elementos da natureza </a:t>
            </a:r>
            <a:r>
              <a:rPr lang="pt-BR" dirty="0"/>
              <a:t>e do corpo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Civilização grega - Isonomia ( perfeita harmonia entre os elementos - </a:t>
            </a:r>
            <a:r>
              <a:rPr lang="pt-BR" b="1" i="1" u="sng" dirty="0"/>
              <a:t>terra, ar, água e fogo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Idade Média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Pensamento mágico-religioso - elementos de ordem sobrenatural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Final da Idade Média, frente às epidemias que assolavam a Europa -  </a:t>
            </a:r>
            <a:r>
              <a:rPr lang="pt-BR" b="1" i="1" u="sng" dirty="0"/>
              <a:t>miasmas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b="1" i="1" u="sng" dirty="0"/>
          </a:p>
          <a:p>
            <a:pPr marL="0" indent="0" algn="ctr">
              <a:buNone/>
            </a:pPr>
            <a:r>
              <a:rPr lang="pt-BR" b="1" i="1" dirty="0"/>
              <a:t>A origem das doenças se deve ao conjunto de maus odores propagados pelo ar e derivados da putrefação de matéria orgânica presente nos solos e águas devido às precárias condições sanitárias </a:t>
            </a:r>
            <a:endParaRPr lang="pt-BR" b="1" i="1" u="sng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02821" y="3483938"/>
            <a:ext cx="952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Hipócrates - “ Ares, águas e lugares” -  hipóteses sobre o contágio</a:t>
            </a:r>
          </a:p>
          <a:p>
            <a:r>
              <a:rPr lang="pt-BR" sz="1400" dirty="0"/>
              <a:t>Distribuição das doenças em termos da qualidade dos elementos naturais, do espaço ocupado e do clima</a:t>
            </a:r>
          </a:p>
        </p:txBody>
      </p:sp>
      <p:sp>
        <p:nvSpPr>
          <p:cNvPr id="5" name="Seta em Curva para a Direita 4"/>
          <p:cNvSpPr/>
          <p:nvPr/>
        </p:nvSpPr>
        <p:spPr>
          <a:xfrm rot="19299897">
            <a:off x="1622525" y="3565692"/>
            <a:ext cx="506437" cy="698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271" y="5734177"/>
            <a:ext cx="2928729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8823" y="979714"/>
            <a:ext cx="10994463" cy="53296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Hoje o SUS cobre mais de 200 milhões de pessoas, 80% delas dependentes exclusivamente do sistema para qualquer atendimento médico.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Orçamento da União deste ano destina ao setor R$ 132,8 bilhões. Em 2018, foram autorizados R$ 130 bilhões, dos quais apenas R$ 108 bilhões acabaram efetivamente executados. Esse  valor cobre apenas as despesas básicas de manutenção do sistema, sem margem para investimento.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investimento público brasileiro em saúde é baixo em comparação ao de países com sistemas semelhantes de cobertura universal. De acordo com o levantamento, </a:t>
            </a:r>
            <a:r>
              <a:rPr lang="pt-BR" b="1" dirty="0" smtClean="0"/>
              <a:t>o gasto governamental médio por habitante em 2017 foi de R$ 1.271,65</a:t>
            </a:r>
            <a:r>
              <a:rPr lang="pt-BR" dirty="0" smtClean="0"/>
              <a:t> (cerca de US$ 340), somando-se todas as esferas — União, estados e municípios. No Reino Unido, considerado modelo de sistema universal, por exemplo, o gasto per capita foi </a:t>
            </a:r>
            <a:r>
              <a:rPr lang="pt-BR" b="1" dirty="0" smtClean="0"/>
              <a:t>dez vezes maior</a:t>
            </a:r>
            <a:r>
              <a:rPr lang="pt-BR" dirty="0" smtClean="0"/>
              <a:t>: US$ 3,5 mil, valor semelhante aos aplicados por França e Canadá, segundo a Organização Mundial da Saúde (OMS). Mesmo a Argentina, com US$ 713, </a:t>
            </a:r>
            <a:r>
              <a:rPr lang="pt-BR" b="1" dirty="0" smtClean="0"/>
              <a:t>investiu mais do que o dobro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08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4320" y="999538"/>
            <a:ext cx="11482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Além do baixo investimento per capita, a participação pública no total de gastos em saúde é insuficiente, dizem especialistas. No Brasil, os cofres governamentais </a:t>
            </a:r>
            <a:r>
              <a:rPr lang="pt-BR" b="1" dirty="0"/>
              <a:t>custeiam 43% dos gastos totais no setor</a:t>
            </a:r>
            <a:r>
              <a:rPr lang="pt-BR" dirty="0"/>
              <a:t>. O restante é arcado pelas famílias com serviços de saúde privados, como planos de saúde e compra de medicamentos. No Reino Unido, a participação estatal no gasto total chega a 80</a:t>
            </a:r>
            <a:r>
              <a:rPr lang="pt-BR" dirty="0" smtClean="0"/>
              <a:t>%.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“Nenhum </a:t>
            </a:r>
            <a:r>
              <a:rPr lang="pt-BR" dirty="0"/>
              <a:t>país do mundo que se propõe a fazer um sistema único de saúde tem um financiamento por parte do governo central de menos de 65%. Consequentemente, o primeiro problema é falta de financiamento adequado, seguido de perto pela questão da falta de gestão adequada, de políticas adequadas. Só que até para contratar gestores qualificados nós precisamos ter financiamento </a:t>
            </a:r>
            <a:r>
              <a:rPr lang="pt-BR" dirty="0" smtClean="0"/>
              <a:t>adequado” </a:t>
            </a:r>
            <a:r>
              <a:rPr lang="pt-BR" dirty="0"/>
              <a:t>avalia o presidente da Associação Médica Brasileira, Lincoln Lopes Ferreira.</a:t>
            </a:r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Fonte</a:t>
            </a:r>
            <a:r>
              <a:rPr lang="pt-BR" dirty="0"/>
              <a:t>: Agência Senado</a:t>
            </a:r>
          </a:p>
        </p:txBody>
      </p:sp>
    </p:spTree>
    <p:extLst>
      <p:ext uri="{BB962C8B-B14F-4D97-AF65-F5344CB8AC3E}">
        <p14:creationId xmlns:p14="http://schemas.microsoft.com/office/powerpoint/2010/main" val="77338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524415"/>
            <a:ext cx="110250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Ao mesmo tempo em que sofre com </a:t>
            </a:r>
            <a:r>
              <a:rPr lang="pt-BR" dirty="0" err="1"/>
              <a:t>subfinanciamento</a:t>
            </a:r>
            <a:r>
              <a:rPr lang="pt-BR" dirty="0"/>
              <a:t>, o SUS vê crescer a demanda por seus serviços, motivada por mudanças nos perfis socioeconômico e epidemiológico dos </a:t>
            </a:r>
            <a:r>
              <a:rPr lang="pt-BR" dirty="0" smtClean="0"/>
              <a:t>brasileiros (o </a:t>
            </a:r>
            <a:r>
              <a:rPr lang="pt-BR" dirty="0"/>
              <a:t>envelhecimento da população, o aumento dos acidentes de trânsito e da violência e o crescimento do </a:t>
            </a:r>
            <a:r>
              <a:rPr lang="pt-BR" dirty="0" smtClean="0"/>
              <a:t>desemprego, </a:t>
            </a:r>
            <a:r>
              <a:rPr lang="pt-BR" dirty="0" err="1" smtClean="0"/>
              <a:t>etc</a:t>
            </a:r>
            <a:r>
              <a:rPr lang="pt-BR" dirty="0" smtClean="0"/>
              <a:t>)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Essa situação é percebida pelos pacientes, que reclamam de demora nos atendimentos, dificuldades nas marcações de consultas e cirurgias, falta de médicos e de medicamentos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4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834" t="33140" r="36915" b="19011"/>
          <a:stretch/>
        </p:blipFill>
        <p:spPr>
          <a:xfrm>
            <a:off x="6988629" y="1606730"/>
            <a:ext cx="4976949" cy="33179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2069" y="243628"/>
            <a:ext cx="64399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30 anos, sistema melhorou indicadores do país: </a:t>
            </a:r>
          </a:p>
          <a:p>
            <a:pPr algn="just"/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Redução em 70% da mortalidade infantil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Os brasileiros também envelhecem com mais qualidade e morrem mais tarde. Nos anos 1980, a expectativa de vida era de 69 anos.  Em 2018, de 76 anos.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 Estratégia Saúde da Família do SUS cobre mais de 130 milhões de brasileiros com cerca de 40 mil equipes de Saúde da Família organizadas em todo o território nacional.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Universalização da alta complexidade, que são aqueles procedimentos mais caros, mais especializados, realizados em lugares de ponta para o atendimento, por exemplo, do tratamento de câncer ou transplantes.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2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ABC DO SUS DOUTRINAS E PRINCÍPIOS. MINISTÉRIO DA SAÚDE SECRETARIA NACIONAL DE ASSISTÊNCIA À </a:t>
            </a:r>
            <a:r>
              <a:rPr lang="pt-BR" dirty="0" smtClean="0"/>
              <a:t>SAÚDE</a:t>
            </a:r>
          </a:p>
          <a:p>
            <a:r>
              <a:rPr lang="pt-BR" dirty="0"/>
              <a:t>Financiamento do Sistema Único de Saúde (SUS</a:t>
            </a:r>
            <a:r>
              <a:rPr lang="pt-BR" dirty="0" smtClean="0"/>
              <a:t>). Confederação Nacional dos Municípios.</a:t>
            </a:r>
          </a:p>
          <a:p>
            <a:r>
              <a:rPr lang="pt-BR" dirty="0"/>
              <a:t>Na saúde, governo deve enfrentar desafio de financiar o </a:t>
            </a:r>
            <a:r>
              <a:rPr lang="pt-BR" dirty="0" smtClean="0"/>
              <a:t>SUS. Fonte</a:t>
            </a:r>
            <a:r>
              <a:rPr lang="pt-BR" dirty="0"/>
              <a:t>: Agência Senado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526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812" y="2393738"/>
            <a:ext cx="10554574" cy="1316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sz="2800" dirty="0" smtClean="0"/>
              <a:t>natalia.nascimento.nascimento@usp.br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33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Concepções de saúde e a relação com o meio de vida 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422" y="2222287"/>
            <a:ext cx="11077864" cy="4108175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Final do século XVIII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Contagio: Era bacteriológica</a:t>
            </a:r>
          </a:p>
          <a:p>
            <a:pPr marL="0" indent="0">
              <a:buNone/>
            </a:pPr>
            <a:r>
              <a:rPr lang="pt-BR" dirty="0"/>
              <a:t>                       agentes etiológicos (</a:t>
            </a:r>
            <a:r>
              <a:rPr lang="pt-BR" b="1" dirty="0" err="1"/>
              <a:t>unicausalidade</a:t>
            </a:r>
            <a:r>
              <a:rPr lang="pt-BR" dirty="0"/>
              <a:t>)</a:t>
            </a:r>
          </a:p>
          <a:p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Contexto social: Industrialização e urbanização acompanhada pelo agravamento das precárias condições de vida</a:t>
            </a:r>
          </a:p>
          <a:p>
            <a:pPr marL="0" indent="0" algn="just">
              <a:buNone/>
            </a:pPr>
            <a:r>
              <a:rPr lang="pt-BR" dirty="0"/>
              <a:t>                      </a:t>
            </a:r>
            <a:r>
              <a:rPr lang="pt-BR" sz="1700" b="1" i="1" u="sng" dirty="0"/>
              <a:t>condições sociais de vida e de trabalho</a:t>
            </a:r>
            <a:r>
              <a:rPr lang="pt-BR" sz="1700" b="1" i="1" dirty="0"/>
              <a:t> </a:t>
            </a:r>
            <a:r>
              <a:rPr lang="pt-BR" dirty="0"/>
              <a:t>como responsáveis pelo adoecimento das populações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Século XX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Concepção multicausal </a:t>
            </a:r>
          </a:p>
          <a:p>
            <a:pPr marL="0" indent="0">
              <a:buNone/>
            </a:pPr>
            <a:r>
              <a:rPr lang="pt-BR" dirty="0"/>
              <a:t>                      múltiplos fatores </a:t>
            </a:r>
            <a:r>
              <a:rPr lang="pt-BR" dirty="0" err="1"/>
              <a:t>interrelacionados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b="1" dirty="0"/>
              <a:t>Teoria da Determinação Social do Processo Saúde Doença </a:t>
            </a:r>
          </a:p>
          <a:p>
            <a:pPr marL="0" indent="0">
              <a:buNone/>
            </a:pPr>
            <a:r>
              <a:rPr lang="pt-BR" dirty="0"/>
              <a:t>                     </a:t>
            </a:r>
            <a:r>
              <a:rPr lang="pt-BR" dirty="0"/>
              <a:t>as formas de vida e trabalho determinam os fenômenos de saúde e de doença</a:t>
            </a:r>
            <a:endParaRPr lang="pt-BR" dirty="0"/>
          </a:p>
        </p:txBody>
      </p:sp>
      <p:sp>
        <p:nvSpPr>
          <p:cNvPr id="4" name="Seta em Curva para Cima 3"/>
          <p:cNvSpPr/>
          <p:nvPr/>
        </p:nvSpPr>
        <p:spPr>
          <a:xfrm rot="2995653">
            <a:off x="981907" y="3037416"/>
            <a:ext cx="369409" cy="2243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Cima 4"/>
          <p:cNvSpPr/>
          <p:nvPr/>
        </p:nvSpPr>
        <p:spPr>
          <a:xfrm rot="2995653">
            <a:off x="981906" y="4983969"/>
            <a:ext cx="369409" cy="2243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Cima 5"/>
          <p:cNvSpPr/>
          <p:nvPr/>
        </p:nvSpPr>
        <p:spPr>
          <a:xfrm rot="2995653">
            <a:off x="925969" y="5948508"/>
            <a:ext cx="369409" cy="2243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Cima 6"/>
          <p:cNvSpPr/>
          <p:nvPr/>
        </p:nvSpPr>
        <p:spPr>
          <a:xfrm rot="2995653">
            <a:off x="981906" y="3922531"/>
            <a:ext cx="369409" cy="2243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12" y="1914306"/>
            <a:ext cx="2912088" cy="15591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404" y="4440163"/>
            <a:ext cx="2778342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eterminantes sociais da saÃ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5" y="216626"/>
            <a:ext cx="89535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 sociedade se organiza para a construção da vida social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6" name="AutoShape 8" descr="Resultado de imagem para moradia prec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moradia preca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762" t="17931" r="32096" b="21103"/>
          <a:stretch/>
        </p:blipFill>
        <p:spPr>
          <a:xfrm>
            <a:off x="326571" y="287382"/>
            <a:ext cx="7955280" cy="39972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553" t="18446" r="37517"/>
          <a:stretch/>
        </p:blipFill>
        <p:spPr>
          <a:xfrm>
            <a:off x="4304211" y="3553097"/>
            <a:ext cx="7537270" cy="30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08" t="15800" r="30289" b="19011"/>
          <a:stretch/>
        </p:blipFill>
        <p:spPr>
          <a:xfrm>
            <a:off x="145596" y="2116182"/>
            <a:ext cx="8795929" cy="45202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549" t="9780" r="31495" b="32410"/>
          <a:stretch/>
        </p:blipFill>
        <p:spPr>
          <a:xfrm>
            <a:off x="3487782" y="250372"/>
            <a:ext cx="8451669" cy="40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46" t="34270" r="3583" b="43877"/>
          <a:stretch/>
        </p:blipFill>
        <p:spPr>
          <a:xfrm>
            <a:off x="0" y="0"/>
            <a:ext cx="12135394" cy="15152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504" t="27677" r="19948" b="32386"/>
          <a:stretch/>
        </p:blipFill>
        <p:spPr>
          <a:xfrm>
            <a:off x="0" y="1515293"/>
            <a:ext cx="8138160" cy="27693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54615" r="28080"/>
          <a:stretch/>
        </p:blipFill>
        <p:spPr>
          <a:xfrm>
            <a:off x="2777762" y="4167051"/>
            <a:ext cx="9357632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1074</TotalTime>
  <Words>2300</Words>
  <Application>Microsoft Office PowerPoint</Application>
  <PresentationFormat>Widescreen</PresentationFormat>
  <Paragraphs>175</Paragraphs>
  <Slides>35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Century Gothic</vt:lpstr>
      <vt:lpstr>Source Sans Pro</vt:lpstr>
      <vt:lpstr>Wingdings</vt:lpstr>
      <vt:lpstr>Wingdings 2</vt:lpstr>
      <vt:lpstr>Citável</vt:lpstr>
      <vt:lpstr>Políticas Públicas de Saúde </vt:lpstr>
      <vt:lpstr>Políticas Públicas de Saúde </vt:lpstr>
      <vt:lpstr>Concepções de saúde e a relação com o meio de vida e trabalho</vt:lpstr>
      <vt:lpstr>Concepções de saúde e a relação com o meio de vida e trabalho</vt:lpstr>
      <vt:lpstr>Apresentação do PowerPoint</vt:lpstr>
      <vt:lpstr>Como a sociedade se organiza para a construção da vida social?</vt:lpstr>
      <vt:lpstr>Apresentação do PowerPoint</vt:lpstr>
      <vt:lpstr>Apresentação do PowerPoint</vt:lpstr>
      <vt:lpstr>Apresentação do PowerPoint</vt:lpstr>
      <vt:lpstr>Apresentação do PowerPoint</vt:lpstr>
      <vt:lpstr>Principais causas de morte </vt:lpstr>
      <vt:lpstr>SISTEMA ÚNICO DE SAÚDE (SUS)</vt:lpstr>
      <vt:lpstr>SISTEMA ÚNICO DE SAÚDE (SUS)</vt:lpstr>
      <vt:lpstr>O que acha do SUS? Conte uma experiência? </vt:lpstr>
      <vt:lpstr>SISTEMA ÚNICO DE SAÚDE (SUS)</vt:lpstr>
      <vt:lpstr>SISTEMA ÚNICO DE SAÚDE (SUS)</vt:lpstr>
      <vt:lpstr>UNIVERSALIDADE</vt:lpstr>
      <vt:lpstr>IGUALDADE E EQÜIDADE</vt:lpstr>
      <vt:lpstr>INTEGRALIDADE</vt:lpstr>
      <vt:lpstr>SISTEMA ÚNICO DE SAÚDE (SUS)</vt:lpstr>
      <vt:lpstr>RESOLUBILIDADE </vt:lpstr>
      <vt:lpstr>PARTICIPAÇÃO DOS CIDADÃOS</vt:lpstr>
      <vt:lpstr>DESCENTRALIZAÇÃO</vt:lpstr>
      <vt:lpstr>REGIONALIZAÇÃO e HIERARQUIZAÇÃO</vt:lpstr>
      <vt:lpstr>COMPLEMENTARIEDADE DO SETOR PRIVADO </vt:lpstr>
      <vt:lpstr>SISTEMA ÚNICO DE SAÚDE (SUS)</vt:lpstr>
      <vt:lpstr>SISTEMA ÚNICO DE SAÚDE (SUS)</vt:lpstr>
      <vt:lpstr>Política Nacional de Promoção da Saúde</vt:lpstr>
      <vt:lpstr>Financiamento do Sistema Único de Saúde (SUS)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COLETIVA II</dc:title>
  <dc:creator>Natália de Castro</dc:creator>
  <cp:lastModifiedBy>Natália</cp:lastModifiedBy>
  <cp:revision>67</cp:revision>
  <dcterms:created xsi:type="dcterms:W3CDTF">2016-07-25T14:20:05Z</dcterms:created>
  <dcterms:modified xsi:type="dcterms:W3CDTF">2019-09-09T15:50:20Z</dcterms:modified>
</cp:coreProperties>
</file>