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86" r:id="rId3"/>
    <p:sldId id="387" r:id="rId4"/>
    <p:sldId id="257" r:id="rId5"/>
    <p:sldId id="364" r:id="rId6"/>
    <p:sldId id="355" r:id="rId7"/>
    <p:sldId id="339" r:id="rId8"/>
    <p:sldId id="366" r:id="rId9"/>
    <p:sldId id="367" r:id="rId10"/>
    <p:sldId id="317" r:id="rId11"/>
    <p:sldId id="315" r:id="rId12"/>
    <p:sldId id="350" r:id="rId13"/>
    <p:sldId id="368" r:id="rId14"/>
    <p:sldId id="379" r:id="rId15"/>
    <p:sldId id="380" r:id="rId16"/>
    <p:sldId id="381" r:id="rId17"/>
    <p:sldId id="369" r:id="rId18"/>
    <p:sldId id="370" r:id="rId19"/>
    <p:sldId id="371" r:id="rId20"/>
    <p:sldId id="372" r:id="rId21"/>
    <p:sldId id="373" r:id="rId22"/>
    <p:sldId id="375" r:id="rId23"/>
    <p:sldId id="374" r:id="rId24"/>
    <p:sldId id="376" r:id="rId25"/>
    <p:sldId id="377" r:id="rId26"/>
    <p:sldId id="378" r:id="rId27"/>
    <p:sldId id="338" r:id="rId28"/>
    <p:sldId id="382" r:id="rId29"/>
    <p:sldId id="383" r:id="rId30"/>
    <p:sldId id="384" r:id="rId31"/>
    <p:sldId id="385" r:id="rId32"/>
    <p:sldId id="36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  <a:srgbClr val="FF6600"/>
    <a:srgbClr val="33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21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41870-59E7-41FE-8E3F-0A0C946912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235BBC-03E2-4669-85E7-61806FD168CB}">
      <dgm:prSet phldrT="[Texto]"/>
      <dgm:spPr/>
      <dgm:t>
        <a:bodyPr/>
        <a:lstStyle/>
        <a:p>
          <a:r>
            <a:rPr lang="pt-BR" dirty="0" smtClean="0"/>
            <a:t>1) Identificação do problema</a:t>
          </a:r>
          <a:endParaRPr lang="pt-BR" dirty="0"/>
        </a:p>
      </dgm:t>
    </dgm:pt>
    <dgm:pt modelId="{8F13C31A-9735-4FA4-972A-A53C1692FC39}" type="parTrans" cxnId="{FE067396-F632-4E33-B686-A94FF506DA7A}">
      <dgm:prSet/>
      <dgm:spPr/>
      <dgm:t>
        <a:bodyPr/>
        <a:lstStyle/>
        <a:p>
          <a:endParaRPr lang="pt-BR"/>
        </a:p>
      </dgm:t>
    </dgm:pt>
    <dgm:pt modelId="{21389F5E-A012-4501-9158-5E1C74ADE0AA}" type="sibTrans" cxnId="{FE067396-F632-4E33-B686-A94FF506DA7A}">
      <dgm:prSet/>
      <dgm:spPr/>
      <dgm:t>
        <a:bodyPr/>
        <a:lstStyle/>
        <a:p>
          <a:endParaRPr lang="pt-BR" dirty="0"/>
        </a:p>
      </dgm:t>
    </dgm:pt>
    <dgm:pt modelId="{9466F299-C47D-4EF0-975A-A417834CD0B4}">
      <dgm:prSet phldrT="[Texto]"/>
      <dgm:spPr/>
      <dgm:t>
        <a:bodyPr/>
        <a:lstStyle/>
        <a:p>
          <a:r>
            <a:rPr lang="pt-BR" dirty="0" smtClean="0"/>
            <a:t>2) Formulação da PP</a:t>
          </a:r>
          <a:endParaRPr lang="pt-BR" dirty="0"/>
        </a:p>
      </dgm:t>
    </dgm:pt>
    <dgm:pt modelId="{5C1DEFCB-AEC7-4C98-B94A-9A2BE8B99C2D}" type="parTrans" cxnId="{8CAC2C03-88E4-4735-9454-2361591B726E}">
      <dgm:prSet/>
      <dgm:spPr/>
      <dgm:t>
        <a:bodyPr/>
        <a:lstStyle/>
        <a:p>
          <a:endParaRPr lang="pt-BR"/>
        </a:p>
      </dgm:t>
    </dgm:pt>
    <dgm:pt modelId="{9EE06423-09AC-4007-874F-EF11E46393D3}" type="sibTrans" cxnId="{8CAC2C03-88E4-4735-9454-2361591B726E}">
      <dgm:prSet/>
      <dgm:spPr/>
      <dgm:t>
        <a:bodyPr/>
        <a:lstStyle/>
        <a:p>
          <a:endParaRPr lang="pt-BR" dirty="0"/>
        </a:p>
      </dgm:t>
    </dgm:pt>
    <dgm:pt modelId="{18B82D7E-ED41-41CA-9CC8-0C2474FC6686}">
      <dgm:prSet phldrT="[Texto]"/>
      <dgm:spPr/>
      <dgm:t>
        <a:bodyPr/>
        <a:lstStyle/>
        <a:p>
          <a:r>
            <a:rPr lang="pt-BR" dirty="0" smtClean="0"/>
            <a:t>3) Tomada de decisões</a:t>
          </a:r>
          <a:endParaRPr lang="pt-BR" dirty="0"/>
        </a:p>
      </dgm:t>
    </dgm:pt>
    <dgm:pt modelId="{0E63DFF7-AA3E-4E94-9D7A-34102511207B}" type="parTrans" cxnId="{AC3DD0A4-EA12-44DB-A84F-ADDECFEFFB0B}">
      <dgm:prSet/>
      <dgm:spPr/>
      <dgm:t>
        <a:bodyPr/>
        <a:lstStyle/>
        <a:p>
          <a:endParaRPr lang="pt-BR"/>
        </a:p>
      </dgm:t>
    </dgm:pt>
    <dgm:pt modelId="{16608652-A928-4E87-A8CB-8F482623D7DF}" type="sibTrans" cxnId="{AC3DD0A4-EA12-44DB-A84F-ADDECFEFFB0B}">
      <dgm:prSet/>
      <dgm:spPr/>
      <dgm:t>
        <a:bodyPr/>
        <a:lstStyle/>
        <a:p>
          <a:endParaRPr lang="pt-BR" dirty="0"/>
        </a:p>
      </dgm:t>
    </dgm:pt>
    <dgm:pt modelId="{7C9E45E9-4060-475E-8FDB-9372D84BA459}">
      <dgm:prSet phldrT="[Texto]"/>
      <dgm:spPr/>
      <dgm:t>
        <a:bodyPr/>
        <a:lstStyle/>
        <a:p>
          <a:r>
            <a:rPr lang="pt-BR" dirty="0" smtClean="0"/>
            <a:t>4) Implementação da PP</a:t>
          </a:r>
          <a:endParaRPr lang="pt-BR" dirty="0"/>
        </a:p>
      </dgm:t>
    </dgm:pt>
    <dgm:pt modelId="{4BD6DB7E-DA4F-4FE8-BDE0-D76B79809F69}" type="parTrans" cxnId="{EFDD1F1D-D4E1-40E9-8A79-6249A73CC7BC}">
      <dgm:prSet/>
      <dgm:spPr/>
      <dgm:t>
        <a:bodyPr/>
        <a:lstStyle/>
        <a:p>
          <a:endParaRPr lang="pt-BR"/>
        </a:p>
      </dgm:t>
    </dgm:pt>
    <dgm:pt modelId="{2B1C0AEA-DC6F-497A-9D94-75240C55E729}" type="sibTrans" cxnId="{EFDD1F1D-D4E1-40E9-8A79-6249A73CC7BC}">
      <dgm:prSet/>
      <dgm:spPr/>
      <dgm:t>
        <a:bodyPr/>
        <a:lstStyle/>
        <a:p>
          <a:endParaRPr lang="pt-BR" dirty="0"/>
        </a:p>
      </dgm:t>
    </dgm:pt>
    <dgm:pt modelId="{797D5A3F-91AB-4A05-8249-E303C5A6367F}">
      <dgm:prSet phldrT="[Texto]"/>
      <dgm:spPr/>
      <dgm:t>
        <a:bodyPr/>
        <a:lstStyle/>
        <a:p>
          <a:r>
            <a:rPr lang="pt-BR" dirty="0" smtClean="0"/>
            <a:t>5) Avaliação/</a:t>
          </a:r>
        </a:p>
        <a:p>
          <a:r>
            <a:rPr lang="pt-BR" dirty="0" smtClean="0"/>
            <a:t>Monitoramento</a:t>
          </a:r>
          <a:endParaRPr lang="pt-BR" dirty="0"/>
        </a:p>
      </dgm:t>
    </dgm:pt>
    <dgm:pt modelId="{8360567D-FE2F-4125-9FFA-9A3E7A0DCDA4}" type="parTrans" cxnId="{8DD0F01B-D8A5-4C2A-81E0-45E9C9BD8ADC}">
      <dgm:prSet/>
      <dgm:spPr/>
      <dgm:t>
        <a:bodyPr/>
        <a:lstStyle/>
        <a:p>
          <a:endParaRPr lang="pt-BR"/>
        </a:p>
      </dgm:t>
    </dgm:pt>
    <dgm:pt modelId="{388C5DB6-651C-4786-ADF6-16664C58DBF4}" type="sibTrans" cxnId="{8DD0F01B-D8A5-4C2A-81E0-45E9C9BD8ADC}">
      <dgm:prSet/>
      <dgm:spPr/>
      <dgm:t>
        <a:bodyPr/>
        <a:lstStyle/>
        <a:p>
          <a:endParaRPr lang="pt-BR" dirty="0"/>
        </a:p>
      </dgm:t>
    </dgm:pt>
    <dgm:pt modelId="{4F53E505-4AE9-48F5-96F7-D2380F51782A}" type="pres">
      <dgm:prSet presAssocID="{8A641870-59E7-41FE-8E3F-0A0C946912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2A8DF3-00F3-4350-841D-606247BBE714}" type="pres">
      <dgm:prSet presAssocID="{FD235BBC-03E2-4669-85E7-61806FD168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F8BCBB-2D2B-4B75-BBFC-EFB186F33BA9}" type="pres">
      <dgm:prSet presAssocID="{FD235BBC-03E2-4669-85E7-61806FD168CB}" presName="spNode" presStyleCnt="0"/>
      <dgm:spPr/>
    </dgm:pt>
    <dgm:pt modelId="{A2143DB9-B3C3-41E1-B618-DB163A2BB1A1}" type="pres">
      <dgm:prSet presAssocID="{21389F5E-A012-4501-9158-5E1C74ADE0AA}" presName="sibTrans" presStyleLbl="sibTrans1D1" presStyleIdx="0" presStyleCnt="5"/>
      <dgm:spPr/>
      <dgm:t>
        <a:bodyPr/>
        <a:lstStyle/>
        <a:p>
          <a:endParaRPr lang="pt-BR"/>
        </a:p>
      </dgm:t>
    </dgm:pt>
    <dgm:pt modelId="{237D1019-BCB6-4229-ACBB-8A7A679EA363}" type="pres">
      <dgm:prSet presAssocID="{9466F299-C47D-4EF0-975A-A417834CD0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423F2A-D181-4DF9-B7D7-815CA3118B3C}" type="pres">
      <dgm:prSet presAssocID="{9466F299-C47D-4EF0-975A-A417834CD0B4}" presName="spNode" presStyleCnt="0"/>
      <dgm:spPr/>
    </dgm:pt>
    <dgm:pt modelId="{455556AC-0AB8-42A0-8194-0A63E305BE34}" type="pres">
      <dgm:prSet presAssocID="{9EE06423-09AC-4007-874F-EF11E46393D3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A9D02E5-FDFA-49DB-9E17-95D8362CE818}" type="pres">
      <dgm:prSet presAssocID="{18B82D7E-ED41-41CA-9CC8-0C2474FC66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971AEB-69F5-426E-B27F-2D56461E1CD3}" type="pres">
      <dgm:prSet presAssocID="{18B82D7E-ED41-41CA-9CC8-0C2474FC6686}" presName="spNode" presStyleCnt="0"/>
      <dgm:spPr/>
    </dgm:pt>
    <dgm:pt modelId="{FBCD041B-1505-4562-A578-A5A99016ABBA}" type="pres">
      <dgm:prSet presAssocID="{16608652-A928-4E87-A8CB-8F482623D7DF}" presName="sibTrans" presStyleLbl="sibTrans1D1" presStyleIdx="2" presStyleCnt="5"/>
      <dgm:spPr/>
      <dgm:t>
        <a:bodyPr/>
        <a:lstStyle/>
        <a:p>
          <a:endParaRPr lang="pt-BR"/>
        </a:p>
      </dgm:t>
    </dgm:pt>
    <dgm:pt modelId="{3FA5B8D3-86FD-4D76-AF5C-E44211634C38}" type="pres">
      <dgm:prSet presAssocID="{7C9E45E9-4060-475E-8FDB-9372D84BA4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B8985E-506C-416A-9001-B2FC2C5BFB09}" type="pres">
      <dgm:prSet presAssocID="{7C9E45E9-4060-475E-8FDB-9372D84BA459}" presName="spNode" presStyleCnt="0"/>
      <dgm:spPr/>
    </dgm:pt>
    <dgm:pt modelId="{BAD03869-C1E1-45F6-B37D-ADFFD9711CF2}" type="pres">
      <dgm:prSet presAssocID="{2B1C0AEA-DC6F-497A-9D94-75240C55E729}" presName="sibTrans" presStyleLbl="sibTrans1D1" presStyleIdx="3" presStyleCnt="5"/>
      <dgm:spPr/>
      <dgm:t>
        <a:bodyPr/>
        <a:lstStyle/>
        <a:p>
          <a:endParaRPr lang="pt-BR"/>
        </a:p>
      </dgm:t>
    </dgm:pt>
    <dgm:pt modelId="{564B939D-C167-4875-BC3D-953A0138C937}" type="pres">
      <dgm:prSet presAssocID="{797D5A3F-91AB-4A05-8249-E303C5A636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3833DC-354C-4450-9699-CEF2FE7FB1A1}" type="pres">
      <dgm:prSet presAssocID="{797D5A3F-91AB-4A05-8249-E303C5A6367F}" presName="spNode" presStyleCnt="0"/>
      <dgm:spPr/>
    </dgm:pt>
    <dgm:pt modelId="{CD9AB737-571D-4DB3-90DD-6FDDE9C0B134}" type="pres">
      <dgm:prSet presAssocID="{388C5DB6-651C-4786-ADF6-16664C58DBF4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AC3DD0A4-EA12-44DB-A84F-ADDECFEFFB0B}" srcId="{8A641870-59E7-41FE-8E3F-0A0C946912F3}" destId="{18B82D7E-ED41-41CA-9CC8-0C2474FC6686}" srcOrd="2" destOrd="0" parTransId="{0E63DFF7-AA3E-4E94-9D7A-34102511207B}" sibTransId="{16608652-A928-4E87-A8CB-8F482623D7DF}"/>
    <dgm:cxn modelId="{8DD0F01B-D8A5-4C2A-81E0-45E9C9BD8ADC}" srcId="{8A641870-59E7-41FE-8E3F-0A0C946912F3}" destId="{797D5A3F-91AB-4A05-8249-E303C5A6367F}" srcOrd="4" destOrd="0" parTransId="{8360567D-FE2F-4125-9FFA-9A3E7A0DCDA4}" sibTransId="{388C5DB6-651C-4786-ADF6-16664C58DBF4}"/>
    <dgm:cxn modelId="{8ABE2AA7-50C0-4D78-BC33-0E35937BE426}" type="presOf" srcId="{FD235BBC-03E2-4669-85E7-61806FD168CB}" destId="{9B2A8DF3-00F3-4350-841D-606247BBE714}" srcOrd="0" destOrd="0" presId="urn:microsoft.com/office/officeart/2005/8/layout/cycle6"/>
    <dgm:cxn modelId="{0B164169-BE34-4C12-ADF3-84F6003CF78D}" type="presOf" srcId="{16608652-A928-4E87-A8CB-8F482623D7DF}" destId="{FBCD041B-1505-4562-A578-A5A99016ABBA}" srcOrd="0" destOrd="0" presId="urn:microsoft.com/office/officeart/2005/8/layout/cycle6"/>
    <dgm:cxn modelId="{1C3986DD-F8B4-4037-A875-846DD6EE7E6A}" type="presOf" srcId="{8A641870-59E7-41FE-8E3F-0A0C946912F3}" destId="{4F53E505-4AE9-48F5-96F7-D2380F51782A}" srcOrd="0" destOrd="0" presId="urn:microsoft.com/office/officeart/2005/8/layout/cycle6"/>
    <dgm:cxn modelId="{4AE6E16C-6511-4C7E-ACE6-7C2A3B0192DC}" type="presOf" srcId="{7C9E45E9-4060-475E-8FDB-9372D84BA459}" destId="{3FA5B8D3-86FD-4D76-AF5C-E44211634C38}" srcOrd="0" destOrd="0" presId="urn:microsoft.com/office/officeart/2005/8/layout/cycle6"/>
    <dgm:cxn modelId="{EFDD1F1D-D4E1-40E9-8A79-6249A73CC7BC}" srcId="{8A641870-59E7-41FE-8E3F-0A0C946912F3}" destId="{7C9E45E9-4060-475E-8FDB-9372D84BA459}" srcOrd="3" destOrd="0" parTransId="{4BD6DB7E-DA4F-4FE8-BDE0-D76B79809F69}" sibTransId="{2B1C0AEA-DC6F-497A-9D94-75240C55E729}"/>
    <dgm:cxn modelId="{789F3BE2-5AC0-4DBE-86A1-9A1655B96A55}" type="presOf" srcId="{18B82D7E-ED41-41CA-9CC8-0C2474FC6686}" destId="{2A9D02E5-FDFA-49DB-9E17-95D8362CE818}" srcOrd="0" destOrd="0" presId="urn:microsoft.com/office/officeart/2005/8/layout/cycle6"/>
    <dgm:cxn modelId="{78F88E4A-C271-4293-8E7B-7318EE2146C6}" type="presOf" srcId="{797D5A3F-91AB-4A05-8249-E303C5A6367F}" destId="{564B939D-C167-4875-BC3D-953A0138C937}" srcOrd="0" destOrd="0" presId="urn:microsoft.com/office/officeart/2005/8/layout/cycle6"/>
    <dgm:cxn modelId="{25785FB4-AB8E-4F5C-9F38-2E16DAC00FE8}" type="presOf" srcId="{21389F5E-A012-4501-9158-5E1C74ADE0AA}" destId="{A2143DB9-B3C3-41E1-B618-DB163A2BB1A1}" srcOrd="0" destOrd="0" presId="urn:microsoft.com/office/officeart/2005/8/layout/cycle6"/>
    <dgm:cxn modelId="{FE067396-F632-4E33-B686-A94FF506DA7A}" srcId="{8A641870-59E7-41FE-8E3F-0A0C946912F3}" destId="{FD235BBC-03E2-4669-85E7-61806FD168CB}" srcOrd="0" destOrd="0" parTransId="{8F13C31A-9735-4FA4-972A-A53C1692FC39}" sibTransId="{21389F5E-A012-4501-9158-5E1C74ADE0AA}"/>
    <dgm:cxn modelId="{8CAC2C03-88E4-4735-9454-2361591B726E}" srcId="{8A641870-59E7-41FE-8E3F-0A0C946912F3}" destId="{9466F299-C47D-4EF0-975A-A417834CD0B4}" srcOrd="1" destOrd="0" parTransId="{5C1DEFCB-AEC7-4C98-B94A-9A2BE8B99C2D}" sibTransId="{9EE06423-09AC-4007-874F-EF11E46393D3}"/>
    <dgm:cxn modelId="{31409A06-395A-4C90-A6F2-AF0D12E3E2C4}" type="presOf" srcId="{9EE06423-09AC-4007-874F-EF11E46393D3}" destId="{455556AC-0AB8-42A0-8194-0A63E305BE34}" srcOrd="0" destOrd="0" presId="urn:microsoft.com/office/officeart/2005/8/layout/cycle6"/>
    <dgm:cxn modelId="{822689A6-97EC-4B20-A08C-B4B97EF3D079}" type="presOf" srcId="{9466F299-C47D-4EF0-975A-A417834CD0B4}" destId="{237D1019-BCB6-4229-ACBB-8A7A679EA363}" srcOrd="0" destOrd="0" presId="urn:microsoft.com/office/officeart/2005/8/layout/cycle6"/>
    <dgm:cxn modelId="{9BE9D1E1-6223-4813-A3B4-96B1D3691AFE}" type="presOf" srcId="{2B1C0AEA-DC6F-497A-9D94-75240C55E729}" destId="{BAD03869-C1E1-45F6-B37D-ADFFD9711CF2}" srcOrd="0" destOrd="0" presId="urn:microsoft.com/office/officeart/2005/8/layout/cycle6"/>
    <dgm:cxn modelId="{CAD620C6-3ADC-4A39-812B-126A193B975C}" type="presOf" srcId="{388C5DB6-651C-4786-ADF6-16664C58DBF4}" destId="{CD9AB737-571D-4DB3-90DD-6FDDE9C0B134}" srcOrd="0" destOrd="0" presId="urn:microsoft.com/office/officeart/2005/8/layout/cycle6"/>
    <dgm:cxn modelId="{8F404850-DD4E-47D9-B4E0-C630907A9C31}" type="presParOf" srcId="{4F53E505-4AE9-48F5-96F7-D2380F51782A}" destId="{9B2A8DF3-00F3-4350-841D-606247BBE714}" srcOrd="0" destOrd="0" presId="urn:microsoft.com/office/officeart/2005/8/layout/cycle6"/>
    <dgm:cxn modelId="{77248A28-BFBD-45E8-9C4E-E38C4A95E8C2}" type="presParOf" srcId="{4F53E505-4AE9-48F5-96F7-D2380F51782A}" destId="{60F8BCBB-2D2B-4B75-BBFC-EFB186F33BA9}" srcOrd="1" destOrd="0" presId="urn:microsoft.com/office/officeart/2005/8/layout/cycle6"/>
    <dgm:cxn modelId="{FB34DE88-14D6-4878-B25A-8F2EEEBA675B}" type="presParOf" srcId="{4F53E505-4AE9-48F5-96F7-D2380F51782A}" destId="{A2143DB9-B3C3-41E1-B618-DB163A2BB1A1}" srcOrd="2" destOrd="0" presId="urn:microsoft.com/office/officeart/2005/8/layout/cycle6"/>
    <dgm:cxn modelId="{DEBE05D9-2C8B-4F81-BAF7-318BE9DC841F}" type="presParOf" srcId="{4F53E505-4AE9-48F5-96F7-D2380F51782A}" destId="{237D1019-BCB6-4229-ACBB-8A7A679EA363}" srcOrd="3" destOrd="0" presId="urn:microsoft.com/office/officeart/2005/8/layout/cycle6"/>
    <dgm:cxn modelId="{DDACCC00-52AA-4663-8ED8-C081BB6B20CC}" type="presParOf" srcId="{4F53E505-4AE9-48F5-96F7-D2380F51782A}" destId="{0A423F2A-D181-4DF9-B7D7-815CA3118B3C}" srcOrd="4" destOrd="0" presId="urn:microsoft.com/office/officeart/2005/8/layout/cycle6"/>
    <dgm:cxn modelId="{B1A8BBB0-A7DA-42CA-A902-F943498F5100}" type="presParOf" srcId="{4F53E505-4AE9-48F5-96F7-D2380F51782A}" destId="{455556AC-0AB8-42A0-8194-0A63E305BE34}" srcOrd="5" destOrd="0" presId="urn:microsoft.com/office/officeart/2005/8/layout/cycle6"/>
    <dgm:cxn modelId="{C1C212BA-1B85-46E6-ADC6-3C54DAFEF3ED}" type="presParOf" srcId="{4F53E505-4AE9-48F5-96F7-D2380F51782A}" destId="{2A9D02E5-FDFA-49DB-9E17-95D8362CE818}" srcOrd="6" destOrd="0" presId="urn:microsoft.com/office/officeart/2005/8/layout/cycle6"/>
    <dgm:cxn modelId="{1406408B-3989-4A0D-9D47-B167175AEFC9}" type="presParOf" srcId="{4F53E505-4AE9-48F5-96F7-D2380F51782A}" destId="{29971AEB-69F5-426E-B27F-2D56461E1CD3}" srcOrd="7" destOrd="0" presId="urn:microsoft.com/office/officeart/2005/8/layout/cycle6"/>
    <dgm:cxn modelId="{2B00C49B-9E6E-473E-9F80-A821AAE7D0BE}" type="presParOf" srcId="{4F53E505-4AE9-48F5-96F7-D2380F51782A}" destId="{FBCD041B-1505-4562-A578-A5A99016ABBA}" srcOrd="8" destOrd="0" presId="urn:microsoft.com/office/officeart/2005/8/layout/cycle6"/>
    <dgm:cxn modelId="{EB2D08F0-E52E-42EC-812D-96835F10B203}" type="presParOf" srcId="{4F53E505-4AE9-48F5-96F7-D2380F51782A}" destId="{3FA5B8D3-86FD-4D76-AF5C-E44211634C38}" srcOrd="9" destOrd="0" presId="urn:microsoft.com/office/officeart/2005/8/layout/cycle6"/>
    <dgm:cxn modelId="{BCF7AE77-E2A4-4673-B3B5-AB0F1283D86F}" type="presParOf" srcId="{4F53E505-4AE9-48F5-96F7-D2380F51782A}" destId="{97B8985E-506C-416A-9001-B2FC2C5BFB09}" srcOrd="10" destOrd="0" presId="urn:microsoft.com/office/officeart/2005/8/layout/cycle6"/>
    <dgm:cxn modelId="{C7CD9A73-0C09-4E4A-8CC7-BDBDE035389E}" type="presParOf" srcId="{4F53E505-4AE9-48F5-96F7-D2380F51782A}" destId="{BAD03869-C1E1-45F6-B37D-ADFFD9711CF2}" srcOrd="11" destOrd="0" presId="urn:microsoft.com/office/officeart/2005/8/layout/cycle6"/>
    <dgm:cxn modelId="{BF0A2176-3FFF-40CF-AB72-88F4A5CDA779}" type="presParOf" srcId="{4F53E505-4AE9-48F5-96F7-D2380F51782A}" destId="{564B939D-C167-4875-BC3D-953A0138C937}" srcOrd="12" destOrd="0" presId="urn:microsoft.com/office/officeart/2005/8/layout/cycle6"/>
    <dgm:cxn modelId="{9706F290-A913-4A8F-A9F6-00B296E648FB}" type="presParOf" srcId="{4F53E505-4AE9-48F5-96F7-D2380F51782A}" destId="{B43833DC-354C-4450-9699-CEF2FE7FB1A1}" srcOrd="13" destOrd="0" presId="urn:microsoft.com/office/officeart/2005/8/layout/cycle6"/>
    <dgm:cxn modelId="{A1F308CA-291B-4338-B0AA-45C236E15FE4}" type="presParOf" srcId="{4F53E505-4AE9-48F5-96F7-D2380F51782A}" destId="{CD9AB737-571D-4DB3-90DD-6FDDE9C0B1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8DF3-00F3-4350-841D-606247BBE714}">
      <dsp:nvSpPr>
        <dsp:cNvPr id="0" name=""/>
        <dsp:cNvSpPr/>
      </dsp:nvSpPr>
      <dsp:spPr>
        <a:xfrm>
          <a:off x="1499896" y="614872"/>
          <a:ext cx="1213908" cy="78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1) Identificação do problema</a:t>
          </a:r>
          <a:endParaRPr lang="pt-BR" sz="1200" kern="1200" dirty="0"/>
        </a:p>
      </dsp:txBody>
      <dsp:txXfrm>
        <a:off x="1538414" y="653390"/>
        <a:ext cx="1136872" cy="712004"/>
      </dsp:txXfrm>
    </dsp:sp>
    <dsp:sp modelId="{A2143DB9-B3C3-41E1-B618-DB163A2BB1A1}">
      <dsp:nvSpPr>
        <dsp:cNvPr id="0" name=""/>
        <dsp:cNvSpPr/>
      </dsp:nvSpPr>
      <dsp:spPr>
        <a:xfrm>
          <a:off x="530139" y="1009392"/>
          <a:ext cx="3153422" cy="3153422"/>
        </a:xfrm>
        <a:custGeom>
          <a:avLst/>
          <a:gdLst/>
          <a:ahLst/>
          <a:cxnLst/>
          <a:rect l="0" t="0" r="0" b="0"/>
          <a:pathLst>
            <a:path>
              <a:moveTo>
                <a:pt x="2192008" y="125012"/>
              </a:moveTo>
              <a:arcTo wR="1576711" hR="1576711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D1019-BCB6-4229-ACBB-8A7A679EA363}">
      <dsp:nvSpPr>
        <dsp:cNvPr id="0" name=""/>
        <dsp:cNvSpPr/>
      </dsp:nvSpPr>
      <dsp:spPr>
        <a:xfrm>
          <a:off x="2999438" y="1704353"/>
          <a:ext cx="1213908" cy="78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2) Formulação da PP</a:t>
          </a:r>
          <a:endParaRPr lang="pt-BR" sz="1200" kern="1200" dirty="0"/>
        </a:p>
      </dsp:txBody>
      <dsp:txXfrm>
        <a:off x="3037956" y="1742871"/>
        <a:ext cx="1136872" cy="712004"/>
      </dsp:txXfrm>
    </dsp:sp>
    <dsp:sp modelId="{455556AC-0AB8-42A0-8194-0A63E305BE34}">
      <dsp:nvSpPr>
        <dsp:cNvPr id="0" name=""/>
        <dsp:cNvSpPr/>
      </dsp:nvSpPr>
      <dsp:spPr>
        <a:xfrm>
          <a:off x="530139" y="1009392"/>
          <a:ext cx="3153422" cy="3153422"/>
        </a:xfrm>
        <a:custGeom>
          <a:avLst/>
          <a:gdLst/>
          <a:ahLst/>
          <a:cxnLst/>
          <a:rect l="0" t="0" r="0" b="0"/>
          <a:pathLst>
            <a:path>
              <a:moveTo>
                <a:pt x="3151255" y="1494080"/>
              </a:moveTo>
              <a:arcTo wR="1576711" hR="1576711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D02E5-FDFA-49DB-9E17-95D8362CE818}">
      <dsp:nvSpPr>
        <dsp:cNvPr id="0" name=""/>
        <dsp:cNvSpPr/>
      </dsp:nvSpPr>
      <dsp:spPr>
        <a:xfrm>
          <a:off x="2426664" y="3467170"/>
          <a:ext cx="1213908" cy="78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3) Tomada de decisões</a:t>
          </a:r>
          <a:endParaRPr lang="pt-BR" sz="1200" kern="1200" dirty="0"/>
        </a:p>
      </dsp:txBody>
      <dsp:txXfrm>
        <a:off x="2465182" y="3505688"/>
        <a:ext cx="1136872" cy="712004"/>
      </dsp:txXfrm>
    </dsp:sp>
    <dsp:sp modelId="{FBCD041B-1505-4562-A578-A5A99016ABBA}">
      <dsp:nvSpPr>
        <dsp:cNvPr id="0" name=""/>
        <dsp:cNvSpPr/>
      </dsp:nvSpPr>
      <dsp:spPr>
        <a:xfrm>
          <a:off x="530139" y="1009392"/>
          <a:ext cx="3153422" cy="3153422"/>
        </a:xfrm>
        <a:custGeom>
          <a:avLst/>
          <a:gdLst/>
          <a:ahLst/>
          <a:cxnLst/>
          <a:rect l="0" t="0" r="0" b="0"/>
          <a:pathLst>
            <a:path>
              <a:moveTo>
                <a:pt x="1890258" y="3121931"/>
              </a:moveTo>
              <a:arcTo wR="1576711" hR="1576711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B8D3-86FD-4D76-AF5C-E44211634C38}">
      <dsp:nvSpPr>
        <dsp:cNvPr id="0" name=""/>
        <dsp:cNvSpPr/>
      </dsp:nvSpPr>
      <dsp:spPr>
        <a:xfrm>
          <a:off x="573129" y="3467170"/>
          <a:ext cx="1213908" cy="78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4) Implementação da PP</a:t>
          </a:r>
          <a:endParaRPr lang="pt-BR" sz="1200" kern="1200" dirty="0"/>
        </a:p>
      </dsp:txBody>
      <dsp:txXfrm>
        <a:off x="611647" y="3505688"/>
        <a:ext cx="1136872" cy="712004"/>
      </dsp:txXfrm>
    </dsp:sp>
    <dsp:sp modelId="{BAD03869-C1E1-45F6-B37D-ADFFD9711CF2}">
      <dsp:nvSpPr>
        <dsp:cNvPr id="0" name=""/>
        <dsp:cNvSpPr/>
      </dsp:nvSpPr>
      <dsp:spPr>
        <a:xfrm>
          <a:off x="530139" y="1009392"/>
          <a:ext cx="3153422" cy="3153422"/>
        </a:xfrm>
        <a:custGeom>
          <a:avLst/>
          <a:gdLst/>
          <a:ahLst/>
          <a:cxnLst/>
          <a:rect l="0" t="0" r="0" b="0"/>
          <a:pathLst>
            <a:path>
              <a:moveTo>
                <a:pt x="263525" y="2449386"/>
              </a:moveTo>
              <a:arcTo wR="1576711" hR="1576711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B939D-C167-4875-BC3D-953A0138C937}">
      <dsp:nvSpPr>
        <dsp:cNvPr id="0" name=""/>
        <dsp:cNvSpPr/>
      </dsp:nvSpPr>
      <dsp:spPr>
        <a:xfrm>
          <a:off x="355" y="1704353"/>
          <a:ext cx="1213908" cy="78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5) Avaliação/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Monitoramento</a:t>
          </a:r>
          <a:endParaRPr lang="pt-BR" sz="1200" kern="1200" dirty="0"/>
        </a:p>
      </dsp:txBody>
      <dsp:txXfrm>
        <a:off x="38873" y="1742871"/>
        <a:ext cx="1136872" cy="712004"/>
      </dsp:txXfrm>
    </dsp:sp>
    <dsp:sp modelId="{CD9AB737-571D-4DB3-90DD-6FDDE9C0B134}">
      <dsp:nvSpPr>
        <dsp:cNvPr id="0" name=""/>
        <dsp:cNvSpPr/>
      </dsp:nvSpPr>
      <dsp:spPr>
        <a:xfrm>
          <a:off x="530139" y="1009392"/>
          <a:ext cx="3153422" cy="3153422"/>
        </a:xfrm>
        <a:custGeom>
          <a:avLst/>
          <a:gdLst/>
          <a:ahLst/>
          <a:cxnLst/>
          <a:rect l="0" t="0" r="0" b="0"/>
          <a:pathLst>
            <a:path>
              <a:moveTo>
                <a:pt x="274684" y="687472"/>
              </a:moveTo>
              <a:arcTo wR="1576711" hR="1576711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BE1D-5EA5-44A3-9447-CE99F8B48323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6C2DE-5C49-4CF1-B79B-E1EC14534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8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2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8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12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6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7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8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0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7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3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5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E6E-3E07-4CFA-8135-19F7DAF63580}" type="datetimeFigureOut">
              <a:rPr lang="pt-BR" smtClean="0"/>
              <a:t>09/05/2019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2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632849" cy="504428"/>
          </a:xfrm>
        </p:spPr>
        <p:txBody>
          <a:bodyPr>
            <a:noAutofit/>
          </a:bodyPr>
          <a:lstStyle/>
          <a:p>
            <a:pPr algn="r"/>
            <a:r>
              <a:rPr lang="pt-BR" sz="2400" b="1" i="1" dirty="0" smtClean="0">
                <a:solidFill>
                  <a:schemeClr val="tx2"/>
                </a:solidFill>
              </a:rPr>
              <a:t>Yara R. Santos e Alfredo dos Santos Junior</a:t>
            </a:r>
            <a:endParaRPr lang="pt-BR" sz="2400" b="1" i="1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49057" y="2348880"/>
            <a:ext cx="8110359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 smtClean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Princípios da Doutrina Social da Igreja</a:t>
            </a:r>
          </a:p>
          <a:p>
            <a:r>
              <a:rPr lang="pt-BR" sz="3600" b="1" i="1" dirty="0" smtClean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DSI</a:t>
            </a:r>
            <a:endParaRPr lang="pt-BR" sz="31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0808" y="332656"/>
            <a:ext cx="676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Escola de Fé e Política Waldemar Rossi</a:t>
            </a:r>
          </a:p>
          <a:p>
            <a:pPr algn="ctr"/>
            <a:r>
              <a:rPr lang="pt-BR" sz="3200" b="1" dirty="0" smtClean="0"/>
              <a:t>Turma - 2019  </a:t>
            </a:r>
            <a:endParaRPr lang="pt-BR" sz="3200" b="1" dirty="0"/>
          </a:p>
        </p:txBody>
      </p:sp>
      <p:pic>
        <p:nvPicPr>
          <p:cNvPr id="11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208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043608" y="5300836"/>
            <a:ext cx="7632849" cy="504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i="1" dirty="0" smtClean="0">
                <a:solidFill>
                  <a:schemeClr val="tx2"/>
                </a:solidFill>
              </a:rPr>
              <a:t>Maio / 2019</a:t>
            </a:r>
            <a:endParaRPr lang="pt-BR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8" y="0"/>
            <a:ext cx="9205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41587" y="3789040"/>
            <a:ext cx="9240405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Princípios da DSI</a:t>
            </a:r>
          </a:p>
        </p:txBody>
      </p:sp>
    </p:spTree>
    <p:extLst>
      <p:ext uri="{BB962C8B-B14F-4D97-AF65-F5344CB8AC3E}">
        <p14:creationId xmlns:p14="http://schemas.microsoft.com/office/powerpoint/2010/main" val="26059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Nosso momento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Subtítulo 2"/>
          <p:cNvSpPr>
            <a:spLocks noGrp="1"/>
          </p:cNvSpPr>
          <p:nvPr>
            <p:ph type="subTitle" idx="1"/>
          </p:nvPr>
        </p:nvSpPr>
        <p:spPr>
          <a:xfrm>
            <a:off x="7164288" y="6381328"/>
            <a:ext cx="1584176" cy="504428"/>
          </a:xfrm>
        </p:spPr>
        <p:txBody>
          <a:bodyPr>
            <a:normAutofit/>
          </a:bodyPr>
          <a:lstStyle/>
          <a:p>
            <a:pPr algn="r"/>
            <a:r>
              <a:rPr lang="pt-BR" sz="1600" b="1" i="1" dirty="0" smtClean="0">
                <a:solidFill>
                  <a:schemeClr val="tx2"/>
                </a:solidFill>
              </a:rPr>
              <a:t>Equipe Mooca</a:t>
            </a:r>
            <a:endParaRPr lang="pt-BR" sz="1600" b="1" i="1" dirty="0">
              <a:solidFill>
                <a:schemeClr val="tx2"/>
              </a:solidFill>
            </a:endParaRP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" y="980728"/>
            <a:ext cx="914740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" y="980728"/>
            <a:ext cx="914740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79512" y="1339300"/>
            <a:ext cx="360085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COMPLEXIDADE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76056" y="5299740"/>
            <a:ext cx="342326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INTERDEPÊNDENCIA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749222" y="3847356"/>
            <a:ext cx="273017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FRAGMENTAÇÃO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084168" y="2396693"/>
            <a:ext cx="180196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NOVIDADE</a:t>
            </a:r>
          </a:p>
        </p:txBody>
      </p:sp>
    </p:spTree>
    <p:extLst>
      <p:ext uri="{BB962C8B-B14F-4D97-AF65-F5344CB8AC3E}">
        <p14:creationId xmlns:p14="http://schemas.microsoft.com/office/powerpoint/2010/main" val="33552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DSI: os quatro PRINCÍPIOS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87624" y="2060848"/>
            <a:ext cx="7560840" cy="388843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Dignidade da Pessoa Humana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Bem Comum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Subsidiariedade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Solidariedade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7647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b="1" i="1" dirty="0" smtClean="0"/>
              <a:t>“Os quatro princípios são válidos, em primeiro lugar, porque são racionais e, em segundo lugar, porque resultam da </a:t>
            </a:r>
            <a:r>
              <a:rPr lang="pt-BR" sz="2000" b="1" i="1" dirty="0" smtClean="0">
                <a:solidFill>
                  <a:srgbClr val="C00000"/>
                </a:solidFill>
              </a:rPr>
              <a:t>razão iluminada pela fé cristã</a:t>
            </a:r>
            <a:r>
              <a:rPr lang="pt-BR" sz="2000" b="1" i="1" dirty="0" smtClean="0"/>
              <a:t>. Com eles é possível conhecer-se o que é humanamente digno, social e correto”.  (Docat, nº 84)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3411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Fundamento primeiro: a PESSOA HUMANA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PESSOA: um ser que é único, irrepetível, possuidor de uma </a:t>
            </a:r>
            <a:r>
              <a:rPr lang="pt-BR" sz="2000" b="1" i="1" dirty="0" smtClean="0">
                <a:solidFill>
                  <a:srgbClr val="C00000"/>
                </a:solidFill>
              </a:rPr>
              <a:t>dignidade inviolável</a:t>
            </a:r>
            <a:r>
              <a:rPr lang="pt-BR" sz="2000" dirty="0" smtClean="0">
                <a:solidFill>
                  <a:schemeClr val="tx1"/>
                </a:solidFill>
              </a:rPr>
              <a:t>, pois criado à imagem de Deus 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Não é algo, mas alguém, por isso, tem um valor incomparável e </a:t>
            </a:r>
            <a:r>
              <a:rPr lang="pt-BR" sz="2000" b="1" i="1" dirty="0" smtClean="0">
                <a:solidFill>
                  <a:srgbClr val="C00000"/>
                </a:solidFill>
              </a:rPr>
              <a:t>não pode ser utilizado como meio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Como pessoa, é capaz: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De conhecer a si mesmo e </a:t>
            </a:r>
            <a:r>
              <a:rPr lang="pt-BR" sz="2000" b="1" i="1" dirty="0" smtClean="0">
                <a:solidFill>
                  <a:srgbClr val="C00000"/>
                </a:solidFill>
              </a:rPr>
              <a:t>refletir sobre si mesmo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De ter e exercer a liberdade nas suas decisões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pt-BR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escolhas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De </a:t>
            </a:r>
            <a:r>
              <a:rPr lang="pt-BR" sz="2000" b="1" i="1" dirty="0" smtClean="0">
                <a:solidFill>
                  <a:srgbClr val="C00000"/>
                </a:solidFill>
              </a:rPr>
              <a:t>viver em comunhão</a:t>
            </a:r>
            <a:r>
              <a:rPr lang="pt-BR" sz="2000" dirty="0" smtClean="0">
                <a:solidFill>
                  <a:schemeClr val="tx1"/>
                </a:solidFill>
              </a:rPr>
              <a:t> com seus semelhantes e de proteger sua casa comum e toda a vida que ela abriga.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Contudo, só pode sobreviver e desenvolver-se </a:t>
            </a:r>
            <a:r>
              <a:rPr lang="pt-BR" sz="2000" b="1" i="1" dirty="0" smtClean="0">
                <a:solidFill>
                  <a:srgbClr val="C00000"/>
                </a:solidFill>
              </a:rPr>
              <a:t>com a ajuda dos outros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Dignidade e Direitos Humanos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51920" y="1289298"/>
            <a:ext cx="4968552" cy="3075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t-BR" sz="2000" b="1" i="1" dirty="0" smtClean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 smtClean="0">
                <a:solidFill>
                  <a:schemeClr val="tx1"/>
                </a:solidFill>
              </a:rPr>
              <a:t>A Declaração dos Direitos Humanos do homem (Nações Unidas, 1948) é, como afirma S. João Paulo, II, “um marco miliário no caminho do progresso moral da humanidade” (1979)</a:t>
            </a:r>
          </a:p>
          <a:p>
            <a:pPr fontAlgn="base"/>
            <a:endParaRPr lang="pt-BR" sz="2000" b="1" i="1" dirty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 smtClean="0">
                <a:solidFill>
                  <a:schemeClr val="tx1"/>
                </a:solidFill>
              </a:rPr>
              <a:t>Docat, 63 / Catecismo Igreja Católica, 1930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68"/>
            <a:ext cx="3667090" cy="27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Dignidade e Direitos Humanos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Direitos fundamentais, que estão de acordo com a </a:t>
            </a:r>
            <a:r>
              <a:rPr lang="pt-BR" sz="2000" b="1" i="1" dirty="0" smtClean="0">
                <a:solidFill>
                  <a:srgbClr val="C00000"/>
                </a:solidFill>
              </a:rPr>
              <a:t>natureza do homem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Podem ser </a:t>
            </a:r>
            <a:r>
              <a:rPr lang="pt-BR" sz="2000" b="1" i="1" dirty="0" smtClean="0">
                <a:solidFill>
                  <a:srgbClr val="C00000"/>
                </a:solidFill>
              </a:rPr>
              <a:t>reconhecidos pela razão</a:t>
            </a:r>
            <a:r>
              <a:rPr lang="pt-BR" sz="2000" dirty="0" smtClean="0">
                <a:solidFill>
                  <a:schemeClr val="tx1"/>
                </a:solidFill>
              </a:rPr>
              <a:t> e tem raiz na dignidade que o homem possui pela condição de ter sido criado à sua imagem e semelhança.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São </a:t>
            </a:r>
            <a:r>
              <a:rPr lang="pt-BR" sz="2000" b="1" i="1" dirty="0" smtClean="0">
                <a:solidFill>
                  <a:srgbClr val="C00000"/>
                </a:solidFill>
              </a:rPr>
              <a:t>universais</a:t>
            </a:r>
            <a:r>
              <a:rPr lang="pt-BR" sz="2000" dirty="0" smtClean="0">
                <a:solidFill>
                  <a:schemeClr val="tx1"/>
                </a:solidFill>
              </a:rPr>
              <a:t>: não dependem nem de lugar, nem de tempo.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São </a:t>
            </a:r>
            <a:r>
              <a:rPr lang="pt-BR" sz="2000" b="1" i="1" dirty="0" smtClean="0">
                <a:solidFill>
                  <a:srgbClr val="C00000"/>
                </a:solidFill>
              </a:rPr>
              <a:t>invioláveis</a:t>
            </a:r>
            <a:r>
              <a:rPr lang="pt-BR" sz="2000" dirty="0" smtClean="0">
                <a:solidFill>
                  <a:schemeClr val="tx1"/>
                </a:solidFill>
              </a:rPr>
              <a:t>, porque a dignidade que os sustém também é inviolável.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São </a:t>
            </a:r>
            <a:r>
              <a:rPr lang="pt-BR" sz="2000" b="1" i="1" dirty="0" smtClean="0">
                <a:solidFill>
                  <a:srgbClr val="C00000"/>
                </a:solidFill>
              </a:rPr>
              <a:t>inalienáveis</a:t>
            </a:r>
            <a:r>
              <a:rPr lang="pt-BR" sz="2000" dirty="0" smtClean="0">
                <a:solidFill>
                  <a:schemeClr val="tx1"/>
                </a:solidFill>
              </a:rPr>
              <a:t>, ninguém tem o poder de os atribuir nem de os negar.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Devem ser reconhecidos em sua totalidade e </a:t>
            </a:r>
            <a:r>
              <a:rPr lang="pt-BR" sz="2000" b="1" i="1" dirty="0" smtClean="0">
                <a:solidFill>
                  <a:srgbClr val="C00000"/>
                </a:solidFill>
              </a:rPr>
              <a:t>protegidos de falsificações</a:t>
            </a:r>
            <a:r>
              <a:rPr lang="pt-BR" sz="2000" dirty="0" smtClean="0">
                <a:solidFill>
                  <a:schemeClr val="tx1"/>
                </a:solidFill>
              </a:rPr>
              <a:t> ideológicas.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Dignidade e Direitos Humanos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203848" y="476672"/>
            <a:ext cx="5616624" cy="3075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t-BR" sz="2000" b="1" i="1" dirty="0" smtClean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 smtClean="0">
                <a:solidFill>
                  <a:schemeClr val="tx1"/>
                </a:solidFill>
              </a:rPr>
              <a:t> “Os que reivindicam os próprios direitos, mas se esquecem por completo dos seus deveres, ou lhes dão menor atenção, assemelham-se a quem constrói um edifício com um das mãos e, com a outra o destrói” </a:t>
            </a:r>
          </a:p>
          <a:p>
            <a:pPr fontAlgn="base"/>
            <a:endParaRPr lang="pt-BR" sz="2000" b="1" i="1" dirty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 smtClean="0">
                <a:solidFill>
                  <a:schemeClr val="tx1"/>
                </a:solidFill>
              </a:rPr>
              <a:t>Pacem in Terris, 30 (1963)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m para imagens de JoÃ£o XXI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1970149" cy="2664295"/>
          </a:xfrm>
          <a:prstGeom prst="rect">
            <a:avLst/>
          </a:prstGeom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827584" y="3573016"/>
            <a:ext cx="8136904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“Todos, mas, sobretudo os cristão, devem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fazer ouvir a sua voz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, quando se tornam conhecidos atentados contra os direitos humanos, ou quando determinados direitos não são ainda reconhecidos em alguns países”. Docat, 64 / Compêndio da DSI, 153-154</a:t>
            </a:r>
          </a:p>
        </p:txBody>
      </p:sp>
    </p:spTree>
    <p:extLst>
      <p:ext uri="{BB962C8B-B14F-4D97-AF65-F5344CB8AC3E}">
        <p14:creationId xmlns:p14="http://schemas.microsoft.com/office/powerpoint/2010/main" val="20264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 Bem Comum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imagens de COMPETÊNCIAS DE UMA PESS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" y="692696"/>
            <a:ext cx="914740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34925" y="1956896"/>
            <a:ext cx="9109075" cy="168661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7000"/>
                </a:schemeClr>
              </a:gs>
              <a:gs pos="0">
                <a:schemeClr val="accent1">
                  <a:tint val="37000"/>
                  <a:satMod val="300000"/>
                  <a:alpha val="6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“</a:t>
            </a:r>
            <a:r>
              <a:rPr lang="pt-BR" altLang="pt-BR" sz="2400" b="1" i="1" dirty="0" smtClean="0">
                <a:latin typeface="Franklin Gothic Medium" panose="020B0603020102020204" pitchFamily="34" charset="0"/>
              </a:rPr>
              <a:t>Bem Comum é o conjunto das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condições da vida social</a:t>
            </a:r>
            <a:r>
              <a:rPr lang="pt-BR" altLang="pt-BR" sz="2400" b="1" i="1" dirty="0" smtClean="0">
                <a:latin typeface="Franklin Gothic Medium" panose="020B0603020102020204" pitchFamily="34" charset="0"/>
              </a:rPr>
              <a:t> que permitem  tanto aos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grupos</a:t>
            </a:r>
            <a:r>
              <a:rPr lang="pt-BR" altLang="pt-BR" sz="2400" b="1" i="1" dirty="0" smtClean="0">
                <a:latin typeface="Franklin Gothic Medium" panose="020B0603020102020204" pitchFamily="34" charset="0"/>
              </a:rPr>
              <a:t> como a cada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um de seus membros, </a:t>
            </a:r>
            <a:r>
              <a:rPr lang="pt-BR" altLang="pt-BR" sz="2400" b="1" i="1" dirty="0" smtClean="0">
                <a:latin typeface="Franklin Gothic Medium" panose="020B0603020102020204" pitchFamily="34" charset="0"/>
              </a:rPr>
              <a:t>atingir mais plena e facilmente a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própria perfeição</a:t>
            </a:r>
            <a:r>
              <a:rPr lang="pt-BR" altLang="pt-BR" sz="2400" b="1" i="1" dirty="0" smtClean="0">
                <a:latin typeface="Franklin Gothic Medium" panose="020B0603020102020204" pitchFamily="34" charset="0"/>
              </a:rPr>
              <a:t>”.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395536" y="4868788"/>
            <a:ext cx="8136905" cy="4324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pt-BR" sz="2000" i="1" dirty="0" smtClean="0">
                <a:solidFill>
                  <a:schemeClr val="tx1"/>
                </a:solidFill>
              </a:rPr>
              <a:t>Constituição Pastoral “Gaudium et Spes, do Concílio Vaticano II (1965), 25.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Bem Comum: aspectos importantes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5576" y="836712"/>
            <a:ext cx="829866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“O Bem Comum pode ser entendido como a </a:t>
            </a:r>
            <a:r>
              <a:rPr lang="pt-BR" sz="2000" b="1" i="1" dirty="0" smtClean="0">
                <a:solidFill>
                  <a:schemeClr val="tx1"/>
                </a:solidFill>
              </a:rPr>
              <a:t>dimensão social e comunitária do bem moral”</a:t>
            </a:r>
            <a:r>
              <a:rPr lang="pt-BR" sz="2000" dirty="0" smtClean="0">
                <a:solidFill>
                  <a:schemeClr val="tx1"/>
                </a:solidFill>
              </a:rPr>
              <a:t> (Compêndio da Doutrina Social, 164)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Denota tanto o bem de </a:t>
            </a:r>
            <a:r>
              <a:rPr lang="pt-BR" sz="2000" b="1" i="1" dirty="0" smtClean="0">
                <a:solidFill>
                  <a:srgbClr val="C00000"/>
                </a:solidFill>
              </a:rPr>
              <a:t>todos homens, como o bem do homem todo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Precisa das condições básicas de um </a:t>
            </a:r>
            <a:r>
              <a:rPr lang="pt-BR" sz="2000" b="1" i="1" dirty="0" smtClean="0">
                <a:solidFill>
                  <a:srgbClr val="C00000"/>
                </a:solidFill>
              </a:rPr>
              <a:t>Estado de Direito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Deve cuidar da </a:t>
            </a:r>
            <a:r>
              <a:rPr lang="pt-BR" sz="2000" b="1" i="1" dirty="0" smtClean="0">
                <a:solidFill>
                  <a:srgbClr val="C00000"/>
                </a:solidFill>
              </a:rPr>
              <a:t>preservação das condições naturais</a:t>
            </a:r>
            <a:r>
              <a:rPr lang="pt-BR" sz="2000" dirty="0" smtClean="0">
                <a:solidFill>
                  <a:schemeClr val="tx1"/>
                </a:solidFill>
              </a:rPr>
              <a:t> da vida.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Tem como fim o </a:t>
            </a:r>
            <a:r>
              <a:rPr lang="pt-BR" sz="2000" b="1" i="1" dirty="0" smtClean="0">
                <a:solidFill>
                  <a:srgbClr val="C00000"/>
                </a:solidFill>
              </a:rPr>
              <a:t>bem-estar total do ser humano</a:t>
            </a:r>
            <a:r>
              <a:rPr lang="pt-BR" sz="2000" dirty="0" smtClean="0">
                <a:solidFill>
                  <a:schemeClr val="tx1"/>
                </a:solidFill>
              </a:rPr>
              <a:t>: direito a alimentação, habitação, saúde, educação, informação, liberdade de opinião, de reunião, e de religião.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Envolve a preocupação com as </a:t>
            </a:r>
            <a:r>
              <a:rPr lang="pt-BR" sz="2000" b="1" i="1" dirty="0" smtClean="0">
                <a:solidFill>
                  <a:srgbClr val="C00000"/>
                </a:solidFill>
              </a:rPr>
              <a:t>gerações futuras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sustentabilidade.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Todos têm direito a </a:t>
            </a:r>
            <a:r>
              <a:rPr lang="pt-BR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participar dos benefícios do progresso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 da inovação tecnológica.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Bem Comum e as Políticas Públicas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6132"/>
            <a:ext cx="3290730" cy="40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cf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2" y="1672563"/>
            <a:ext cx="4222102" cy="30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de Oração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692696"/>
            <a:ext cx="784887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“Assim, diz o Senhor: Praticai o direito e a justiça. Libertai o oprimido da mão do opressor; não trateis com violência, nem oprimais o imigrante, o órfão e a viúva”. (Jeremias, 22,3)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755576" y="2420888"/>
            <a:ext cx="784887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“Em tudo nos recomendamos como ministros de Deus [...], pelo amor sem fingimento, pela palavra da verdade, pelo poder de Deus, pelas armas ofensivas e defensivas da justiça. (2Cor 6, 4, 6-7)</a:t>
            </a: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827584" y="4077072"/>
            <a:ext cx="8136904" cy="2400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“A cultura do bem-estar que nos leva a pensar em nós mesmos, torna-nos insensíveis aos gritos dos outros, deixa-nos viver em bolhas de sabão, que são de fato bela, mas vazias, que são uma ilusão do insignificante, do provisório que conduz à indiferença para com próximo e, além disso, para uma global indiferença”. (Francisco, 08/07/2013, homilia em Lampedusa)</a:t>
            </a:r>
          </a:p>
        </p:txBody>
      </p:sp>
    </p:spTree>
    <p:extLst>
      <p:ext uri="{BB962C8B-B14F-4D97-AF65-F5344CB8AC3E}">
        <p14:creationId xmlns:p14="http://schemas.microsoft.com/office/powerpoint/2010/main" val="5856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 princípio da Subsidiariedade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980728"/>
            <a:ext cx="784887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“Cada tarefa social é confiada, em primeiro lugar a grupos pequenos que a possam resolver. O nível imediatamente superior deve assumir a competência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só no caso em que a unidade inferior não esteja em condições de resolver o problema”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 smtClean="0">
                <a:solidFill>
                  <a:schemeClr val="tx1"/>
                </a:solidFill>
              </a:rPr>
              <a:t>O princípio da subsidiariedade foi formulado pela primeira vez em 1931 por Pio XI, na Encíclica “Quadragésimo Anno”, Docat, 95.</a:t>
            </a:r>
            <a:endParaRPr lang="pt-BR" sz="2000" i="1" dirty="0">
              <a:solidFill>
                <a:schemeClr val="tx1"/>
              </a:solidFill>
            </a:endParaRPr>
          </a:p>
        </p:txBody>
      </p:sp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827584" y="3212976"/>
            <a:ext cx="784887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“Mas, quando a unidade inferior precisa de ajuda, a instância superior deve dá-la. Esta regulação está resumida na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proibição de superar as competências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e na obrigação de prestar ajuda”.</a:t>
            </a:r>
          </a:p>
        </p:txBody>
      </p:sp>
    </p:spTree>
    <p:extLst>
      <p:ext uri="{BB962C8B-B14F-4D97-AF65-F5344CB8AC3E}">
        <p14:creationId xmlns:p14="http://schemas.microsoft.com/office/powerpoint/2010/main" val="37862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Subsidiariedade aspectos importantes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5576" y="836712"/>
            <a:ext cx="829866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“As questões que dizem respeito à vida em comum </a:t>
            </a:r>
            <a:r>
              <a:rPr lang="pt-BR" sz="2000" b="1" i="1" dirty="0" smtClean="0">
                <a:solidFill>
                  <a:srgbClr val="C00000"/>
                </a:solidFill>
              </a:rPr>
              <a:t>não podem sem mais ser entregues ‘aos que estão em cima’”</a:t>
            </a:r>
            <a:r>
              <a:rPr lang="pt-BR" sz="2000" dirty="0" smtClean="0">
                <a:solidFill>
                  <a:schemeClr val="tx1"/>
                </a:solidFill>
              </a:rPr>
              <a:t>. (Docat, 97).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Este princípio visa fortalecer a liberdade de indivíduos, grupos e  associações e </a:t>
            </a:r>
            <a:r>
              <a:rPr lang="pt-BR" sz="2000" b="1" i="1" dirty="0">
                <a:solidFill>
                  <a:srgbClr val="C00000"/>
                </a:solidFill>
              </a:rPr>
              <a:t>impedir o excesso de centralização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É aplicável à atividade política </a:t>
            </a:r>
            <a:r>
              <a:rPr lang="pt-BR" sz="2000" b="1" i="1" dirty="0" smtClean="0">
                <a:solidFill>
                  <a:srgbClr val="C00000"/>
                </a:solidFill>
              </a:rPr>
              <a:t>em todos os seus níveis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O princípio da subsidiariedade está inteiramente </a:t>
            </a:r>
            <a:r>
              <a:rPr lang="pt-BR" sz="2000" b="1" i="1" dirty="0" smtClean="0">
                <a:solidFill>
                  <a:srgbClr val="C00000"/>
                </a:solidFill>
              </a:rPr>
              <a:t>ligado à participação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“A participação dos cidadãos é </a:t>
            </a:r>
            <a:r>
              <a:rPr lang="pt-BR" sz="2000" b="1" i="1" dirty="0" smtClean="0">
                <a:solidFill>
                  <a:srgbClr val="C00000"/>
                </a:solidFill>
              </a:rPr>
              <a:t>pedra angular da democracia</a:t>
            </a:r>
            <a:r>
              <a:rPr lang="pt-BR" sz="2000" dirty="0" smtClean="0">
                <a:solidFill>
                  <a:schemeClr val="tx1"/>
                </a:solidFill>
              </a:rPr>
              <a:t>”. (Docat. 98)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A eficaz participação exige: </a:t>
            </a:r>
            <a:r>
              <a:rPr lang="pt-BR" sz="2000" b="1" i="1" dirty="0" smtClean="0">
                <a:solidFill>
                  <a:srgbClr val="C00000"/>
                </a:solidFill>
              </a:rPr>
              <a:t>educação e informação</a:t>
            </a:r>
            <a:r>
              <a:rPr lang="pt-BR" sz="2000" dirty="0" smtClean="0">
                <a:solidFill>
                  <a:schemeClr val="tx1"/>
                </a:solidFill>
              </a:rPr>
              <a:t> orientada para valores.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i="1" dirty="0" smtClean="0">
                <a:solidFill>
                  <a:srgbClr val="C00000"/>
                </a:solidFill>
              </a:rPr>
              <a:t>Não pode consistir apenas no exercício do direito ao voto</a:t>
            </a:r>
            <a:r>
              <a:rPr lang="pt-BR" sz="2000" dirty="0" smtClean="0">
                <a:solidFill>
                  <a:schemeClr val="tx1"/>
                </a:solidFill>
              </a:rPr>
              <a:t> (GS, 30-31)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899592" y="980728"/>
            <a:ext cx="7848872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 smtClean="0">
                <a:latin typeface="Calibri" panose="020F0502020204030204" pitchFamily="34" charset="0"/>
              </a:rPr>
              <a:t>Além do direito ao voto, é exigido dos cristãos um empenho social,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independentemente de se tratar de compromisso na comunidade eclesial</a:t>
            </a:r>
            <a:r>
              <a:rPr lang="pt-BR" altLang="pt-BR" sz="2400" b="1" i="1" dirty="0" smtClean="0">
                <a:latin typeface="Calibri" panose="020F0502020204030204" pitchFamily="34" charset="0"/>
              </a:rPr>
              <a:t>, num partido político ou num clube desportivo. Sobretudo os leigos devem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adquirir competências em muitas questões sociais</a:t>
            </a:r>
            <a:r>
              <a:rPr lang="pt-BR" altLang="pt-BR" sz="2400" b="1" i="1" dirty="0" smtClean="0">
                <a:latin typeface="Calibri" panose="020F0502020204030204" pitchFamily="34" charset="0"/>
              </a:rPr>
              <a:t> e assim contribuir para a construção da comunidade.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1043608" y="465276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 smtClean="0">
                <a:solidFill>
                  <a:schemeClr val="tx1"/>
                </a:solidFill>
              </a:rPr>
              <a:t>Constituição Pastoral “Gaudium et Spes”, do Concílio Vaticano II, 25.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Subsidiariedade e as Políticas Públicas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cf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18" y="1672563"/>
            <a:ext cx="3624525" cy="26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438534164"/>
              </p:ext>
            </p:extLst>
          </p:nvPr>
        </p:nvGraphicFramePr>
        <p:xfrm>
          <a:off x="862354" y="980728"/>
          <a:ext cx="4213702" cy="492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107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 princípio da Solidariedade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980728"/>
            <a:ext cx="7848872" cy="2862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“O princípio da Solidariedade exprime a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dimensão social da pessoa.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Ninguém pode viver apenas para si: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é sempre dependente dos outros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e, não apenas para experimentar uma ajuda prática, mas também para ter um interlocutor e poder crescer e desenvolver plenamente sua personalidade através do debate de ideias, de argumentos, de necessidades e desejos”.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 smtClean="0">
                <a:solidFill>
                  <a:schemeClr val="tx1"/>
                </a:solidFill>
              </a:rPr>
              <a:t>Compêndio da Doutrina Social da Igreja, 192. Docat, 100.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 princípio da Solidariedade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980728"/>
            <a:ext cx="784887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“Muitas das questões, como as alterações climáticas, epidemias ou migrações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só podem ser tratadas no plano global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, se quisermos encontrar soluções de longo prazo, que sejam boas para todos os homens sobre a face da terra”. (Docat, 101)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755576" y="3362216"/>
            <a:ext cx="7848872" cy="2400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“A Solidariedade é tanto um princípio social, como uma virtude moral. Como princípio de ordem social, serve para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vencer as ‘estruturas do pecado’ 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(SRS, 36) e construir uma ‘civilização do amor’. Como virtude  moral, a solidariedade quer dizer o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empenho concreto, decidido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em favor do bem-estar de todos os homens”. (Docat, 102)</a:t>
            </a:r>
          </a:p>
        </p:txBody>
      </p:sp>
    </p:spTree>
    <p:extLst>
      <p:ext uri="{BB962C8B-B14F-4D97-AF65-F5344CB8AC3E}">
        <p14:creationId xmlns:p14="http://schemas.microsoft.com/office/powerpoint/2010/main" val="36125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Subsidiariedade e “Globalização do Bem”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82133" y="836712"/>
            <a:ext cx="3949907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1" dirty="0" smtClean="0">
                <a:solidFill>
                  <a:srgbClr val="C00000"/>
                </a:solidFill>
              </a:rPr>
              <a:t>Trabalho em Rede</a:t>
            </a:r>
          </a:p>
          <a:p>
            <a:r>
              <a:rPr lang="pt-BR" sz="2200" b="1" i="1" dirty="0" smtClean="0">
                <a:solidFill>
                  <a:srgbClr val="C00000"/>
                </a:solidFill>
              </a:rPr>
              <a:t> (Não iniciamos sós – nos unimos a quem faz)</a:t>
            </a: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r>
              <a:rPr lang="pt-BR" sz="2200" b="1" dirty="0" smtClean="0">
                <a:solidFill>
                  <a:schemeClr val="tx1"/>
                </a:solidFill>
              </a:rPr>
              <a:t>Poder Público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Organizações Sociedade civil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Pastorais Sociais/Movimentos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Igrejas cristãs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Conselhos de Participação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Universidades....</a:t>
            </a:r>
          </a:p>
          <a:p>
            <a:endParaRPr lang="pt-BR" sz="2200" b="1" dirty="0" smtClean="0">
              <a:solidFill>
                <a:schemeClr val="tx1"/>
              </a:solidFill>
            </a:endParaRPr>
          </a:p>
          <a:p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Imagens para Cidadania 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64" y="1069776"/>
            <a:ext cx="3943400" cy="39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31" y="0"/>
            <a:ext cx="458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943" y="5589240"/>
            <a:ext cx="9144000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Valores</a:t>
            </a:r>
          </a:p>
        </p:txBody>
      </p:sp>
    </p:spTree>
    <p:extLst>
      <p:ext uri="{BB962C8B-B14F-4D97-AF65-F5344CB8AC3E}">
        <p14:creationId xmlns:p14="http://schemas.microsoft.com/office/powerpoint/2010/main" val="22458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DSI: os três VALORES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87624" y="2060848"/>
            <a:ext cx="7560840" cy="388843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Verdade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Liberdade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Justiça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algn="l"/>
            <a:endParaRPr lang="pt-BR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7647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b="1" i="1" dirty="0" smtClean="0"/>
              <a:t>“A Doutrina Social da Igreja está também ligada a valores gerais que a antecedem. [...] Todos eles </a:t>
            </a:r>
            <a:r>
              <a:rPr lang="pt-BR" sz="2000" b="1" i="1" dirty="0" smtClean="0">
                <a:solidFill>
                  <a:srgbClr val="C00000"/>
                </a:solidFill>
              </a:rPr>
              <a:t>estão ligados à dignidade da pessoa</a:t>
            </a:r>
            <a:r>
              <a:rPr lang="pt-BR" sz="2000" b="1" i="1" dirty="0" smtClean="0"/>
              <a:t>, como valor original, que resulta de ser o homem criado à imagem de Deus”.  (Docat, nº 104)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6974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Verdade e Liberdade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692696"/>
            <a:ext cx="7848872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i="1" dirty="0" smtClean="0">
                <a:latin typeface="Calibri" panose="020F0502020204030204" pitchFamily="34" charset="0"/>
              </a:rPr>
              <a:t>VERDADE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Onde o discurso e a ação já não podem concordar e onde a honestidade não pode ser pressuposta, o que determina a comum convivência humana são a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desconfiança, o frio e a dissimulação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No domínio político e econômico, pertence à verdade a transparência, tanto nas decisões como nas operações (Docat, 107).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539552" y="2996952"/>
            <a:ext cx="8280920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i="1" dirty="0" smtClean="0">
                <a:latin typeface="Calibri" panose="020F0502020204030204" pitchFamily="34" charset="0"/>
              </a:rPr>
              <a:t>LIBERDADE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Somente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seres humanos livres podem assumir responsabilidade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. Ser pessoalmente livres, torna os seres humanos únicos. É um direito primordial do homem que nesta liberdade nada lhe seja infundadamente vedado.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Para que isto possa acontecer,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deve haver uma ordem legal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que assegure ao homem esta liberdade e o proteja da mesma forma contra a pressão da liberdade dos outros. (Docat, 106).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Oração com a Criação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827584" y="980728"/>
            <a:ext cx="8136904" cy="56323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“Despertai o nosso louvor e a nossa gratidão por cada ser que criastes.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Dai-nos a graça de nos sentirmos intimamente unidos a tudo o que existe.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Deus de Amor, mostrai-nos o nosso lugar neste mundo como instrumentos do Vosso carinho por todos os seres da terra, porque nenhum deles sequer é esquecido por Vós.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Iluminai os donos do poder e do dinheiro para que não caiam no pecado da indiferença, amem o Bem Comum, promovam os fracos e cuidem deste mundo que habitamos.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Os pobres da terra estão bradando: Senhor, tomai-nos sob o Vosso poder e a Vossa Luz para proteger cada vida, para preparar um futuro melhor, para que venha o Vosso Reino de Justiça, Paz, Amor e Beleza. Louvado sejais! ”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Papa Francisco – Laudato Si</a:t>
            </a:r>
          </a:p>
        </p:txBody>
      </p:sp>
    </p:spTree>
    <p:extLst>
      <p:ext uri="{BB962C8B-B14F-4D97-AF65-F5344CB8AC3E}">
        <p14:creationId xmlns:p14="http://schemas.microsoft.com/office/powerpoint/2010/main" val="11057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JUSTIÇA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b="1" u="sng" dirty="0" smtClean="0">
                <a:solidFill>
                  <a:schemeClr val="tx1"/>
                </a:solidFill>
              </a:rPr>
              <a:t>Justiça Comutativa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Estabelecer uma igualdade fundamental nas </a:t>
            </a:r>
            <a:r>
              <a:rPr lang="pt-B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relações entre as pessoas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pt-BR" sz="2000" dirty="0" smtClean="0">
                <a:solidFill>
                  <a:schemeClr val="tx1"/>
                </a:solidFill>
              </a:rPr>
              <a:t>“Cada um dever dar ao outo o que é devido”.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u="sng" dirty="0" smtClean="0">
                <a:solidFill>
                  <a:schemeClr val="tx1"/>
                </a:solidFill>
              </a:rPr>
              <a:t>Justiça Distributiva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Manda que a </a:t>
            </a:r>
            <a:r>
              <a:rPr lang="pt-BR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sociedade dê a cada particular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 bem que lhe é devido, de acordo com seus méritos ou suas habilidades.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u="sng" dirty="0" smtClean="0">
                <a:solidFill>
                  <a:schemeClr val="tx1"/>
                </a:solidFill>
              </a:rPr>
              <a:t>Justiça Legal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reguladora das relações sociais com base no critério da </a:t>
            </a:r>
            <a:r>
              <a:rPr lang="pt-BR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observância das leis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u="sng" dirty="0" smtClean="0">
                <a:solidFill>
                  <a:schemeClr val="tx1"/>
                </a:solidFill>
              </a:rPr>
              <a:t>Justiça Social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volta sua atenção para o </a:t>
            </a:r>
            <a:r>
              <a:rPr lang="pt-BR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bem em geral da coletividade</a:t>
            </a:r>
            <a:r>
              <a:rPr lang="pt-BR" sz="2000" dirty="0" smtClean="0">
                <a:solidFill>
                  <a:schemeClr val="tx1"/>
                </a:solidFill>
              </a:rPr>
              <a:t>. É a realização do ideal de justiça dentro das relações sociais. É a forma de justiça </a:t>
            </a:r>
            <a:r>
              <a:rPr lang="pt-BR" sz="2000" b="1" i="1" dirty="0" smtClean="0">
                <a:solidFill>
                  <a:srgbClr val="C00000"/>
                </a:solidFill>
              </a:rPr>
              <a:t>comprometida com o Bem Comum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“Diz respeito aos aspectos sociais, políticos e econômicos e, sobretudo, à </a:t>
            </a:r>
            <a:r>
              <a:rPr lang="pt-BR" sz="2000" b="1" i="1" dirty="0" smtClean="0">
                <a:solidFill>
                  <a:srgbClr val="C00000"/>
                </a:solidFill>
              </a:rPr>
              <a:t>dimensão estrutural dos problemas e das respectivas soluções</a:t>
            </a:r>
            <a:r>
              <a:rPr lang="pt-BR" sz="2000" dirty="0" smtClean="0">
                <a:solidFill>
                  <a:schemeClr val="tx1"/>
                </a:solidFill>
              </a:rPr>
              <a:t> (Compêndio da DSI, 201).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CARIDADE E MISERICÓRDIA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22666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À justiça é necessário </a:t>
            </a:r>
            <a:r>
              <a:rPr lang="pt-BR" sz="2000" b="1" i="1" dirty="0" smtClean="0">
                <a:solidFill>
                  <a:srgbClr val="C00000"/>
                </a:solidFill>
              </a:rPr>
              <a:t>acrescentar</a:t>
            </a:r>
            <a:r>
              <a:rPr lang="pt-BR" sz="2000" b="1" i="1" dirty="0">
                <a:solidFill>
                  <a:srgbClr val="C00000"/>
                </a:solidFill>
              </a:rPr>
              <a:t> </a:t>
            </a:r>
            <a:r>
              <a:rPr lang="pt-BR" sz="2000" b="1" i="1" dirty="0" smtClean="0">
                <a:solidFill>
                  <a:srgbClr val="C00000"/>
                </a:solidFill>
              </a:rPr>
              <a:t>a caridade e a misericórdia</a:t>
            </a:r>
            <a:r>
              <a:rPr lang="pt-BR" sz="2000" dirty="0" smtClean="0">
                <a:solidFill>
                  <a:schemeClr val="tx1"/>
                </a:solidFill>
              </a:rPr>
              <a:t>, ou seja, a compaixão, para que se proceda humanamente na sociedade (Docat, 111).</a:t>
            </a: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1115616" y="1831464"/>
            <a:ext cx="7848872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Amar o próximo no plano social significa, de acordo com as situações,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valer-se das mediações sociais para melhorar sua vida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ou remover os fatores sociais que causam sua indigência (Compêndio DSI, 125).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755576" y="3140968"/>
            <a:ext cx="828092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smtClean="0">
                <a:latin typeface="Calibri" panose="020F0502020204030204" pitchFamily="34" charset="0"/>
              </a:rPr>
              <a:t>É um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ato de caridade igualmente indispensável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 o empenho com vistas a organizar  e estruturar a sociedade  de nodo que o próximo  não venha  encontrar-se na miséria, sobretudo quando esta se torna a situação em que se debate um incomensurável número de pessoas e mesmo povos inteiros, situação que </a:t>
            </a:r>
            <a:r>
              <a:rPr lang="pt-BR" altLang="pt-BR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assume hoje as proporções de uma verdadeira e própria questão social mundial</a:t>
            </a:r>
            <a:r>
              <a:rPr lang="pt-BR" altLang="pt-BR" sz="2000" b="1" i="1" dirty="0" smtClean="0">
                <a:latin typeface="Calibri" panose="020F0502020204030204" pitchFamily="34" charset="0"/>
              </a:rPr>
              <a:t>. (Compêndio DSI, 125).</a:t>
            </a:r>
          </a:p>
        </p:txBody>
      </p:sp>
    </p:spTree>
    <p:extLst>
      <p:ext uri="{BB962C8B-B14F-4D97-AF65-F5344CB8AC3E}">
        <p14:creationId xmlns:p14="http://schemas.microsoft.com/office/powerpoint/2010/main" val="14238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4139952" y="1370092"/>
            <a:ext cx="4752528" cy="1338828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5400" b="1" dirty="0" smtClean="0">
                <a:latin typeface="Calibri" panose="020F0502020204030204" pitchFamily="34" charset="0"/>
              </a:rPr>
              <a:t>Sociedade Civil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218884" cy="1872208"/>
          </a:xfrm>
          <a:prstGeom prst="rect">
            <a:avLst/>
          </a:prstGeom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827584" y="3501008"/>
            <a:ext cx="4752528" cy="1754326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54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Sociedade Civil Organizada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36" y="3140968"/>
            <a:ext cx="35827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7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102707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Referências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64" y="1124744"/>
            <a:ext cx="3703092" cy="452397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6461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899592" y="980728"/>
            <a:ext cx="7848872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 smtClean="0">
                <a:latin typeface="Calibri" panose="020F0502020204030204" pitchFamily="34" charset="0"/>
              </a:rPr>
              <a:t>Examinando mais de perto a situação, verificamos que esta pobreza não é um acaso, mas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 resultado de estruturas</a:t>
            </a:r>
            <a:r>
              <a:rPr lang="pt-BR" altLang="pt-BR" sz="2400" b="1" i="1" dirty="0" smtClean="0">
                <a:latin typeface="Calibri" panose="020F0502020204030204" pitchFamily="34" charset="0"/>
              </a:rPr>
              <a:t> econômicas, sociais, políticas e de outras condições...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 smtClean="0">
                <a:latin typeface="Calibri" panose="020F0502020204030204" pitchFamily="34" charset="0"/>
              </a:rPr>
              <a:t>Esta pobreza extrema </a:t>
            </a:r>
            <a:r>
              <a:rPr lang="pt-BR" altLang="pt-BR" sz="2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assume na vida diária</a:t>
            </a:r>
            <a:r>
              <a:rPr lang="pt-BR" altLang="pt-BR" sz="2400" b="1" i="1" dirty="0" smtClean="0">
                <a:latin typeface="Calibri" panose="020F0502020204030204" pitchFamily="34" charset="0"/>
              </a:rPr>
              <a:t> formas muito concretas, nas quais devemos reconhecer o rosto sofredor de Cristo, nosso Senhor.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1043608" y="465276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 smtClean="0">
                <a:solidFill>
                  <a:schemeClr val="tx1"/>
                </a:solidFill>
              </a:rPr>
              <a:t>Documento de Puebla sobre a Evangelização na América Latina no Presente e no Futuro (1979), 30-39.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Um itinerário de respostas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980728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sz="2000" b="1" i="1" dirty="0" smtClean="0">
                <a:solidFill>
                  <a:schemeClr val="tx1"/>
                </a:solidFill>
              </a:rPr>
              <a:t>“A DSI </a:t>
            </a:r>
            <a:r>
              <a:rPr lang="pt-BR" sz="2000" b="1" i="1" dirty="0" smtClean="0">
                <a:solidFill>
                  <a:srgbClr val="C00000"/>
                </a:solidFill>
              </a:rPr>
              <a:t>não é uma doutrina teológica especial</a:t>
            </a:r>
            <a:r>
              <a:rPr lang="pt-BR" sz="2000" b="1" i="1" dirty="0" smtClean="0">
                <a:solidFill>
                  <a:schemeClr val="tx1"/>
                </a:solidFill>
              </a:rPr>
              <a:t>, acabada e fechada em si mesma, com a qual alguém, a partir de fora, pode julgar os complexos contextos sociais, econômicos e políticos. Pelo contrário, dá muita importância ao </a:t>
            </a:r>
            <a:r>
              <a:rPr lang="pt-BR" sz="2000" b="1" i="1" dirty="0" smtClean="0">
                <a:solidFill>
                  <a:srgbClr val="C00000"/>
                </a:solidFill>
              </a:rPr>
              <a:t>diálogo constante</a:t>
            </a:r>
            <a:r>
              <a:rPr lang="pt-BR" sz="2000" b="1" i="1" dirty="0" smtClean="0">
                <a:solidFill>
                  <a:schemeClr val="tx1"/>
                </a:solidFill>
              </a:rPr>
              <a:t> com as ciências econômicas, naturais, técnicas e sociais”. (Docat, nº 34)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A DSI </a:t>
            </a:r>
            <a:r>
              <a:rPr lang="pt-BR" sz="2000" b="1" i="1" dirty="0" smtClean="0">
                <a:solidFill>
                  <a:srgbClr val="C00000"/>
                </a:solidFill>
              </a:rPr>
              <a:t>não é resultado do trabalho de uns poucos especialistas</a:t>
            </a:r>
            <a:r>
              <a:rPr lang="pt-BR" sz="2000" dirty="0" smtClean="0">
                <a:solidFill>
                  <a:schemeClr val="tx1"/>
                </a:solidFill>
              </a:rPr>
              <a:t> nem um produto teórico destinado a debates acadêmicos.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Antes, é uma busca para </a:t>
            </a:r>
            <a:r>
              <a:rPr lang="pt-BR" sz="2000" b="1" i="1" dirty="0" smtClean="0">
                <a:solidFill>
                  <a:srgbClr val="C00000"/>
                </a:solidFill>
              </a:rPr>
              <a:t>oferecer respostas aos grandes desafios sociais</a:t>
            </a:r>
            <a:r>
              <a:rPr lang="pt-BR" sz="2000" dirty="0" smtClean="0">
                <a:solidFill>
                  <a:schemeClr val="tx1"/>
                </a:solidFill>
              </a:rPr>
              <a:t> que se apresentam, ao longo da história.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 smtClean="0">
                <a:solidFill>
                  <a:schemeClr val="tx1"/>
                </a:solidFill>
              </a:rPr>
              <a:t>É um trabalho em construção, permanentemente atualizado, já que procura oferecer </a:t>
            </a:r>
            <a:r>
              <a:rPr lang="pt-BR" sz="2000" b="1" i="1" dirty="0" smtClean="0">
                <a:solidFill>
                  <a:srgbClr val="C00000"/>
                </a:solidFill>
              </a:rPr>
              <a:t>subsídios à reflexão e à ação</a:t>
            </a:r>
            <a:r>
              <a:rPr lang="pt-BR" sz="2000" dirty="0" smtClean="0">
                <a:solidFill>
                  <a:schemeClr val="tx1"/>
                </a:solidFill>
              </a:rPr>
              <a:t>, em cada  momento marcante da história humana. 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 smtClean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Marcos da DSI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2373"/>
              </p:ext>
            </p:extLst>
          </p:nvPr>
        </p:nvGraphicFramePr>
        <p:xfrm>
          <a:off x="971600" y="908720"/>
          <a:ext cx="792088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Ano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Documento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Tema</a:t>
                      </a:r>
                      <a:r>
                        <a:rPr lang="pt-BR" b="0" baseline="0" dirty="0" smtClean="0"/>
                        <a:t> Central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1891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Leão XIII – Encíclica </a:t>
                      </a:r>
                      <a:r>
                        <a:rPr lang="pt-BR" i="1" dirty="0" smtClean="0"/>
                        <a:t>Rerum Novarum</a:t>
                      </a:r>
                      <a:r>
                        <a:rPr lang="pt-BR" dirty="0" smtClean="0"/>
                        <a:t> (RN)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Primeira encíclica social: sobre o direito de propriedade, </a:t>
                      </a:r>
                      <a:r>
                        <a:rPr lang="pt-BR" sz="1200" dirty="0" smtClean="0"/>
                        <a:t>rejeição </a:t>
                      </a:r>
                      <a:r>
                        <a:rPr lang="pt-BR" sz="1200" dirty="0" smtClean="0"/>
                        <a:t>da luta de classes, o direito dos fracos e a dignidade dos pobres, sobre o direito dos operários de fundar</a:t>
                      </a:r>
                      <a:r>
                        <a:rPr lang="pt-BR" sz="1200" baseline="0" dirty="0" smtClean="0"/>
                        <a:t> associações profissionais.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Pio XI - Encíclica </a:t>
                      </a:r>
                      <a:r>
                        <a:rPr lang="pt-BR" i="1" dirty="0" smtClean="0"/>
                        <a:t>Quadragesimo Anno</a:t>
                      </a:r>
                      <a:r>
                        <a:rPr lang="pt-BR" dirty="0" smtClean="0"/>
                        <a:t> (QA)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Encíclica que assinala o 40º aniversário</a:t>
                      </a:r>
                      <a:r>
                        <a:rPr lang="pt-BR" sz="1200" baseline="0" dirty="0" smtClean="0"/>
                        <a:t> da publicação da </a:t>
                      </a:r>
                      <a:r>
                        <a:rPr lang="pt-BR" sz="1200" i="1" baseline="0" dirty="0" smtClean="0"/>
                        <a:t>Rerum Novarum</a:t>
                      </a:r>
                      <a:r>
                        <a:rPr lang="pt-BR" sz="1200" baseline="0" dirty="0" smtClean="0"/>
                        <a:t>: a reivindicação de um salário que possa alimentar a família; rejeição da concorrência livre e ilimitada; </a:t>
                      </a:r>
                      <a:r>
                        <a:rPr lang="pt-BR" sz="1200" b="1" baseline="0" dirty="0" smtClean="0"/>
                        <a:t>desenvolvimento do princípio de subsidiariedade</a:t>
                      </a:r>
                      <a:r>
                        <a:rPr lang="pt-BR" sz="1200" baseline="0" dirty="0" smtClean="0"/>
                        <a:t>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João XXIII – Encíclica </a:t>
                      </a:r>
                      <a:r>
                        <a:rPr lang="pt-BR" i="1" dirty="0" smtClean="0"/>
                        <a:t>Mater et Magistra</a:t>
                      </a:r>
                      <a:r>
                        <a:rPr lang="pt-BR" dirty="0" smtClean="0"/>
                        <a:t> (MM)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O objeto da doutrina Social é criar uma autêntica comunidade na qual não se trate apenas de satisfazer necessidades, mas em que seja </a:t>
                      </a:r>
                      <a:r>
                        <a:rPr lang="pt-BR" sz="1200" b="1" dirty="0" smtClean="0"/>
                        <a:t>promovida à dignidade de cada indivíduo</a:t>
                      </a:r>
                      <a:r>
                        <a:rPr lang="pt-BR" sz="1200" dirty="0" smtClean="0"/>
                        <a:t>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1963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João XXIII – Encíclica </a:t>
                      </a:r>
                      <a:r>
                        <a:rPr lang="pt-BR" i="1" dirty="0" smtClean="0"/>
                        <a:t>Pacem in Terris</a:t>
                      </a:r>
                      <a:r>
                        <a:rPr lang="pt-BR" baseline="0" dirty="0" smtClean="0"/>
                        <a:t> (PT)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Promoção da paz e propagação dos </a:t>
                      </a:r>
                      <a:r>
                        <a:rPr lang="pt-BR" sz="1200" b="1" dirty="0" smtClean="0"/>
                        <a:t>direitos do homem</a:t>
                      </a:r>
                      <a:r>
                        <a:rPr lang="pt-BR" sz="1200" dirty="0" smtClean="0"/>
                        <a:t> como preocupação central da igreja.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Constituição Pastoral – </a:t>
                      </a:r>
                      <a:r>
                        <a:rPr lang="pt-BR" i="1" dirty="0" smtClean="0"/>
                        <a:t>Gaudium et Spes </a:t>
                      </a:r>
                      <a:r>
                        <a:rPr lang="pt-BR" dirty="0" smtClean="0"/>
                        <a:t>(GS) - Concílio Vaticano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Começa um </a:t>
                      </a:r>
                      <a:r>
                        <a:rPr lang="pt-BR" sz="1200" b="1" dirty="0" smtClean="0"/>
                        <a:t>diálogo abrangente com a cultura, a economia</a:t>
                      </a:r>
                      <a:r>
                        <a:rPr lang="pt-BR" sz="1200" b="1" baseline="0" dirty="0" smtClean="0"/>
                        <a:t> e a sociedade modernas:</a:t>
                      </a:r>
                      <a:r>
                        <a:rPr lang="pt-BR" sz="1200" baseline="0" dirty="0" smtClean="0"/>
                        <a:t> a sociedade e as suas estruturas devem estar orientadas para o “progresso da pessoa” (GS 25)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Declaração </a:t>
                      </a:r>
                      <a:r>
                        <a:rPr lang="pt-BR" i="1" dirty="0" smtClean="0"/>
                        <a:t>Dignitatis humanae </a:t>
                      </a:r>
                      <a:r>
                        <a:rPr lang="pt-BR" dirty="0" smtClean="0"/>
                        <a:t>(DH)</a:t>
                      </a:r>
                      <a:r>
                        <a:rPr lang="pt-BR" baseline="0" dirty="0" smtClean="0"/>
                        <a:t> – Concílio Vaticano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Reconhecimento eclesial da liberdade religiosa como direito</a:t>
                      </a:r>
                      <a:r>
                        <a:rPr lang="pt-BR" sz="1200" baseline="0" dirty="0" smtClean="0"/>
                        <a:t> fundado na dignidade da pessoa humana: o objetivo é a </a:t>
                      </a:r>
                      <a:r>
                        <a:rPr lang="pt-BR" sz="1200" b="1" baseline="0" dirty="0" smtClean="0"/>
                        <a:t>consagração mundial da liberdade religiosa</a:t>
                      </a:r>
                      <a:r>
                        <a:rPr lang="pt-BR" sz="1200" baseline="0" dirty="0" smtClean="0"/>
                        <a:t> nas Constituições dos Estados.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Paulo VI – Encíclica </a:t>
                      </a:r>
                      <a:r>
                        <a:rPr lang="pt-BR" i="1" dirty="0" smtClean="0"/>
                        <a:t>Populorum Progressio</a:t>
                      </a:r>
                      <a:r>
                        <a:rPr lang="pt-BR" dirty="0" smtClean="0"/>
                        <a:t> (PP)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Considerações sobre um esforço mundial comum pelo </a:t>
                      </a:r>
                      <a:r>
                        <a:rPr lang="pt-BR" sz="1200" b="1" dirty="0" smtClean="0"/>
                        <a:t>desenvolvimento de todos os povos e pela paz global.</a:t>
                      </a:r>
                      <a:endParaRPr lang="pt-BR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0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Marcos da DSI</a:t>
            </a:r>
            <a:endParaRPr lang="pt-BR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82902"/>
              </p:ext>
            </p:extLst>
          </p:nvPr>
        </p:nvGraphicFramePr>
        <p:xfrm>
          <a:off x="971600" y="908720"/>
          <a:ext cx="792088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Ano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Documento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Tema</a:t>
                      </a:r>
                      <a:r>
                        <a:rPr lang="pt-BR" b="0" baseline="0" dirty="0" smtClean="0"/>
                        <a:t> Central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Paulo VI – Carta Apostólica </a:t>
                      </a:r>
                      <a:r>
                        <a:rPr lang="pt-BR" i="1" dirty="0" smtClean="0"/>
                        <a:t>Octogesima Adveniens</a:t>
                      </a:r>
                      <a:r>
                        <a:rPr lang="pt-BR" dirty="0" smtClean="0"/>
                        <a:t> (AO)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Por ocasião do </a:t>
                      </a:r>
                      <a:r>
                        <a:rPr lang="pt-BR" sz="1200" b="1" dirty="0" smtClean="0"/>
                        <a:t>80º aniversário da </a:t>
                      </a:r>
                      <a:r>
                        <a:rPr lang="pt-BR" sz="1200" b="1" i="1" dirty="0" smtClean="0"/>
                        <a:t>Rerum Novarum</a:t>
                      </a:r>
                      <a:r>
                        <a:rPr lang="pt-BR" sz="1200" b="1" dirty="0" smtClean="0"/>
                        <a:t>,</a:t>
                      </a:r>
                      <a:r>
                        <a:rPr lang="pt-BR" sz="1200" baseline="0" dirty="0" smtClean="0"/>
                        <a:t> é especialmente abordada uma série de </a:t>
                      </a:r>
                      <a:r>
                        <a:rPr lang="pt-BR" sz="1200" b="1" baseline="0" dirty="0" smtClean="0"/>
                        <a:t>problemas especiais</a:t>
                      </a:r>
                      <a:r>
                        <a:rPr lang="pt-BR" sz="1200" baseline="0" dirty="0" smtClean="0"/>
                        <a:t> tais como, por exemplo: o desemprego, os problemas ambientais e o crescimento demográfico.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João Paulo II – Encíclica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i="1" baseline="0" dirty="0" smtClean="0"/>
                        <a:t>Labore Exercens</a:t>
                      </a:r>
                      <a:r>
                        <a:rPr lang="pt-BR" baseline="0" dirty="0" smtClean="0"/>
                        <a:t> (LE)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O trabalho humano não serve apenas para a concorrência, mas possui também uma </a:t>
                      </a:r>
                      <a:r>
                        <a:rPr lang="pt-BR" sz="1200" b="1" dirty="0" smtClean="0"/>
                        <a:t>especial dignidade</a:t>
                      </a:r>
                      <a:r>
                        <a:rPr lang="pt-BR" sz="1200" b="1" baseline="0" dirty="0" smtClean="0"/>
                        <a:t> da pessoa</a:t>
                      </a:r>
                      <a:r>
                        <a:rPr lang="pt-BR" sz="1200" baseline="0" dirty="0" smtClean="0"/>
                        <a:t> e de sua vocação cristã.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1987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João Paulo II – Encíclica </a:t>
                      </a:r>
                      <a:r>
                        <a:rPr lang="pt-BR" i="1" dirty="0" smtClean="0"/>
                        <a:t>Sollicitudo Rei Socialis</a:t>
                      </a:r>
                      <a:r>
                        <a:rPr lang="pt-BR" dirty="0" smtClean="0"/>
                        <a:t> (SRS)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20 anos depois da </a:t>
                      </a:r>
                      <a:r>
                        <a:rPr lang="pt-BR" sz="1200" b="1" i="1" dirty="0" smtClean="0"/>
                        <a:t>Populorum Progressio</a:t>
                      </a:r>
                      <a:r>
                        <a:rPr lang="pt-BR" sz="1200" dirty="0" smtClean="0"/>
                        <a:t>, é de novo</a:t>
                      </a:r>
                      <a:r>
                        <a:rPr lang="pt-BR" sz="1200" baseline="0" dirty="0" smtClean="0"/>
                        <a:t> abordado o desenvolvimento do chamado terceiro mundo; o desenvolvimento </a:t>
                      </a:r>
                      <a:r>
                        <a:rPr lang="pt-BR" sz="1200" b="1" baseline="0" dirty="0" smtClean="0"/>
                        <a:t>não pode ser entendido apenas economicamente</a:t>
                      </a:r>
                      <a:r>
                        <a:rPr lang="pt-BR" sz="1200" baseline="0" dirty="0" smtClean="0"/>
                        <a:t>, mas também de um modo moralmente abrangente.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1991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João Paulo II – Encíclica </a:t>
                      </a:r>
                      <a:r>
                        <a:rPr lang="pt-BR" i="1" dirty="0" smtClean="0"/>
                        <a:t>Centesimus Annus</a:t>
                      </a:r>
                      <a:r>
                        <a:rPr lang="pt-BR" dirty="0" smtClean="0"/>
                        <a:t> (CA)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Por ocasião do </a:t>
                      </a:r>
                      <a:r>
                        <a:rPr lang="pt-BR" sz="1200" b="1" dirty="0" smtClean="0"/>
                        <a:t>centenário da publicação da </a:t>
                      </a:r>
                      <a:r>
                        <a:rPr lang="pt-BR" sz="1200" b="1" i="1" dirty="0" smtClean="0"/>
                        <a:t>Rerum Novarum </a:t>
                      </a:r>
                      <a:r>
                        <a:rPr lang="pt-BR" sz="1200" b="1" dirty="0" smtClean="0"/>
                        <a:t>e depois do colapso do comunismo</a:t>
                      </a:r>
                      <a:r>
                        <a:rPr lang="pt-BR" sz="1200" dirty="0" smtClean="0"/>
                        <a:t>, são dignificadas a democracia e a economia do mercado livre; no entanto, o mercado deve permanecer num quadro solidário.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Bento XVI – Encíclica </a:t>
                      </a:r>
                      <a:r>
                        <a:rPr lang="pt-BR" i="1" dirty="0" smtClean="0"/>
                        <a:t>Cáritas in Veritate</a:t>
                      </a:r>
                      <a:r>
                        <a:rPr lang="pt-BR" dirty="0" smtClean="0"/>
                        <a:t> (CV)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Baseando-se na </a:t>
                      </a:r>
                      <a:r>
                        <a:rPr lang="pt-BR" sz="1200" b="1" i="1" dirty="0" smtClean="0"/>
                        <a:t>Populorum</a:t>
                      </a:r>
                      <a:r>
                        <a:rPr lang="pt-BR" sz="1200" b="1" i="1" baseline="0" dirty="0" smtClean="0"/>
                        <a:t> Progressio</a:t>
                      </a:r>
                      <a:r>
                        <a:rPr lang="pt-BR" sz="1200" i="1" baseline="0" dirty="0" smtClean="0"/>
                        <a:t> </a:t>
                      </a:r>
                      <a:r>
                        <a:rPr lang="pt-BR" sz="1200" baseline="0" dirty="0" smtClean="0"/>
                        <a:t>confronta-se com as </a:t>
                      </a:r>
                      <a:r>
                        <a:rPr lang="pt-BR" sz="1200" b="1" baseline="0" dirty="0" smtClean="0"/>
                        <a:t>diversas facetas da globalização</a:t>
                      </a:r>
                      <a:r>
                        <a:rPr lang="pt-BR" sz="1200" baseline="0" dirty="0" smtClean="0"/>
                        <a:t>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Francisco – Encíclica </a:t>
                      </a:r>
                      <a:r>
                        <a:rPr lang="pt-BR" i="1" dirty="0" smtClean="0"/>
                        <a:t>Laudato si</a:t>
                      </a:r>
                      <a:r>
                        <a:rPr lang="pt-BR" dirty="0" smtClean="0"/>
                        <a:t> (LS)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 segunda encíclica do Papa Francisco trata da questão da </a:t>
                      </a:r>
                      <a:r>
                        <a:rPr lang="pt-BR" sz="1200" b="1" dirty="0" smtClean="0"/>
                        <a:t>preservação do ambiente</a:t>
                      </a:r>
                      <a:r>
                        <a:rPr lang="pt-BR" sz="1200" dirty="0" smtClean="0"/>
                        <a:t> no vasto quadro do direito de todos os homens à vida e a um desenvolvimento que considere integralmente a dignidade humana.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2718</Words>
  <Application>Microsoft Office PowerPoint</Application>
  <PresentationFormat>Apresentação na tela (4:3)</PresentationFormat>
  <Paragraphs>235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Momento de Oração</vt:lpstr>
      <vt:lpstr>Oração com a Criação</vt:lpstr>
      <vt:lpstr>Referências</vt:lpstr>
      <vt:lpstr>Apresentação do PowerPoint</vt:lpstr>
      <vt:lpstr>Apresentação do PowerPoint</vt:lpstr>
      <vt:lpstr>Um itinerário de respostas</vt:lpstr>
      <vt:lpstr>Marcos da DSI</vt:lpstr>
      <vt:lpstr>Marcos da DSI</vt:lpstr>
      <vt:lpstr>Apresentação do PowerPoint</vt:lpstr>
      <vt:lpstr>Nosso momento</vt:lpstr>
      <vt:lpstr>DSI: os quatro PRINCÍPIOS</vt:lpstr>
      <vt:lpstr>Fundamento primeiro: a PESSOA HUMANA</vt:lpstr>
      <vt:lpstr>Dignidade e Direitos Humanos</vt:lpstr>
      <vt:lpstr>Dignidade e Direitos Humanos</vt:lpstr>
      <vt:lpstr>Dignidade e Direitos Humanos</vt:lpstr>
      <vt:lpstr>O Bem Comum</vt:lpstr>
      <vt:lpstr>Bem Comum: aspectos importantes</vt:lpstr>
      <vt:lpstr>Bem Comum e as Políticas Públicas</vt:lpstr>
      <vt:lpstr>O princípio da Subsidiariedade</vt:lpstr>
      <vt:lpstr>Subsidiariedade aspectos importantes</vt:lpstr>
      <vt:lpstr>Apresentação do PowerPoint</vt:lpstr>
      <vt:lpstr>Subsidiariedade e as Políticas Públicas</vt:lpstr>
      <vt:lpstr>O princípio da Solidariedade</vt:lpstr>
      <vt:lpstr>O princípio da Solidariedade</vt:lpstr>
      <vt:lpstr>Subsidiariedade e “Globalização do Bem”</vt:lpstr>
      <vt:lpstr>Apresentação do PowerPoint</vt:lpstr>
      <vt:lpstr>DSI: os três VALORES</vt:lpstr>
      <vt:lpstr>Verdade e Liberdade</vt:lpstr>
      <vt:lpstr>JUSTIÇA</vt:lpstr>
      <vt:lpstr>CARIDADE E MISERICÓRDIA</vt:lpstr>
      <vt:lpstr>Apresentação do PowerPoint</vt:lpstr>
    </vt:vector>
  </TitlesOfParts>
  <Company>Telefonica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Alyar</dc:creator>
  <cp:lastModifiedBy>Alyar</cp:lastModifiedBy>
  <cp:revision>243</cp:revision>
  <cp:lastPrinted>2019-05-09T19:47:20Z</cp:lastPrinted>
  <dcterms:created xsi:type="dcterms:W3CDTF">2016-04-28T12:59:30Z</dcterms:created>
  <dcterms:modified xsi:type="dcterms:W3CDTF">2019-05-09T21:45:45Z</dcterms:modified>
</cp:coreProperties>
</file>