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2" r:id="rId9"/>
    <p:sldId id="264" r:id="rId10"/>
    <p:sldId id="265" r:id="rId11"/>
    <p:sldId id="266" r:id="rId12"/>
    <p:sldId id="267" r:id="rId13"/>
    <p:sldId id="263" r:id="rId14"/>
    <p:sldId id="268" r:id="rId15"/>
    <p:sldId id="269" r:id="rId16"/>
    <p:sldId id="270" r:id="rId17"/>
    <p:sldId id="271" r:id="rId18"/>
    <p:sldId id="301" r:id="rId19"/>
    <p:sldId id="274" r:id="rId20"/>
    <p:sldId id="275" r:id="rId21"/>
    <p:sldId id="276" r:id="rId22"/>
    <p:sldId id="277" r:id="rId23"/>
    <p:sldId id="279" r:id="rId24"/>
    <p:sldId id="280" r:id="rId25"/>
    <p:sldId id="281" r:id="rId26"/>
    <p:sldId id="300" r:id="rId27"/>
    <p:sldId id="282" r:id="rId28"/>
    <p:sldId id="283" r:id="rId29"/>
    <p:sldId id="284" r:id="rId30"/>
    <p:sldId id="302" r:id="rId31"/>
    <p:sldId id="285" r:id="rId32"/>
    <p:sldId id="286" r:id="rId33"/>
    <p:sldId id="287" r:id="rId34"/>
    <p:sldId id="288" r:id="rId35"/>
    <p:sldId id="290" r:id="rId36"/>
    <p:sldId id="291" r:id="rId37"/>
    <p:sldId id="289" r:id="rId38"/>
    <p:sldId id="296" r:id="rId39"/>
    <p:sldId id="292" r:id="rId40"/>
    <p:sldId id="294" r:id="rId41"/>
    <p:sldId id="293" r:id="rId42"/>
    <p:sldId id="295" r:id="rId43"/>
    <p:sldId id="298" r:id="rId44"/>
    <p:sldId id="297" r:id="rId45"/>
    <p:sldId id="299" r:id="rId46"/>
    <p:sldId id="303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1112" y="10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printerSettings" Target="printerSettings/printerSettings1.bin"/><Relationship Id="rId49" Type="http://schemas.openxmlformats.org/officeDocument/2006/relationships/presProps" Target="pres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viewProps" Target="viewProps.xml"/><Relationship Id="rId51" Type="http://schemas.openxmlformats.org/officeDocument/2006/relationships/theme" Target="theme/theme1.xml"/><Relationship Id="rId5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D728701E-CAF4-4159-9B3E-41C86DFFA30D}" type="datetimeFigureOut">
              <a:rPr lang="en-US" smtClean="0"/>
              <a:t>18/11/13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24388" y="228600"/>
            <a:ext cx="2057400" cy="20391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18/11/13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18/11/13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18/11/13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D728701E-CAF4-4159-9B3E-41C86DFFA30D}" type="datetimeFigureOut">
              <a:rPr lang="en-US" smtClean="0"/>
              <a:t>18/11/13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305" y="6423585"/>
            <a:ext cx="331694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D728701E-CAF4-4159-9B3E-41C86DFFA30D}" type="datetimeFigureOut">
              <a:rPr lang="en-US" smtClean="0"/>
              <a:t>18/11/13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990110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18/11/13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327212" y="4632792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4" y="228600"/>
            <a:ext cx="638716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12262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28701E-CAF4-4159-9B3E-41C86DFFA30D}" type="datetimeFigureOut">
              <a:rPr lang="en-US" smtClean="0"/>
              <a:t>18/11/13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46481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0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28701E-CAF4-4159-9B3E-41C86DFFA30D}" type="datetimeFigureOut">
              <a:rPr lang="en-US" smtClean="0"/>
              <a:t>18/11/13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25907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4624388" y="4534726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D728701E-CAF4-4159-9B3E-41C86DFFA30D}" type="datetimeFigureOut">
              <a:rPr lang="en-US" smtClean="0"/>
              <a:t>18/11/13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750361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18/11/13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18/11/13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18/11/13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200000">
            <a:off x="8593111" y="561668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18/11/13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D728701E-CAF4-4159-9B3E-41C86DFFA30D}" type="datetimeFigureOut">
              <a:rPr lang="en-US" smtClean="0"/>
              <a:t>18/11/13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tIns="45720" rIns="45720" anchor="t">
            <a:noAutofit/>
          </a:bodyPr>
          <a:lstStyle>
            <a:lvl1pPr marL="0" indent="0" algn="ctr">
              <a:spcBef>
                <a:spcPts val="600"/>
              </a:spcBef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8907" y="228600"/>
            <a:ext cx="820093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 anchorCtr="0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906" y="6248774"/>
            <a:ext cx="147469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D728701E-CAF4-4159-9B3E-41C86DFFA30D}" type="datetimeFigureOut">
              <a:rPr lang="en-US" smtClean="0"/>
              <a:t>18/11/13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774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774"/>
            <a:ext cx="554038" cy="365125"/>
          </a:xfrm>
        </p:spPr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003612" y="3110754"/>
            <a:ext cx="26090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40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18/11/13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18/11/13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18/11/13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14" name="Rectangle 13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</p:spPr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18/11/13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728701E-CAF4-4159-9B3E-41C86DFFA30D}" type="datetimeFigureOut">
              <a:rPr lang="en-US" smtClean="0"/>
              <a:t>18/11/13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silva_marina" TargetMode="External"/><Relationship Id="rId4" Type="http://schemas.openxmlformats.org/officeDocument/2006/relationships/hyperlink" Target="http://www.minhamarina.org.br/home/home.php" TargetMode="External"/><Relationship Id="rId5" Type="http://schemas.openxmlformats.org/officeDocument/2006/relationships/hyperlink" Target="http://www.youtube.com/channel/HCaDwgaybLttw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facebook.com/marinasilva.oficial?fref=ts" TargetMode="Externa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twitter.com/AecioNeves" TargetMode="External"/><Relationship Id="rId3" Type="http://schemas.openxmlformats.org/officeDocument/2006/relationships/hyperlink" Target="https://www.facebook.com/AecioNevesOficial?fref=ts" TargetMode="Externa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</a:rPr>
              <a:t>Princípios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</a:rPr>
              <a:t>básicos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 da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</a:rPr>
              <a:t>comunicação</a:t>
            </a:r>
            <a:endParaRPr lang="en-US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/>
              <a:t>Verónica</a:t>
            </a:r>
            <a:r>
              <a:rPr lang="en-US" sz="2400" dirty="0" smtClean="0"/>
              <a:t> </a:t>
            </a:r>
            <a:r>
              <a:rPr lang="en-US" sz="2400" dirty="0" err="1" smtClean="0"/>
              <a:t>Goyzueta</a:t>
            </a:r>
            <a:r>
              <a:rPr lang="en-US" sz="2400" dirty="0" smtClean="0"/>
              <a:t> - 2013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393935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54835" y="484094"/>
            <a:ext cx="9001599" cy="1116106"/>
          </a:xfrm>
        </p:spPr>
        <p:txBody>
          <a:bodyPr/>
          <a:lstStyle/>
          <a:p>
            <a:r>
              <a:rPr lang="en-US" sz="4000" b="1" dirty="0" smtClean="0">
                <a:solidFill>
                  <a:srgbClr val="A00000"/>
                </a:solidFill>
              </a:rPr>
              <a:t>A CRISE DA M</a:t>
            </a:r>
            <a:r>
              <a:rPr lang="en-US" sz="4000" b="1" dirty="0" smtClean="0">
                <a:solidFill>
                  <a:srgbClr val="A00000"/>
                </a:solidFill>
              </a:rPr>
              <a:t>ÍDIA TRADICIONAL</a:t>
            </a:r>
            <a:endParaRPr lang="en-US" sz="4000" dirty="0">
              <a:solidFill>
                <a:srgbClr val="A0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98474" y="1600200"/>
            <a:ext cx="7556313" cy="4144963"/>
          </a:xfrm>
        </p:spPr>
        <p:txBody>
          <a:bodyPr>
            <a:normAutofit fontScale="77500" lnSpcReduction="20000"/>
          </a:bodyPr>
          <a:lstStyle/>
          <a:p>
            <a:pPr>
              <a:buFont typeface="Wingdings" charset="2"/>
              <a:buChar char="ü"/>
            </a:pPr>
            <a:r>
              <a:rPr lang="pt-BR" sz="6000" dirty="0">
                <a:solidFill>
                  <a:srgbClr val="523323"/>
                </a:solidFill>
              </a:rPr>
              <a:t>Circulação cada vez menor de jornais tradicionais no mundo</a:t>
            </a:r>
            <a:r>
              <a:rPr lang="pt-BR" sz="6000" dirty="0" smtClean="0">
                <a:solidFill>
                  <a:srgbClr val="523323"/>
                </a:solidFill>
              </a:rPr>
              <a:t>.</a:t>
            </a:r>
          </a:p>
          <a:p>
            <a:pPr>
              <a:buFont typeface="Wingdings" charset="2"/>
              <a:buChar char="ü"/>
            </a:pPr>
            <a:r>
              <a:rPr lang="pt-BR" sz="6000" dirty="0" smtClean="0">
                <a:solidFill>
                  <a:srgbClr val="523323"/>
                </a:solidFill>
              </a:rPr>
              <a:t>Queda de 0,9</a:t>
            </a:r>
            <a:r>
              <a:rPr lang="pt-BR" sz="6000" dirty="0">
                <a:solidFill>
                  <a:srgbClr val="523323"/>
                </a:solidFill>
              </a:rPr>
              <a:t>% em 2012.</a:t>
            </a:r>
            <a:endParaRPr lang="en-US" sz="6000" dirty="0">
              <a:solidFill>
                <a:srgbClr val="523323"/>
              </a:solidFill>
            </a:endParaRPr>
          </a:p>
          <a:p>
            <a:pPr>
              <a:buFont typeface="Wingdings" charset="2"/>
              <a:buChar char="ü"/>
            </a:pPr>
            <a:r>
              <a:rPr lang="pt-BR" sz="6000" dirty="0" smtClean="0">
                <a:solidFill>
                  <a:srgbClr val="523323"/>
                </a:solidFill>
              </a:rPr>
              <a:t>No </a:t>
            </a:r>
            <a:r>
              <a:rPr lang="pt-BR" sz="6000" dirty="0">
                <a:solidFill>
                  <a:srgbClr val="523323"/>
                </a:solidFill>
              </a:rPr>
              <a:t>Brasil eles tem uma penetração </a:t>
            </a:r>
            <a:r>
              <a:rPr lang="pt-BR" sz="6000" dirty="0" smtClean="0">
                <a:solidFill>
                  <a:srgbClr val="523323"/>
                </a:solidFill>
              </a:rPr>
              <a:t>í</a:t>
            </a:r>
            <a:r>
              <a:rPr lang="pt-BR" sz="6000" dirty="0" smtClean="0">
                <a:solidFill>
                  <a:srgbClr val="523323"/>
                </a:solidFill>
              </a:rPr>
              <a:t>nfima.</a:t>
            </a:r>
            <a:r>
              <a:rPr lang="pt-BR" sz="6000" dirty="0">
                <a:solidFill>
                  <a:srgbClr val="523323"/>
                </a:solidFill>
              </a:rPr>
              <a:t> </a:t>
            </a:r>
            <a:endParaRPr lang="en-US" sz="6000" dirty="0">
              <a:solidFill>
                <a:srgbClr val="523323"/>
              </a:solidFill>
            </a:endParaRPr>
          </a:p>
          <a:p>
            <a:endParaRPr lang="en-US" sz="6000" dirty="0">
              <a:solidFill>
                <a:srgbClr val="5233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2779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rgbClr val="A00000"/>
                </a:solidFill>
              </a:rPr>
              <a:t>A CRISE DA M</a:t>
            </a:r>
            <a:r>
              <a:rPr lang="en-US" sz="4000" b="1" dirty="0" smtClean="0">
                <a:solidFill>
                  <a:srgbClr val="A00000"/>
                </a:solidFill>
              </a:rPr>
              <a:t>ÍDIA TRADICIONAL - REVISTAS</a:t>
            </a:r>
            <a:endParaRPr lang="en-US" sz="4000" dirty="0">
              <a:solidFill>
                <a:srgbClr val="A0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pt-BR" sz="11000" dirty="0">
                <a:solidFill>
                  <a:schemeClr val="accent2">
                    <a:lumMod val="50000"/>
                  </a:schemeClr>
                </a:solidFill>
              </a:rPr>
              <a:t>1º	Veja	</a:t>
            </a:r>
            <a:r>
              <a:rPr lang="pt-BR" sz="11000" dirty="0" smtClean="0">
                <a:solidFill>
                  <a:schemeClr val="accent2">
                    <a:lumMod val="50000"/>
                  </a:schemeClr>
                </a:solidFill>
              </a:rPr>
              <a:t>1.070.661</a:t>
            </a:r>
            <a:endParaRPr lang="en-US" sz="11000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pt-BR" sz="11000" dirty="0" smtClean="0">
                <a:solidFill>
                  <a:schemeClr val="accent2">
                    <a:lumMod val="50000"/>
                  </a:schemeClr>
                </a:solidFill>
              </a:rPr>
              <a:t>2º</a:t>
            </a:r>
            <a:r>
              <a:rPr lang="pt-BR" sz="11000" dirty="0">
                <a:solidFill>
                  <a:schemeClr val="accent2">
                    <a:lumMod val="50000"/>
                  </a:schemeClr>
                </a:solidFill>
              </a:rPr>
              <a:t>	Época	393.182</a:t>
            </a:r>
            <a:endParaRPr lang="en-US" sz="11000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pt-BR" sz="11000" dirty="0">
                <a:solidFill>
                  <a:schemeClr val="accent2">
                    <a:lumMod val="50000"/>
                  </a:schemeClr>
                </a:solidFill>
              </a:rPr>
              <a:t>3º	Claudia	392.808</a:t>
            </a:r>
            <a:endParaRPr lang="en-US" sz="11000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pt-BR" sz="11000" dirty="0">
                <a:solidFill>
                  <a:schemeClr val="accent2">
                    <a:lumMod val="50000"/>
                  </a:schemeClr>
                </a:solidFill>
              </a:rPr>
              <a:t>4º	Caras	          </a:t>
            </a:r>
            <a:r>
              <a:rPr lang="pt-BR" sz="11000" dirty="0" smtClean="0">
                <a:solidFill>
                  <a:schemeClr val="accent2">
                    <a:lumMod val="50000"/>
                  </a:schemeClr>
                </a:solidFill>
              </a:rPr>
              <a:t>    	386.416</a:t>
            </a:r>
            <a:endParaRPr lang="en-US" sz="11000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pt-BR" sz="11000" dirty="0" smtClean="0">
                <a:solidFill>
                  <a:schemeClr val="accent2">
                    <a:lumMod val="50000"/>
                  </a:schemeClr>
                </a:solidFill>
              </a:rPr>
              <a:t>5º</a:t>
            </a:r>
            <a:r>
              <a:rPr lang="pt-BR" sz="11000" dirty="0">
                <a:solidFill>
                  <a:schemeClr val="accent2">
                    <a:lumMod val="50000"/>
                  </a:schemeClr>
                </a:solidFill>
              </a:rPr>
              <a:t>	Nova Escola	372.589</a:t>
            </a:r>
            <a:endParaRPr lang="en-US" sz="11000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sz="6000" dirty="0">
              <a:solidFill>
                <a:srgbClr val="523323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399877" y="1985963"/>
            <a:ext cx="4153509" cy="458726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t-BR" sz="2800" dirty="0" smtClean="0">
                <a:solidFill>
                  <a:srgbClr val="523323"/>
                </a:solidFill>
              </a:rPr>
              <a:t>6º       Superinteressante</a:t>
            </a:r>
            <a:r>
              <a:rPr lang="pt-BR" sz="2800" dirty="0">
                <a:solidFill>
                  <a:srgbClr val="523323"/>
                </a:solidFill>
              </a:rPr>
              <a:t>	</a:t>
            </a:r>
            <a:r>
              <a:rPr lang="pt-BR" sz="2800" dirty="0" smtClean="0">
                <a:solidFill>
                  <a:srgbClr val="523323"/>
                </a:solidFill>
              </a:rPr>
              <a:t>319.622</a:t>
            </a:r>
            <a:endParaRPr lang="en-US" sz="2800" dirty="0">
              <a:solidFill>
                <a:srgbClr val="523323"/>
              </a:solidFill>
            </a:endParaRPr>
          </a:p>
          <a:p>
            <a:pPr marL="0" indent="0">
              <a:buNone/>
            </a:pPr>
            <a:r>
              <a:rPr lang="pt-BR" sz="2800" dirty="0" smtClean="0">
                <a:solidFill>
                  <a:srgbClr val="523323"/>
                </a:solidFill>
              </a:rPr>
              <a:t>7º</a:t>
            </a:r>
            <a:r>
              <a:rPr lang="pt-BR" sz="2800" dirty="0">
                <a:solidFill>
                  <a:srgbClr val="523323"/>
                </a:solidFill>
              </a:rPr>
              <a:t>	</a:t>
            </a:r>
            <a:r>
              <a:rPr lang="pt-BR" sz="2800" dirty="0" err="1">
                <a:solidFill>
                  <a:srgbClr val="523323"/>
                </a:solidFill>
              </a:rPr>
              <a:t>Istoé</a:t>
            </a:r>
            <a:r>
              <a:rPr lang="pt-BR" sz="2800" dirty="0">
                <a:solidFill>
                  <a:srgbClr val="523323"/>
                </a:solidFill>
              </a:rPr>
              <a:t>	318.655</a:t>
            </a:r>
            <a:endParaRPr lang="en-US" sz="2800" dirty="0">
              <a:solidFill>
                <a:srgbClr val="523323"/>
              </a:solidFill>
            </a:endParaRPr>
          </a:p>
          <a:p>
            <a:pPr marL="0" indent="0">
              <a:buNone/>
            </a:pPr>
            <a:r>
              <a:rPr lang="pt-BR" sz="2800" dirty="0">
                <a:solidFill>
                  <a:srgbClr val="523323"/>
                </a:solidFill>
              </a:rPr>
              <a:t>8º	Seleções RD	317.647</a:t>
            </a:r>
            <a:endParaRPr lang="en-US" sz="2800" dirty="0">
              <a:solidFill>
                <a:srgbClr val="523323"/>
              </a:solidFill>
            </a:endParaRPr>
          </a:p>
          <a:p>
            <a:pPr marL="0" indent="0">
              <a:buNone/>
            </a:pPr>
            <a:r>
              <a:rPr lang="pt-BR" sz="2800" dirty="0">
                <a:solidFill>
                  <a:srgbClr val="523323"/>
                </a:solidFill>
              </a:rPr>
              <a:t>9º	Quadro Rodas	237.595</a:t>
            </a:r>
            <a:endParaRPr lang="en-US" sz="2800" dirty="0">
              <a:solidFill>
                <a:srgbClr val="523323"/>
              </a:solidFill>
            </a:endParaRPr>
          </a:p>
          <a:p>
            <a:pPr marL="0" indent="0">
              <a:buNone/>
            </a:pPr>
            <a:r>
              <a:rPr lang="pt-BR" sz="2800" dirty="0">
                <a:solidFill>
                  <a:srgbClr val="523323"/>
                </a:solidFill>
              </a:rPr>
              <a:t>10º	Nova	223.452</a:t>
            </a:r>
            <a:endParaRPr lang="en-US" sz="2800" dirty="0">
              <a:solidFill>
                <a:srgbClr val="523323"/>
              </a:solidFill>
            </a:endParaRPr>
          </a:p>
          <a:p>
            <a:pPr marL="0" indent="0">
              <a:buNone/>
            </a:pPr>
            <a:r>
              <a:rPr lang="pt-BR" sz="2800" dirty="0" smtClean="0">
                <a:solidFill>
                  <a:srgbClr val="523323"/>
                </a:solidFill>
              </a:rPr>
              <a:t>*Associação </a:t>
            </a:r>
            <a:r>
              <a:rPr lang="pt-BR" sz="2800" dirty="0">
                <a:solidFill>
                  <a:srgbClr val="523323"/>
                </a:solidFill>
              </a:rPr>
              <a:t>Mundial de Jornais e </a:t>
            </a:r>
            <a:r>
              <a:rPr lang="pt-BR" sz="2800" dirty="0" err="1">
                <a:solidFill>
                  <a:srgbClr val="523323"/>
                </a:solidFill>
              </a:rPr>
              <a:t>Publishers</a:t>
            </a:r>
            <a:r>
              <a:rPr lang="pt-BR" sz="2800" dirty="0">
                <a:solidFill>
                  <a:srgbClr val="523323"/>
                </a:solidFill>
              </a:rPr>
              <a:t>.</a:t>
            </a:r>
            <a:endParaRPr lang="en-US" sz="2800" dirty="0">
              <a:solidFill>
                <a:srgbClr val="523323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23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rgbClr val="A00000"/>
                </a:solidFill>
              </a:rPr>
              <a:t>A CRISE DA M</a:t>
            </a:r>
            <a:r>
              <a:rPr lang="en-US" sz="4000" b="1" dirty="0" smtClean="0">
                <a:solidFill>
                  <a:srgbClr val="A00000"/>
                </a:solidFill>
              </a:rPr>
              <a:t>ÍDIA TRADICIONAL - JORNAIS</a:t>
            </a:r>
            <a:endParaRPr lang="en-US" sz="4000" dirty="0">
              <a:solidFill>
                <a:srgbClr val="A0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98474" y="1981200"/>
            <a:ext cx="8279019" cy="4144963"/>
          </a:xfrm>
        </p:spPr>
        <p:txBody>
          <a:bodyPr>
            <a:normAutofit fontScale="25000" lnSpcReduction="20000"/>
          </a:bodyPr>
          <a:lstStyle/>
          <a:p>
            <a:pPr marL="1143000" indent="-1143000" algn="just">
              <a:buFont typeface="+mj-ea"/>
              <a:buAutoNum type="circleNumDbPlain"/>
            </a:pPr>
            <a:r>
              <a:rPr lang="pt-BR" sz="11200" dirty="0" smtClean="0">
                <a:solidFill>
                  <a:srgbClr val="523323"/>
                </a:solidFill>
              </a:rPr>
              <a:t>Folha </a:t>
            </a:r>
            <a:r>
              <a:rPr lang="pt-BR" sz="11200" dirty="0">
                <a:solidFill>
                  <a:srgbClr val="523323"/>
                </a:solidFill>
              </a:rPr>
              <a:t>de S. </a:t>
            </a:r>
            <a:r>
              <a:rPr lang="pt-BR" sz="11200" dirty="0" smtClean="0">
                <a:solidFill>
                  <a:srgbClr val="523323"/>
                </a:solidFill>
              </a:rPr>
              <a:t>Paulo SP</a:t>
            </a:r>
            <a:r>
              <a:rPr lang="pt-BR" sz="11200" dirty="0">
                <a:solidFill>
                  <a:srgbClr val="523323"/>
                </a:solidFill>
              </a:rPr>
              <a:t>	297.650</a:t>
            </a:r>
            <a:endParaRPr lang="en-US" sz="11200" dirty="0">
              <a:solidFill>
                <a:srgbClr val="523323"/>
              </a:solidFill>
            </a:endParaRPr>
          </a:p>
          <a:p>
            <a:pPr marL="1143000" indent="-1143000" algn="just">
              <a:buFont typeface="+mj-ea"/>
              <a:buAutoNum type="circleNumDbPlain"/>
            </a:pPr>
            <a:r>
              <a:rPr lang="pt-BR" sz="11200" dirty="0" err="1" smtClean="0">
                <a:solidFill>
                  <a:srgbClr val="523323"/>
                </a:solidFill>
              </a:rPr>
              <a:t>Super</a:t>
            </a:r>
            <a:r>
              <a:rPr lang="pt-BR" sz="11200" dirty="0" smtClean="0">
                <a:solidFill>
                  <a:srgbClr val="523323"/>
                </a:solidFill>
              </a:rPr>
              <a:t> </a:t>
            </a:r>
            <a:r>
              <a:rPr lang="pt-BR" sz="11200" dirty="0">
                <a:solidFill>
                  <a:srgbClr val="523323"/>
                </a:solidFill>
              </a:rPr>
              <a:t>Notícia	MG	296.799</a:t>
            </a:r>
            <a:endParaRPr lang="en-US" sz="11200" dirty="0">
              <a:solidFill>
                <a:srgbClr val="523323"/>
              </a:solidFill>
            </a:endParaRPr>
          </a:p>
          <a:p>
            <a:pPr marL="1143000" indent="-1143000" algn="just">
              <a:buFont typeface="+mj-ea"/>
              <a:buAutoNum type="circleNumDbPlain"/>
            </a:pPr>
            <a:r>
              <a:rPr lang="pt-BR" sz="11200" dirty="0" smtClean="0">
                <a:solidFill>
                  <a:srgbClr val="523323"/>
                </a:solidFill>
              </a:rPr>
              <a:t>O Globo</a:t>
            </a:r>
            <a:r>
              <a:rPr lang="pt-BR" sz="11200" dirty="0">
                <a:solidFill>
                  <a:srgbClr val="523323"/>
                </a:solidFill>
              </a:rPr>
              <a:t>	RJ	</a:t>
            </a:r>
            <a:r>
              <a:rPr lang="pt-BR" sz="11200" dirty="0" smtClean="0">
                <a:solidFill>
                  <a:srgbClr val="523323"/>
                </a:solidFill>
              </a:rPr>
              <a:t>277.876</a:t>
            </a:r>
            <a:r>
              <a:rPr lang="pt-BR" sz="11200" dirty="0">
                <a:solidFill>
                  <a:srgbClr val="523323"/>
                </a:solidFill>
              </a:rPr>
              <a:t>	</a:t>
            </a:r>
            <a:endParaRPr lang="en-US" sz="11200" dirty="0">
              <a:solidFill>
                <a:srgbClr val="523323"/>
              </a:solidFill>
            </a:endParaRPr>
          </a:p>
          <a:p>
            <a:pPr marL="1143000" indent="-1143000" algn="just">
              <a:buFont typeface="+mj-ea"/>
              <a:buAutoNum type="circleNumDbPlain"/>
            </a:pPr>
            <a:r>
              <a:rPr lang="pt-BR" sz="11200" dirty="0" smtClean="0">
                <a:solidFill>
                  <a:srgbClr val="523323"/>
                </a:solidFill>
              </a:rPr>
              <a:t>Estad</a:t>
            </a:r>
            <a:r>
              <a:rPr lang="pt-BR" sz="11200" dirty="0" smtClean="0">
                <a:solidFill>
                  <a:srgbClr val="523323"/>
                </a:solidFill>
              </a:rPr>
              <a:t>ão</a:t>
            </a:r>
            <a:r>
              <a:rPr lang="pt-BR" sz="11200" dirty="0" smtClean="0">
                <a:solidFill>
                  <a:srgbClr val="523323"/>
                </a:solidFill>
              </a:rPr>
              <a:t>	SP</a:t>
            </a:r>
            <a:r>
              <a:rPr lang="pt-BR" sz="11200" dirty="0">
                <a:solidFill>
                  <a:srgbClr val="523323"/>
                </a:solidFill>
              </a:rPr>
              <a:t>	235.217	-11%</a:t>
            </a:r>
            <a:endParaRPr lang="en-US" sz="11200" dirty="0">
              <a:solidFill>
                <a:srgbClr val="523323"/>
              </a:solidFill>
            </a:endParaRPr>
          </a:p>
          <a:p>
            <a:pPr marL="1143000" indent="-1143000" algn="just">
              <a:buFont typeface="+mj-ea"/>
              <a:buAutoNum type="circleNumDbPlain"/>
            </a:pPr>
            <a:r>
              <a:rPr lang="pt-BR" sz="11200" dirty="0" smtClean="0">
                <a:solidFill>
                  <a:srgbClr val="523323"/>
                </a:solidFill>
              </a:rPr>
              <a:t>Extra</a:t>
            </a:r>
            <a:r>
              <a:rPr lang="pt-BR" sz="11200" dirty="0">
                <a:solidFill>
                  <a:srgbClr val="523323"/>
                </a:solidFill>
              </a:rPr>
              <a:t>	RJ	209.556	</a:t>
            </a:r>
            <a:endParaRPr lang="en-US" sz="11200" dirty="0">
              <a:solidFill>
                <a:srgbClr val="523323"/>
              </a:solidFill>
            </a:endParaRPr>
          </a:p>
          <a:p>
            <a:pPr marL="1143000" indent="-1143000" algn="just">
              <a:buFont typeface="+mj-ea"/>
              <a:buAutoNum type="circleNumDbPlain"/>
            </a:pPr>
            <a:r>
              <a:rPr lang="pt-BR" sz="11200" dirty="0" smtClean="0">
                <a:solidFill>
                  <a:srgbClr val="523323"/>
                </a:solidFill>
              </a:rPr>
              <a:t>Zero </a:t>
            </a:r>
            <a:r>
              <a:rPr lang="pt-BR" sz="11200" dirty="0">
                <a:solidFill>
                  <a:srgbClr val="523323"/>
                </a:solidFill>
              </a:rPr>
              <a:t>Hora	RS	184.674    -21%	</a:t>
            </a:r>
            <a:endParaRPr lang="en-US" sz="11200" dirty="0">
              <a:solidFill>
                <a:srgbClr val="523323"/>
              </a:solidFill>
            </a:endParaRPr>
          </a:p>
          <a:p>
            <a:pPr marL="0" indent="0">
              <a:buNone/>
            </a:pPr>
            <a:endParaRPr lang="pt-BR" sz="6000" dirty="0">
              <a:solidFill>
                <a:srgbClr val="523323"/>
              </a:solidFill>
            </a:endParaRPr>
          </a:p>
          <a:p>
            <a:pPr marL="0" indent="0">
              <a:buNone/>
            </a:pPr>
            <a:r>
              <a:rPr lang="pt-BR" sz="6000" dirty="0" smtClean="0">
                <a:solidFill>
                  <a:srgbClr val="523323"/>
                </a:solidFill>
              </a:rPr>
              <a:t>*ANJ</a:t>
            </a:r>
            <a:endParaRPr lang="en-US" sz="6000" dirty="0">
              <a:solidFill>
                <a:srgbClr val="523323"/>
              </a:solidFill>
            </a:endParaRPr>
          </a:p>
          <a:p>
            <a:pPr marL="0" indent="0">
              <a:buNone/>
            </a:pPr>
            <a:endParaRPr lang="en-US" sz="6000" dirty="0">
              <a:solidFill>
                <a:srgbClr val="5233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8549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54835" y="534826"/>
            <a:ext cx="9001599" cy="1014642"/>
          </a:xfrm>
        </p:spPr>
        <p:txBody>
          <a:bodyPr/>
          <a:lstStyle/>
          <a:p>
            <a:r>
              <a:rPr lang="en-US" b="1" dirty="0" smtClean="0">
                <a:solidFill>
                  <a:srgbClr val="A00000"/>
                </a:solidFill>
              </a:rPr>
              <a:t>A CRISE DA M</a:t>
            </a:r>
            <a:r>
              <a:rPr lang="en-US" b="1" dirty="0" smtClean="0">
                <a:solidFill>
                  <a:srgbClr val="A00000"/>
                </a:solidFill>
              </a:rPr>
              <a:t>ÍDIA TRADICIONAL</a:t>
            </a:r>
            <a:endParaRPr lang="en-US" dirty="0">
              <a:solidFill>
                <a:srgbClr val="A0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98474" y="1600200"/>
            <a:ext cx="7556313" cy="4144963"/>
          </a:xfrm>
        </p:spPr>
        <p:txBody>
          <a:bodyPr>
            <a:normAutofit fontScale="62500" lnSpcReduction="20000"/>
          </a:bodyPr>
          <a:lstStyle/>
          <a:p>
            <a:pPr>
              <a:buFont typeface="Wingdings" charset="2"/>
              <a:buChar char="ü"/>
            </a:pPr>
            <a:r>
              <a:rPr lang="pt-BR" sz="6000" dirty="0" smtClean="0">
                <a:solidFill>
                  <a:srgbClr val="523323"/>
                </a:solidFill>
              </a:rPr>
              <a:t>Surgem </a:t>
            </a:r>
            <a:r>
              <a:rPr lang="pt-BR" sz="6000" dirty="0">
                <a:solidFill>
                  <a:srgbClr val="523323"/>
                </a:solidFill>
              </a:rPr>
              <a:t>na internet </a:t>
            </a:r>
            <a:r>
              <a:rPr lang="pt-BR" sz="6000" dirty="0" smtClean="0">
                <a:solidFill>
                  <a:srgbClr val="523323"/>
                </a:solidFill>
              </a:rPr>
              <a:t>novos </a:t>
            </a:r>
            <a:r>
              <a:rPr lang="pt-BR" sz="6000" dirty="0">
                <a:solidFill>
                  <a:srgbClr val="523323"/>
                </a:solidFill>
              </a:rPr>
              <a:t>veículos </a:t>
            </a:r>
            <a:r>
              <a:rPr lang="pt-BR" sz="6000" dirty="0" smtClean="0">
                <a:solidFill>
                  <a:srgbClr val="523323"/>
                </a:solidFill>
              </a:rPr>
              <a:t>e </a:t>
            </a:r>
            <a:r>
              <a:rPr lang="pt-BR" sz="6000" dirty="0">
                <a:solidFill>
                  <a:srgbClr val="523323"/>
                </a:solidFill>
              </a:rPr>
              <a:t>blogs alternativos que conquistam cada vez mais relevância e seguidores. </a:t>
            </a:r>
            <a:endParaRPr lang="pt-BR" sz="6000" dirty="0" smtClean="0">
              <a:solidFill>
                <a:srgbClr val="523323"/>
              </a:solidFill>
            </a:endParaRPr>
          </a:p>
          <a:p>
            <a:pPr>
              <a:buFont typeface="Wingdings" charset="2"/>
              <a:buChar char="ü"/>
            </a:pPr>
            <a:r>
              <a:rPr lang="pt-BR" sz="6000" dirty="0" smtClean="0">
                <a:solidFill>
                  <a:srgbClr val="523323"/>
                </a:solidFill>
              </a:rPr>
              <a:t>É </a:t>
            </a:r>
            <a:r>
              <a:rPr lang="pt-BR" sz="6000" dirty="0" smtClean="0">
                <a:solidFill>
                  <a:srgbClr val="523323"/>
                </a:solidFill>
              </a:rPr>
              <a:t>necessário </a:t>
            </a:r>
            <a:r>
              <a:rPr lang="pt-BR" sz="6000" dirty="0">
                <a:solidFill>
                  <a:srgbClr val="523323"/>
                </a:solidFill>
              </a:rPr>
              <a:t>entender como se organizam as novas mídias.</a:t>
            </a:r>
            <a:endParaRPr lang="en-US" sz="6000" dirty="0">
              <a:solidFill>
                <a:srgbClr val="523323"/>
              </a:solidFill>
            </a:endParaRPr>
          </a:p>
          <a:p>
            <a:endParaRPr lang="en-US" sz="6000" dirty="0">
              <a:solidFill>
                <a:srgbClr val="5233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9646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54836" y="484094"/>
            <a:ext cx="7264776" cy="1116106"/>
          </a:xfrm>
        </p:spPr>
        <p:txBody>
          <a:bodyPr/>
          <a:lstStyle/>
          <a:p>
            <a:pPr algn="ctr"/>
            <a:r>
              <a:rPr lang="en-US" sz="4400" b="1" dirty="0" smtClean="0">
                <a:solidFill>
                  <a:srgbClr val="A00000"/>
                </a:solidFill>
              </a:rPr>
              <a:t>NOVAS M</a:t>
            </a:r>
            <a:r>
              <a:rPr lang="en-US" sz="4400" b="1" dirty="0" smtClean="0">
                <a:solidFill>
                  <a:srgbClr val="A00000"/>
                </a:solidFill>
              </a:rPr>
              <a:t>ÍDIAS</a:t>
            </a:r>
            <a:endParaRPr lang="en-US" sz="4400" dirty="0">
              <a:solidFill>
                <a:srgbClr val="A0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98474" y="1600200"/>
            <a:ext cx="7556313" cy="41449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pt-BR" sz="6000" dirty="0">
                <a:solidFill>
                  <a:srgbClr val="523323"/>
                </a:solidFill>
              </a:rPr>
              <a:t>N</a:t>
            </a:r>
            <a:r>
              <a:rPr lang="pt-BR" sz="6000" dirty="0" smtClean="0">
                <a:solidFill>
                  <a:srgbClr val="523323"/>
                </a:solidFill>
              </a:rPr>
              <a:t>úmero </a:t>
            </a:r>
            <a:r>
              <a:rPr lang="pt-BR" sz="6000" dirty="0">
                <a:solidFill>
                  <a:srgbClr val="523323"/>
                </a:solidFill>
              </a:rPr>
              <a:t>de pessoas com acesso à internet no Brasil </a:t>
            </a:r>
            <a:r>
              <a:rPr lang="pt-BR" sz="6000" dirty="0" smtClean="0">
                <a:solidFill>
                  <a:srgbClr val="523323"/>
                </a:solidFill>
              </a:rPr>
              <a:t>ultrapassou em 2013 os </a:t>
            </a:r>
            <a:r>
              <a:rPr lang="pt-BR" sz="6000" dirty="0">
                <a:solidFill>
                  <a:srgbClr val="523323"/>
                </a:solidFill>
              </a:rPr>
              <a:t>100 </a:t>
            </a:r>
            <a:r>
              <a:rPr lang="pt-BR" sz="6000" dirty="0" smtClean="0">
                <a:solidFill>
                  <a:srgbClr val="523323"/>
                </a:solidFill>
              </a:rPr>
              <a:t>milhões.</a:t>
            </a:r>
          </a:p>
          <a:p>
            <a:pPr marL="0" indent="0">
              <a:buNone/>
            </a:pPr>
            <a:r>
              <a:rPr lang="pt-BR" sz="6000" dirty="0" smtClean="0">
                <a:solidFill>
                  <a:srgbClr val="523323"/>
                </a:solidFill>
              </a:rPr>
              <a:t> </a:t>
            </a:r>
            <a:r>
              <a:rPr lang="pt-BR" sz="6000" dirty="0">
                <a:solidFill>
                  <a:srgbClr val="523323"/>
                </a:solidFill>
              </a:rPr>
              <a:t>Ibope </a:t>
            </a:r>
            <a:r>
              <a:rPr lang="pt-BR" sz="6000" dirty="0" smtClean="0">
                <a:solidFill>
                  <a:srgbClr val="523323"/>
                </a:solidFill>
              </a:rPr>
              <a:t>Media: tem </a:t>
            </a:r>
            <a:r>
              <a:rPr lang="pt-BR" sz="6000" dirty="0">
                <a:solidFill>
                  <a:srgbClr val="523323"/>
                </a:solidFill>
              </a:rPr>
              <a:t>102,3 milhões de </a:t>
            </a:r>
            <a:r>
              <a:rPr lang="pt-BR" sz="6000" dirty="0" smtClean="0">
                <a:solidFill>
                  <a:srgbClr val="523323"/>
                </a:solidFill>
              </a:rPr>
              <a:t>internautas (at</a:t>
            </a:r>
            <a:r>
              <a:rPr lang="pt-BR" sz="6000" dirty="0" smtClean="0">
                <a:solidFill>
                  <a:srgbClr val="523323"/>
                </a:solidFill>
              </a:rPr>
              <a:t>é 1º. Trim.)</a:t>
            </a:r>
            <a:endParaRPr lang="en-US" sz="6000" dirty="0">
              <a:solidFill>
                <a:srgbClr val="523323"/>
              </a:solidFill>
            </a:endParaRPr>
          </a:p>
          <a:p>
            <a:endParaRPr lang="en-US" sz="6000" dirty="0">
              <a:solidFill>
                <a:srgbClr val="5233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546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54836" y="534826"/>
            <a:ext cx="7699952" cy="1014642"/>
          </a:xfrm>
        </p:spPr>
        <p:txBody>
          <a:bodyPr/>
          <a:lstStyle/>
          <a:p>
            <a:pPr algn="ctr"/>
            <a:r>
              <a:rPr lang="en-US" sz="4000" b="1" dirty="0" smtClean="0">
                <a:solidFill>
                  <a:srgbClr val="A00000"/>
                </a:solidFill>
              </a:rPr>
              <a:t>NOVAS M</a:t>
            </a:r>
            <a:r>
              <a:rPr lang="en-US" sz="4000" b="1" dirty="0" smtClean="0">
                <a:solidFill>
                  <a:srgbClr val="A00000"/>
                </a:solidFill>
              </a:rPr>
              <a:t>ÍDIAS</a:t>
            </a:r>
            <a:endParaRPr lang="en-US" sz="4000" dirty="0">
              <a:solidFill>
                <a:srgbClr val="A0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98474" y="1600200"/>
            <a:ext cx="7556313" cy="4144963"/>
          </a:xfrm>
        </p:spPr>
        <p:txBody>
          <a:bodyPr>
            <a:normAutofit fontScale="70000" lnSpcReduction="20000"/>
          </a:bodyPr>
          <a:lstStyle/>
          <a:p>
            <a:pPr>
              <a:buFont typeface="Wingdings" charset="2"/>
              <a:buChar char="ü"/>
            </a:pPr>
            <a:r>
              <a:rPr lang="pt-BR" sz="6000" dirty="0" smtClean="0">
                <a:solidFill>
                  <a:srgbClr val="523323"/>
                </a:solidFill>
              </a:rPr>
              <a:t>Perfil </a:t>
            </a:r>
            <a:r>
              <a:rPr lang="pt-BR" sz="6000" dirty="0">
                <a:solidFill>
                  <a:srgbClr val="523323"/>
                </a:solidFill>
              </a:rPr>
              <a:t>da audiência dos blogs </a:t>
            </a:r>
            <a:r>
              <a:rPr lang="pt-BR" sz="6000" dirty="0" smtClean="0">
                <a:solidFill>
                  <a:srgbClr val="523323"/>
                </a:solidFill>
              </a:rPr>
              <a:t>brasileiros: cerca </a:t>
            </a:r>
            <a:r>
              <a:rPr lang="pt-BR" sz="6000" dirty="0">
                <a:solidFill>
                  <a:srgbClr val="523323"/>
                </a:solidFill>
              </a:rPr>
              <a:t>de 80 milhões de </a:t>
            </a:r>
            <a:r>
              <a:rPr lang="pt-BR" sz="6000" dirty="0" smtClean="0">
                <a:solidFill>
                  <a:srgbClr val="523323"/>
                </a:solidFill>
              </a:rPr>
              <a:t>brasileiros acompanham Blogs. </a:t>
            </a:r>
            <a:r>
              <a:rPr lang="pt-BR" sz="6000" dirty="0">
                <a:solidFill>
                  <a:srgbClr val="523323"/>
                </a:solidFill>
              </a:rPr>
              <a:t>P</a:t>
            </a:r>
            <a:r>
              <a:rPr lang="pt-BR" sz="6000" dirty="0" smtClean="0">
                <a:solidFill>
                  <a:srgbClr val="523323"/>
                </a:solidFill>
              </a:rPr>
              <a:t>rincipais </a:t>
            </a:r>
            <a:r>
              <a:rPr lang="pt-BR" sz="6000" dirty="0">
                <a:solidFill>
                  <a:srgbClr val="523323"/>
                </a:solidFill>
              </a:rPr>
              <a:t>nichos estão Humor e Entretenimento</a:t>
            </a:r>
            <a:r>
              <a:rPr lang="pt-BR" sz="6000" dirty="0" smtClean="0">
                <a:solidFill>
                  <a:srgbClr val="523323"/>
                </a:solidFill>
              </a:rPr>
              <a:t>.</a:t>
            </a:r>
          </a:p>
          <a:p>
            <a:pPr marL="0" indent="0">
              <a:buNone/>
            </a:pPr>
            <a:r>
              <a:rPr lang="pt-BR" sz="2500" dirty="0">
                <a:solidFill>
                  <a:srgbClr val="523323"/>
                </a:solidFill>
              </a:rPr>
              <a:t>Pesquisa </a:t>
            </a:r>
            <a:r>
              <a:rPr lang="pt-BR" sz="2500" dirty="0" err="1">
                <a:solidFill>
                  <a:srgbClr val="523323"/>
                </a:solidFill>
              </a:rPr>
              <a:t>boo</a:t>
            </a:r>
            <a:r>
              <a:rPr lang="pt-BR" sz="2500" dirty="0">
                <a:solidFill>
                  <a:srgbClr val="523323"/>
                </a:solidFill>
              </a:rPr>
              <a:t>-box - </a:t>
            </a:r>
            <a:r>
              <a:rPr lang="pt-BR" sz="2500" dirty="0" err="1">
                <a:solidFill>
                  <a:srgbClr val="523323"/>
                </a:solidFill>
              </a:rPr>
              <a:t>Navegg</a:t>
            </a:r>
            <a:r>
              <a:rPr lang="pt-BR" sz="2500" dirty="0">
                <a:solidFill>
                  <a:srgbClr val="523323"/>
                </a:solidFill>
              </a:rPr>
              <a:t>. </a:t>
            </a:r>
            <a:r>
              <a:rPr lang="pt-BR" sz="2500" dirty="0" smtClean="0">
                <a:solidFill>
                  <a:srgbClr val="523323"/>
                </a:solidFill>
              </a:rPr>
              <a:t> Primeiro </a:t>
            </a:r>
            <a:r>
              <a:rPr lang="pt-BR" sz="2500" dirty="0">
                <a:solidFill>
                  <a:srgbClr val="523323"/>
                </a:solidFill>
              </a:rPr>
              <a:t>trimestre de 2012 </a:t>
            </a:r>
          </a:p>
          <a:p>
            <a:pPr marL="0" indent="0">
              <a:buNone/>
            </a:pPr>
            <a:endParaRPr lang="en-US" sz="2500" dirty="0"/>
          </a:p>
          <a:p>
            <a:endParaRPr lang="en-US" sz="6000" dirty="0">
              <a:solidFill>
                <a:srgbClr val="5233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0852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54835" y="484094"/>
            <a:ext cx="9001599" cy="1116106"/>
          </a:xfrm>
        </p:spPr>
        <p:txBody>
          <a:bodyPr/>
          <a:lstStyle/>
          <a:p>
            <a:r>
              <a:rPr lang="en-US" b="1" dirty="0" smtClean="0">
                <a:solidFill>
                  <a:srgbClr val="A00000"/>
                </a:solidFill>
              </a:rPr>
              <a:t>CASO THE HUFFINGTON POST</a:t>
            </a:r>
            <a:endParaRPr lang="en-US" dirty="0">
              <a:solidFill>
                <a:srgbClr val="A0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98474" y="1788607"/>
            <a:ext cx="7556313" cy="3768148"/>
          </a:xfrm>
        </p:spPr>
        <p:txBody>
          <a:bodyPr>
            <a:normAutofit fontScale="32500" lnSpcReduction="20000"/>
          </a:bodyPr>
          <a:lstStyle/>
          <a:p>
            <a:pPr>
              <a:buFont typeface="Wingdings" charset="2"/>
              <a:buChar char="ü"/>
            </a:pPr>
            <a:r>
              <a:rPr lang="pt-BR" sz="11100" dirty="0" smtClean="0">
                <a:solidFill>
                  <a:srgbClr val="523323"/>
                </a:solidFill>
              </a:rPr>
              <a:t>Agregador </a:t>
            </a:r>
            <a:r>
              <a:rPr lang="pt-BR" sz="11100" dirty="0">
                <a:solidFill>
                  <a:srgbClr val="523323"/>
                </a:solidFill>
              </a:rPr>
              <a:t>de </a:t>
            </a:r>
            <a:r>
              <a:rPr lang="pt-BR" sz="11100" dirty="0" smtClean="0">
                <a:solidFill>
                  <a:srgbClr val="523323"/>
                </a:solidFill>
              </a:rPr>
              <a:t>blogs </a:t>
            </a:r>
            <a:r>
              <a:rPr lang="pt-BR" sz="11100" dirty="0">
                <a:solidFill>
                  <a:srgbClr val="523323"/>
                </a:solidFill>
              </a:rPr>
              <a:t>criado por </a:t>
            </a:r>
            <a:r>
              <a:rPr lang="pt-BR" sz="11100" dirty="0" err="1">
                <a:solidFill>
                  <a:srgbClr val="523323"/>
                </a:solidFill>
              </a:rPr>
              <a:t>Arianna</a:t>
            </a:r>
            <a:r>
              <a:rPr lang="pt-BR" sz="11100" dirty="0">
                <a:solidFill>
                  <a:srgbClr val="523323"/>
                </a:solidFill>
              </a:rPr>
              <a:t> </a:t>
            </a:r>
            <a:r>
              <a:rPr lang="pt-BR" sz="11100" dirty="0" err="1" smtClean="0">
                <a:solidFill>
                  <a:srgbClr val="523323"/>
                </a:solidFill>
              </a:rPr>
              <a:t>Huffington</a:t>
            </a:r>
            <a:r>
              <a:rPr lang="pt-BR" sz="11100" dirty="0">
                <a:solidFill>
                  <a:srgbClr val="523323"/>
                </a:solidFill>
              </a:rPr>
              <a:t> </a:t>
            </a:r>
            <a:r>
              <a:rPr lang="pt-BR" sz="11100" dirty="0" smtClean="0">
                <a:solidFill>
                  <a:srgbClr val="523323"/>
                </a:solidFill>
              </a:rPr>
              <a:t>em 2005</a:t>
            </a:r>
            <a:r>
              <a:rPr lang="pt-BR" sz="11100" dirty="0">
                <a:solidFill>
                  <a:srgbClr val="523323"/>
                </a:solidFill>
              </a:rPr>
              <a:t>. </a:t>
            </a:r>
            <a:endParaRPr lang="pt-BR" sz="11100" dirty="0" smtClean="0">
              <a:solidFill>
                <a:srgbClr val="523323"/>
              </a:solidFill>
            </a:endParaRPr>
          </a:p>
          <a:p>
            <a:pPr>
              <a:buFont typeface="Wingdings" charset="2"/>
              <a:buChar char="ü"/>
            </a:pPr>
            <a:r>
              <a:rPr lang="pt-BR" sz="11100" dirty="0" err="1" smtClean="0">
                <a:solidFill>
                  <a:srgbClr val="523323"/>
                </a:solidFill>
              </a:rPr>
              <a:t>Huffington</a:t>
            </a:r>
            <a:r>
              <a:rPr lang="pt-BR" sz="11100" dirty="0" smtClean="0">
                <a:solidFill>
                  <a:srgbClr val="523323"/>
                </a:solidFill>
              </a:rPr>
              <a:t> </a:t>
            </a:r>
            <a:r>
              <a:rPr lang="pt-BR" sz="11100" dirty="0">
                <a:solidFill>
                  <a:srgbClr val="523323"/>
                </a:solidFill>
              </a:rPr>
              <a:t>Post recebeu 8,9 milhões </a:t>
            </a:r>
            <a:r>
              <a:rPr lang="pt-BR" sz="11100" dirty="0" smtClean="0">
                <a:solidFill>
                  <a:srgbClr val="523323"/>
                </a:solidFill>
              </a:rPr>
              <a:t>visitas </a:t>
            </a:r>
            <a:r>
              <a:rPr lang="pt-BR" sz="11100" dirty="0">
                <a:solidFill>
                  <a:srgbClr val="523323"/>
                </a:solidFill>
              </a:rPr>
              <a:t>únicas </a:t>
            </a:r>
            <a:r>
              <a:rPr lang="pt-BR" sz="11100" dirty="0">
                <a:solidFill>
                  <a:srgbClr val="523323"/>
                </a:solidFill>
              </a:rPr>
              <a:t>(</a:t>
            </a:r>
            <a:r>
              <a:rPr lang="pt-BR" sz="11100" dirty="0" err="1" smtClean="0">
                <a:solidFill>
                  <a:srgbClr val="523323"/>
                </a:solidFill>
              </a:rPr>
              <a:t>Fev</a:t>
            </a:r>
            <a:r>
              <a:rPr lang="pt-BR" sz="11100" dirty="0" smtClean="0">
                <a:solidFill>
                  <a:srgbClr val="523323"/>
                </a:solidFill>
              </a:rPr>
              <a:t> 2009).</a:t>
            </a:r>
            <a:r>
              <a:rPr lang="pt-BR" sz="11100" dirty="0">
                <a:solidFill>
                  <a:srgbClr val="523323"/>
                </a:solidFill>
              </a:rPr>
              <a:t> </a:t>
            </a:r>
            <a:endParaRPr lang="pt-BR" sz="11100" dirty="0" smtClean="0">
              <a:solidFill>
                <a:srgbClr val="523323"/>
              </a:solidFill>
            </a:endParaRPr>
          </a:p>
          <a:p>
            <a:pPr>
              <a:buFont typeface="Wingdings" charset="2"/>
              <a:buChar char="ü"/>
            </a:pPr>
            <a:r>
              <a:rPr lang="pt-BR" sz="11100" dirty="0" smtClean="0">
                <a:solidFill>
                  <a:srgbClr val="523323"/>
                </a:solidFill>
              </a:rPr>
              <a:t>Tem </a:t>
            </a:r>
            <a:r>
              <a:rPr lang="pt-BR" sz="11100" dirty="0">
                <a:solidFill>
                  <a:srgbClr val="523323"/>
                </a:solidFill>
              </a:rPr>
              <a:t>mais acessos </a:t>
            </a:r>
            <a:r>
              <a:rPr lang="pt-BR" sz="11100" dirty="0" smtClean="0">
                <a:solidFill>
                  <a:srgbClr val="523323"/>
                </a:solidFill>
              </a:rPr>
              <a:t>que o NYT</a:t>
            </a:r>
          </a:p>
          <a:p>
            <a:pPr marL="0" indent="0">
              <a:buNone/>
            </a:pPr>
            <a:r>
              <a:rPr lang="pt-BR" sz="3500" dirty="0" smtClean="0">
                <a:solidFill>
                  <a:srgbClr val="523323"/>
                </a:solidFill>
              </a:rPr>
              <a:t>Nielsen</a:t>
            </a:r>
            <a:endParaRPr lang="en-US" sz="3500" dirty="0"/>
          </a:p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endParaRPr lang="en-US" sz="2500" dirty="0"/>
          </a:p>
          <a:p>
            <a:endParaRPr lang="en-US" sz="6000" dirty="0">
              <a:solidFill>
                <a:srgbClr val="5233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3770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54835" y="484094"/>
            <a:ext cx="8789165" cy="1116106"/>
          </a:xfrm>
        </p:spPr>
        <p:txBody>
          <a:bodyPr/>
          <a:lstStyle/>
          <a:p>
            <a:r>
              <a:rPr lang="en-US" sz="4000" b="1" dirty="0" smtClean="0">
                <a:solidFill>
                  <a:srgbClr val="A00000"/>
                </a:solidFill>
              </a:rPr>
              <a:t>CASO THE HUFFINGTON POST</a:t>
            </a:r>
            <a:endParaRPr lang="en-US" sz="4000" dirty="0">
              <a:solidFill>
                <a:srgbClr val="A0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98474" y="1788607"/>
            <a:ext cx="7556313" cy="3768148"/>
          </a:xfrm>
        </p:spPr>
        <p:txBody>
          <a:bodyPr>
            <a:normAutofit fontScale="40000" lnSpcReduction="20000"/>
          </a:bodyPr>
          <a:lstStyle/>
          <a:p>
            <a:pPr>
              <a:buFont typeface="Wingdings" charset="2"/>
              <a:buChar char="ü"/>
            </a:pPr>
            <a:r>
              <a:rPr lang="pt-BR" sz="8400" dirty="0" smtClean="0">
                <a:solidFill>
                  <a:srgbClr val="523323"/>
                </a:solidFill>
              </a:rPr>
              <a:t>Agregador </a:t>
            </a:r>
            <a:r>
              <a:rPr lang="pt-BR" sz="8400" dirty="0">
                <a:solidFill>
                  <a:srgbClr val="523323"/>
                </a:solidFill>
              </a:rPr>
              <a:t>de </a:t>
            </a:r>
            <a:r>
              <a:rPr lang="pt-BR" sz="8400" dirty="0" smtClean="0">
                <a:solidFill>
                  <a:srgbClr val="523323"/>
                </a:solidFill>
              </a:rPr>
              <a:t>blogs </a:t>
            </a:r>
            <a:r>
              <a:rPr lang="pt-BR" sz="8400" dirty="0">
                <a:solidFill>
                  <a:srgbClr val="523323"/>
                </a:solidFill>
              </a:rPr>
              <a:t>criado por </a:t>
            </a:r>
            <a:r>
              <a:rPr lang="pt-BR" sz="8400" dirty="0" err="1">
                <a:solidFill>
                  <a:srgbClr val="523323"/>
                </a:solidFill>
              </a:rPr>
              <a:t>Arianna</a:t>
            </a:r>
            <a:r>
              <a:rPr lang="pt-BR" sz="8400" dirty="0">
                <a:solidFill>
                  <a:srgbClr val="523323"/>
                </a:solidFill>
              </a:rPr>
              <a:t> </a:t>
            </a:r>
            <a:r>
              <a:rPr lang="pt-BR" sz="8400" dirty="0" err="1" smtClean="0">
                <a:solidFill>
                  <a:srgbClr val="523323"/>
                </a:solidFill>
              </a:rPr>
              <a:t>Huffington</a:t>
            </a:r>
            <a:r>
              <a:rPr lang="pt-BR" sz="8400" dirty="0">
                <a:solidFill>
                  <a:srgbClr val="523323"/>
                </a:solidFill>
              </a:rPr>
              <a:t> </a:t>
            </a:r>
            <a:r>
              <a:rPr lang="pt-BR" sz="8400" dirty="0" smtClean="0">
                <a:solidFill>
                  <a:srgbClr val="523323"/>
                </a:solidFill>
              </a:rPr>
              <a:t>em 2005</a:t>
            </a:r>
            <a:r>
              <a:rPr lang="pt-BR" sz="8400" dirty="0">
                <a:solidFill>
                  <a:srgbClr val="523323"/>
                </a:solidFill>
              </a:rPr>
              <a:t>. </a:t>
            </a:r>
            <a:endParaRPr lang="pt-BR" sz="8400" dirty="0" smtClean="0">
              <a:solidFill>
                <a:srgbClr val="523323"/>
              </a:solidFill>
            </a:endParaRPr>
          </a:p>
          <a:p>
            <a:pPr>
              <a:buFont typeface="Wingdings" charset="2"/>
              <a:buChar char="ü"/>
            </a:pPr>
            <a:r>
              <a:rPr lang="pt-BR" sz="8400" dirty="0" err="1" smtClean="0">
                <a:solidFill>
                  <a:srgbClr val="523323"/>
                </a:solidFill>
              </a:rPr>
              <a:t>Huffington</a:t>
            </a:r>
            <a:r>
              <a:rPr lang="pt-BR" sz="8400" dirty="0" smtClean="0">
                <a:solidFill>
                  <a:srgbClr val="523323"/>
                </a:solidFill>
              </a:rPr>
              <a:t> </a:t>
            </a:r>
            <a:r>
              <a:rPr lang="pt-BR" sz="8400" dirty="0">
                <a:solidFill>
                  <a:srgbClr val="523323"/>
                </a:solidFill>
              </a:rPr>
              <a:t>Post recebeu 8,9 milhões </a:t>
            </a:r>
            <a:r>
              <a:rPr lang="pt-BR" sz="8400" dirty="0" smtClean="0">
                <a:solidFill>
                  <a:srgbClr val="523323"/>
                </a:solidFill>
              </a:rPr>
              <a:t>visitas </a:t>
            </a:r>
            <a:r>
              <a:rPr lang="pt-BR" sz="8400" dirty="0">
                <a:solidFill>
                  <a:srgbClr val="523323"/>
                </a:solidFill>
              </a:rPr>
              <a:t>únicas </a:t>
            </a:r>
            <a:r>
              <a:rPr lang="pt-BR" sz="8400" dirty="0">
                <a:solidFill>
                  <a:srgbClr val="523323"/>
                </a:solidFill>
              </a:rPr>
              <a:t>(</a:t>
            </a:r>
            <a:r>
              <a:rPr lang="pt-BR" sz="8400" dirty="0" err="1" smtClean="0">
                <a:solidFill>
                  <a:srgbClr val="523323"/>
                </a:solidFill>
              </a:rPr>
              <a:t>Fev</a:t>
            </a:r>
            <a:r>
              <a:rPr lang="pt-BR" sz="8400" dirty="0" smtClean="0">
                <a:solidFill>
                  <a:srgbClr val="523323"/>
                </a:solidFill>
              </a:rPr>
              <a:t> 2009).</a:t>
            </a:r>
            <a:r>
              <a:rPr lang="pt-BR" sz="8400" dirty="0">
                <a:solidFill>
                  <a:srgbClr val="523323"/>
                </a:solidFill>
              </a:rPr>
              <a:t> </a:t>
            </a:r>
            <a:endParaRPr lang="pt-BR" sz="8400" dirty="0" smtClean="0">
              <a:solidFill>
                <a:srgbClr val="523323"/>
              </a:solidFill>
            </a:endParaRPr>
          </a:p>
          <a:p>
            <a:pPr>
              <a:buFont typeface="Wingdings" charset="2"/>
              <a:buChar char="ü"/>
            </a:pPr>
            <a:r>
              <a:rPr lang="pt-BR" sz="8400" dirty="0" smtClean="0">
                <a:solidFill>
                  <a:srgbClr val="523323"/>
                </a:solidFill>
              </a:rPr>
              <a:t>Tem </a:t>
            </a:r>
            <a:r>
              <a:rPr lang="pt-BR" sz="8400" dirty="0">
                <a:solidFill>
                  <a:srgbClr val="523323"/>
                </a:solidFill>
              </a:rPr>
              <a:t>mais acessos </a:t>
            </a:r>
            <a:r>
              <a:rPr lang="pt-BR" sz="8400" dirty="0" smtClean="0">
                <a:solidFill>
                  <a:srgbClr val="523323"/>
                </a:solidFill>
              </a:rPr>
              <a:t>que o NYT</a:t>
            </a:r>
          </a:p>
          <a:p>
            <a:pPr marL="0" indent="0">
              <a:buNone/>
            </a:pPr>
            <a:r>
              <a:rPr lang="pt-BR" sz="3500" dirty="0" smtClean="0">
                <a:solidFill>
                  <a:srgbClr val="523323"/>
                </a:solidFill>
              </a:rPr>
              <a:t>Nielsen</a:t>
            </a:r>
            <a:endParaRPr lang="en-US" sz="3500" dirty="0"/>
          </a:p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endParaRPr lang="en-US" sz="2500" dirty="0"/>
          </a:p>
          <a:p>
            <a:endParaRPr lang="en-US" sz="6000" dirty="0">
              <a:solidFill>
                <a:srgbClr val="5233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7731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54835" y="484094"/>
            <a:ext cx="8789165" cy="1116106"/>
          </a:xfrm>
        </p:spPr>
        <p:txBody>
          <a:bodyPr/>
          <a:lstStyle/>
          <a:p>
            <a:r>
              <a:rPr lang="en-US" sz="4000" b="1" dirty="0" smtClean="0">
                <a:solidFill>
                  <a:srgbClr val="A00000"/>
                </a:solidFill>
              </a:rPr>
              <a:t>OUTROS CASOS RELEVANTES</a:t>
            </a:r>
            <a:endParaRPr lang="en-US" sz="4000" b="1" dirty="0">
              <a:solidFill>
                <a:srgbClr val="A0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98474" y="1788607"/>
            <a:ext cx="7556313" cy="3768148"/>
          </a:xfrm>
        </p:spPr>
        <p:txBody>
          <a:bodyPr>
            <a:normAutofit fontScale="92500" lnSpcReduction="10000"/>
          </a:bodyPr>
          <a:lstStyle/>
          <a:p>
            <a:pPr>
              <a:buFont typeface="Wingdings" charset="2"/>
              <a:buChar char="ü"/>
            </a:pPr>
            <a:r>
              <a:rPr lang="pt-BR" sz="8400" dirty="0" smtClean="0">
                <a:solidFill>
                  <a:srgbClr val="523323"/>
                </a:solidFill>
              </a:rPr>
              <a:t>WIKILEAKS</a:t>
            </a:r>
          </a:p>
          <a:p>
            <a:pPr>
              <a:buFont typeface="Wingdings" charset="2"/>
              <a:buChar char="ü"/>
            </a:pPr>
            <a:r>
              <a:rPr lang="pt-BR" sz="8400" dirty="0" smtClean="0">
                <a:solidFill>
                  <a:srgbClr val="523323"/>
                </a:solidFill>
              </a:rPr>
              <a:t>CASO SNOWDEN</a:t>
            </a:r>
            <a:endParaRPr lang="en-US" sz="1100" dirty="0"/>
          </a:p>
          <a:p>
            <a:pPr marL="0" indent="0">
              <a:buNone/>
            </a:pPr>
            <a:endParaRPr lang="en-US" sz="2500" dirty="0"/>
          </a:p>
          <a:p>
            <a:endParaRPr lang="en-US" sz="6000" dirty="0">
              <a:solidFill>
                <a:srgbClr val="5233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6394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54836" y="484094"/>
            <a:ext cx="7563584" cy="1116106"/>
          </a:xfrm>
        </p:spPr>
        <p:txBody>
          <a:bodyPr/>
          <a:lstStyle/>
          <a:p>
            <a:pPr algn="ctr"/>
            <a:r>
              <a:rPr lang="en-US" sz="4400" b="1" dirty="0" smtClean="0">
                <a:solidFill>
                  <a:srgbClr val="A00000"/>
                </a:solidFill>
              </a:rPr>
              <a:t>REDES SOCIAIS</a:t>
            </a:r>
            <a:endParaRPr lang="en-US" sz="4400" dirty="0">
              <a:solidFill>
                <a:srgbClr val="A0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98474" y="1788607"/>
            <a:ext cx="7556313" cy="37681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4000" dirty="0" smtClean="0">
                <a:solidFill>
                  <a:srgbClr val="523323"/>
                </a:solidFill>
              </a:rPr>
              <a:t>“</a:t>
            </a:r>
            <a:r>
              <a:rPr lang="pt-BR" sz="4000" dirty="0">
                <a:solidFill>
                  <a:srgbClr val="523323"/>
                </a:solidFill>
              </a:rPr>
              <a:t>A maior conquista das redes sociais tem sido trazer a humanidade para um lugar antes frio e </a:t>
            </a:r>
            <a:r>
              <a:rPr lang="pt-BR" sz="4000" dirty="0" err="1">
                <a:solidFill>
                  <a:srgbClr val="523323"/>
                </a:solidFill>
              </a:rPr>
              <a:t>tecnológico</a:t>
            </a:r>
            <a:r>
              <a:rPr lang="pt-BR" sz="4000" dirty="0">
                <a:solidFill>
                  <a:srgbClr val="523323"/>
                </a:solidFill>
              </a:rPr>
              <a:t>”</a:t>
            </a:r>
            <a:r>
              <a:rPr lang="pt-BR" sz="4000" dirty="0" smtClean="0">
                <a:solidFill>
                  <a:srgbClr val="523323"/>
                </a:solidFill>
              </a:rPr>
              <a:t>.</a:t>
            </a:r>
            <a:endParaRPr lang="en-US" sz="4000" dirty="0">
              <a:solidFill>
                <a:srgbClr val="523323"/>
              </a:solidFill>
            </a:endParaRPr>
          </a:p>
          <a:p>
            <a:pPr marL="0" indent="0">
              <a:buNone/>
            </a:pPr>
            <a:r>
              <a:rPr lang="pt-BR" sz="4000" dirty="0" smtClean="0">
                <a:solidFill>
                  <a:srgbClr val="523323"/>
                </a:solidFill>
              </a:rPr>
              <a:t>Charlene </a:t>
            </a:r>
            <a:r>
              <a:rPr lang="pt-BR" sz="4000" dirty="0">
                <a:solidFill>
                  <a:srgbClr val="523323"/>
                </a:solidFill>
              </a:rPr>
              <a:t>Li, </a:t>
            </a:r>
            <a:r>
              <a:rPr lang="pt-BR" sz="4000" dirty="0" err="1">
                <a:solidFill>
                  <a:srgbClr val="523323"/>
                </a:solidFill>
              </a:rPr>
              <a:t>Altimeter</a:t>
            </a:r>
            <a:r>
              <a:rPr lang="pt-BR" sz="4000" dirty="0">
                <a:solidFill>
                  <a:srgbClr val="523323"/>
                </a:solidFill>
              </a:rPr>
              <a:t> </a:t>
            </a:r>
            <a:r>
              <a:rPr lang="pt-BR" sz="4000" dirty="0" err="1">
                <a:solidFill>
                  <a:srgbClr val="523323"/>
                </a:solidFill>
              </a:rPr>
              <a:t>Group</a:t>
            </a:r>
            <a:endParaRPr lang="en-US" sz="4000" dirty="0">
              <a:solidFill>
                <a:srgbClr val="523323"/>
              </a:solidFill>
            </a:endParaRP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endParaRPr lang="en-US" sz="2500" dirty="0"/>
          </a:p>
          <a:p>
            <a:endParaRPr lang="en-US" sz="6000" dirty="0">
              <a:solidFill>
                <a:srgbClr val="5233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079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>
                <a:solidFill>
                  <a:srgbClr val="A00000"/>
                </a:solidFill>
              </a:rPr>
              <a:t>O DIREITO </a:t>
            </a:r>
            <a:r>
              <a:rPr lang="en-US" sz="4000" b="1" dirty="0" err="1">
                <a:solidFill>
                  <a:srgbClr val="A00000"/>
                </a:solidFill>
              </a:rPr>
              <a:t>À</a:t>
            </a:r>
            <a:r>
              <a:rPr lang="en-US" sz="4000" b="1" dirty="0">
                <a:solidFill>
                  <a:srgbClr val="A00000"/>
                </a:solidFill>
              </a:rPr>
              <a:t> INFORMAÇÃO</a:t>
            </a:r>
            <a:endParaRPr lang="en-US" sz="4000" dirty="0">
              <a:solidFill>
                <a:srgbClr val="A0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98474" y="1632301"/>
            <a:ext cx="7556313" cy="4144963"/>
          </a:xfrm>
        </p:spPr>
        <p:txBody>
          <a:bodyPr>
            <a:normAutofit/>
          </a:bodyPr>
          <a:lstStyle/>
          <a:p>
            <a:pPr>
              <a:buFontTx/>
              <a:buChar char="•"/>
            </a:pPr>
            <a:r>
              <a:rPr lang="en-US" sz="4000" dirty="0" err="1">
                <a:solidFill>
                  <a:schemeClr val="accent2">
                    <a:lumMod val="50000"/>
                  </a:schemeClr>
                </a:solidFill>
              </a:rPr>
              <a:t>D</a:t>
            </a:r>
            <a:r>
              <a:rPr lang="en-US" sz="4000" dirty="0" err="1" smtClean="0">
                <a:solidFill>
                  <a:schemeClr val="accent2">
                    <a:lumMod val="50000"/>
                  </a:schemeClr>
                </a:solidFill>
              </a:rPr>
              <a:t>ireito</a:t>
            </a:r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accent2">
                    <a:lumMod val="50000"/>
                  </a:schemeClr>
                </a:solidFill>
              </a:rPr>
              <a:t>à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accent2">
                    <a:lumMod val="50000"/>
                  </a:schemeClr>
                </a:solidFill>
              </a:rPr>
              <a:t>informação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accent2">
                    <a:lumMod val="50000"/>
                  </a:schemeClr>
                </a:solidFill>
              </a:rPr>
              <a:t>é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</a:rPr>
              <a:t> um </a:t>
            </a:r>
            <a:r>
              <a:rPr lang="en-US" sz="4000" dirty="0" err="1">
                <a:solidFill>
                  <a:schemeClr val="accent2">
                    <a:lumMod val="50000"/>
                  </a:schemeClr>
                </a:solidFill>
              </a:rPr>
              <a:t>direito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accent2">
                    <a:lumMod val="50000"/>
                  </a:schemeClr>
                </a:solidFill>
              </a:rPr>
              <a:t>humano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</a:rPr>
              <a:t>. </a:t>
            </a:r>
            <a:endParaRPr lang="en-US" sz="40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Tx/>
              <a:buChar char="•"/>
            </a:pPr>
            <a:r>
              <a:rPr lang="en-US" sz="4000" dirty="0" err="1" smtClean="0">
                <a:solidFill>
                  <a:schemeClr val="accent2">
                    <a:lumMod val="50000"/>
                  </a:schemeClr>
                </a:solidFill>
              </a:rPr>
              <a:t>Liberdade</a:t>
            </a:r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</a:rPr>
              <a:t>de </a:t>
            </a:r>
            <a:r>
              <a:rPr lang="en-US" sz="4000" dirty="0" err="1">
                <a:solidFill>
                  <a:schemeClr val="accent2">
                    <a:lumMod val="50000"/>
                  </a:schemeClr>
                </a:solidFill>
              </a:rPr>
              <a:t>expressão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</a:rPr>
              <a:t> se </a:t>
            </a:r>
            <a:r>
              <a:rPr lang="en-US" sz="4000" dirty="0" err="1">
                <a:solidFill>
                  <a:schemeClr val="accent2">
                    <a:lumMod val="50000"/>
                  </a:schemeClr>
                </a:solidFill>
              </a:rPr>
              <a:t>exerce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accent2">
                    <a:lumMod val="50000"/>
                  </a:schemeClr>
                </a:solidFill>
              </a:rPr>
              <a:t>em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accent2">
                    <a:lumMod val="50000"/>
                  </a:schemeClr>
                </a:solidFill>
              </a:rPr>
              <a:t>duas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accent2">
                    <a:lumMod val="50000"/>
                  </a:schemeClr>
                </a:solidFill>
              </a:rPr>
              <a:t>dimensões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</a:rPr>
              <a:t>: </a:t>
            </a:r>
            <a:r>
              <a:rPr lang="en-US" sz="4000" dirty="0" err="1">
                <a:solidFill>
                  <a:schemeClr val="accent2">
                    <a:lumMod val="50000"/>
                  </a:schemeClr>
                </a:solidFill>
              </a:rPr>
              <a:t>liberdade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</a:rPr>
              <a:t> de </a:t>
            </a:r>
            <a:r>
              <a:rPr lang="en-US" sz="4000" dirty="0" err="1">
                <a:solidFill>
                  <a:schemeClr val="accent2">
                    <a:lumMod val="50000"/>
                  </a:schemeClr>
                </a:solidFill>
              </a:rPr>
              <a:t>opinião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</a:rPr>
              <a:t> e de </a:t>
            </a:r>
            <a:r>
              <a:rPr lang="en-US" sz="4000" dirty="0" err="1">
                <a:solidFill>
                  <a:schemeClr val="accent2">
                    <a:lumMod val="50000"/>
                  </a:schemeClr>
                </a:solidFill>
              </a:rPr>
              <a:t>pensamento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0327891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54835" y="484094"/>
            <a:ext cx="7470207" cy="1116106"/>
          </a:xfrm>
        </p:spPr>
        <p:txBody>
          <a:bodyPr/>
          <a:lstStyle/>
          <a:p>
            <a:pPr algn="ctr"/>
            <a:r>
              <a:rPr lang="en-US" sz="4400" b="1" dirty="0" smtClean="0">
                <a:solidFill>
                  <a:srgbClr val="A00000"/>
                </a:solidFill>
              </a:rPr>
              <a:t>REDES SOCIAIS</a:t>
            </a:r>
            <a:endParaRPr lang="en-US" sz="4400" dirty="0">
              <a:solidFill>
                <a:srgbClr val="A0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98474" y="1788607"/>
            <a:ext cx="7556313" cy="3768148"/>
          </a:xfrm>
        </p:spPr>
        <p:txBody>
          <a:bodyPr>
            <a:normAutofit fontScale="92500" lnSpcReduction="20000"/>
          </a:bodyPr>
          <a:lstStyle/>
          <a:p>
            <a:pPr>
              <a:buFont typeface="Wingdings" charset="2"/>
              <a:buChar char="ü"/>
            </a:pPr>
            <a:r>
              <a:rPr lang="pt-BR" sz="3200" dirty="0" smtClean="0">
                <a:solidFill>
                  <a:srgbClr val="523323"/>
                </a:solidFill>
              </a:rPr>
              <a:t>Ferramenta </a:t>
            </a:r>
            <a:r>
              <a:rPr lang="pt-BR" sz="3200" dirty="0">
                <a:solidFill>
                  <a:srgbClr val="523323"/>
                </a:solidFill>
              </a:rPr>
              <a:t>poderosa</a:t>
            </a:r>
            <a:endParaRPr lang="en-US" sz="3200" dirty="0">
              <a:solidFill>
                <a:srgbClr val="523323"/>
              </a:solidFill>
            </a:endParaRPr>
          </a:p>
          <a:p>
            <a:pPr>
              <a:buFont typeface="Wingdings" charset="2"/>
              <a:buChar char="ü"/>
            </a:pPr>
            <a:r>
              <a:rPr lang="pt-BR" sz="3200" dirty="0" err="1">
                <a:solidFill>
                  <a:srgbClr val="523323"/>
                </a:solidFill>
              </a:rPr>
              <a:t>M</a:t>
            </a:r>
            <a:r>
              <a:rPr lang="pt-BR" sz="3200" dirty="0" err="1" smtClean="0">
                <a:solidFill>
                  <a:srgbClr val="523323"/>
                </a:solidFill>
              </a:rPr>
              <a:t>ídias</a:t>
            </a:r>
            <a:r>
              <a:rPr lang="pt-BR" sz="3200" dirty="0" smtClean="0">
                <a:solidFill>
                  <a:srgbClr val="523323"/>
                </a:solidFill>
              </a:rPr>
              <a:t> </a:t>
            </a:r>
            <a:r>
              <a:rPr lang="pt-BR" sz="3200" dirty="0">
                <a:solidFill>
                  <a:srgbClr val="523323"/>
                </a:solidFill>
              </a:rPr>
              <a:t>televisivas </a:t>
            </a:r>
            <a:r>
              <a:rPr lang="pt-BR" sz="3200" dirty="0" smtClean="0">
                <a:solidFill>
                  <a:srgbClr val="523323"/>
                </a:solidFill>
              </a:rPr>
              <a:t>&gt; </a:t>
            </a:r>
            <a:r>
              <a:rPr lang="pt-BR" sz="3200" dirty="0" err="1">
                <a:solidFill>
                  <a:srgbClr val="523323"/>
                </a:solidFill>
              </a:rPr>
              <a:t>P</a:t>
            </a:r>
            <a:r>
              <a:rPr lang="pt-BR" sz="3200" dirty="0" err="1" smtClean="0">
                <a:solidFill>
                  <a:srgbClr val="523323"/>
                </a:solidFill>
              </a:rPr>
              <a:t>rogressão</a:t>
            </a:r>
            <a:r>
              <a:rPr lang="pt-BR" sz="3200" dirty="0" smtClean="0">
                <a:solidFill>
                  <a:srgbClr val="523323"/>
                </a:solidFill>
              </a:rPr>
              <a:t> </a:t>
            </a:r>
            <a:r>
              <a:rPr lang="pt-BR" sz="3200" dirty="0" err="1">
                <a:solidFill>
                  <a:srgbClr val="523323"/>
                </a:solidFill>
              </a:rPr>
              <a:t>aritmética</a:t>
            </a:r>
            <a:endParaRPr lang="en-US" sz="3200" dirty="0">
              <a:solidFill>
                <a:srgbClr val="523323"/>
              </a:solidFill>
            </a:endParaRPr>
          </a:p>
          <a:p>
            <a:pPr>
              <a:buFont typeface="Wingdings" charset="2"/>
              <a:buChar char="ü"/>
            </a:pPr>
            <a:r>
              <a:rPr lang="pt-BR" sz="3200" dirty="0">
                <a:solidFill>
                  <a:srgbClr val="523323"/>
                </a:solidFill>
              </a:rPr>
              <a:t>I</a:t>
            </a:r>
            <a:r>
              <a:rPr lang="pt-BR" sz="3200" dirty="0" smtClean="0">
                <a:solidFill>
                  <a:srgbClr val="523323"/>
                </a:solidFill>
              </a:rPr>
              <a:t>nternet &gt; </a:t>
            </a:r>
            <a:r>
              <a:rPr lang="pt-BR" sz="3200" dirty="0" err="1" smtClean="0">
                <a:solidFill>
                  <a:srgbClr val="523323"/>
                </a:solidFill>
              </a:rPr>
              <a:t>Progressão</a:t>
            </a:r>
            <a:r>
              <a:rPr lang="pt-BR" sz="3200" dirty="0" smtClean="0">
                <a:solidFill>
                  <a:srgbClr val="523323"/>
                </a:solidFill>
              </a:rPr>
              <a:t> </a:t>
            </a:r>
            <a:r>
              <a:rPr lang="pt-BR" sz="3200" dirty="0" err="1" smtClean="0">
                <a:solidFill>
                  <a:srgbClr val="523323"/>
                </a:solidFill>
              </a:rPr>
              <a:t>geométrica</a:t>
            </a:r>
            <a:endParaRPr lang="en-US" sz="3200" dirty="0">
              <a:solidFill>
                <a:srgbClr val="523323"/>
              </a:solidFill>
            </a:endParaRPr>
          </a:p>
          <a:p>
            <a:pPr>
              <a:buFont typeface="Wingdings" charset="2"/>
              <a:buChar char="ü"/>
            </a:pPr>
            <a:r>
              <a:rPr lang="pt-BR" sz="3200" dirty="0" smtClean="0">
                <a:solidFill>
                  <a:srgbClr val="523323"/>
                </a:solidFill>
              </a:rPr>
              <a:t>4a </a:t>
            </a:r>
            <a:r>
              <a:rPr lang="pt-BR" sz="3200" dirty="0" err="1">
                <a:solidFill>
                  <a:srgbClr val="523323"/>
                </a:solidFill>
              </a:rPr>
              <a:t>geração</a:t>
            </a:r>
            <a:r>
              <a:rPr lang="pt-BR" sz="3200" dirty="0">
                <a:solidFill>
                  <a:srgbClr val="523323"/>
                </a:solidFill>
              </a:rPr>
              <a:t> da telefonia </a:t>
            </a:r>
            <a:r>
              <a:rPr lang="pt-BR" sz="3200" dirty="0" err="1">
                <a:solidFill>
                  <a:srgbClr val="523323"/>
                </a:solidFill>
              </a:rPr>
              <a:t>móvel</a:t>
            </a:r>
            <a:r>
              <a:rPr lang="pt-BR" sz="3200" dirty="0">
                <a:solidFill>
                  <a:srgbClr val="523323"/>
                </a:solidFill>
              </a:rPr>
              <a:t> (4G) </a:t>
            </a:r>
            <a:endParaRPr lang="en-US" sz="3200" dirty="0">
              <a:solidFill>
                <a:srgbClr val="523323"/>
              </a:solidFill>
            </a:endParaRPr>
          </a:p>
          <a:p>
            <a:pPr>
              <a:buFont typeface="Wingdings" charset="2"/>
              <a:buChar char="ü"/>
            </a:pPr>
            <a:r>
              <a:rPr lang="pt-BR" sz="3200" dirty="0">
                <a:solidFill>
                  <a:srgbClr val="523323"/>
                </a:solidFill>
              </a:rPr>
              <a:t>A</a:t>
            </a:r>
            <a:r>
              <a:rPr lang="pt-BR" sz="3200" dirty="0" smtClean="0">
                <a:solidFill>
                  <a:srgbClr val="523323"/>
                </a:solidFill>
              </a:rPr>
              <a:t>cesso </a:t>
            </a:r>
            <a:r>
              <a:rPr lang="pt-BR" sz="3200" dirty="0">
                <a:solidFill>
                  <a:srgbClr val="523323"/>
                </a:solidFill>
              </a:rPr>
              <a:t>ampliado da </a:t>
            </a:r>
            <a:r>
              <a:rPr lang="pt-BR" sz="3200" dirty="0" err="1">
                <a:solidFill>
                  <a:srgbClr val="523323"/>
                </a:solidFill>
              </a:rPr>
              <a:t>população</a:t>
            </a:r>
            <a:r>
              <a:rPr lang="pt-BR" sz="3200" dirty="0">
                <a:solidFill>
                  <a:srgbClr val="523323"/>
                </a:solidFill>
              </a:rPr>
              <a:t> à internet</a:t>
            </a:r>
            <a:endParaRPr lang="en-US" sz="3200" dirty="0">
              <a:solidFill>
                <a:srgbClr val="523323"/>
              </a:solidFill>
            </a:endParaRPr>
          </a:p>
          <a:p>
            <a:pPr marL="0" indent="0">
              <a:buNone/>
            </a:pPr>
            <a:endParaRPr lang="en-US" sz="2500" dirty="0"/>
          </a:p>
          <a:p>
            <a:endParaRPr lang="en-US" sz="6000" dirty="0">
              <a:solidFill>
                <a:srgbClr val="5233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8220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98474" y="1788607"/>
            <a:ext cx="7556313" cy="3768148"/>
          </a:xfrm>
        </p:spPr>
        <p:txBody>
          <a:bodyPr>
            <a:normAutofit lnSpcReduction="10000"/>
          </a:bodyPr>
          <a:lstStyle/>
          <a:p>
            <a:pPr>
              <a:buFont typeface="Wingdings" charset="2"/>
              <a:buChar char="ü"/>
            </a:pPr>
            <a:r>
              <a:rPr lang="pt-BR" sz="3200" dirty="0" smtClean="0">
                <a:solidFill>
                  <a:srgbClr val="523323"/>
                </a:solidFill>
              </a:rPr>
              <a:t>Primeiro </a:t>
            </a:r>
            <a:r>
              <a:rPr lang="pt-BR" sz="3200" dirty="0">
                <a:solidFill>
                  <a:srgbClr val="523323"/>
                </a:solidFill>
              </a:rPr>
              <a:t>lugar nas redes sociais </a:t>
            </a:r>
            <a:endParaRPr lang="en-US" sz="3200" dirty="0">
              <a:solidFill>
                <a:srgbClr val="523323"/>
              </a:solidFill>
            </a:endParaRPr>
          </a:p>
          <a:p>
            <a:pPr>
              <a:buFont typeface="Wingdings" charset="2"/>
              <a:buChar char="ü"/>
            </a:pPr>
            <a:r>
              <a:rPr lang="pt-BR" sz="3200" dirty="0">
                <a:solidFill>
                  <a:srgbClr val="523323"/>
                </a:solidFill>
              </a:rPr>
              <a:t>1.15 bilhão de usuários</a:t>
            </a:r>
            <a:endParaRPr lang="en-US" sz="3200" dirty="0">
              <a:solidFill>
                <a:srgbClr val="523323"/>
              </a:solidFill>
            </a:endParaRPr>
          </a:p>
          <a:p>
            <a:pPr>
              <a:buFont typeface="Wingdings" charset="2"/>
              <a:buChar char="ü"/>
            </a:pPr>
            <a:r>
              <a:rPr lang="pt-BR" sz="3200" dirty="0">
                <a:solidFill>
                  <a:srgbClr val="523323"/>
                </a:solidFill>
              </a:rPr>
              <a:t>Cerca de 47% do total de usuários de internet no mundo</a:t>
            </a:r>
            <a:endParaRPr lang="en-US" sz="3200" dirty="0">
              <a:solidFill>
                <a:srgbClr val="523323"/>
              </a:solidFill>
            </a:endParaRPr>
          </a:p>
          <a:p>
            <a:pPr>
              <a:buFont typeface="Wingdings" charset="2"/>
              <a:buChar char="ü"/>
            </a:pPr>
            <a:r>
              <a:rPr lang="pt-BR" sz="3200" dirty="0">
                <a:solidFill>
                  <a:srgbClr val="523323"/>
                </a:solidFill>
              </a:rPr>
              <a:t>Brasil tem 76 milhões de usuários ativos no </a:t>
            </a:r>
            <a:r>
              <a:rPr lang="pt-BR" sz="3200" dirty="0" err="1">
                <a:solidFill>
                  <a:srgbClr val="523323"/>
                </a:solidFill>
              </a:rPr>
              <a:t>Facebook</a:t>
            </a:r>
            <a:endParaRPr lang="en-US" sz="3200" dirty="0">
              <a:solidFill>
                <a:srgbClr val="523323"/>
              </a:solidFill>
            </a:endParaRPr>
          </a:p>
          <a:p>
            <a:pPr marL="0" indent="0">
              <a:buNone/>
            </a:pPr>
            <a:endParaRPr lang="en-US" sz="2500" dirty="0"/>
          </a:p>
          <a:p>
            <a:endParaRPr lang="en-US" sz="6000" dirty="0">
              <a:solidFill>
                <a:srgbClr val="523323"/>
              </a:solidFill>
            </a:endParaRPr>
          </a:p>
        </p:txBody>
      </p:sp>
      <p:pic>
        <p:nvPicPr>
          <p:cNvPr id="2" name="Picture 1" descr="Screenshot 2013-11-18 16.47.2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661" y="605433"/>
            <a:ext cx="2108200" cy="100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7285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47878" y="2012694"/>
            <a:ext cx="7556313" cy="3768148"/>
          </a:xfrm>
        </p:spPr>
        <p:txBody>
          <a:bodyPr>
            <a:normAutofit lnSpcReduction="10000"/>
          </a:bodyPr>
          <a:lstStyle/>
          <a:p>
            <a:pPr>
              <a:buFont typeface="Wingdings" charset="2"/>
              <a:buChar char="ü"/>
            </a:pPr>
            <a:r>
              <a:rPr lang="pt-BR" sz="3200" dirty="0" smtClean="0">
                <a:solidFill>
                  <a:srgbClr val="523323"/>
                </a:solidFill>
              </a:rPr>
              <a:t>Primeiro </a:t>
            </a:r>
            <a:r>
              <a:rPr lang="pt-BR" sz="3200" dirty="0">
                <a:solidFill>
                  <a:srgbClr val="523323"/>
                </a:solidFill>
              </a:rPr>
              <a:t>lugar nas redes sociais </a:t>
            </a:r>
            <a:endParaRPr lang="en-US" sz="3200" dirty="0">
              <a:solidFill>
                <a:srgbClr val="523323"/>
              </a:solidFill>
            </a:endParaRPr>
          </a:p>
          <a:p>
            <a:pPr>
              <a:buFont typeface="Wingdings" charset="2"/>
              <a:buChar char="ü"/>
            </a:pPr>
            <a:r>
              <a:rPr lang="pt-BR" sz="3200" dirty="0">
                <a:solidFill>
                  <a:srgbClr val="523323"/>
                </a:solidFill>
              </a:rPr>
              <a:t>1.15 bilhão de usuários</a:t>
            </a:r>
            <a:endParaRPr lang="en-US" sz="3200" dirty="0">
              <a:solidFill>
                <a:srgbClr val="523323"/>
              </a:solidFill>
            </a:endParaRPr>
          </a:p>
          <a:p>
            <a:pPr>
              <a:buFont typeface="Wingdings" charset="2"/>
              <a:buChar char="ü"/>
            </a:pPr>
            <a:r>
              <a:rPr lang="pt-BR" sz="3200" dirty="0">
                <a:solidFill>
                  <a:srgbClr val="523323"/>
                </a:solidFill>
              </a:rPr>
              <a:t>Cerca de 47% do total de usuários de internet no mundo</a:t>
            </a:r>
            <a:endParaRPr lang="en-US" sz="3200" dirty="0">
              <a:solidFill>
                <a:srgbClr val="523323"/>
              </a:solidFill>
            </a:endParaRPr>
          </a:p>
          <a:p>
            <a:pPr>
              <a:buFont typeface="Wingdings" charset="2"/>
              <a:buChar char="ü"/>
            </a:pPr>
            <a:r>
              <a:rPr lang="pt-BR" sz="3200" dirty="0">
                <a:solidFill>
                  <a:srgbClr val="523323"/>
                </a:solidFill>
              </a:rPr>
              <a:t>Brasil tem 76 milhões de usuários ativos no </a:t>
            </a:r>
            <a:r>
              <a:rPr lang="pt-BR" sz="3200" dirty="0" err="1">
                <a:solidFill>
                  <a:srgbClr val="523323"/>
                </a:solidFill>
              </a:rPr>
              <a:t>Facebook</a:t>
            </a:r>
            <a:endParaRPr lang="en-US" sz="3200" dirty="0">
              <a:solidFill>
                <a:srgbClr val="523323"/>
              </a:solidFill>
            </a:endParaRPr>
          </a:p>
          <a:p>
            <a:pPr marL="0" indent="0">
              <a:buNone/>
            </a:pPr>
            <a:endParaRPr lang="en-US" sz="2500" dirty="0"/>
          </a:p>
          <a:p>
            <a:endParaRPr lang="en-US" sz="6000" dirty="0">
              <a:solidFill>
                <a:srgbClr val="523323"/>
              </a:solidFill>
            </a:endParaRPr>
          </a:p>
        </p:txBody>
      </p:sp>
      <p:pic>
        <p:nvPicPr>
          <p:cNvPr id="3" name="Picture 2" descr="Screenshot 2013-11-18 16.47.2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8363" y="568086"/>
            <a:ext cx="2108200" cy="100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0568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98474" y="2367499"/>
            <a:ext cx="7556313" cy="3768148"/>
          </a:xfrm>
        </p:spPr>
        <p:txBody>
          <a:bodyPr>
            <a:normAutofit lnSpcReduction="10000"/>
          </a:bodyPr>
          <a:lstStyle/>
          <a:p>
            <a:pPr>
              <a:buFont typeface="Wingdings" charset="2"/>
              <a:buChar char="ü"/>
            </a:pPr>
            <a:r>
              <a:rPr lang="pt-BR" sz="2800" dirty="0" smtClean="0">
                <a:solidFill>
                  <a:srgbClr val="523323"/>
                </a:solidFill>
              </a:rPr>
              <a:t>187 </a:t>
            </a:r>
            <a:r>
              <a:rPr lang="pt-BR" sz="2800" dirty="0">
                <a:solidFill>
                  <a:srgbClr val="523323"/>
                </a:solidFill>
              </a:rPr>
              <a:t>milhões de usuários </a:t>
            </a:r>
            <a:r>
              <a:rPr lang="pt-BR" sz="2800" dirty="0" smtClean="0">
                <a:solidFill>
                  <a:srgbClr val="523323"/>
                </a:solidFill>
              </a:rPr>
              <a:t>– 2012</a:t>
            </a:r>
            <a:endParaRPr lang="en-US" sz="2800" dirty="0">
              <a:solidFill>
                <a:srgbClr val="523323"/>
              </a:solidFill>
            </a:endParaRPr>
          </a:p>
          <a:p>
            <a:pPr>
              <a:buFont typeface="Wingdings" charset="2"/>
              <a:buChar char="ü"/>
            </a:pPr>
            <a:r>
              <a:rPr lang="pt-BR" sz="2800" dirty="0" smtClean="0">
                <a:solidFill>
                  <a:srgbClr val="523323"/>
                </a:solidFill>
              </a:rPr>
              <a:t>259 </a:t>
            </a:r>
            <a:r>
              <a:rPr lang="pt-BR" sz="2800" dirty="0">
                <a:solidFill>
                  <a:srgbClr val="523323"/>
                </a:solidFill>
              </a:rPr>
              <a:t>milhões de usuários </a:t>
            </a:r>
            <a:r>
              <a:rPr lang="pt-BR" sz="2800" dirty="0" smtClean="0">
                <a:solidFill>
                  <a:srgbClr val="523323"/>
                </a:solidFill>
              </a:rPr>
              <a:t>– </a:t>
            </a:r>
            <a:r>
              <a:rPr lang="pt-BR" sz="2800" dirty="0">
                <a:solidFill>
                  <a:srgbClr val="523323"/>
                </a:solidFill>
              </a:rPr>
              <a:t>2013</a:t>
            </a:r>
            <a:endParaRPr lang="en-US" sz="2800" dirty="0">
              <a:solidFill>
                <a:srgbClr val="523323"/>
              </a:solidFill>
            </a:endParaRPr>
          </a:p>
          <a:p>
            <a:pPr>
              <a:buFont typeface="Wingdings" charset="2"/>
              <a:buChar char="ü"/>
            </a:pPr>
            <a:r>
              <a:rPr lang="pt-BR" sz="2800" dirty="0">
                <a:solidFill>
                  <a:srgbClr val="523323"/>
                </a:solidFill>
              </a:rPr>
              <a:t>U</a:t>
            </a:r>
            <a:r>
              <a:rPr lang="pt-BR" sz="2800" dirty="0" smtClean="0">
                <a:solidFill>
                  <a:srgbClr val="523323"/>
                </a:solidFill>
              </a:rPr>
              <a:t>ma </a:t>
            </a:r>
            <a:r>
              <a:rPr lang="pt-BR" sz="2800" dirty="0">
                <a:solidFill>
                  <a:srgbClr val="523323"/>
                </a:solidFill>
              </a:rPr>
              <a:t>das redes mais engajadas para os internautas em 2013</a:t>
            </a:r>
            <a:endParaRPr lang="en-US" sz="2800" dirty="0">
              <a:solidFill>
                <a:srgbClr val="523323"/>
              </a:solidFill>
            </a:endParaRPr>
          </a:p>
          <a:p>
            <a:pPr>
              <a:buFont typeface="Wingdings" charset="2"/>
              <a:buChar char="ü"/>
            </a:pPr>
            <a:r>
              <a:rPr lang="pt-BR" sz="2800" dirty="0">
                <a:solidFill>
                  <a:srgbClr val="523323"/>
                </a:solidFill>
              </a:rPr>
              <a:t>8ª posição dos sites mais visitados em todo o mundo</a:t>
            </a:r>
            <a:endParaRPr lang="en-US" sz="2800" dirty="0">
              <a:solidFill>
                <a:srgbClr val="523323"/>
              </a:solidFill>
            </a:endParaRPr>
          </a:p>
          <a:p>
            <a:pPr marL="0" indent="0">
              <a:buNone/>
            </a:pPr>
            <a:r>
              <a:rPr lang="pt-BR" sz="1500" dirty="0">
                <a:solidFill>
                  <a:srgbClr val="523323"/>
                </a:solidFill>
              </a:rPr>
              <a:t>Fonte: </a:t>
            </a:r>
            <a:r>
              <a:rPr lang="pt-BR" sz="1500" dirty="0" err="1">
                <a:solidFill>
                  <a:srgbClr val="523323"/>
                </a:solidFill>
              </a:rPr>
              <a:t>Alexa</a:t>
            </a:r>
            <a:r>
              <a:rPr lang="pt-BR" sz="1500" dirty="0">
                <a:solidFill>
                  <a:srgbClr val="523323"/>
                </a:solidFill>
              </a:rPr>
              <a:t> e </a:t>
            </a:r>
            <a:r>
              <a:rPr lang="pt-BR" sz="1500" dirty="0" err="1">
                <a:solidFill>
                  <a:srgbClr val="523323"/>
                </a:solidFill>
              </a:rPr>
              <a:t>Mashable</a:t>
            </a:r>
            <a:endParaRPr lang="en-US" sz="1500" dirty="0">
              <a:solidFill>
                <a:srgbClr val="523323"/>
              </a:solidFill>
            </a:endParaRPr>
          </a:p>
          <a:p>
            <a:pPr marL="0" indent="0">
              <a:buNone/>
            </a:pPr>
            <a:endParaRPr lang="en-US" sz="2500" dirty="0"/>
          </a:p>
          <a:p>
            <a:endParaRPr lang="en-US" sz="6000" dirty="0">
              <a:solidFill>
                <a:srgbClr val="523323"/>
              </a:solidFill>
            </a:endParaRPr>
          </a:p>
        </p:txBody>
      </p:sp>
      <p:pic>
        <p:nvPicPr>
          <p:cNvPr id="2" name="Picture 1" descr="Screenshot 2013-11-18 16.44.5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614" y="99507"/>
            <a:ext cx="3454400" cy="168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8304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34633" y="2423521"/>
            <a:ext cx="7556313" cy="3768148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ü"/>
            </a:pPr>
            <a:r>
              <a:rPr lang="pt-BR" sz="3600" dirty="0" err="1" smtClean="0">
                <a:solidFill>
                  <a:srgbClr val="523323"/>
                </a:solidFill>
              </a:rPr>
              <a:t>Milhões</a:t>
            </a:r>
            <a:r>
              <a:rPr lang="pt-BR" sz="3600" dirty="0" smtClean="0">
                <a:solidFill>
                  <a:srgbClr val="523323"/>
                </a:solidFill>
              </a:rPr>
              <a:t> </a:t>
            </a:r>
            <a:r>
              <a:rPr lang="pt-BR" sz="3600" dirty="0">
                <a:solidFill>
                  <a:srgbClr val="523323"/>
                </a:solidFill>
              </a:rPr>
              <a:t>de </a:t>
            </a:r>
            <a:r>
              <a:rPr lang="pt-BR" sz="3600" dirty="0" err="1">
                <a:solidFill>
                  <a:srgbClr val="523323"/>
                </a:solidFill>
              </a:rPr>
              <a:t>informações</a:t>
            </a:r>
            <a:r>
              <a:rPr lang="pt-BR" sz="3600" dirty="0">
                <a:solidFill>
                  <a:srgbClr val="523323"/>
                </a:solidFill>
              </a:rPr>
              <a:t> em mais de 250 </a:t>
            </a:r>
            <a:r>
              <a:rPr lang="pt-BR" sz="3600" dirty="0" err="1">
                <a:solidFill>
                  <a:srgbClr val="523323"/>
                </a:solidFill>
              </a:rPr>
              <a:t>línguas</a:t>
            </a:r>
            <a:r>
              <a:rPr lang="pt-BR" sz="3600" dirty="0">
                <a:solidFill>
                  <a:srgbClr val="523323"/>
                </a:solidFill>
              </a:rPr>
              <a:t> com trabalho </a:t>
            </a:r>
            <a:r>
              <a:rPr lang="pt-BR" sz="3600" dirty="0" err="1">
                <a:solidFill>
                  <a:srgbClr val="523323"/>
                </a:solidFill>
              </a:rPr>
              <a:t>voluntário</a:t>
            </a:r>
            <a:r>
              <a:rPr lang="pt-BR" sz="3600" dirty="0">
                <a:solidFill>
                  <a:srgbClr val="523323"/>
                </a:solidFill>
              </a:rPr>
              <a:t> de dezenas de milhares de pessoas pelo mundo.</a:t>
            </a:r>
            <a:endParaRPr lang="en-US" sz="3600" dirty="0">
              <a:solidFill>
                <a:srgbClr val="523323"/>
              </a:solidFill>
            </a:endParaRPr>
          </a:p>
          <a:p>
            <a:pPr>
              <a:buFont typeface="Wingdings" charset="2"/>
              <a:buChar char="ü"/>
            </a:pPr>
            <a:r>
              <a:rPr lang="pt-BR" sz="3600" dirty="0">
                <a:solidFill>
                  <a:srgbClr val="523323"/>
                </a:solidFill>
              </a:rPr>
              <a:t>Fonte de </a:t>
            </a:r>
            <a:r>
              <a:rPr lang="pt-BR" sz="3600" dirty="0" err="1">
                <a:solidFill>
                  <a:srgbClr val="523323"/>
                </a:solidFill>
              </a:rPr>
              <a:t>informação</a:t>
            </a:r>
            <a:r>
              <a:rPr lang="pt-BR" sz="3600" dirty="0">
                <a:solidFill>
                  <a:srgbClr val="523323"/>
                </a:solidFill>
              </a:rPr>
              <a:t> para mais de 400 </a:t>
            </a:r>
            <a:r>
              <a:rPr lang="pt-BR" sz="3600" dirty="0" err="1">
                <a:solidFill>
                  <a:srgbClr val="523323"/>
                </a:solidFill>
              </a:rPr>
              <a:t>milhões</a:t>
            </a:r>
            <a:r>
              <a:rPr lang="pt-BR" sz="3600" dirty="0">
                <a:solidFill>
                  <a:srgbClr val="523323"/>
                </a:solidFill>
              </a:rPr>
              <a:t> de </a:t>
            </a:r>
            <a:r>
              <a:rPr lang="pt-BR" sz="3600" dirty="0" err="1">
                <a:solidFill>
                  <a:srgbClr val="523323"/>
                </a:solidFill>
              </a:rPr>
              <a:t>usuários</a:t>
            </a:r>
            <a:r>
              <a:rPr lang="pt-BR" sz="3600" dirty="0">
                <a:solidFill>
                  <a:srgbClr val="523323"/>
                </a:solidFill>
              </a:rPr>
              <a:t>/</a:t>
            </a:r>
            <a:r>
              <a:rPr lang="pt-BR" sz="3600" dirty="0" err="1">
                <a:solidFill>
                  <a:srgbClr val="523323"/>
                </a:solidFill>
              </a:rPr>
              <a:t>mês</a:t>
            </a:r>
            <a:r>
              <a:rPr lang="pt-BR" sz="3600" dirty="0">
                <a:solidFill>
                  <a:srgbClr val="523323"/>
                </a:solidFill>
              </a:rPr>
              <a:t>.</a:t>
            </a:r>
            <a:endParaRPr lang="en-US" sz="3600" dirty="0">
              <a:solidFill>
                <a:srgbClr val="523323"/>
              </a:solidFill>
            </a:endParaRPr>
          </a:p>
          <a:p>
            <a:pPr marL="0" indent="0">
              <a:buNone/>
            </a:pPr>
            <a:endParaRPr lang="en-US" sz="2500" dirty="0"/>
          </a:p>
          <a:p>
            <a:endParaRPr lang="en-US" sz="6000" dirty="0">
              <a:solidFill>
                <a:srgbClr val="523323"/>
              </a:solidFill>
            </a:endParaRPr>
          </a:p>
        </p:txBody>
      </p:sp>
      <p:pic>
        <p:nvPicPr>
          <p:cNvPr id="3" name="Picture 2" descr="Screenshot 2013-11-18 16.45.5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838" y="242761"/>
            <a:ext cx="1739900" cy="199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5408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98474" y="2838437"/>
            <a:ext cx="8297694" cy="2987828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pt-BR" sz="4800" dirty="0" smtClean="0">
              <a:solidFill>
                <a:srgbClr val="523323"/>
              </a:solidFill>
            </a:endParaRPr>
          </a:p>
          <a:p>
            <a:pPr marL="0" indent="0" algn="ctr">
              <a:buNone/>
            </a:pPr>
            <a:endParaRPr lang="pt-BR" sz="6000" dirty="0" smtClean="0">
              <a:solidFill>
                <a:srgbClr val="523323"/>
              </a:solidFill>
            </a:endParaRPr>
          </a:p>
          <a:p>
            <a:pPr marL="0" indent="0" algn="ctr">
              <a:buNone/>
            </a:pPr>
            <a:r>
              <a:rPr lang="pt-BR" sz="6000" dirty="0" smtClean="0">
                <a:solidFill>
                  <a:srgbClr val="523323"/>
                </a:solidFill>
              </a:rPr>
              <a:t>1 </a:t>
            </a:r>
            <a:r>
              <a:rPr lang="pt-BR" sz="6000" dirty="0">
                <a:solidFill>
                  <a:srgbClr val="523323"/>
                </a:solidFill>
              </a:rPr>
              <a:t>bilhão de usuários únicos mensais </a:t>
            </a:r>
            <a:endParaRPr lang="en-US" sz="6000" dirty="0">
              <a:solidFill>
                <a:srgbClr val="523323"/>
              </a:solidFill>
            </a:endParaRPr>
          </a:p>
          <a:p>
            <a:pPr marL="0" indent="0">
              <a:buNone/>
            </a:pPr>
            <a:endParaRPr lang="en-US" sz="2500" dirty="0"/>
          </a:p>
          <a:p>
            <a:endParaRPr lang="en-US" sz="6000" dirty="0">
              <a:solidFill>
                <a:srgbClr val="523323"/>
              </a:solidFill>
            </a:endParaRPr>
          </a:p>
        </p:txBody>
      </p:sp>
      <p:pic>
        <p:nvPicPr>
          <p:cNvPr id="2" name="Picture 1" descr="Screenshot 2013-11-18 16.43.0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736" y="952367"/>
            <a:ext cx="5710196" cy="3211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2454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shot 2013-11-18 16.40.29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562" r="-31562"/>
          <a:stretch>
            <a:fillRect/>
          </a:stretch>
        </p:blipFill>
        <p:spPr>
          <a:xfrm>
            <a:off x="928011" y="1215569"/>
            <a:ext cx="7556313" cy="4144963"/>
          </a:xfrm>
        </p:spPr>
      </p:pic>
    </p:spTree>
    <p:extLst>
      <p:ext uri="{BB962C8B-B14F-4D97-AF65-F5344CB8AC3E}">
        <p14:creationId xmlns:p14="http://schemas.microsoft.com/office/powerpoint/2010/main" val="2073738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54836" y="484094"/>
            <a:ext cx="7563584" cy="1116106"/>
          </a:xfrm>
        </p:spPr>
        <p:txBody>
          <a:bodyPr/>
          <a:lstStyle/>
          <a:p>
            <a:pPr algn="ctr"/>
            <a:r>
              <a:rPr lang="en-US" sz="4400" b="1" dirty="0" smtClean="0">
                <a:solidFill>
                  <a:srgbClr val="A00000"/>
                </a:solidFill>
              </a:rPr>
              <a:t>TWITTER</a:t>
            </a:r>
            <a:endParaRPr lang="en-US" sz="4400" dirty="0">
              <a:solidFill>
                <a:srgbClr val="A0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98474" y="1788607"/>
            <a:ext cx="8036237" cy="3768148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ü"/>
            </a:pPr>
            <a:r>
              <a:rPr lang="pt-BR" sz="4800" dirty="0" smtClean="0">
                <a:solidFill>
                  <a:srgbClr val="523323"/>
                </a:solidFill>
              </a:rPr>
              <a:t>230 </a:t>
            </a:r>
            <a:r>
              <a:rPr lang="pt-BR" sz="4800" dirty="0">
                <a:solidFill>
                  <a:srgbClr val="523323"/>
                </a:solidFill>
              </a:rPr>
              <a:t>milhões de usuários</a:t>
            </a:r>
            <a:endParaRPr lang="en-US" sz="4800" dirty="0">
              <a:solidFill>
                <a:srgbClr val="523323"/>
              </a:solidFill>
            </a:endParaRPr>
          </a:p>
          <a:p>
            <a:pPr>
              <a:buFont typeface="Wingdings" charset="2"/>
              <a:buChar char="ü"/>
            </a:pPr>
            <a:r>
              <a:rPr lang="pt-BR" sz="4800" dirty="0" smtClean="0">
                <a:solidFill>
                  <a:srgbClr val="523323"/>
                </a:solidFill>
              </a:rPr>
              <a:t>65 </a:t>
            </a:r>
            <a:r>
              <a:rPr lang="pt-BR" sz="4800" dirty="0">
                <a:solidFill>
                  <a:srgbClr val="523323"/>
                </a:solidFill>
              </a:rPr>
              <a:t>milhões tuites/dia</a:t>
            </a:r>
            <a:endParaRPr lang="en-US" sz="4800" dirty="0">
              <a:solidFill>
                <a:srgbClr val="523323"/>
              </a:solidFill>
            </a:endParaRPr>
          </a:p>
          <a:p>
            <a:pPr>
              <a:buFont typeface="Wingdings" charset="2"/>
              <a:buChar char="ü"/>
            </a:pPr>
            <a:r>
              <a:rPr lang="pt-BR" sz="4800" dirty="0">
                <a:solidFill>
                  <a:srgbClr val="523323"/>
                </a:solidFill>
              </a:rPr>
              <a:t>Mais de </a:t>
            </a:r>
            <a:r>
              <a:rPr lang="pt-BR" sz="4800" dirty="0" smtClean="0">
                <a:solidFill>
                  <a:srgbClr val="523323"/>
                </a:solidFill>
              </a:rPr>
              <a:t>800mil </a:t>
            </a:r>
            <a:r>
              <a:rPr lang="pt-BR" sz="4800" dirty="0">
                <a:solidFill>
                  <a:srgbClr val="523323"/>
                </a:solidFill>
              </a:rPr>
              <a:t>buscas/dia</a:t>
            </a:r>
            <a:endParaRPr lang="en-US" sz="4800" dirty="0">
              <a:solidFill>
                <a:srgbClr val="523323"/>
              </a:solidFill>
            </a:endParaRPr>
          </a:p>
          <a:p>
            <a:pPr>
              <a:buFont typeface="Wingdings" charset="2"/>
              <a:buChar char="ü"/>
            </a:pPr>
            <a:endParaRPr lang="en-US" sz="4800" dirty="0">
              <a:solidFill>
                <a:srgbClr val="523323"/>
              </a:solidFill>
            </a:endParaRPr>
          </a:p>
          <a:p>
            <a:endParaRPr lang="en-US" sz="6000" dirty="0">
              <a:solidFill>
                <a:srgbClr val="5233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2386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54835" y="484094"/>
            <a:ext cx="9001599" cy="1116106"/>
          </a:xfrm>
        </p:spPr>
        <p:txBody>
          <a:bodyPr/>
          <a:lstStyle/>
          <a:p>
            <a:r>
              <a:rPr lang="en-US" sz="4400" b="1" dirty="0" smtClean="0">
                <a:solidFill>
                  <a:srgbClr val="A00000"/>
                </a:solidFill>
              </a:rPr>
              <a:t>			TWITTER</a:t>
            </a:r>
            <a:endParaRPr lang="en-US" sz="4400" dirty="0">
              <a:solidFill>
                <a:srgbClr val="A0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98474" y="1788607"/>
            <a:ext cx="8036237" cy="3768148"/>
          </a:xfrm>
        </p:spPr>
        <p:txBody>
          <a:bodyPr>
            <a:normAutofit fontScale="40000" lnSpcReduction="20000"/>
          </a:bodyPr>
          <a:lstStyle/>
          <a:p>
            <a:pPr>
              <a:buFont typeface="Wingdings" charset="2"/>
              <a:buChar char="ü"/>
            </a:pPr>
            <a:r>
              <a:rPr lang="pt-BR" sz="7600" dirty="0" smtClean="0">
                <a:solidFill>
                  <a:srgbClr val="523323"/>
                </a:solidFill>
              </a:rPr>
              <a:t>230 </a:t>
            </a:r>
            <a:r>
              <a:rPr lang="pt-BR" sz="7600" dirty="0">
                <a:solidFill>
                  <a:srgbClr val="523323"/>
                </a:solidFill>
              </a:rPr>
              <a:t>milhões de usuários</a:t>
            </a:r>
            <a:endParaRPr lang="en-US" sz="7600" dirty="0">
              <a:solidFill>
                <a:srgbClr val="523323"/>
              </a:solidFill>
            </a:endParaRPr>
          </a:p>
          <a:p>
            <a:pPr>
              <a:buFont typeface="Wingdings" charset="2"/>
              <a:buChar char="ü"/>
            </a:pPr>
            <a:r>
              <a:rPr lang="pt-BR" sz="7600" dirty="0" smtClean="0">
                <a:solidFill>
                  <a:srgbClr val="523323"/>
                </a:solidFill>
              </a:rPr>
              <a:t>65 </a:t>
            </a:r>
            <a:r>
              <a:rPr lang="pt-BR" sz="7600" dirty="0">
                <a:solidFill>
                  <a:srgbClr val="523323"/>
                </a:solidFill>
              </a:rPr>
              <a:t>milhões tuites/dia</a:t>
            </a:r>
            <a:endParaRPr lang="en-US" sz="7600" dirty="0">
              <a:solidFill>
                <a:srgbClr val="523323"/>
              </a:solidFill>
            </a:endParaRPr>
          </a:p>
          <a:p>
            <a:pPr>
              <a:buFont typeface="Wingdings" charset="2"/>
              <a:buChar char="ü"/>
            </a:pPr>
            <a:r>
              <a:rPr lang="pt-BR" sz="7600" dirty="0">
                <a:solidFill>
                  <a:srgbClr val="523323"/>
                </a:solidFill>
              </a:rPr>
              <a:t>Mais de </a:t>
            </a:r>
            <a:r>
              <a:rPr lang="pt-BR" sz="7600" dirty="0" smtClean="0">
                <a:solidFill>
                  <a:srgbClr val="523323"/>
                </a:solidFill>
              </a:rPr>
              <a:t>800mil </a:t>
            </a:r>
            <a:r>
              <a:rPr lang="pt-BR" sz="7600" dirty="0">
                <a:solidFill>
                  <a:srgbClr val="523323"/>
                </a:solidFill>
              </a:rPr>
              <a:t>buscas/</a:t>
            </a:r>
            <a:r>
              <a:rPr lang="pt-BR" sz="7600" dirty="0" smtClean="0">
                <a:solidFill>
                  <a:srgbClr val="523323"/>
                </a:solidFill>
              </a:rPr>
              <a:t>dia</a:t>
            </a:r>
          </a:p>
          <a:p>
            <a:pPr>
              <a:buFont typeface="Wingdings" charset="2"/>
              <a:buChar char="ü"/>
            </a:pPr>
            <a:r>
              <a:rPr lang="pt-BR" sz="7600" dirty="0">
                <a:solidFill>
                  <a:srgbClr val="523323"/>
                </a:solidFill>
              </a:rPr>
              <a:t>Brasil </a:t>
            </a:r>
            <a:r>
              <a:rPr lang="pt-BR" sz="7600" dirty="0" smtClean="0">
                <a:solidFill>
                  <a:srgbClr val="523323"/>
                </a:solidFill>
              </a:rPr>
              <a:t>2do. </a:t>
            </a:r>
            <a:r>
              <a:rPr lang="pt-BR" sz="7600" dirty="0">
                <a:solidFill>
                  <a:srgbClr val="523323"/>
                </a:solidFill>
              </a:rPr>
              <a:t>p</a:t>
            </a:r>
            <a:r>
              <a:rPr lang="pt-BR" sz="7600" dirty="0" smtClean="0">
                <a:solidFill>
                  <a:srgbClr val="523323"/>
                </a:solidFill>
              </a:rPr>
              <a:t>aís em </a:t>
            </a:r>
            <a:r>
              <a:rPr lang="pt-BR" sz="7600" dirty="0">
                <a:solidFill>
                  <a:srgbClr val="523323"/>
                </a:solidFill>
              </a:rPr>
              <a:t>usuários </a:t>
            </a:r>
            <a:r>
              <a:rPr lang="pt-BR" sz="7600" dirty="0" smtClean="0">
                <a:solidFill>
                  <a:srgbClr val="523323"/>
                </a:solidFill>
              </a:rPr>
              <a:t>(</a:t>
            </a:r>
            <a:r>
              <a:rPr lang="pt-BR" sz="7600" dirty="0">
                <a:solidFill>
                  <a:srgbClr val="523323"/>
                </a:solidFill>
              </a:rPr>
              <a:t>33,3 milhões)</a:t>
            </a:r>
            <a:endParaRPr lang="en-US" sz="7600" dirty="0">
              <a:solidFill>
                <a:srgbClr val="523323"/>
              </a:solidFill>
            </a:endParaRPr>
          </a:p>
          <a:p>
            <a:pPr>
              <a:buFont typeface="Wingdings" charset="2"/>
              <a:buChar char="ü"/>
            </a:pPr>
            <a:r>
              <a:rPr lang="pt-BR" sz="7600" dirty="0">
                <a:solidFill>
                  <a:srgbClr val="523323"/>
                </a:solidFill>
              </a:rPr>
              <a:t>Quase 90% de usuários tem mais de 18 anos</a:t>
            </a:r>
            <a:endParaRPr lang="en-US" sz="7600" dirty="0">
              <a:solidFill>
                <a:srgbClr val="523323"/>
              </a:solidFill>
            </a:endParaRPr>
          </a:p>
          <a:p>
            <a:pPr>
              <a:buFont typeface="Wingdings" charset="2"/>
              <a:buChar char="ü"/>
            </a:pPr>
            <a:endParaRPr lang="en-US" sz="4800" dirty="0">
              <a:solidFill>
                <a:srgbClr val="523323"/>
              </a:solidFill>
            </a:endParaRPr>
          </a:p>
          <a:p>
            <a:pPr>
              <a:buFont typeface="Wingdings" charset="2"/>
              <a:buChar char="ü"/>
            </a:pPr>
            <a:endParaRPr lang="en-US" sz="4800" dirty="0">
              <a:solidFill>
                <a:srgbClr val="523323"/>
              </a:solidFill>
            </a:endParaRPr>
          </a:p>
          <a:p>
            <a:endParaRPr lang="en-US" sz="6000" dirty="0">
              <a:solidFill>
                <a:srgbClr val="5233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9497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98474" y="1788607"/>
            <a:ext cx="8036237" cy="37681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O Mundo mudou a Comuni</a:t>
            </a:r>
            <a:r>
              <a:rPr lang="pt-BR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cação mudou</a:t>
            </a:r>
            <a:endParaRPr lang="en-US" sz="6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>
              <a:buFont typeface="Wingdings" charset="2"/>
              <a:buChar char="ü"/>
            </a:pPr>
            <a:endParaRPr lang="en-US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en-US" sz="6000" dirty="0">
              <a:solidFill>
                <a:srgbClr val="5233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251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A00000"/>
                </a:solidFill>
              </a:rPr>
              <a:t>O DIREITO </a:t>
            </a:r>
            <a:r>
              <a:rPr lang="en-US" b="1" dirty="0" err="1">
                <a:solidFill>
                  <a:srgbClr val="A00000"/>
                </a:solidFill>
              </a:rPr>
              <a:t>À</a:t>
            </a:r>
            <a:r>
              <a:rPr lang="en-US" b="1" dirty="0">
                <a:solidFill>
                  <a:srgbClr val="A00000"/>
                </a:solidFill>
              </a:rPr>
              <a:t> INFORMAÇÃO</a:t>
            </a:r>
            <a:endParaRPr lang="en-US" dirty="0">
              <a:solidFill>
                <a:srgbClr val="A0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98474" y="1632301"/>
            <a:ext cx="7556313" cy="4144963"/>
          </a:xfrm>
        </p:spPr>
        <p:txBody>
          <a:bodyPr>
            <a:normAutofit fontScale="92500"/>
          </a:bodyPr>
          <a:lstStyle/>
          <a:p>
            <a:r>
              <a:rPr lang="en-US" sz="4000" dirty="0" err="1">
                <a:solidFill>
                  <a:srgbClr val="523323"/>
                </a:solidFill>
              </a:rPr>
              <a:t>Ter</a:t>
            </a:r>
            <a:r>
              <a:rPr lang="en-US" sz="4000" dirty="0">
                <a:solidFill>
                  <a:srgbClr val="523323"/>
                </a:solidFill>
              </a:rPr>
              <a:t> </a:t>
            </a:r>
            <a:r>
              <a:rPr lang="en-US" sz="4000" dirty="0" err="1">
                <a:solidFill>
                  <a:srgbClr val="523323"/>
                </a:solidFill>
              </a:rPr>
              <a:t>acesso</a:t>
            </a:r>
            <a:r>
              <a:rPr lang="en-US" sz="4000" dirty="0">
                <a:solidFill>
                  <a:srgbClr val="523323"/>
                </a:solidFill>
              </a:rPr>
              <a:t> </a:t>
            </a:r>
            <a:r>
              <a:rPr lang="en-US" sz="4000" dirty="0" err="1">
                <a:solidFill>
                  <a:srgbClr val="523323"/>
                </a:solidFill>
              </a:rPr>
              <a:t>à</a:t>
            </a:r>
            <a:r>
              <a:rPr lang="en-US" sz="4000" dirty="0">
                <a:solidFill>
                  <a:srgbClr val="523323"/>
                </a:solidFill>
              </a:rPr>
              <a:t> </a:t>
            </a:r>
            <a:r>
              <a:rPr lang="en-US" sz="4000" dirty="0" err="1">
                <a:solidFill>
                  <a:srgbClr val="523323"/>
                </a:solidFill>
              </a:rPr>
              <a:t>informação</a:t>
            </a:r>
            <a:r>
              <a:rPr lang="en-US" sz="4000" dirty="0">
                <a:solidFill>
                  <a:srgbClr val="523323"/>
                </a:solidFill>
              </a:rPr>
              <a:t> </a:t>
            </a:r>
            <a:r>
              <a:rPr lang="en-US" sz="4000" dirty="0" err="1">
                <a:solidFill>
                  <a:srgbClr val="523323"/>
                </a:solidFill>
              </a:rPr>
              <a:t>para</a:t>
            </a:r>
            <a:r>
              <a:rPr lang="en-US" sz="4000" dirty="0">
                <a:solidFill>
                  <a:srgbClr val="523323"/>
                </a:solidFill>
              </a:rPr>
              <a:t> </a:t>
            </a:r>
            <a:r>
              <a:rPr lang="en-US" sz="4000" dirty="0" err="1">
                <a:solidFill>
                  <a:srgbClr val="523323"/>
                </a:solidFill>
              </a:rPr>
              <a:t>criar</a:t>
            </a:r>
            <a:r>
              <a:rPr lang="en-US" sz="4000" dirty="0">
                <a:solidFill>
                  <a:srgbClr val="523323"/>
                </a:solidFill>
              </a:rPr>
              <a:t> um </a:t>
            </a:r>
            <a:r>
              <a:rPr lang="en-US" sz="4000" dirty="0" err="1" smtClean="0">
                <a:solidFill>
                  <a:srgbClr val="523323"/>
                </a:solidFill>
              </a:rPr>
              <a:t>pensamento</a:t>
            </a:r>
            <a:r>
              <a:rPr lang="en-US" sz="4000" dirty="0" smtClean="0">
                <a:solidFill>
                  <a:srgbClr val="523323"/>
                </a:solidFill>
              </a:rPr>
              <a:t> </a:t>
            </a:r>
            <a:r>
              <a:rPr lang="en-US" sz="4000" dirty="0" err="1" smtClean="0">
                <a:solidFill>
                  <a:srgbClr val="523323"/>
                </a:solidFill>
              </a:rPr>
              <a:t>próprio</a:t>
            </a:r>
            <a:r>
              <a:rPr lang="en-US" sz="4000" dirty="0">
                <a:solidFill>
                  <a:srgbClr val="523323"/>
                </a:solidFill>
              </a:rPr>
              <a:t>;</a:t>
            </a:r>
          </a:p>
          <a:p>
            <a:r>
              <a:rPr lang="en-US" sz="4000" dirty="0" err="1">
                <a:solidFill>
                  <a:srgbClr val="523323"/>
                </a:solidFill>
              </a:rPr>
              <a:t>Ter</a:t>
            </a:r>
            <a:r>
              <a:rPr lang="en-US" sz="4000" dirty="0">
                <a:solidFill>
                  <a:srgbClr val="523323"/>
                </a:solidFill>
              </a:rPr>
              <a:t> </a:t>
            </a:r>
            <a:r>
              <a:rPr lang="en-US" sz="4000" dirty="0" err="1">
                <a:solidFill>
                  <a:srgbClr val="523323"/>
                </a:solidFill>
              </a:rPr>
              <a:t>direito</a:t>
            </a:r>
            <a:r>
              <a:rPr lang="en-US" sz="4000" dirty="0">
                <a:solidFill>
                  <a:srgbClr val="523323"/>
                </a:solidFill>
              </a:rPr>
              <a:t> </a:t>
            </a:r>
            <a:r>
              <a:rPr lang="en-US" sz="4000" dirty="0" err="1">
                <a:solidFill>
                  <a:srgbClr val="523323"/>
                </a:solidFill>
              </a:rPr>
              <a:t>à</a:t>
            </a:r>
            <a:r>
              <a:rPr lang="en-US" sz="4000" dirty="0">
                <a:solidFill>
                  <a:srgbClr val="523323"/>
                </a:solidFill>
              </a:rPr>
              <a:t> </a:t>
            </a:r>
            <a:r>
              <a:rPr lang="en-US" sz="4000" dirty="0" err="1" smtClean="0">
                <a:solidFill>
                  <a:srgbClr val="523323"/>
                </a:solidFill>
              </a:rPr>
              <a:t>difusão</a:t>
            </a:r>
            <a:r>
              <a:rPr lang="en-US" sz="4000" dirty="0" smtClean="0">
                <a:solidFill>
                  <a:srgbClr val="523323"/>
                </a:solidFill>
              </a:rPr>
              <a:t>; </a:t>
            </a:r>
            <a:endParaRPr lang="en-US" sz="4000" dirty="0">
              <a:solidFill>
                <a:srgbClr val="523323"/>
              </a:solidFill>
            </a:endParaRPr>
          </a:p>
          <a:p>
            <a:r>
              <a:rPr lang="en-US" sz="4000" dirty="0" err="1">
                <a:solidFill>
                  <a:srgbClr val="523323"/>
                </a:solidFill>
              </a:rPr>
              <a:t>Direito</a:t>
            </a:r>
            <a:r>
              <a:rPr lang="en-US" sz="4000" dirty="0">
                <a:solidFill>
                  <a:srgbClr val="523323"/>
                </a:solidFill>
              </a:rPr>
              <a:t> e </a:t>
            </a:r>
            <a:r>
              <a:rPr lang="en-US" sz="4000" dirty="0" err="1">
                <a:solidFill>
                  <a:srgbClr val="523323"/>
                </a:solidFill>
              </a:rPr>
              <a:t>exercício</a:t>
            </a:r>
            <a:r>
              <a:rPr lang="en-US" sz="4000" dirty="0">
                <a:solidFill>
                  <a:srgbClr val="523323"/>
                </a:solidFill>
              </a:rPr>
              <a:t> da </a:t>
            </a:r>
            <a:r>
              <a:rPr lang="en-US" sz="4000" dirty="0" err="1">
                <a:solidFill>
                  <a:srgbClr val="523323"/>
                </a:solidFill>
              </a:rPr>
              <a:t>sociedade</a:t>
            </a:r>
            <a:r>
              <a:rPr lang="en-US" sz="4000" dirty="0">
                <a:solidFill>
                  <a:srgbClr val="523323"/>
                </a:solidFill>
              </a:rPr>
              <a:t> de </a:t>
            </a:r>
            <a:r>
              <a:rPr lang="en-US" sz="4000" dirty="0" err="1">
                <a:solidFill>
                  <a:srgbClr val="523323"/>
                </a:solidFill>
              </a:rPr>
              <a:t>estar</a:t>
            </a:r>
            <a:r>
              <a:rPr lang="en-US" sz="4000" dirty="0">
                <a:solidFill>
                  <a:srgbClr val="523323"/>
                </a:solidFill>
              </a:rPr>
              <a:t> </a:t>
            </a:r>
            <a:r>
              <a:rPr lang="en-US" sz="4000" dirty="0" err="1">
                <a:solidFill>
                  <a:srgbClr val="523323"/>
                </a:solidFill>
              </a:rPr>
              <a:t>informada</a:t>
            </a:r>
            <a:r>
              <a:rPr lang="en-US" sz="4000" dirty="0">
                <a:solidFill>
                  <a:srgbClr val="523323"/>
                </a:solidFill>
              </a:rPr>
              <a:t>, de </a:t>
            </a:r>
            <a:r>
              <a:rPr lang="en-US" sz="4000" dirty="0" err="1">
                <a:solidFill>
                  <a:srgbClr val="523323"/>
                </a:solidFill>
              </a:rPr>
              <a:t>construir</a:t>
            </a:r>
            <a:r>
              <a:rPr lang="en-US" sz="4000" dirty="0">
                <a:solidFill>
                  <a:srgbClr val="523323"/>
                </a:solidFill>
              </a:rPr>
              <a:t> </a:t>
            </a:r>
            <a:r>
              <a:rPr lang="en-US" sz="4000" dirty="0" err="1">
                <a:solidFill>
                  <a:srgbClr val="523323"/>
                </a:solidFill>
              </a:rPr>
              <a:t>una</a:t>
            </a:r>
            <a:r>
              <a:rPr lang="en-US" sz="4000" dirty="0">
                <a:solidFill>
                  <a:srgbClr val="523323"/>
                </a:solidFill>
              </a:rPr>
              <a:t> </a:t>
            </a:r>
            <a:r>
              <a:rPr lang="en-US" sz="4000" dirty="0" err="1" smtClean="0">
                <a:solidFill>
                  <a:srgbClr val="523323"/>
                </a:solidFill>
              </a:rPr>
              <a:t>opinião</a:t>
            </a:r>
            <a:r>
              <a:rPr lang="en-US" sz="4000" dirty="0" smtClean="0">
                <a:solidFill>
                  <a:srgbClr val="523323"/>
                </a:solidFill>
              </a:rPr>
              <a:t> </a:t>
            </a:r>
            <a:r>
              <a:rPr lang="en-US" sz="4000" dirty="0" err="1">
                <a:solidFill>
                  <a:srgbClr val="523323"/>
                </a:solidFill>
              </a:rPr>
              <a:t>pública</a:t>
            </a:r>
            <a:r>
              <a:rPr lang="en-US" sz="4000" dirty="0">
                <a:solidFill>
                  <a:srgbClr val="523323"/>
                </a:solidFill>
              </a:rPr>
              <a:t> </a:t>
            </a:r>
            <a:r>
              <a:rPr lang="en-US" sz="4000" dirty="0" err="1">
                <a:solidFill>
                  <a:srgbClr val="523323"/>
                </a:solidFill>
              </a:rPr>
              <a:t>informada</a:t>
            </a:r>
            <a:r>
              <a:rPr lang="en-US" sz="4000" dirty="0" smtClean="0">
                <a:solidFill>
                  <a:srgbClr val="523323"/>
                </a:solidFill>
              </a:rPr>
              <a:t>.</a:t>
            </a:r>
            <a:endParaRPr lang="en-US" sz="4000" dirty="0">
              <a:solidFill>
                <a:srgbClr val="5233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9951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25962" y="2090171"/>
            <a:ext cx="6088218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x-none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NOVAS QUEST</a:t>
            </a:r>
            <a:r>
              <a:rPr lang="x-none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ÕES PARA PENSAR:</a:t>
            </a:r>
            <a:endParaRPr lang="x-none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979270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98474" y="784305"/>
            <a:ext cx="7214515" cy="477245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pt-BR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 processo </a:t>
            </a:r>
            <a:r>
              <a:rPr lang="pt-BR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 </a:t>
            </a:r>
            <a:r>
              <a:rPr lang="pt-BR" sz="6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comunicação</a:t>
            </a:r>
            <a:r>
              <a:rPr lang="pt-BR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pt-BR" sz="6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não</a:t>
            </a:r>
            <a:r>
              <a:rPr lang="pt-BR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depende de um </a:t>
            </a:r>
            <a:r>
              <a:rPr lang="pt-BR" sz="6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veículo</a:t>
            </a:r>
            <a:r>
              <a:rPr lang="pt-BR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pt-BR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tradicional.</a:t>
            </a:r>
            <a:endParaRPr lang="en-US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>
              <a:buFont typeface="Wingdings" charset="2"/>
              <a:buChar char="ü"/>
            </a:pPr>
            <a:endParaRPr lang="en-US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>
              <a:buFont typeface="Wingdings" charset="2"/>
              <a:buChar char="ü"/>
            </a:pPr>
            <a:endParaRPr lang="en-US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en-US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534646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47878" y="1400545"/>
            <a:ext cx="7569349" cy="4791124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pt-BR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Uma campanha pode depender das </a:t>
            </a:r>
            <a:r>
              <a:rPr lang="pt-BR" sz="4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suas falhas de </a:t>
            </a:r>
            <a:r>
              <a:rPr lang="pt-BR" sz="48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comunicação</a:t>
            </a:r>
            <a:r>
              <a:rPr lang="pt-BR" sz="4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, e </a:t>
            </a:r>
            <a:r>
              <a:rPr lang="pt-BR" sz="48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não</a:t>
            </a:r>
            <a:r>
              <a:rPr lang="pt-BR" sz="4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pt-BR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de</a:t>
            </a:r>
            <a:r>
              <a:rPr lang="pt-BR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pt-BR" sz="48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políticas</a:t>
            </a:r>
            <a:r>
              <a:rPr lang="pt-BR" sz="4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pt-BR" sz="48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econômicas</a:t>
            </a:r>
            <a:r>
              <a:rPr lang="pt-BR" sz="4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. </a:t>
            </a:r>
            <a:endParaRPr lang="en-US" sz="4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>
              <a:buFont typeface="Wingdings" charset="2"/>
              <a:buChar char="ü"/>
            </a:pPr>
            <a:endParaRPr lang="en-US" sz="4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>
              <a:buFont typeface="Wingdings" charset="2"/>
              <a:buChar char="ü"/>
            </a:pPr>
            <a:endParaRPr lang="en-US" sz="4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endParaRPr lang="en-US" sz="6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024646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952451" y="1176457"/>
            <a:ext cx="7246102" cy="4380298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pt-BR" sz="6000" dirty="0" smtClean="0"/>
              <a:t>Surgem novos </a:t>
            </a:r>
            <a:r>
              <a:rPr lang="pt-BR" sz="6000" dirty="0"/>
              <a:t>tipos de ativismo </a:t>
            </a:r>
            <a:r>
              <a:rPr lang="pt-BR" sz="6000" dirty="0" err="1" smtClean="0"/>
              <a:t>político</a:t>
            </a:r>
            <a:r>
              <a:rPr lang="pt-BR" sz="6000" dirty="0" smtClean="0"/>
              <a:t>. </a:t>
            </a:r>
            <a:r>
              <a:rPr lang="pt-BR" sz="6000" dirty="0" err="1" smtClean="0"/>
              <a:t>Políticos</a:t>
            </a:r>
            <a:r>
              <a:rPr lang="pt-BR" sz="6000" dirty="0" smtClean="0"/>
              <a:t> precisam </a:t>
            </a:r>
            <a:r>
              <a:rPr lang="pt-BR" sz="6000" dirty="0"/>
              <a:t>se </a:t>
            </a:r>
            <a:r>
              <a:rPr lang="pt-BR" sz="6000" dirty="0" smtClean="0"/>
              <a:t>adequar.</a:t>
            </a:r>
            <a:endParaRPr lang="en-US" sz="6000" dirty="0"/>
          </a:p>
          <a:p>
            <a:pPr>
              <a:buFont typeface="Wingdings" charset="2"/>
              <a:buChar char="ü"/>
            </a:pPr>
            <a:endParaRPr lang="en-US" sz="4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>
              <a:buFont typeface="Wingdings" charset="2"/>
              <a:buChar char="ü"/>
            </a:pPr>
            <a:endParaRPr lang="en-US" sz="4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endParaRPr lang="en-US" sz="6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951502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49070" y="1251153"/>
            <a:ext cx="8036237" cy="4735102"/>
          </a:xfrm>
        </p:spPr>
        <p:txBody>
          <a:bodyPr>
            <a:normAutofit lnSpcReduction="1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pt-BR" sz="65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r>
              <a:rPr lang="pt-BR" sz="65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pt-BR" sz="65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comunicação</a:t>
            </a:r>
            <a:r>
              <a:rPr lang="pt-BR" sz="65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à qual </a:t>
            </a:r>
            <a:r>
              <a:rPr lang="pt-BR" sz="65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estávamos</a:t>
            </a:r>
            <a:r>
              <a:rPr lang="pt-BR" sz="65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acostumados jamais voltará a ser como antes</a:t>
            </a:r>
            <a:endParaRPr lang="en-US" sz="65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>
              <a:buFont typeface="Wingdings" charset="2"/>
              <a:buChar char="ü"/>
            </a:pP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en-US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6745845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977034" y="1400545"/>
            <a:ext cx="8036237" cy="4903168"/>
          </a:xfrm>
        </p:spPr>
        <p:txBody>
          <a:bodyPr>
            <a:normAutofit lnSpcReduction="1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>
              <a:buNone/>
            </a:pPr>
            <a:r>
              <a:rPr lang="pt-BR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As </a:t>
            </a:r>
            <a:r>
              <a:rPr lang="pt-BR" sz="6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redes sociais </a:t>
            </a:r>
            <a:r>
              <a:rPr lang="pt-BR" sz="6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são</a:t>
            </a:r>
            <a:r>
              <a:rPr lang="pt-BR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pt-BR" sz="6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fontes diretas de </a:t>
            </a:r>
            <a:r>
              <a:rPr lang="pt-BR" sz="6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notícias</a:t>
            </a:r>
            <a:r>
              <a:rPr lang="pt-BR" sz="6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e de “furos” </a:t>
            </a:r>
            <a:r>
              <a:rPr lang="pt-BR" sz="6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jornalísticos</a:t>
            </a:r>
            <a:endParaRPr lang="en-US" sz="6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marL="0" indent="0">
              <a:buNone/>
            </a:pP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>
              <a:buFont typeface="Wingdings" charset="2"/>
              <a:buChar char="ü"/>
            </a:pP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en-US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912540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98474" y="1678258"/>
            <a:ext cx="8036237" cy="3979942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>
              <a:buNone/>
            </a:pP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>
              <a:buFont typeface="Wingdings" charset="2"/>
              <a:buChar char="ü"/>
            </a:pP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28346" y="498487"/>
            <a:ext cx="6872590" cy="59093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pt-BR" sz="6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 </a:t>
            </a:r>
            <a:r>
              <a:rPr lang="pt-BR" sz="6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distância</a:t>
            </a:r>
            <a:r>
              <a:rPr lang="pt-BR" sz="6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entre o </a:t>
            </a:r>
            <a:r>
              <a:rPr lang="pt-BR" sz="6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público</a:t>
            </a:r>
            <a:r>
              <a:rPr lang="pt-BR" sz="6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e o privado ao alcance de uma postagem</a:t>
            </a:r>
            <a:endParaRPr lang="en-US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275380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 smtClean="0">
                <a:solidFill>
                  <a:srgbClr val="A00000"/>
                </a:solidFill>
              </a:rPr>
              <a:t>   NA</a:t>
            </a:r>
            <a:r>
              <a:rPr lang="en-US" sz="4800" b="1" dirty="0" smtClean="0">
                <a:solidFill>
                  <a:srgbClr val="A00000"/>
                </a:solidFill>
              </a:rPr>
              <a:t>ÇÃO CONTEÚDO</a:t>
            </a:r>
            <a:endParaRPr lang="en-US" sz="4800" b="1" dirty="0">
              <a:solidFill>
                <a:srgbClr val="A0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98474" y="1600200"/>
            <a:ext cx="7556313" cy="4144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4400" dirty="0" smtClean="0">
                <a:solidFill>
                  <a:srgbClr val="523323"/>
                </a:solidFill>
              </a:rPr>
              <a:t>“</a:t>
            </a:r>
            <a:r>
              <a:rPr lang="pt-BR" sz="4400" dirty="0" smtClean="0">
                <a:solidFill>
                  <a:srgbClr val="523323"/>
                </a:solidFill>
              </a:rPr>
              <a:t>Todos </a:t>
            </a:r>
            <a:r>
              <a:rPr lang="pt-BR" sz="4400" dirty="0">
                <a:solidFill>
                  <a:srgbClr val="523323"/>
                </a:solidFill>
              </a:rPr>
              <a:t>somos produtores e editores de </a:t>
            </a:r>
            <a:r>
              <a:rPr lang="pt-BR" sz="4400" dirty="0" err="1">
                <a:solidFill>
                  <a:srgbClr val="523323"/>
                </a:solidFill>
              </a:rPr>
              <a:t>conteúdo</a:t>
            </a:r>
            <a:r>
              <a:rPr lang="pt-BR" sz="4400" dirty="0">
                <a:solidFill>
                  <a:srgbClr val="523323"/>
                </a:solidFill>
              </a:rPr>
              <a:t> quando participamos de redes </a:t>
            </a:r>
            <a:r>
              <a:rPr lang="pt-BR" sz="4400" dirty="0" smtClean="0">
                <a:solidFill>
                  <a:srgbClr val="523323"/>
                </a:solidFill>
              </a:rPr>
              <a:t>sociais</a:t>
            </a:r>
            <a:r>
              <a:rPr lang="pt-BR" sz="4400" dirty="0" smtClean="0">
                <a:solidFill>
                  <a:srgbClr val="523323"/>
                </a:solidFill>
              </a:rPr>
              <a:t>”. </a:t>
            </a:r>
          </a:p>
          <a:p>
            <a:pPr marL="0" indent="0">
              <a:buNone/>
            </a:pPr>
            <a:r>
              <a:rPr lang="pt-BR" sz="2400" dirty="0" smtClean="0">
                <a:solidFill>
                  <a:srgbClr val="523323"/>
                </a:solidFill>
              </a:rPr>
              <a:t>John </a:t>
            </a:r>
            <a:r>
              <a:rPr lang="pt-BR" sz="2400" dirty="0" err="1">
                <a:solidFill>
                  <a:srgbClr val="523323"/>
                </a:solidFill>
              </a:rPr>
              <a:t>Blosson</a:t>
            </a:r>
            <a:r>
              <a:rPr lang="pt-BR" sz="2400" dirty="0">
                <a:solidFill>
                  <a:srgbClr val="523323"/>
                </a:solidFill>
              </a:rPr>
              <a:t>, consultor de tecnologia e fundador do site </a:t>
            </a:r>
            <a:r>
              <a:rPr lang="pt-BR" sz="2400" dirty="0" err="1">
                <a:solidFill>
                  <a:srgbClr val="523323"/>
                </a:solidFill>
              </a:rPr>
              <a:t>Content</a:t>
            </a:r>
            <a:r>
              <a:rPr lang="pt-BR" sz="2400" dirty="0">
                <a:solidFill>
                  <a:srgbClr val="523323"/>
                </a:solidFill>
              </a:rPr>
              <a:t> </a:t>
            </a:r>
            <a:r>
              <a:rPr lang="pt-BR" sz="2400" dirty="0" err="1" smtClean="0">
                <a:solidFill>
                  <a:srgbClr val="523323"/>
                </a:solidFill>
              </a:rPr>
              <a:t>Nation</a:t>
            </a:r>
            <a:r>
              <a:rPr lang="pt-BR" sz="2400" dirty="0" smtClean="0">
                <a:solidFill>
                  <a:srgbClr val="523323"/>
                </a:solidFill>
              </a:rPr>
              <a:t>.</a:t>
            </a:r>
            <a:endParaRPr lang="en-US" sz="2400" dirty="0">
              <a:solidFill>
                <a:srgbClr val="5233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9730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shot 2013-11-18 16.26.04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8" b="5818"/>
          <a:stretch>
            <a:fillRect/>
          </a:stretch>
        </p:blipFill>
        <p:spPr>
          <a:xfrm>
            <a:off x="498474" y="1308939"/>
            <a:ext cx="7556313" cy="4144963"/>
          </a:xfrm>
        </p:spPr>
      </p:pic>
    </p:spTree>
    <p:extLst>
      <p:ext uri="{BB962C8B-B14F-4D97-AF65-F5344CB8AC3E}">
        <p14:creationId xmlns:p14="http://schemas.microsoft.com/office/powerpoint/2010/main" val="15202108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98474" y="484094"/>
            <a:ext cx="8073588" cy="1116106"/>
          </a:xfrm>
        </p:spPr>
        <p:txBody>
          <a:bodyPr/>
          <a:lstStyle/>
          <a:p>
            <a:r>
              <a:rPr lang="pt-BR" sz="5400" b="1" dirty="0">
                <a:solidFill>
                  <a:srgbClr val="523323"/>
                </a:solidFill>
              </a:rPr>
              <a:t>Obama: “Yes, </a:t>
            </a:r>
            <a:r>
              <a:rPr lang="pt-BR" sz="5400" b="1" dirty="0" err="1">
                <a:solidFill>
                  <a:srgbClr val="523323"/>
                </a:solidFill>
              </a:rPr>
              <a:t>we</a:t>
            </a:r>
            <a:r>
              <a:rPr lang="pt-BR" sz="5400" b="1" dirty="0">
                <a:solidFill>
                  <a:srgbClr val="523323"/>
                </a:solidFill>
              </a:rPr>
              <a:t> </a:t>
            </a:r>
            <a:r>
              <a:rPr lang="pt-BR" sz="5400" b="1" dirty="0" err="1">
                <a:solidFill>
                  <a:srgbClr val="523323"/>
                </a:solidFill>
              </a:rPr>
              <a:t>can</a:t>
            </a:r>
            <a:r>
              <a:rPr lang="pt-BR" sz="5400" b="1" dirty="0">
                <a:solidFill>
                  <a:srgbClr val="523323"/>
                </a:solidFill>
              </a:rPr>
              <a:t>”</a:t>
            </a:r>
            <a:r>
              <a:rPr lang="en-US" sz="5400" b="1" dirty="0">
                <a:solidFill>
                  <a:srgbClr val="523323"/>
                </a:solidFill>
              </a:rPr>
              <a:t/>
            </a:r>
            <a:br>
              <a:rPr lang="en-US" sz="5400" b="1" dirty="0">
                <a:solidFill>
                  <a:srgbClr val="523323"/>
                </a:solidFill>
              </a:rPr>
            </a:br>
            <a:endParaRPr lang="en-US" sz="5400" b="1" dirty="0">
              <a:solidFill>
                <a:srgbClr val="523323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Wingdings" charset="2"/>
              <a:buChar char="ü"/>
            </a:pPr>
            <a:r>
              <a:rPr lang="pt-BR" sz="4000" dirty="0" smtClean="0">
                <a:solidFill>
                  <a:srgbClr val="523323"/>
                </a:solidFill>
              </a:rPr>
              <a:t>A </a:t>
            </a:r>
            <a:r>
              <a:rPr lang="pt-BR" sz="4000" dirty="0" err="1">
                <a:solidFill>
                  <a:srgbClr val="523323"/>
                </a:solidFill>
              </a:rPr>
              <a:t>popularização</a:t>
            </a:r>
            <a:r>
              <a:rPr lang="pt-BR" sz="4000" dirty="0">
                <a:solidFill>
                  <a:srgbClr val="523323"/>
                </a:solidFill>
              </a:rPr>
              <a:t> e uso orquestrado de </a:t>
            </a:r>
            <a:r>
              <a:rPr lang="pt-BR" sz="4000" dirty="0" err="1" smtClean="0">
                <a:solidFill>
                  <a:srgbClr val="523323"/>
                </a:solidFill>
              </a:rPr>
              <a:t>Twitter</a:t>
            </a:r>
            <a:r>
              <a:rPr lang="pt-BR" sz="4000" dirty="0" smtClean="0">
                <a:solidFill>
                  <a:srgbClr val="523323"/>
                </a:solidFill>
              </a:rPr>
              <a:t>, </a:t>
            </a:r>
            <a:r>
              <a:rPr lang="pt-BR" sz="4000" dirty="0" err="1" smtClean="0">
                <a:solidFill>
                  <a:srgbClr val="523323"/>
                </a:solidFill>
              </a:rPr>
              <a:t>Facebook</a:t>
            </a:r>
            <a:r>
              <a:rPr lang="pt-BR" sz="4000" dirty="0" smtClean="0">
                <a:solidFill>
                  <a:srgbClr val="523323"/>
                </a:solidFill>
              </a:rPr>
              <a:t> </a:t>
            </a:r>
            <a:r>
              <a:rPr lang="pt-BR" sz="4000" dirty="0">
                <a:solidFill>
                  <a:srgbClr val="523323"/>
                </a:solidFill>
              </a:rPr>
              <a:t>e </a:t>
            </a:r>
            <a:r>
              <a:rPr lang="pt-BR" sz="4000" dirty="0" err="1">
                <a:solidFill>
                  <a:srgbClr val="523323"/>
                </a:solidFill>
              </a:rPr>
              <a:t>MySpace</a:t>
            </a:r>
            <a:r>
              <a:rPr lang="pt-BR" sz="4000" dirty="0">
                <a:solidFill>
                  <a:srgbClr val="523323"/>
                </a:solidFill>
              </a:rPr>
              <a:t> </a:t>
            </a:r>
            <a:endParaRPr lang="en-US" sz="4000" dirty="0">
              <a:solidFill>
                <a:srgbClr val="523323"/>
              </a:solidFill>
            </a:endParaRPr>
          </a:p>
          <a:p>
            <a:pPr>
              <a:buFont typeface="Wingdings" charset="2"/>
              <a:buChar char="ü"/>
            </a:pPr>
            <a:r>
              <a:rPr lang="pt-BR" sz="4000" dirty="0" smtClean="0">
                <a:solidFill>
                  <a:srgbClr val="523323"/>
                </a:solidFill>
              </a:rPr>
              <a:t>Base </a:t>
            </a:r>
            <a:r>
              <a:rPr lang="pt-BR" sz="4000" dirty="0">
                <a:solidFill>
                  <a:srgbClr val="523323"/>
                </a:solidFill>
              </a:rPr>
              <a:t>de dados por e-mail de aprox. 10 </a:t>
            </a:r>
            <a:r>
              <a:rPr lang="pt-BR" sz="4000" dirty="0" err="1">
                <a:solidFill>
                  <a:srgbClr val="523323"/>
                </a:solidFill>
              </a:rPr>
              <a:t>milhões</a:t>
            </a:r>
            <a:r>
              <a:rPr lang="pt-BR" sz="4000" dirty="0">
                <a:solidFill>
                  <a:srgbClr val="523323"/>
                </a:solidFill>
              </a:rPr>
              <a:t> de pessoas</a:t>
            </a:r>
            <a:endParaRPr lang="en-US" sz="4000" dirty="0">
              <a:solidFill>
                <a:srgbClr val="523323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rgbClr val="5233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260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rgbClr val="A00000"/>
                </a:solidFill>
              </a:rPr>
              <a:t>O DIREITO </a:t>
            </a:r>
            <a:r>
              <a:rPr lang="en-US" sz="4000" b="1" dirty="0" err="1" smtClean="0">
                <a:solidFill>
                  <a:srgbClr val="A00000"/>
                </a:solidFill>
              </a:rPr>
              <a:t>À</a:t>
            </a:r>
            <a:r>
              <a:rPr lang="en-US" sz="4000" b="1" dirty="0" smtClean="0">
                <a:solidFill>
                  <a:srgbClr val="A00000"/>
                </a:solidFill>
              </a:rPr>
              <a:t> </a:t>
            </a:r>
            <a:r>
              <a:rPr lang="en-US" sz="4000" b="1" dirty="0" smtClean="0">
                <a:solidFill>
                  <a:srgbClr val="A00000"/>
                </a:solidFill>
              </a:rPr>
              <a:t>INFORMAÇÃO</a:t>
            </a:r>
            <a:endParaRPr lang="en-US" sz="4000" b="1" dirty="0">
              <a:solidFill>
                <a:srgbClr val="A0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98474" y="1619726"/>
            <a:ext cx="7556313" cy="4144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sz="4800" dirty="0">
                <a:solidFill>
                  <a:srgbClr val="523323"/>
                </a:solidFill>
              </a:rPr>
              <a:t>Manter sociedade informada é um movimento de serviço, mas </a:t>
            </a:r>
            <a:r>
              <a:rPr lang="pt-BR" sz="4800" dirty="0" smtClean="0">
                <a:solidFill>
                  <a:srgbClr val="523323"/>
                </a:solidFill>
              </a:rPr>
              <a:t>o que tem </a:t>
            </a:r>
            <a:r>
              <a:rPr lang="pt-BR" sz="4800" dirty="0">
                <a:solidFill>
                  <a:srgbClr val="523323"/>
                </a:solidFill>
              </a:rPr>
              <a:t>prevalecido </a:t>
            </a:r>
            <a:r>
              <a:rPr lang="pt-BR" sz="4800" dirty="0" smtClean="0">
                <a:solidFill>
                  <a:srgbClr val="523323"/>
                </a:solidFill>
              </a:rPr>
              <a:t>é a </a:t>
            </a:r>
            <a:r>
              <a:rPr lang="pt-BR" sz="4800" dirty="0">
                <a:solidFill>
                  <a:srgbClr val="523323"/>
                </a:solidFill>
              </a:rPr>
              <a:t>opção </a:t>
            </a:r>
            <a:r>
              <a:rPr lang="pt-BR" sz="4800" dirty="0" smtClean="0">
                <a:solidFill>
                  <a:srgbClr val="523323"/>
                </a:solidFill>
              </a:rPr>
              <a:t>pelo comercial</a:t>
            </a:r>
            <a:r>
              <a:rPr lang="pt-BR" sz="4800" dirty="0">
                <a:solidFill>
                  <a:srgbClr val="523323"/>
                </a:solidFill>
              </a:rPr>
              <a:t>.</a:t>
            </a:r>
            <a:endParaRPr lang="en-US" sz="4800" dirty="0">
              <a:solidFill>
                <a:srgbClr val="523323"/>
              </a:solidFill>
            </a:endParaRPr>
          </a:p>
          <a:p>
            <a:endParaRPr lang="en-US" sz="4000" dirty="0">
              <a:solidFill>
                <a:srgbClr val="5233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61139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98474" y="484094"/>
            <a:ext cx="8073588" cy="1116106"/>
          </a:xfrm>
        </p:spPr>
        <p:txBody>
          <a:bodyPr/>
          <a:lstStyle/>
          <a:p>
            <a:r>
              <a:rPr lang="pt-BR" sz="5400" b="1" dirty="0">
                <a:solidFill>
                  <a:srgbClr val="523323"/>
                </a:solidFill>
              </a:rPr>
              <a:t>Obama: “Yes, </a:t>
            </a:r>
            <a:r>
              <a:rPr lang="pt-BR" sz="5400" b="1" dirty="0" err="1">
                <a:solidFill>
                  <a:srgbClr val="523323"/>
                </a:solidFill>
              </a:rPr>
              <a:t>we</a:t>
            </a:r>
            <a:r>
              <a:rPr lang="pt-BR" sz="5400" b="1" dirty="0">
                <a:solidFill>
                  <a:srgbClr val="523323"/>
                </a:solidFill>
              </a:rPr>
              <a:t> </a:t>
            </a:r>
            <a:r>
              <a:rPr lang="pt-BR" sz="5400" b="1" dirty="0" err="1">
                <a:solidFill>
                  <a:srgbClr val="523323"/>
                </a:solidFill>
              </a:rPr>
              <a:t>can</a:t>
            </a:r>
            <a:r>
              <a:rPr lang="pt-BR" sz="5400" b="1" dirty="0">
                <a:solidFill>
                  <a:srgbClr val="523323"/>
                </a:solidFill>
              </a:rPr>
              <a:t>”</a:t>
            </a:r>
            <a:r>
              <a:rPr lang="en-US" sz="5400" b="1" dirty="0">
                <a:solidFill>
                  <a:srgbClr val="523323"/>
                </a:solidFill>
              </a:rPr>
              <a:t/>
            </a:r>
            <a:br>
              <a:rPr lang="en-US" sz="5400" b="1" dirty="0">
                <a:solidFill>
                  <a:srgbClr val="523323"/>
                </a:solidFill>
              </a:rPr>
            </a:br>
            <a:endParaRPr lang="en-US" sz="5400" b="1" dirty="0">
              <a:solidFill>
                <a:srgbClr val="523323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98474" y="1981200"/>
            <a:ext cx="8409748" cy="4144963"/>
          </a:xfrm>
        </p:spPr>
        <p:txBody>
          <a:bodyPr>
            <a:noAutofit/>
          </a:bodyPr>
          <a:lstStyle/>
          <a:p>
            <a:pPr>
              <a:buFont typeface="Wingdings" charset="2"/>
              <a:buChar char="ü"/>
            </a:pPr>
            <a:r>
              <a:rPr lang="pt-BR" sz="3600" dirty="0" smtClean="0">
                <a:solidFill>
                  <a:srgbClr val="523323"/>
                </a:solidFill>
              </a:rPr>
              <a:t>Apoiadores encorajados </a:t>
            </a:r>
            <a:r>
              <a:rPr lang="pt-BR" sz="3600" dirty="0">
                <a:solidFill>
                  <a:srgbClr val="523323"/>
                </a:solidFill>
              </a:rPr>
              <a:t>a </a:t>
            </a:r>
            <a:r>
              <a:rPr lang="pt-BR" sz="3600" dirty="0" smtClean="0">
                <a:solidFill>
                  <a:srgbClr val="523323"/>
                </a:solidFill>
              </a:rPr>
              <a:t>participar em redes </a:t>
            </a:r>
            <a:r>
              <a:rPr lang="pt-BR" sz="3600" dirty="0">
                <a:solidFill>
                  <a:srgbClr val="523323"/>
                </a:solidFill>
              </a:rPr>
              <a:t>sociais, repassar </a:t>
            </a:r>
            <a:r>
              <a:rPr lang="pt-BR" sz="3600" dirty="0" err="1">
                <a:solidFill>
                  <a:srgbClr val="523323"/>
                </a:solidFill>
              </a:rPr>
              <a:t>conteúdo</a:t>
            </a:r>
            <a:r>
              <a:rPr lang="pt-BR" sz="3600" dirty="0">
                <a:solidFill>
                  <a:srgbClr val="523323"/>
                </a:solidFill>
              </a:rPr>
              <a:t> a amigos e envolver-se integralmente </a:t>
            </a:r>
            <a:r>
              <a:rPr lang="pt-BR" sz="3600" dirty="0">
                <a:solidFill>
                  <a:srgbClr val="523323"/>
                </a:solidFill>
              </a:rPr>
              <a:t>n</a:t>
            </a:r>
            <a:r>
              <a:rPr lang="pt-BR" sz="3600" dirty="0" smtClean="0">
                <a:solidFill>
                  <a:srgbClr val="523323"/>
                </a:solidFill>
              </a:rPr>
              <a:t>a </a:t>
            </a:r>
            <a:r>
              <a:rPr lang="pt-BR" sz="3600" dirty="0">
                <a:solidFill>
                  <a:srgbClr val="523323"/>
                </a:solidFill>
              </a:rPr>
              <a:t>corrida eleitoral</a:t>
            </a:r>
            <a:endParaRPr lang="en-US" sz="3600" dirty="0">
              <a:solidFill>
                <a:srgbClr val="523323"/>
              </a:solidFill>
            </a:endParaRPr>
          </a:p>
          <a:p>
            <a:pPr>
              <a:buFont typeface="Wingdings" charset="2"/>
              <a:buChar char="ü"/>
            </a:pPr>
            <a:r>
              <a:rPr lang="pt-BR" sz="3600" dirty="0">
                <a:solidFill>
                  <a:srgbClr val="523323"/>
                </a:solidFill>
              </a:rPr>
              <a:t>Mobilizadas pelas redes sociais, 3 mi. de pessoas doaram para a campanha.</a:t>
            </a:r>
            <a:endParaRPr lang="en-US" sz="3600" dirty="0">
              <a:solidFill>
                <a:srgbClr val="523323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rgbClr val="5233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67657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 smtClean="0">
                <a:solidFill>
                  <a:srgbClr val="523323"/>
                </a:solidFill>
              </a:rPr>
              <a:t>MUNDO </a:t>
            </a:r>
            <a:r>
              <a:rPr lang="en-US" sz="4800" b="1" dirty="0" smtClean="0">
                <a:solidFill>
                  <a:srgbClr val="523323"/>
                </a:solidFill>
              </a:rPr>
              <a:t>ÁRABE</a:t>
            </a:r>
            <a:endParaRPr lang="en-US" sz="4800" b="1" dirty="0">
              <a:solidFill>
                <a:srgbClr val="523323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pt-BR" sz="4000" dirty="0">
                <a:solidFill>
                  <a:srgbClr val="523323"/>
                </a:solidFill>
              </a:rPr>
              <a:t>“Esta é uma </a:t>
            </a:r>
            <a:r>
              <a:rPr lang="pt-BR" sz="4000" dirty="0" err="1">
                <a:solidFill>
                  <a:srgbClr val="523323"/>
                </a:solidFill>
              </a:rPr>
              <a:t>revolução</a:t>
            </a:r>
            <a:r>
              <a:rPr lang="pt-BR" sz="4000" dirty="0">
                <a:solidFill>
                  <a:srgbClr val="523323"/>
                </a:solidFill>
              </a:rPr>
              <a:t> pelo </a:t>
            </a:r>
            <a:r>
              <a:rPr lang="pt-BR" sz="4000" dirty="0" err="1">
                <a:solidFill>
                  <a:srgbClr val="523323"/>
                </a:solidFill>
              </a:rPr>
              <a:t>Twitter</a:t>
            </a:r>
            <a:r>
              <a:rPr lang="pt-BR" sz="4000" dirty="0">
                <a:solidFill>
                  <a:srgbClr val="523323"/>
                </a:solidFill>
              </a:rPr>
              <a:t> e pelo </a:t>
            </a:r>
            <a:r>
              <a:rPr lang="pt-BR" sz="4000" dirty="0" err="1">
                <a:solidFill>
                  <a:srgbClr val="523323"/>
                </a:solidFill>
              </a:rPr>
              <a:t>Facebook</a:t>
            </a:r>
            <a:r>
              <a:rPr lang="pt-BR" sz="4000" dirty="0">
                <a:solidFill>
                  <a:srgbClr val="523323"/>
                </a:solidFill>
              </a:rPr>
              <a:t>, e há muito que a tecnologia derrubou as normas caducas da censura.” </a:t>
            </a:r>
            <a:endParaRPr lang="en-US" sz="4000" dirty="0">
              <a:solidFill>
                <a:srgbClr val="523323"/>
              </a:solidFill>
            </a:endParaRPr>
          </a:p>
          <a:p>
            <a:pPr marL="0" indent="0">
              <a:buNone/>
            </a:pPr>
            <a:r>
              <a:rPr lang="pt-BR" dirty="0">
                <a:solidFill>
                  <a:srgbClr val="523323"/>
                </a:solidFill>
              </a:rPr>
              <a:t>Robert Fisk, correspondente no Oriente </a:t>
            </a:r>
            <a:r>
              <a:rPr lang="pt-BR" dirty="0" err="1">
                <a:solidFill>
                  <a:srgbClr val="523323"/>
                </a:solidFill>
              </a:rPr>
              <a:t>Médio</a:t>
            </a:r>
            <a:r>
              <a:rPr lang="pt-BR" dirty="0">
                <a:solidFill>
                  <a:srgbClr val="523323"/>
                </a:solidFill>
              </a:rPr>
              <a:t> do jornal The </a:t>
            </a:r>
            <a:r>
              <a:rPr lang="pt-BR" dirty="0" err="1">
                <a:solidFill>
                  <a:srgbClr val="523323"/>
                </a:solidFill>
              </a:rPr>
              <a:t>Independent</a:t>
            </a:r>
            <a:r>
              <a:rPr lang="pt-BR" dirty="0">
                <a:solidFill>
                  <a:srgbClr val="523323"/>
                </a:solidFill>
              </a:rPr>
              <a:t>, sobre protestos no mundo </a:t>
            </a:r>
            <a:r>
              <a:rPr lang="pt-BR" dirty="0" err="1">
                <a:solidFill>
                  <a:srgbClr val="523323"/>
                </a:solidFill>
              </a:rPr>
              <a:t>árabe</a:t>
            </a:r>
            <a:r>
              <a:rPr lang="pt-BR" dirty="0">
                <a:solidFill>
                  <a:srgbClr val="523323"/>
                </a:solidFill>
              </a:rPr>
              <a:t>, 2011.</a:t>
            </a:r>
            <a:endParaRPr lang="en-US" dirty="0">
              <a:solidFill>
                <a:srgbClr val="523323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rgbClr val="5233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96288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 smtClean="0">
                <a:solidFill>
                  <a:srgbClr val="523323"/>
                </a:solidFill>
              </a:rPr>
              <a:t>BRASIL - PROTESTOS</a:t>
            </a:r>
            <a:endParaRPr lang="en-US" sz="4800" b="1" dirty="0">
              <a:solidFill>
                <a:srgbClr val="523323"/>
              </a:solidFill>
            </a:endParaRPr>
          </a:p>
        </p:txBody>
      </p:sp>
      <p:pic>
        <p:nvPicPr>
          <p:cNvPr id="2" name="Content Placeholder 1" descr="Screenshot 2013-11-18 16.23.32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" r="673"/>
          <a:stretch>
            <a:fillRect/>
          </a:stretch>
        </p:blipFill>
        <p:spPr>
          <a:xfrm>
            <a:off x="498474" y="1600200"/>
            <a:ext cx="7556313" cy="4144963"/>
          </a:xfrm>
        </p:spPr>
      </p:pic>
      <p:sp>
        <p:nvSpPr>
          <p:cNvPr id="3" name="TextBox 2"/>
          <p:cNvSpPr txBox="1"/>
          <p:nvPr/>
        </p:nvSpPr>
        <p:spPr>
          <a:xfrm>
            <a:off x="1474033" y="6033927"/>
            <a:ext cx="58370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ACABOU O ATIVISMO DE SOF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Á</a:t>
            </a:r>
            <a:endParaRPr lang="en-U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29103667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shot 2013-11-18 16.31.58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" b="141"/>
          <a:stretch>
            <a:fillRect/>
          </a:stretch>
        </p:blipFill>
        <p:spPr>
          <a:xfrm>
            <a:off x="498474" y="1215569"/>
            <a:ext cx="7556313" cy="4144963"/>
          </a:xfrm>
        </p:spPr>
      </p:pic>
    </p:spTree>
    <p:extLst>
      <p:ext uri="{BB962C8B-B14F-4D97-AF65-F5344CB8AC3E}">
        <p14:creationId xmlns:p14="http://schemas.microsoft.com/office/powerpoint/2010/main" val="317248037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 smtClean="0">
                <a:solidFill>
                  <a:srgbClr val="523323"/>
                </a:solidFill>
              </a:rPr>
              <a:t>MARINA SILVA</a:t>
            </a:r>
            <a:endParaRPr lang="en-US" sz="4800" b="1" dirty="0">
              <a:solidFill>
                <a:srgbClr val="52332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pt-BR" sz="3600" dirty="0" smtClean="0">
                <a:solidFill>
                  <a:srgbClr val="523323"/>
                </a:solidFill>
              </a:rPr>
              <a:t>FB</a:t>
            </a:r>
            <a:r>
              <a:rPr lang="pt-BR" sz="3600" dirty="0">
                <a:solidFill>
                  <a:srgbClr val="523323"/>
                </a:solidFill>
              </a:rPr>
              <a:t>: 372.725 </a:t>
            </a:r>
            <a:r>
              <a:rPr lang="pt-BR" sz="3600" dirty="0" smtClean="0">
                <a:solidFill>
                  <a:srgbClr val="523323"/>
                </a:solidFill>
              </a:rPr>
              <a:t>curtiram</a:t>
            </a:r>
            <a:endParaRPr lang="en-US" sz="3600" dirty="0">
              <a:solidFill>
                <a:srgbClr val="523323"/>
              </a:solidFill>
            </a:endParaRPr>
          </a:p>
          <a:p>
            <a:pPr marL="0" indent="0">
              <a:buNone/>
            </a:pPr>
            <a:r>
              <a:rPr lang="pt-BR" sz="3600" dirty="0" err="1">
                <a:solidFill>
                  <a:srgbClr val="523323"/>
                </a:solidFill>
              </a:rPr>
              <a:t>Twitter</a:t>
            </a:r>
            <a:r>
              <a:rPr lang="pt-BR" sz="3600" dirty="0">
                <a:solidFill>
                  <a:srgbClr val="523323"/>
                </a:solidFill>
              </a:rPr>
              <a:t>: 781 mil seguidores</a:t>
            </a:r>
            <a:endParaRPr lang="en-US" sz="3600" dirty="0">
              <a:solidFill>
                <a:srgbClr val="523323"/>
              </a:solidFill>
            </a:endParaRPr>
          </a:p>
          <a:p>
            <a:pPr marL="0" indent="0">
              <a:buNone/>
            </a:pPr>
            <a:r>
              <a:rPr lang="pt-BR" sz="3600" dirty="0" err="1">
                <a:solidFill>
                  <a:srgbClr val="523323"/>
                </a:solidFill>
                <a:hlinkClick r:id="rId2"/>
              </a:rPr>
              <a:t>https</a:t>
            </a:r>
            <a:r>
              <a:rPr lang="pt-BR" sz="3600" dirty="0">
                <a:solidFill>
                  <a:srgbClr val="523323"/>
                </a:solidFill>
                <a:hlinkClick r:id="rId2"/>
              </a:rPr>
              <a:t>://</a:t>
            </a:r>
            <a:r>
              <a:rPr lang="pt-BR" sz="3600" dirty="0" err="1">
                <a:solidFill>
                  <a:srgbClr val="523323"/>
                </a:solidFill>
                <a:hlinkClick r:id="rId2"/>
              </a:rPr>
              <a:t>www.facebook.com</a:t>
            </a:r>
            <a:r>
              <a:rPr lang="pt-BR" sz="3600" dirty="0">
                <a:solidFill>
                  <a:srgbClr val="523323"/>
                </a:solidFill>
                <a:hlinkClick r:id="rId2"/>
              </a:rPr>
              <a:t>/</a:t>
            </a:r>
            <a:r>
              <a:rPr lang="pt-BR" sz="3600" dirty="0" err="1">
                <a:solidFill>
                  <a:srgbClr val="523323"/>
                </a:solidFill>
                <a:hlinkClick r:id="rId2"/>
              </a:rPr>
              <a:t>marinasilva.oficial?fref</a:t>
            </a:r>
            <a:r>
              <a:rPr lang="pt-BR" sz="3600" dirty="0">
                <a:solidFill>
                  <a:srgbClr val="523323"/>
                </a:solidFill>
                <a:hlinkClick r:id="rId2"/>
              </a:rPr>
              <a:t>=</a:t>
            </a:r>
            <a:r>
              <a:rPr lang="pt-BR" sz="3600" dirty="0" err="1">
                <a:solidFill>
                  <a:srgbClr val="523323"/>
                </a:solidFill>
                <a:hlinkClick r:id="rId2"/>
              </a:rPr>
              <a:t>ts</a:t>
            </a:r>
            <a:endParaRPr lang="en-US" sz="3600" dirty="0">
              <a:solidFill>
                <a:srgbClr val="523323"/>
              </a:solidFill>
            </a:endParaRPr>
          </a:p>
          <a:p>
            <a:pPr marL="0" indent="0">
              <a:buNone/>
            </a:pPr>
            <a:r>
              <a:rPr lang="pt-BR" sz="3600" dirty="0" err="1">
                <a:solidFill>
                  <a:srgbClr val="523323"/>
                </a:solidFill>
                <a:hlinkClick r:id="rId3"/>
              </a:rPr>
              <a:t>https</a:t>
            </a:r>
            <a:r>
              <a:rPr lang="pt-BR" sz="3600" dirty="0">
                <a:solidFill>
                  <a:srgbClr val="523323"/>
                </a:solidFill>
                <a:hlinkClick r:id="rId3"/>
              </a:rPr>
              <a:t>://</a:t>
            </a:r>
            <a:r>
              <a:rPr lang="pt-BR" sz="3600" dirty="0" err="1">
                <a:solidFill>
                  <a:srgbClr val="523323"/>
                </a:solidFill>
                <a:hlinkClick r:id="rId3"/>
              </a:rPr>
              <a:t>twitter.com</a:t>
            </a:r>
            <a:r>
              <a:rPr lang="pt-BR" sz="3600" dirty="0">
                <a:solidFill>
                  <a:srgbClr val="523323"/>
                </a:solidFill>
                <a:hlinkClick r:id="rId3"/>
              </a:rPr>
              <a:t>/</a:t>
            </a:r>
            <a:r>
              <a:rPr lang="pt-BR" sz="3600" dirty="0" err="1">
                <a:solidFill>
                  <a:srgbClr val="523323"/>
                </a:solidFill>
                <a:hlinkClick r:id="rId3"/>
              </a:rPr>
              <a:t>silva_marina</a:t>
            </a:r>
            <a:endParaRPr lang="en-US" sz="3600" dirty="0">
              <a:solidFill>
                <a:srgbClr val="523323"/>
              </a:solidFill>
            </a:endParaRPr>
          </a:p>
          <a:p>
            <a:pPr marL="0" indent="0">
              <a:buNone/>
            </a:pPr>
            <a:r>
              <a:rPr lang="pt-BR" sz="3600" dirty="0" err="1">
                <a:solidFill>
                  <a:srgbClr val="523323"/>
                </a:solidFill>
                <a:hlinkClick r:id="rId4"/>
              </a:rPr>
              <a:t>http</a:t>
            </a:r>
            <a:r>
              <a:rPr lang="pt-BR" sz="3600" dirty="0">
                <a:solidFill>
                  <a:srgbClr val="523323"/>
                </a:solidFill>
                <a:hlinkClick r:id="rId4"/>
              </a:rPr>
              <a:t>://</a:t>
            </a:r>
            <a:r>
              <a:rPr lang="pt-BR" sz="3600" dirty="0" err="1">
                <a:solidFill>
                  <a:srgbClr val="523323"/>
                </a:solidFill>
                <a:hlinkClick r:id="rId4"/>
              </a:rPr>
              <a:t>www.minhamarina.org.br</a:t>
            </a:r>
            <a:r>
              <a:rPr lang="pt-BR" sz="3600" dirty="0">
                <a:solidFill>
                  <a:srgbClr val="523323"/>
                </a:solidFill>
                <a:hlinkClick r:id="rId4"/>
              </a:rPr>
              <a:t>/home/</a:t>
            </a:r>
            <a:r>
              <a:rPr lang="pt-BR" sz="3600" dirty="0" err="1">
                <a:solidFill>
                  <a:srgbClr val="523323"/>
                </a:solidFill>
                <a:hlinkClick r:id="rId4"/>
              </a:rPr>
              <a:t>home.php</a:t>
            </a:r>
            <a:endParaRPr lang="en-US" sz="3600" dirty="0">
              <a:solidFill>
                <a:srgbClr val="523323"/>
              </a:solidFill>
            </a:endParaRPr>
          </a:p>
          <a:p>
            <a:pPr marL="0" indent="0">
              <a:buNone/>
            </a:pPr>
            <a:r>
              <a:rPr lang="pt-BR" sz="3600" dirty="0" err="1">
                <a:solidFill>
                  <a:srgbClr val="523323"/>
                </a:solidFill>
                <a:hlinkClick r:id="rId5"/>
              </a:rPr>
              <a:t>http</a:t>
            </a:r>
            <a:r>
              <a:rPr lang="pt-BR" sz="3600" dirty="0">
                <a:solidFill>
                  <a:srgbClr val="523323"/>
                </a:solidFill>
                <a:hlinkClick r:id="rId5"/>
              </a:rPr>
              <a:t>://</a:t>
            </a:r>
            <a:r>
              <a:rPr lang="pt-BR" sz="3600" dirty="0" err="1">
                <a:solidFill>
                  <a:srgbClr val="523323"/>
                </a:solidFill>
                <a:hlinkClick r:id="rId5"/>
              </a:rPr>
              <a:t>www.youtube.com</a:t>
            </a:r>
            <a:r>
              <a:rPr lang="pt-BR" sz="3600" dirty="0">
                <a:solidFill>
                  <a:srgbClr val="523323"/>
                </a:solidFill>
                <a:hlinkClick r:id="rId5"/>
              </a:rPr>
              <a:t>/</a:t>
            </a:r>
            <a:r>
              <a:rPr lang="pt-BR" sz="3600" dirty="0" err="1">
                <a:solidFill>
                  <a:srgbClr val="523323"/>
                </a:solidFill>
                <a:hlinkClick r:id="rId5"/>
              </a:rPr>
              <a:t>channel</a:t>
            </a:r>
            <a:r>
              <a:rPr lang="pt-BR" sz="3600" dirty="0">
                <a:solidFill>
                  <a:srgbClr val="523323"/>
                </a:solidFill>
                <a:hlinkClick r:id="rId5"/>
              </a:rPr>
              <a:t>/</a:t>
            </a:r>
            <a:r>
              <a:rPr lang="pt-BR" sz="3600" dirty="0" err="1">
                <a:solidFill>
                  <a:srgbClr val="523323"/>
                </a:solidFill>
                <a:hlinkClick r:id="rId5"/>
              </a:rPr>
              <a:t>HCaDwgaybLttw</a:t>
            </a:r>
            <a:endParaRPr lang="en-US" sz="3600" dirty="0">
              <a:solidFill>
                <a:srgbClr val="523323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99081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 smtClean="0"/>
              <a:t>AECIO NEVES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sz="3600" dirty="0" smtClean="0">
                <a:solidFill>
                  <a:srgbClr val="523323"/>
                </a:solidFill>
              </a:rPr>
              <a:t>FB</a:t>
            </a:r>
            <a:r>
              <a:rPr lang="pt-BR" sz="3600" dirty="0">
                <a:solidFill>
                  <a:srgbClr val="523323"/>
                </a:solidFill>
              </a:rPr>
              <a:t>: 209 mil seguidores</a:t>
            </a:r>
            <a:endParaRPr lang="en-US" sz="3600" dirty="0">
              <a:solidFill>
                <a:srgbClr val="523323"/>
              </a:solidFill>
            </a:endParaRPr>
          </a:p>
          <a:p>
            <a:pPr marL="0" indent="0">
              <a:buNone/>
            </a:pPr>
            <a:r>
              <a:rPr lang="pt-BR" sz="3600" dirty="0" err="1">
                <a:solidFill>
                  <a:srgbClr val="523323"/>
                </a:solidFill>
              </a:rPr>
              <a:t>Twitter</a:t>
            </a:r>
            <a:r>
              <a:rPr lang="pt-BR" sz="3600" dirty="0">
                <a:solidFill>
                  <a:srgbClr val="523323"/>
                </a:solidFill>
              </a:rPr>
              <a:t>: 27.191 Nenhum </a:t>
            </a:r>
            <a:r>
              <a:rPr lang="pt-BR" sz="3600" dirty="0" err="1">
                <a:solidFill>
                  <a:srgbClr val="523323"/>
                </a:solidFill>
              </a:rPr>
              <a:t>twit</a:t>
            </a:r>
            <a:endParaRPr lang="en-US" sz="3600" dirty="0">
              <a:solidFill>
                <a:srgbClr val="523323"/>
              </a:solidFill>
            </a:endParaRPr>
          </a:p>
          <a:p>
            <a:pPr marL="0" indent="0">
              <a:buNone/>
            </a:pPr>
            <a:r>
              <a:rPr lang="pt-BR" sz="3600" dirty="0" err="1">
                <a:solidFill>
                  <a:srgbClr val="523323"/>
                </a:solidFill>
                <a:hlinkClick r:id="rId2"/>
              </a:rPr>
              <a:t>https</a:t>
            </a:r>
            <a:r>
              <a:rPr lang="pt-BR" sz="3600" dirty="0">
                <a:solidFill>
                  <a:srgbClr val="523323"/>
                </a:solidFill>
                <a:hlinkClick r:id="rId2"/>
              </a:rPr>
              <a:t>://</a:t>
            </a:r>
            <a:r>
              <a:rPr lang="pt-BR" sz="3600" dirty="0" err="1">
                <a:solidFill>
                  <a:srgbClr val="523323"/>
                </a:solidFill>
                <a:hlinkClick r:id="rId2"/>
              </a:rPr>
              <a:t>twitter.com</a:t>
            </a:r>
            <a:r>
              <a:rPr lang="pt-BR" sz="3600" dirty="0">
                <a:solidFill>
                  <a:srgbClr val="523323"/>
                </a:solidFill>
                <a:hlinkClick r:id="rId2"/>
              </a:rPr>
              <a:t>/</a:t>
            </a:r>
            <a:r>
              <a:rPr lang="pt-BR" sz="3600" dirty="0" err="1">
                <a:solidFill>
                  <a:srgbClr val="523323"/>
                </a:solidFill>
                <a:hlinkClick r:id="rId2"/>
              </a:rPr>
              <a:t>AecioNeves</a:t>
            </a:r>
            <a:endParaRPr lang="en-US" sz="3600" dirty="0">
              <a:solidFill>
                <a:srgbClr val="523323"/>
              </a:solidFill>
            </a:endParaRPr>
          </a:p>
          <a:p>
            <a:pPr marL="0" indent="0">
              <a:buNone/>
            </a:pPr>
            <a:r>
              <a:rPr lang="pt-BR" sz="3600" dirty="0" err="1">
                <a:solidFill>
                  <a:srgbClr val="523323"/>
                </a:solidFill>
                <a:hlinkClick r:id="rId3"/>
              </a:rPr>
              <a:t>https</a:t>
            </a:r>
            <a:r>
              <a:rPr lang="pt-BR" sz="3600" dirty="0">
                <a:solidFill>
                  <a:srgbClr val="523323"/>
                </a:solidFill>
                <a:hlinkClick r:id="rId3"/>
              </a:rPr>
              <a:t>://</a:t>
            </a:r>
            <a:r>
              <a:rPr lang="pt-BR" sz="3600" dirty="0" err="1">
                <a:solidFill>
                  <a:srgbClr val="523323"/>
                </a:solidFill>
                <a:hlinkClick r:id="rId3"/>
              </a:rPr>
              <a:t>www.facebook.com</a:t>
            </a:r>
            <a:r>
              <a:rPr lang="pt-BR" sz="3600" dirty="0">
                <a:solidFill>
                  <a:srgbClr val="523323"/>
                </a:solidFill>
                <a:hlinkClick r:id="rId3"/>
              </a:rPr>
              <a:t>/</a:t>
            </a:r>
            <a:r>
              <a:rPr lang="pt-BR" sz="3600" dirty="0" err="1">
                <a:solidFill>
                  <a:srgbClr val="523323"/>
                </a:solidFill>
                <a:hlinkClick r:id="rId3"/>
              </a:rPr>
              <a:t>AecioNevesOficial?fref</a:t>
            </a:r>
            <a:r>
              <a:rPr lang="pt-BR" sz="3600" dirty="0">
                <a:solidFill>
                  <a:srgbClr val="523323"/>
                </a:solidFill>
                <a:hlinkClick r:id="rId3"/>
              </a:rPr>
              <a:t>=</a:t>
            </a:r>
            <a:r>
              <a:rPr lang="pt-BR" sz="3600" dirty="0" err="1">
                <a:solidFill>
                  <a:srgbClr val="523323"/>
                </a:solidFill>
                <a:hlinkClick r:id="rId3"/>
              </a:rPr>
              <a:t>ts</a:t>
            </a:r>
            <a:endParaRPr lang="en-US" sz="3600" dirty="0">
              <a:solidFill>
                <a:srgbClr val="523323"/>
              </a:solidFill>
            </a:endParaRPr>
          </a:p>
          <a:p>
            <a:endParaRPr lang="en-US" sz="3600" dirty="0">
              <a:solidFill>
                <a:srgbClr val="5233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46362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18516" y="2967335"/>
            <a:ext cx="7106983" cy="13542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x-none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OBRIGADA!</a:t>
            </a:r>
          </a:p>
          <a:p>
            <a:pPr algn="ctr"/>
            <a:r>
              <a:rPr lang="x-none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VERONICA.GOYZUETA@GMAIL.COM</a:t>
            </a:r>
            <a:endParaRPr lang="x-none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416498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>
                <a:solidFill>
                  <a:srgbClr val="A00000"/>
                </a:solidFill>
              </a:rPr>
              <a:t>O DIREITO </a:t>
            </a:r>
            <a:r>
              <a:rPr lang="en-US" sz="4000" b="1" dirty="0" err="1">
                <a:solidFill>
                  <a:srgbClr val="A00000"/>
                </a:solidFill>
              </a:rPr>
              <a:t>À</a:t>
            </a:r>
            <a:r>
              <a:rPr lang="en-US" sz="4000" b="1" dirty="0">
                <a:solidFill>
                  <a:srgbClr val="A00000"/>
                </a:solidFill>
              </a:rPr>
              <a:t> INFORMAÇÃO</a:t>
            </a:r>
            <a:endParaRPr lang="en-US" sz="4000" dirty="0">
              <a:solidFill>
                <a:srgbClr val="A0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t-BR" sz="6000" dirty="0">
                <a:solidFill>
                  <a:schemeClr val="accent2">
                    <a:lumMod val="50000"/>
                  </a:schemeClr>
                </a:solidFill>
              </a:rPr>
              <a:t>Os meios devem ser diversos para oferecer diversidade. </a:t>
            </a:r>
            <a:r>
              <a:rPr lang="pt-BR" sz="6000" dirty="0" smtClean="0">
                <a:solidFill>
                  <a:schemeClr val="accent2">
                    <a:lumMod val="50000"/>
                  </a:schemeClr>
                </a:solidFill>
              </a:rPr>
              <a:t>A comunica</a:t>
            </a:r>
            <a:r>
              <a:rPr lang="pt-BR" sz="6000" dirty="0" smtClean="0">
                <a:solidFill>
                  <a:schemeClr val="accent2">
                    <a:lumMod val="50000"/>
                  </a:schemeClr>
                </a:solidFill>
              </a:rPr>
              <a:t>ção deve ser Plural.</a:t>
            </a:r>
            <a:endParaRPr lang="en-US" sz="6000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sz="4000" dirty="0">
              <a:solidFill>
                <a:srgbClr val="5233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9744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>
                <a:solidFill>
                  <a:srgbClr val="A00000"/>
                </a:solidFill>
              </a:rPr>
              <a:t>O DIREITO </a:t>
            </a:r>
            <a:r>
              <a:rPr lang="en-US" sz="4000" b="1" dirty="0" err="1">
                <a:solidFill>
                  <a:srgbClr val="A00000"/>
                </a:solidFill>
              </a:rPr>
              <a:t>À</a:t>
            </a:r>
            <a:r>
              <a:rPr lang="en-US" sz="4000" b="1" dirty="0">
                <a:solidFill>
                  <a:srgbClr val="A00000"/>
                </a:solidFill>
              </a:rPr>
              <a:t> INFORMAÇÃO</a:t>
            </a:r>
            <a:endParaRPr lang="en-US" sz="4000" dirty="0">
              <a:solidFill>
                <a:srgbClr val="A0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sz="6000" dirty="0">
                <a:solidFill>
                  <a:srgbClr val="523323"/>
                </a:solidFill>
              </a:rPr>
              <a:t>O princípio básico é que não se permita  a concentração. </a:t>
            </a:r>
            <a:endParaRPr lang="en-US" sz="6000" dirty="0">
              <a:solidFill>
                <a:srgbClr val="523323"/>
              </a:solidFill>
            </a:endParaRPr>
          </a:p>
          <a:p>
            <a:endParaRPr lang="en-US" sz="6000" dirty="0">
              <a:solidFill>
                <a:srgbClr val="5233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6068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>
                <a:solidFill>
                  <a:srgbClr val="A00000"/>
                </a:solidFill>
              </a:rPr>
              <a:t>O DIREITO </a:t>
            </a:r>
            <a:r>
              <a:rPr lang="en-US" sz="4000" b="1" dirty="0" err="1">
                <a:solidFill>
                  <a:srgbClr val="A00000"/>
                </a:solidFill>
              </a:rPr>
              <a:t>À</a:t>
            </a:r>
            <a:r>
              <a:rPr lang="en-US" sz="4000" b="1" dirty="0">
                <a:solidFill>
                  <a:srgbClr val="A00000"/>
                </a:solidFill>
              </a:rPr>
              <a:t> INFORMAÇÃO</a:t>
            </a:r>
            <a:endParaRPr lang="en-US" sz="4000" dirty="0">
              <a:solidFill>
                <a:srgbClr val="A0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98474" y="1600200"/>
            <a:ext cx="7556313" cy="414496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pt-BR" sz="6000" dirty="0" smtClean="0">
                <a:solidFill>
                  <a:srgbClr val="523323"/>
                </a:solidFill>
              </a:rPr>
              <a:t>DESAFIO:</a:t>
            </a:r>
          </a:p>
          <a:p>
            <a:pPr marL="0" indent="0">
              <a:buNone/>
            </a:pPr>
            <a:r>
              <a:rPr lang="pt-BR" sz="6000" dirty="0" smtClean="0">
                <a:solidFill>
                  <a:srgbClr val="523323"/>
                </a:solidFill>
              </a:rPr>
              <a:t>Recuperar </a:t>
            </a:r>
            <a:r>
              <a:rPr lang="pt-BR" sz="6000" dirty="0">
                <a:solidFill>
                  <a:srgbClr val="523323"/>
                </a:solidFill>
              </a:rPr>
              <a:t>o público na América Latina. </a:t>
            </a:r>
            <a:r>
              <a:rPr lang="pt-BR" sz="6000" dirty="0" smtClean="0">
                <a:solidFill>
                  <a:srgbClr val="523323"/>
                </a:solidFill>
              </a:rPr>
              <a:t>Comunica</a:t>
            </a:r>
            <a:r>
              <a:rPr lang="pt-BR" sz="6000" dirty="0" smtClean="0">
                <a:solidFill>
                  <a:srgbClr val="523323"/>
                </a:solidFill>
              </a:rPr>
              <a:t>ção</a:t>
            </a:r>
            <a:r>
              <a:rPr lang="pt-BR" sz="6000" dirty="0" smtClean="0">
                <a:solidFill>
                  <a:srgbClr val="523323"/>
                </a:solidFill>
              </a:rPr>
              <a:t> ao serviço </a:t>
            </a:r>
            <a:r>
              <a:rPr lang="pt-BR" sz="6000" dirty="0">
                <a:solidFill>
                  <a:srgbClr val="523323"/>
                </a:solidFill>
              </a:rPr>
              <a:t>da </a:t>
            </a:r>
            <a:r>
              <a:rPr lang="pt-BR" sz="6000" dirty="0" smtClean="0">
                <a:solidFill>
                  <a:srgbClr val="523323"/>
                </a:solidFill>
              </a:rPr>
              <a:t>comunidade.</a:t>
            </a:r>
            <a:endParaRPr lang="en-US" sz="6000" dirty="0">
              <a:solidFill>
                <a:srgbClr val="523323"/>
              </a:solidFill>
            </a:endParaRPr>
          </a:p>
          <a:p>
            <a:endParaRPr lang="en-US" sz="6000" dirty="0">
              <a:solidFill>
                <a:srgbClr val="5233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2643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A00000"/>
                </a:solidFill>
              </a:rPr>
              <a:t>O DIREITO </a:t>
            </a:r>
            <a:r>
              <a:rPr lang="en-US" b="1" dirty="0" err="1">
                <a:solidFill>
                  <a:srgbClr val="A00000"/>
                </a:solidFill>
              </a:rPr>
              <a:t>À</a:t>
            </a:r>
            <a:r>
              <a:rPr lang="en-US" b="1" dirty="0">
                <a:solidFill>
                  <a:srgbClr val="A00000"/>
                </a:solidFill>
              </a:rPr>
              <a:t> INFORMAÇÃO</a:t>
            </a:r>
            <a:endParaRPr lang="en-US" dirty="0">
              <a:solidFill>
                <a:srgbClr val="A0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98474" y="1600200"/>
            <a:ext cx="7556313" cy="4144963"/>
          </a:xfrm>
        </p:spPr>
        <p:txBody>
          <a:bodyPr>
            <a:normAutofit fontScale="55000" lnSpcReduction="20000"/>
          </a:bodyPr>
          <a:lstStyle/>
          <a:p>
            <a:pPr>
              <a:buFont typeface="Wingdings" charset="2"/>
              <a:buChar char="ü"/>
            </a:pPr>
            <a:r>
              <a:rPr lang="pt-BR" sz="5400" dirty="0">
                <a:solidFill>
                  <a:srgbClr val="523323"/>
                </a:solidFill>
              </a:rPr>
              <a:t>Na democracia </a:t>
            </a:r>
            <a:endParaRPr lang="en-US" sz="5400" dirty="0">
              <a:solidFill>
                <a:srgbClr val="523323"/>
              </a:solidFill>
            </a:endParaRPr>
          </a:p>
          <a:p>
            <a:pPr>
              <a:buFont typeface="Wingdings" charset="2"/>
              <a:buChar char="ü"/>
            </a:pPr>
            <a:r>
              <a:rPr lang="pt-BR" sz="5400" dirty="0" smtClean="0">
                <a:solidFill>
                  <a:srgbClr val="523323"/>
                </a:solidFill>
              </a:rPr>
              <a:t>Transparência</a:t>
            </a:r>
            <a:r>
              <a:rPr lang="pt-BR" sz="5400" dirty="0">
                <a:solidFill>
                  <a:srgbClr val="523323"/>
                </a:solidFill>
              </a:rPr>
              <a:t> </a:t>
            </a:r>
            <a:endParaRPr lang="en-US" sz="5400" dirty="0">
              <a:solidFill>
                <a:srgbClr val="523323"/>
              </a:solidFill>
            </a:endParaRPr>
          </a:p>
          <a:p>
            <a:pPr>
              <a:buFont typeface="Wingdings" charset="2"/>
              <a:buChar char="ü"/>
            </a:pPr>
            <a:r>
              <a:rPr lang="en-US" sz="5400" dirty="0">
                <a:solidFill>
                  <a:srgbClr val="523323"/>
                </a:solidFill>
              </a:rPr>
              <a:t>S</a:t>
            </a:r>
            <a:r>
              <a:rPr lang="pt-BR" sz="5400" dirty="0" err="1" smtClean="0">
                <a:solidFill>
                  <a:srgbClr val="523323"/>
                </a:solidFill>
              </a:rPr>
              <a:t>ociedade</a:t>
            </a:r>
            <a:r>
              <a:rPr lang="pt-BR" sz="5400" dirty="0" smtClean="0">
                <a:solidFill>
                  <a:srgbClr val="523323"/>
                </a:solidFill>
              </a:rPr>
              <a:t> </a:t>
            </a:r>
            <a:r>
              <a:rPr lang="pt-BR" sz="5400" dirty="0">
                <a:solidFill>
                  <a:srgbClr val="523323"/>
                </a:solidFill>
              </a:rPr>
              <a:t>tem o direito de saber o que se faz com o público </a:t>
            </a:r>
            <a:endParaRPr lang="en-US" sz="5400" dirty="0">
              <a:solidFill>
                <a:srgbClr val="523323"/>
              </a:solidFill>
            </a:endParaRPr>
          </a:p>
          <a:p>
            <a:pPr>
              <a:buFont typeface="Wingdings" charset="2"/>
              <a:buChar char="ü"/>
            </a:pPr>
            <a:r>
              <a:rPr lang="pt-BR" sz="5400" dirty="0" smtClean="0">
                <a:solidFill>
                  <a:srgbClr val="523323"/>
                </a:solidFill>
              </a:rPr>
              <a:t>O </a:t>
            </a:r>
            <a:r>
              <a:rPr lang="pt-BR" sz="5400" dirty="0">
                <a:solidFill>
                  <a:srgbClr val="523323"/>
                </a:solidFill>
              </a:rPr>
              <a:t>político tem </a:t>
            </a:r>
            <a:r>
              <a:rPr lang="pt-BR" sz="5400" dirty="0" err="1" smtClean="0">
                <a:solidFill>
                  <a:srgbClr val="523323"/>
                </a:solidFill>
              </a:rPr>
              <a:t>obrigação</a:t>
            </a:r>
            <a:r>
              <a:rPr lang="pt-BR" sz="5400" dirty="0" smtClean="0">
                <a:solidFill>
                  <a:srgbClr val="523323"/>
                </a:solidFill>
              </a:rPr>
              <a:t> </a:t>
            </a:r>
            <a:r>
              <a:rPr lang="pt-BR" sz="5400" dirty="0">
                <a:solidFill>
                  <a:srgbClr val="523323"/>
                </a:solidFill>
              </a:rPr>
              <a:t>de comunicar o que </a:t>
            </a:r>
            <a:r>
              <a:rPr lang="pt-BR" sz="5400" dirty="0" smtClean="0">
                <a:solidFill>
                  <a:srgbClr val="523323"/>
                </a:solidFill>
              </a:rPr>
              <a:t>faz. Eleitor </a:t>
            </a:r>
            <a:r>
              <a:rPr lang="pt-BR" sz="5400" dirty="0">
                <a:solidFill>
                  <a:srgbClr val="523323"/>
                </a:solidFill>
              </a:rPr>
              <a:t>tem o direito de </a:t>
            </a:r>
            <a:r>
              <a:rPr lang="pt-BR" sz="5400" dirty="0" smtClean="0">
                <a:solidFill>
                  <a:srgbClr val="523323"/>
                </a:solidFill>
              </a:rPr>
              <a:t>saber</a:t>
            </a:r>
            <a:endParaRPr lang="en-US" sz="5400" dirty="0">
              <a:solidFill>
                <a:srgbClr val="523323"/>
              </a:solidFill>
            </a:endParaRPr>
          </a:p>
          <a:p>
            <a:pPr>
              <a:buFont typeface="Wingdings" charset="2"/>
              <a:buChar char="ü"/>
            </a:pPr>
            <a:r>
              <a:rPr lang="pt-BR" sz="5400" dirty="0">
                <a:solidFill>
                  <a:srgbClr val="523323"/>
                </a:solidFill>
              </a:rPr>
              <a:t>É uma exigência </a:t>
            </a:r>
            <a:r>
              <a:rPr lang="pt-BR" sz="5400" dirty="0" err="1">
                <a:solidFill>
                  <a:srgbClr val="523323"/>
                </a:solidFill>
              </a:rPr>
              <a:t>ética</a:t>
            </a:r>
            <a:r>
              <a:rPr lang="pt-BR" sz="5400" dirty="0">
                <a:solidFill>
                  <a:srgbClr val="523323"/>
                </a:solidFill>
              </a:rPr>
              <a:t> </a:t>
            </a:r>
            <a:endParaRPr lang="en-US" sz="5400" dirty="0">
              <a:solidFill>
                <a:srgbClr val="523323"/>
              </a:solidFill>
            </a:endParaRPr>
          </a:p>
          <a:p>
            <a:endParaRPr lang="en-US" sz="6000" dirty="0">
              <a:solidFill>
                <a:srgbClr val="5233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596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54835" y="484094"/>
            <a:ext cx="9001599" cy="1116106"/>
          </a:xfrm>
        </p:spPr>
        <p:txBody>
          <a:bodyPr/>
          <a:lstStyle/>
          <a:p>
            <a:r>
              <a:rPr lang="en-US" b="1" dirty="0" smtClean="0">
                <a:solidFill>
                  <a:srgbClr val="A00000"/>
                </a:solidFill>
              </a:rPr>
              <a:t>A CRISE DA M</a:t>
            </a:r>
            <a:r>
              <a:rPr lang="en-US" b="1" dirty="0" smtClean="0">
                <a:solidFill>
                  <a:srgbClr val="A00000"/>
                </a:solidFill>
              </a:rPr>
              <a:t>ÍDIA TRADICIONAL</a:t>
            </a:r>
            <a:endParaRPr lang="en-US" dirty="0">
              <a:solidFill>
                <a:srgbClr val="A0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98474" y="1600200"/>
            <a:ext cx="7556313" cy="4144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6000" dirty="0" smtClean="0">
                <a:solidFill>
                  <a:srgbClr val="523323"/>
                </a:solidFill>
              </a:rPr>
              <a:t>Grandes </a:t>
            </a:r>
            <a:r>
              <a:rPr lang="pt-BR" sz="6000" dirty="0">
                <a:solidFill>
                  <a:srgbClr val="523323"/>
                </a:solidFill>
              </a:rPr>
              <a:t>jornais enfrentam crises pelo </a:t>
            </a:r>
            <a:r>
              <a:rPr lang="pt-BR" sz="6000" dirty="0" smtClean="0">
                <a:solidFill>
                  <a:srgbClr val="523323"/>
                </a:solidFill>
              </a:rPr>
              <a:t>mundo</a:t>
            </a:r>
            <a:endParaRPr lang="en-US" sz="6000" dirty="0">
              <a:solidFill>
                <a:srgbClr val="523323"/>
              </a:solidFill>
            </a:endParaRPr>
          </a:p>
          <a:p>
            <a:endParaRPr lang="en-US" sz="6000" dirty="0">
              <a:solidFill>
                <a:srgbClr val="5233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457117"/>
      </p:ext>
    </p:extLst>
  </p:cSld>
  <p:clrMapOvr>
    <a:masterClrMapping/>
  </p:clrMapOvr>
</p:sld>
</file>

<file path=ppt/theme/theme1.xml><?xml version="1.0" encoding="utf-8"?>
<a:theme xmlns:a="http://schemas.openxmlformats.org/drawingml/2006/main" name="Advantage">
  <a:themeElements>
    <a:clrScheme name="Formal">
      <a:dk1>
        <a:srgbClr val="534239"/>
      </a:dk1>
      <a:lt1>
        <a:srgbClr val="FFFFFF"/>
      </a:lt1>
      <a:dk2>
        <a:srgbClr val="3D3A48"/>
      </a:dk2>
      <a:lt2>
        <a:srgbClr val="E1DFD1"/>
      </a:lt2>
      <a:accent1>
        <a:srgbClr val="907F76"/>
      </a:accent1>
      <a:accent2>
        <a:srgbClr val="A46645"/>
      </a:accent2>
      <a:accent3>
        <a:srgbClr val="CD9C47"/>
      </a:accent3>
      <a:accent4>
        <a:srgbClr val="9A92CD"/>
      </a:accent4>
      <a:accent5>
        <a:srgbClr val="7D639B"/>
      </a:accent5>
      <a:accent6>
        <a:srgbClr val="733678"/>
      </a:accent6>
      <a:hlink>
        <a:srgbClr val="A84914"/>
      </a:hlink>
      <a:folHlink>
        <a:srgbClr val="B25672"/>
      </a:folHlink>
    </a:clrScheme>
    <a:fontScheme name="Advantage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Advantage.thmx</Template>
  <TotalTime>106</TotalTime>
  <Words>928</Words>
  <Application>Microsoft Macintosh PowerPoint</Application>
  <PresentationFormat>On-screen Show (4:3)</PresentationFormat>
  <Paragraphs>156</Paragraphs>
  <Slides>46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Advantage</vt:lpstr>
      <vt:lpstr>Princípios básicos da comunicação</vt:lpstr>
      <vt:lpstr>O DIREITO À INFORMAÇÃO</vt:lpstr>
      <vt:lpstr>O DIREITO À INFORMAÇÃO</vt:lpstr>
      <vt:lpstr>O DIREITO À INFORMAÇÃO</vt:lpstr>
      <vt:lpstr>O DIREITO À INFORMAÇÃO</vt:lpstr>
      <vt:lpstr>O DIREITO À INFORMAÇÃO</vt:lpstr>
      <vt:lpstr>O DIREITO À INFORMAÇÃO</vt:lpstr>
      <vt:lpstr>O DIREITO À INFORMAÇÃO</vt:lpstr>
      <vt:lpstr>A CRISE DA MÍDIA TRADICIONAL</vt:lpstr>
      <vt:lpstr>A CRISE DA MÍDIA TRADICIONAL</vt:lpstr>
      <vt:lpstr>A CRISE DA MÍDIA TRADICIONAL - REVISTAS</vt:lpstr>
      <vt:lpstr>A CRISE DA MÍDIA TRADICIONAL - JORNAIS</vt:lpstr>
      <vt:lpstr>A CRISE DA MÍDIA TRADICIONAL</vt:lpstr>
      <vt:lpstr>NOVAS MÍDIAS</vt:lpstr>
      <vt:lpstr>NOVAS MÍDIAS</vt:lpstr>
      <vt:lpstr>CASO THE HUFFINGTON POST</vt:lpstr>
      <vt:lpstr>CASO THE HUFFINGTON POST</vt:lpstr>
      <vt:lpstr>OUTROS CASOS RELEVANTES</vt:lpstr>
      <vt:lpstr>REDES SOCIAIS</vt:lpstr>
      <vt:lpstr>REDES SOCIAIS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TWITTER</vt:lpstr>
      <vt:lpstr>   TWITTER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NAÇÃO CONTEÚDO</vt:lpstr>
      <vt:lpstr>PowerPoint Presentation</vt:lpstr>
      <vt:lpstr>Obama: “Yes, we can” </vt:lpstr>
      <vt:lpstr>Obama: “Yes, we can” </vt:lpstr>
      <vt:lpstr>MUNDO ÁRABE</vt:lpstr>
      <vt:lpstr>BRASIL - PROTESTOS</vt:lpstr>
      <vt:lpstr>PowerPoint Presentation</vt:lpstr>
      <vt:lpstr>MARINA SILVA</vt:lpstr>
      <vt:lpstr>AECIO NEVES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Princípios básicos da comunicação</dc:title>
  <dc:creator>Veronica</dc:creator>
  <cp:lastModifiedBy>Veronica</cp:lastModifiedBy>
  <cp:revision>4</cp:revision>
  <dcterms:created xsi:type="dcterms:W3CDTF">2013-11-18T16:49:12Z</dcterms:created>
  <dcterms:modified xsi:type="dcterms:W3CDTF">2013-11-18T18:56:40Z</dcterms:modified>
</cp:coreProperties>
</file>