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2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>
      <p:cViewPr>
        <p:scale>
          <a:sx n="100" d="100"/>
          <a:sy n="100" d="100"/>
        </p:scale>
        <p:origin x="-72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AFF5-BFEF-4126-8FE3-009F77E240D5}" type="datetimeFigureOut">
              <a:rPr lang="pt-BR" smtClean="0"/>
              <a:pPr/>
              <a:t>08/06/2015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661-5D92-409C-81FB-4C492E2CCDA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 descr="template-nossa-sao-paulo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AFF5-BFEF-4126-8FE3-009F77E240D5}" type="datetimeFigureOut">
              <a:rPr lang="pt-BR" smtClean="0"/>
              <a:pPr/>
              <a:t>08/06/2015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661-5D92-409C-81FB-4C492E2CCD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AFF5-BFEF-4126-8FE3-009F77E240D5}" type="datetimeFigureOut">
              <a:rPr lang="pt-BR" smtClean="0"/>
              <a:pPr/>
              <a:t>08/06/2015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661-5D92-409C-81FB-4C492E2CCD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AFF5-BFEF-4126-8FE3-009F77E240D5}" type="datetimeFigureOut">
              <a:rPr lang="pt-BR" smtClean="0"/>
              <a:pPr/>
              <a:t>08/06/2015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661-5D92-409C-81FB-4C492E2CCD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AFF5-BFEF-4126-8FE3-009F77E240D5}" type="datetimeFigureOut">
              <a:rPr lang="pt-BR" smtClean="0"/>
              <a:pPr/>
              <a:t>08/06/2015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661-5D92-409C-81FB-4C492E2CCD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AFF5-BFEF-4126-8FE3-009F77E240D5}" type="datetimeFigureOut">
              <a:rPr lang="pt-BR" smtClean="0"/>
              <a:pPr/>
              <a:t>08/06/2015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661-5D92-409C-81FB-4C492E2CCD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AFF5-BFEF-4126-8FE3-009F77E240D5}" type="datetimeFigureOut">
              <a:rPr lang="pt-BR" smtClean="0"/>
              <a:pPr/>
              <a:t>08/06/2015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661-5D92-409C-81FB-4C492E2CCD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AFF5-BFEF-4126-8FE3-009F77E240D5}" type="datetimeFigureOut">
              <a:rPr lang="pt-BR" smtClean="0"/>
              <a:pPr/>
              <a:t>08/06/2015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661-5D92-409C-81FB-4C492E2CCD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AFF5-BFEF-4126-8FE3-009F77E240D5}" type="datetimeFigureOut">
              <a:rPr lang="pt-BR" smtClean="0"/>
              <a:pPr/>
              <a:t>08/06/2015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661-5D92-409C-81FB-4C492E2CCD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AFF5-BFEF-4126-8FE3-009F77E240D5}" type="datetimeFigureOut">
              <a:rPr lang="pt-BR" smtClean="0"/>
              <a:pPr/>
              <a:t>08/06/2015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661-5D92-409C-81FB-4C492E2CCD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AFF5-BFEF-4126-8FE3-009F77E240D5}" type="datetimeFigureOut">
              <a:rPr lang="pt-BR" smtClean="0"/>
              <a:pPr/>
              <a:t>08/06/2015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A661-5D92-409C-81FB-4C492E2CCD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4AFF5-BFEF-4126-8FE3-009F77E240D5}" type="datetimeFigureOut">
              <a:rPr lang="pt-BR" smtClean="0"/>
              <a:pPr/>
              <a:t>08/06/2015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3A661-5D92-409C-81FB-4C492E2CCD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template-nossa-sao-paul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88913"/>
            <a:ext cx="27352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1691680" y="1916832"/>
            <a:ext cx="561662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Balanço das Metas</a:t>
            </a:r>
          </a:p>
          <a:p>
            <a:pPr algn="ctr"/>
            <a:r>
              <a:rPr lang="pt-BR" sz="5400" dirty="0" smtClean="0"/>
              <a:t>2013-2014</a:t>
            </a:r>
          </a:p>
          <a:p>
            <a:pPr algn="ctr"/>
            <a:r>
              <a:rPr lang="pt-BR" sz="4000" dirty="0" smtClean="0"/>
              <a:t>(2 anos = 50%)</a:t>
            </a:r>
          </a:p>
          <a:p>
            <a:pPr algn="ctr"/>
            <a:endParaRPr lang="pt-BR" sz="4000" dirty="0" smtClean="0"/>
          </a:p>
          <a:p>
            <a:pPr algn="ctr"/>
            <a:r>
              <a:rPr lang="pt-BR" sz="4000" dirty="0" smtClean="0"/>
              <a:t>Metas concluídas:22</a:t>
            </a:r>
          </a:p>
          <a:p>
            <a:pPr algn="ctr"/>
            <a:r>
              <a:rPr lang="pt-BR" sz="4000" dirty="0" smtClean="0"/>
              <a:t>  Em andamento:   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template-nossa-sao-paul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88913"/>
            <a:ext cx="27352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251520" y="1700808"/>
            <a:ext cx="86409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Objetivo</a:t>
            </a:r>
            <a:r>
              <a:rPr lang="pt-BR" sz="3600" dirty="0" smtClean="0"/>
              <a:t> 9: Cidadania, Diversidade e Combate à Discriminação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15616" y="4140369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Metas de 57 à 66  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796136" y="3660700"/>
            <a:ext cx="288032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3: 100%</a:t>
            </a:r>
          </a:p>
          <a:p>
            <a:r>
              <a:rPr lang="pt-BR" sz="3200" dirty="0" smtClean="0"/>
              <a:t>4: +50%</a:t>
            </a:r>
          </a:p>
          <a:p>
            <a:r>
              <a:rPr lang="pt-BR" sz="3200" dirty="0" smtClean="0"/>
              <a:t>3: - 50%</a:t>
            </a:r>
          </a:p>
          <a:p>
            <a:endParaRPr lang="pt-BR" sz="2800" dirty="0"/>
          </a:p>
        </p:txBody>
      </p:sp>
      <p:cxnSp>
        <p:nvCxnSpPr>
          <p:cNvPr id="11" name="Conector de seta reta 10"/>
          <p:cNvCxnSpPr/>
          <p:nvPr/>
        </p:nvCxnSpPr>
        <p:spPr>
          <a:xfrm>
            <a:off x="4427984" y="4437112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template-nossa-sao-paul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88913"/>
            <a:ext cx="27352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251520" y="1700808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Objetivo</a:t>
            </a:r>
            <a:r>
              <a:rPr lang="pt-BR" sz="3600" dirty="0" smtClean="0"/>
              <a:t> 10: Direitos da População Idosa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15616" y="3924345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Metas de 67 à 71  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652120" y="3429000"/>
            <a:ext cx="288032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1: 100%</a:t>
            </a:r>
          </a:p>
          <a:p>
            <a:r>
              <a:rPr lang="pt-BR" sz="3200" dirty="0" smtClean="0"/>
              <a:t>1: 50%</a:t>
            </a:r>
          </a:p>
          <a:p>
            <a:r>
              <a:rPr lang="pt-BR" sz="3200" dirty="0" smtClean="0"/>
              <a:t>3: - 12%</a:t>
            </a:r>
          </a:p>
          <a:p>
            <a:endParaRPr lang="pt-BR" sz="2800" dirty="0"/>
          </a:p>
        </p:txBody>
      </p:sp>
      <p:cxnSp>
        <p:nvCxnSpPr>
          <p:cNvPr id="11" name="Conector de seta reta 10"/>
          <p:cNvCxnSpPr/>
          <p:nvPr/>
        </p:nvCxnSpPr>
        <p:spPr>
          <a:xfrm>
            <a:off x="4355976" y="422108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template-nossa-sao-paul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88913"/>
            <a:ext cx="27352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251520" y="1700808"/>
            <a:ext cx="86409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Objetivo</a:t>
            </a:r>
            <a:r>
              <a:rPr lang="pt-BR" sz="3600" dirty="0" smtClean="0"/>
              <a:t> 11: Regulamentação e Ocupação dos Espaços Públicos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15616" y="4068361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Metas de 72 à 76  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580112" y="3516684"/>
            <a:ext cx="309634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2: + 200%</a:t>
            </a:r>
          </a:p>
          <a:p>
            <a:r>
              <a:rPr lang="pt-BR" sz="3200" dirty="0" smtClean="0"/>
              <a:t>2: + 50%</a:t>
            </a:r>
          </a:p>
          <a:p>
            <a:r>
              <a:rPr lang="pt-BR" sz="3200" dirty="0" smtClean="0"/>
              <a:t>1: - 50%  (5%)</a:t>
            </a:r>
          </a:p>
          <a:p>
            <a:endParaRPr lang="pt-BR" sz="2800" dirty="0"/>
          </a:p>
        </p:txBody>
      </p:sp>
      <p:cxnSp>
        <p:nvCxnSpPr>
          <p:cNvPr id="11" name="Conector de seta reta 10"/>
          <p:cNvCxnSpPr/>
          <p:nvPr/>
        </p:nvCxnSpPr>
        <p:spPr>
          <a:xfrm>
            <a:off x="4355976" y="436510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template-nossa-sao-paul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88913"/>
            <a:ext cx="27352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251520" y="1700808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Objetivo</a:t>
            </a:r>
            <a:r>
              <a:rPr lang="pt-BR" sz="3600" dirty="0" smtClean="0"/>
              <a:t> 12: Economia e Trabalho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87624" y="3636313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Metas de 77 à 79  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868144" y="3429000"/>
            <a:ext cx="288032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2: 100%</a:t>
            </a:r>
          </a:p>
          <a:p>
            <a:r>
              <a:rPr lang="pt-BR" sz="3200" dirty="0" smtClean="0"/>
              <a:t>1: 91,5%</a:t>
            </a:r>
          </a:p>
          <a:p>
            <a:endParaRPr lang="pt-BR" sz="2800" dirty="0"/>
          </a:p>
        </p:txBody>
      </p:sp>
      <p:cxnSp>
        <p:nvCxnSpPr>
          <p:cNvPr id="11" name="Conector de seta reta 10"/>
          <p:cNvCxnSpPr/>
          <p:nvPr/>
        </p:nvCxnSpPr>
        <p:spPr>
          <a:xfrm>
            <a:off x="4499992" y="393305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template-nossa-sao-paul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88913"/>
            <a:ext cx="27352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251520" y="1700808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Objetivo</a:t>
            </a:r>
            <a:r>
              <a:rPr lang="pt-BR" sz="3600" dirty="0" smtClean="0"/>
              <a:t> 13: Tecnologia e Inovação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259632" y="3574757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Metas de 80 à 82  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940152" y="3429000"/>
            <a:ext cx="288032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1: 100%</a:t>
            </a:r>
          </a:p>
          <a:p>
            <a:r>
              <a:rPr lang="pt-BR" sz="3200" dirty="0" smtClean="0"/>
              <a:t>2: - 50%</a:t>
            </a:r>
          </a:p>
          <a:p>
            <a:endParaRPr lang="pt-BR" sz="2800" dirty="0"/>
          </a:p>
        </p:txBody>
      </p:sp>
      <p:cxnSp>
        <p:nvCxnSpPr>
          <p:cNvPr id="11" name="Conector de seta reta 10"/>
          <p:cNvCxnSpPr/>
          <p:nvPr/>
        </p:nvCxnSpPr>
        <p:spPr>
          <a:xfrm>
            <a:off x="4572000" y="393305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template-nossa-sao-paul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88913"/>
            <a:ext cx="27352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251520" y="1700808"/>
            <a:ext cx="86409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Objetivo</a:t>
            </a:r>
            <a:r>
              <a:rPr lang="pt-BR" sz="3600" dirty="0" smtClean="0"/>
              <a:t> 14: Recursos Naturais, Mananciais, Áreas Verdes e Áreas de Risco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11560" y="3708321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Metas de 83 à 88  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508104" y="3528298"/>
            <a:ext cx="316835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6: - 35%</a:t>
            </a:r>
          </a:p>
          <a:p>
            <a:r>
              <a:rPr lang="pt-BR" sz="3200" dirty="0" smtClean="0"/>
              <a:t>(de 7,5% a 34,1%)</a:t>
            </a:r>
          </a:p>
          <a:p>
            <a:endParaRPr lang="pt-BR" sz="3200" dirty="0" smtClean="0"/>
          </a:p>
          <a:p>
            <a:r>
              <a:rPr lang="pt-BR" sz="3200" dirty="0" smtClean="0"/>
              <a:t>   </a:t>
            </a:r>
            <a:endParaRPr lang="pt-BR" sz="3200" dirty="0" smtClean="0">
              <a:solidFill>
                <a:srgbClr val="FF0000"/>
              </a:solidFill>
            </a:endParaRPr>
          </a:p>
          <a:p>
            <a:endParaRPr lang="pt-BR" sz="2800" dirty="0"/>
          </a:p>
        </p:txBody>
      </p:sp>
      <p:cxnSp>
        <p:nvCxnSpPr>
          <p:cNvPr id="11" name="Conector de seta reta 10"/>
          <p:cNvCxnSpPr/>
          <p:nvPr/>
        </p:nvCxnSpPr>
        <p:spPr>
          <a:xfrm>
            <a:off x="4139952" y="4077072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template-nossa-sao-paul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88913"/>
            <a:ext cx="27352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251520" y="1700808"/>
            <a:ext cx="86409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Objetivo</a:t>
            </a:r>
            <a:r>
              <a:rPr lang="pt-BR" sz="3600" dirty="0" smtClean="0"/>
              <a:t> 15: Coleta Seletiva, Catadores e Reciclagem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87624" y="3996353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Metas de 89 à 92  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6084168" y="3793103"/>
            <a:ext cx="259228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2: + 50%</a:t>
            </a:r>
          </a:p>
          <a:p>
            <a:r>
              <a:rPr lang="pt-BR" sz="3200" dirty="0" smtClean="0"/>
              <a:t>2: - 50% </a:t>
            </a:r>
          </a:p>
          <a:p>
            <a:endParaRPr lang="pt-BR" sz="2800" dirty="0"/>
          </a:p>
        </p:txBody>
      </p:sp>
      <p:cxnSp>
        <p:nvCxnSpPr>
          <p:cNvPr id="11" name="Conector de seta reta 10"/>
          <p:cNvCxnSpPr/>
          <p:nvPr/>
        </p:nvCxnSpPr>
        <p:spPr>
          <a:xfrm>
            <a:off x="4644008" y="436510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template-nossa-sao-paul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88913"/>
            <a:ext cx="27352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251520" y="1700808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Objetivo</a:t>
            </a:r>
            <a:r>
              <a:rPr lang="pt-BR" sz="3600" dirty="0" smtClean="0"/>
              <a:t> 16: Mobilidade e Transporte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87624" y="4068361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Metas de 93 à 103  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6084168" y="3284984"/>
            <a:ext cx="25922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1: 245,7%</a:t>
            </a:r>
          </a:p>
          <a:p>
            <a:r>
              <a:rPr lang="pt-BR" sz="3200" dirty="0" smtClean="0"/>
              <a:t>1: 100% </a:t>
            </a:r>
          </a:p>
          <a:p>
            <a:r>
              <a:rPr lang="pt-BR" sz="3200" dirty="0" smtClean="0"/>
              <a:t>6: + 50%</a:t>
            </a:r>
          </a:p>
          <a:p>
            <a:r>
              <a:rPr lang="pt-BR" sz="3200" dirty="0" smtClean="0"/>
              <a:t>3: - 50%</a:t>
            </a:r>
          </a:p>
          <a:p>
            <a:endParaRPr lang="pt-BR" sz="2800" dirty="0"/>
          </a:p>
        </p:txBody>
      </p:sp>
      <p:cxnSp>
        <p:nvCxnSpPr>
          <p:cNvPr id="11" name="Conector de seta reta 10"/>
          <p:cNvCxnSpPr/>
          <p:nvPr/>
        </p:nvCxnSpPr>
        <p:spPr>
          <a:xfrm>
            <a:off x="4716016" y="436510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template-nossa-sao-paul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88913"/>
            <a:ext cx="27352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251520" y="1700808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Objetivo</a:t>
            </a:r>
            <a:r>
              <a:rPr lang="pt-BR" sz="3600" dirty="0" smtClean="0"/>
              <a:t> 17: Enchentes e Alagamentos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87624" y="3780329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Metas de 104 à 106  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6084168" y="3781489"/>
            <a:ext cx="2592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3: - 35%</a:t>
            </a:r>
          </a:p>
          <a:p>
            <a:endParaRPr lang="pt-BR" sz="2800" dirty="0"/>
          </a:p>
        </p:txBody>
      </p:sp>
      <p:cxnSp>
        <p:nvCxnSpPr>
          <p:cNvPr id="11" name="Conector de seta reta 10"/>
          <p:cNvCxnSpPr/>
          <p:nvPr/>
        </p:nvCxnSpPr>
        <p:spPr>
          <a:xfrm>
            <a:off x="4860032" y="4077072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template-nossa-sao-paul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88913"/>
            <a:ext cx="27352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251520" y="1700808"/>
            <a:ext cx="86409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Objetivo</a:t>
            </a:r>
            <a:r>
              <a:rPr lang="pt-BR" sz="3600" dirty="0" smtClean="0"/>
              <a:t> 18: Descentralização e Modernização da Gestão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87624" y="4212377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Metas de 107 à 112  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6084168" y="3456290"/>
            <a:ext cx="25922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1: 100%</a:t>
            </a:r>
          </a:p>
          <a:p>
            <a:r>
              <a:rPr lang="pt-BR" sz="3200" dirty="0" smtClean="0"/>
              <a:t>2: + 50%</a:t>
            </a:r>
          </a:p>
          <a:p>
            <a:r>
              <a:rPr lang="pt-BR" sz="3200" dirty="0" smtClean="0"/>
              <a:t>3: - 50%</a:t>
            </a:r>
          </a:p>
          <a:p>
            <a:r>
              <a:rPr lang="pt-BR" sz="3200" dirty="0" smtClean="0"/>
              <a:t>2: 2,5% a 5%</a:t>
            </a:r>
          </a:p>
          <a:p>
            <a:endParaRPr lang="pt-BR" sz="2800" dirty="0"/>
          </a:p>
        </p:txBody>
      </p:sp>
      <p:cxnSp>
        <p:nvCxnSpPr>
          <p:cNvPr id="11" name="Conector de seta reta 10"/>
          <p:cNvCxnSpPr/>
          <p:nvPr/>
        </p:nvCxnSpPr>
        <p:spPr>
          <a:xfrm>
            <a:off x="4860032" y="4509120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template-nossa-sao-paul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2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88913"/>
            <a:ext cx="27352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899592" y="1700808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/>
              <a:t>Objetivo</a:t>
            </a:r>
            <a:r>
              <a:rPr lang="pt-BR" sz="3600" dirty="0" smtClean="0"/>
              <a:t> 1: Superar a Extrema Pobreza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15616" y="3430741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Metas de 1 à 13  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796136" y="3124125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2: superadas</a:t>
            </a:r>
          </a:p>
          <a:p>
            <a:r>
              <a:rPr lang="pt-BR" sz="3200" dirty="0" smtClean="0"/>
              <a:t>3: + de 50%</a:t>
            </a:r>
          </a:p>
          <a:p>
            <a:r>
              <a:rPr lang="pt-BR" sz="3200" dirty="0" smtClean="0"/>
              <a:t>8: - de 50%</a:t>
            </a:r>
            <a:endParaRPr lang="pt-BR" sz="3200" dirty="0"/>
          </a:p>
        </p:txBody>
      </p:sp>
      <p:cxnSp>
        <p:nvCxnSpPr>
          <p:cNvPr id="11" name="Conector de seta reta 10"/>
          <p:cNvCxnSpPr/>
          <p:nvPr/>
        </p:nvCxnSpPr>
        <p:spPr>
          <a:xfrm>
            <a:off x="4283968" y="386104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template-nossa-sao-paul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88913"/>
            <a:ext cx="27352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251520" y="1700808"/>
            <a:ext cx="86409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Objetivo</a:t>
            </a:r>
            <a:r>
              <a:rPr lang="pt-BR" sz="3600" dirty="0" smtClean="0"/>
              <a:t> 19: Participação, Transparência e Controle Social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87624" y="4284385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Metas de 113 à 119  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6084168" y="3732708"/>
            <a:ext cx="25922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3: 100%</a:t>
            </a:r>
          </a:p>
          <a:p>
            <a:r>
              <a:rPr lang="pt-BR" sz="3200" dirty="0" smtClean="0"/>
              <a:t>2: + 50%</a:t>
            </a:r>
          </a:p>
          <a:p>
            <a:r>
              <a:rPr lang="pt-BR" sz="3200" dirty="0" smtClean="0"/>
              <a:t>2: - 50%</a:t>
            </a:r>
          </a:p>
          <a:p>
            <a:endParaRPr lang="pt-BR" sz="2800" dirty="0"/>
          </a:p>
        </p:txBody>
      </p:sp>
      <p:cxnSp>
        <p:nvCxnSpPr>
          <p:cNvPr id="11" name="Conector de seta reta 10"/>
          <p:cNvCxnSpPr/>
          <p:nvPr/>
        </p:nvCxnSpPr>
        <p:spPr>
          <a:xfrm>
            <a:off x="4860032" y="458112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template-nossa-sao-paul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88913"/>
            <a:ext cx="27352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251520" y="1700808"/>
            <a:ext cx="86409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Objetivo</a:t>
            </a:r>
            <a:r>
              <a:rPr lang="pt-BR" sz="3600" dirty="0" smtClean="0"/>
              <a:t> 20: Marco Regulatório do Desenvolvimento Urbano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755576" y="4284385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Metas de 120 à 123  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796136" y="3732708"/>
            <a:ext cx="259228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1: 100% (PDE)</a:t>
            </a:r>
          </a:p>
          <a:p>
            <a:r>
              <a:rPr lang="pt-BR" sz="3200" dirty="0" smtClean="0"/>
              <a:t>1: + 50%</a:t>
            </a:r>
          </a:p>
          <a:p>
            <a:r>
              <a:rPr lang="pt-BR" sz="3200" dirty="0" smtClean="0"/>
              <a:t>2: - 50%</a:t>
            </a:r>
          </a:p>
          <a:p>
            <a:endParaRPr lang="pt-BR" sz="2800" dirty="0"/>
          </a:p>
        </p:txBody>
      </p:sp>
      <p:cxnSp>
        <p:nvCxnSpPr>
          <p:cNvPr id="11" name="Conector de seta reta 10"/>
          <p:cNvCxnSpPr/>
          <p:nvPr/>
        </p:nvCxnSpPr>
        <p:spPr>
          <a:xfrm>
            <a:off x="4499992" y="458112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188913"/>
            <a:ext cx="27352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143000" y="1600200"/>
            <a:ext cx="7010400" cy="3440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pt-BR" sz="3200" dirty="0" smtClean="0"/>
              <a:t>Metas acima de 50% = 56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t-BR" sz="3200" dirty="0" smtClean="0"/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pt-BR" sz="3200" dirty="0" smtClean="0"/>
              <a:t>Metas abaixo de 50%= 67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endParaRPr lang="pt-BR" sz="320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r>
              <a:rPr lang="pt-BR" sz="3200" dirty="0" smtClean="0"/>
              <a:t>50% do tempo/mandato/123 metas=         						45,52%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template-nossa-sao-paul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88913"/>
            <a:ext cx="27352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251520" y="1700808"/>
            <a:ext cx="864096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 smtClean="0"/>
              <a:t>Obrigado !</a:t>
            </a:r>
          </a:p>
          <a:p>
            <a:pPr algn="ctr"/>
            <a:endParaRPr lang="pt-BR" sz="4000" dirty="0" smtClean="0"/>
          </a:p>
          <a:p>
            <a:pPr algn="ctr"/>
            <a:r>
              <a:rPr lang="pt-BR" sz="4000" dirty="0" smtClean="0"/>
              <a:t>Mauricio Broinizi Pereira</a:t>
            </a:r>
          </a:p>
          <a:p>
            <a:pPr algn="ctr"/>
            <a:endParaRPr lang="pt-BR" sz="3200" dirty="0" smtClean="0"/>
          </a:p>
          <a:p>
            <a:pPr algn="ctr"/>
            <a:r>
              <a:rPr lang="pt-BR" sz="3200" dirty="0" smtClean="0"/>
              <a:t>mauricio@isps.org.br</a:t>
            </a: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template-nossa-sao-paul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88913"/>
            <a:ext cx="27352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2051720" y="1700808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Objetivo</a:t>
            </a:r>
            <a:r>
              <a:rPr lang="pt-BR" sz="3600" dirty="0" smtClean="0"/>
              <a:t> 2: Educação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899592" y="3502749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Metas de 14 à 19  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652120" y="3124125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1: superada</a:t>
            </a:r>
          </a:p>
          <a:p>
            <a:r>
              <a:rPr lang="pt-BR" sz="3200" dirty="0" smtClean="0"/>
              <a:t>2: + de 50%</a:t>
            </a:r>
          </a:p>
          <a:p>
            <a:r>
              <a:rPr lang="pt-BR" sz="3200" dirty="0" smtClean="0"/>
              <a:t>3: - de 50%</a:t>
            </a:r>
            <a:endParaRPr lang="pt-BR" sz="3200" dirty="0"/>
          </a:p>
        </p:txBody>
      </p:sp>
      <p:cxnSp>
        <p:nvCxnSpPr>
          <p:cNvPr id="11" name="Conector de seta reta 10"/>
          <p:cNvCxnSpPr/>
          <p:nvPr/>
        </p:nvCxnSpPr>
        <p:spPr>
          <a:xfrm>
            <a:off x="4283968" y="386104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template-nossa-sao-paul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88913"/>
            <a:ext cx="27352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2051720" y="1700808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Objetivo</a:t>
            </a:r>
            <a:r>
              <a:rPr lang="pt-BR" sz="3600" dirty="0" smtClean="0"/>
              <a:t> 3: Saúde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71600" y="3502749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Metas de 20 à 26  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796136" y="3124125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0: superadas</a:t>
            </a:r>
          </a:p>
          <a:p>
            <a:r>
              <a:rPr lang="pt-BR" sz="3200" dirty="0" smtClean="0"/>
              <a:t>1: + de 50%</a:t>
            </a:r>
          </a:p>
          <a:p>
            <a:r>
              <a:rPr lang="pt-BR" sz="3200" dirty="0" smtClean="0"/>
              <a:t>6: - de 50%</a:t>
            </a:r>
            <a:endParaRPr lang="pt-BR" sz="3200" dirty="0"/>
          </a:p>
        </p:txBody>
      </p:sp>
      <p:cxnSp>
        <p:nvCxnSpPr>
          <p:cNvPr id="11" name="Conector de seta reta 10"/>
          <p:cNvCxnSpPr/>
          <p:nvPr/>
        </p:nvCxnSpPr>
        <p:spPr>
          <a:xfrm>
            <a:off x="4355976" y="386104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template-nossa-sao-paul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88913"/>
            <a:ext cx="27352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2051720" y="1700808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Objetivo</a:t>
            </a:r>
            <a:r>
              <a:rPr lang="pt-BR" sz="3600" dirty="0" smtClean="0"/>
              <a:t> 4: Cultura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899592" y="3852337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Metas de 27 à 34  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796136" y="3124125"/>
            <a:ext cx="28803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1: 100%</a:t>
            </a:r>
          </a:p>
          <a:p>
            <a:r>
              <a:rPr lang="pt-BR" sz="3200" dirty="0" smtClean="0"/>
              <a:t>1: superada</a:t>
            </a:r>
          </a:p>
          <a:p>
            <a:r>
              <a:rPr lang="pt-BR" sz="3200" dirty="0" smtClean="0"/>
              <a:t>3: + de 50%</a:t>
            </a:r>
          </a:p>
          <a:p>
            <a:r>
              <a:rPr lang="pt-BR" sz="3200" dirty="0" smtClean="0"/>
              <a:t>3: - de 50%</a:t>
            </a:r>
          </a:p>
          <a:p>
            <a:endParaRPr lang="pt-BR" sz="3200" dirty="0"/>
          </a:p>
        </p:txBody>
      </p:sp>
      <p:cxnSp>
        <p:nvCxnSpPr>
          <p:cNvPr id="11" name="Conector de seta reta 10"/>
          <p:cNvCxnSpPr/>
          <p:nvPr/>
        </p:nvCxnSpPr>
        <p:spPr>
          <a:xfrm>
            <a:off x="4283968" y="4149080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template-nossa-sao-paul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88913"/>
            <a:ext cx="27352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2051720" y="1700808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Objetivo</a:t>
            </a:r>
            <a:r>
              <a:rPr lang="pt-BR" sz="3600" dirty="0" smtClean="0"/>
              <a:t> 5: Habitação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71600" y="3574757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Metas de 35 à 37  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796136" y="3433063"/>
            <a:ext cx="288032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1: + de 50%</a:t>
            </a:r>
          </a:p>
          <a:p>
            <a:r>
              <a:rPr lang="pt-BR" sz="3200" dirty="0" smtClean="0"/>
              <a:t>2: - de 50%</a:t>
            </a:r>
          </a:p>
          <a:p>
            <a:endParaRPr lang="pt-BR" sz="2800" dirty="0"/>
          </a:p>
        </p:txBody>
      </p:sp>
      <p:cxnSp>
        <p:nvCxnSpPr>
          <p:cNvPr id="11" name="Conector de seta reta 10"/>
          <p:cNvCxnSpPr/>
          <p:nvPr/>
        </p:nvCxnSpPr>
        <p:spPr>
          <a:xfrm>
            <a:off x="4283968" y="393305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template-nossa-sao-paul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88913"/>
            <a:ext cx="27352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179512" y="1700808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Objetivo</a:t>
            </a:r>
            <a:r>
              <a:rPr lang="pt-BR" sz="3600" dirty="0" smtClean="0"/>
              <a:t> 6 – Violência: Prevenção e Proteção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71600" y="3636313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Metas de 38 à 44  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796136" y="3433063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2: + de 50%</a:t>
            </a:r>
          </a:p>
          <a:p>
            <a:r>
              <a:rPr lang="pt-BR" sz="3200" dirty="0" smtClean="0"/>
              <a:t>5: - de 50%</a:t>
            </a:r>
          </a:p>
          <a:p>
            <a:endParaRPr lang="pt-BR" sz="3200" dirty="0"/>
          </a:p>
        </p:txBody>
      </p:sp>
      <p:cxnSp>
        <p:nvCxnSpPr>
          <p:cNvPr id="11" name="Conector de seta reta 10"/>
          <p:cNvCxnSpPr/>
          <p:nvPr/>
        </p:nvCxnSpPr>
        <p:spPr>
          <a:xfrm>
            <a:off x="4283968" y="400506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template-nossa-sao-paul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88913"/>
            <a:ext cx="27352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251520" y="1700808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Objetivo</a:t>
            </a:r>
            <a:r>
              <a:rPr lang="pt-BR" sz="3600" dirty="0" smtClean="0"/>
              <a:t> 7: Esporte e Lazer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043608" y="3574757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Metas de 45 à 49  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796136" y="3433063"/>
            <a:ext cx="288032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1: + de 50%</a:t>
            </a:r>
          </a:p>
          <a:p>
            <a:r>
              <a:rPr lang="pt-BR" sz="3200" dirty="0" smtClean="0"/>
              <a:t>4: - de 50%</a:t>
            </a:r>
          </a:p>
          <a:p>
            <a:endParaRPr lang="pt-BR" sz="2800" dirty="0"/>
          </a:p>
        </p:txBody>
      </p:sp>
      <p:cxnSp>
        <p:nvCxnSpPr>
          <p:cNvPr id="11" name="Conector de seta reta 10"/>
          <p:cNvCxnSpPr/>
          <p:nvPr/>
        </p:nvCxnSpPr>
        <p:spPr>
          <a:xfrm>
            <a:off x="4355976" y="393305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template-nossa-sao-paul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188913"/>
            <a:ext cx="273526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251520" y="1700808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Objetivo</a:t>
            </a:r>
            <a:r>
              <a:rPr lang="pt-BR" sz="3600" dirty="0" smtClean="0"/>
              <a:t> 8: Pessoas com Deficiência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15616" y="3574757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Metas de 50 à 56  </a:t>
            </a:r>
            <a:endParaRPr lang="pt-BR" sz="32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796136" y="3433063"/>
            <a:ext cx="288032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1: 50%</a:t>
            </a:r>
          </a:p>
          <a:p>
            <a:r>
              <a:rPr lang="pt-BR" sz="3200" dirty="0" smtClean="0"/>
              <a:t>6: - 50%</a:t>
            </a:r>
          </a:p>
          <a:p>
            <a:endParaRPr lang="pt-BR" sz="2800" dirty="0"/>
          </a:p>
        </p:txBody>
      </p:sp>
      <p:cxnSp>
        <p:nvCxnSpPr>
          <p:cNvPr id="11" name="Conector de seta reta 10"/>
          <p:cNvCxnSpPr/>
          <p:nvPr/>
        </p:nvCxnSpPr>
        <p:spPr>
          <a:xfrm>
            <a:off x="4427984" y="3933056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552</Words>
  <Application>Microsoft Office PowerPoint</Application>
  <PresentationFormat>Apresentação na tela (4:3)</PresentationFormat>
  <Paragraphs>111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azichia</dc:creator>
  <cp:lastModifiedBy>Márcia</cp:lastModifiedBy>
  <cp:revision>35</cp:revision>
  <dcterms:created xsi:type="dcterms:W3CDTF">2015-03-24T10:17:14Z</dcterms:created>
  <dcterms:modified xsi:type="dcterms:W3CDTF">2015-06-08T22:11:21Z</dcterms:modified>
</cp:coreProperties>
</file>