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55"/>
  </p:notesMasterIdLst>
  <p:sldIdLst>
    <p:sldId id="358" r:id="rId2"/>
    <p:sldId id="359" r:id="rId3"/>
    <p:sldId id="365" r:id="rId4"/>
    <p:sldId id="366" r:id="rId5"/>
    <p:sldId id="367" r:id="rId6"/>
    <p:sldId id="369" r:id="rId7"/>
    <p:sldId id="399" r:id="rId8"/>
    <p:sldId id="400" r:id="rId9"/>
    <p:sldId id="397" r:id="rId10"/>
    <p:sldId id="373" r:id="rId11"/>
    <p:sldId id="394" r:id="rId12"/>
    <p:sldId id="395" r:id="rId13"/>
    <p:sldId id="374" r:id="rId14"/>
    <p:sldId id="396" r:id="rId15"/>
    <p:sldId id="398" r:id="rId16"/>
    <p:sldId id="375" r:id="rId17"/>
    <p:sldId id="406" r:id="rId18"/>
    <p:sldId id="376" r:id="rId19"/>
    <p:sldId id="377" r:id="rId20"/>
    <p:sldId id="378" r:id="rId21"/>
    <p:sldId id="379" r:id="rId22"/>
    <p:sldId id="380" r:id="rId23"/>
    <p:sldId id="404" r:id="rId24"/>
    <p:sldId id="407" r:id="rId25"/>
    <p:sldId id="408" r:id="rId26"/>
    <p:sldId id="409" r:id="rId27"/>
    <p:sldId id="410" r:id="rId28"/>
    <p:sldId id="382" r:id="rId29"/>
    <p:sldId id="405" r:id="rId30"/>
    <p:sldId id="383" r:id="rId31"/>
    <p:sldId id="384" r:id="rId32"/>
    <p:sldId id="385" r:id="rId33"/>
    <p:sldId id="411" r:id="rId34"/>
    <p:sldId id="386" r:id="rId35"/>
    <p:sldId id="412" r:id="rId36"/>
    <p:sldId id="413" r:id="rId37"/>
    <p:sldId id="414" r:id="rId38"/>
    <p:sldId id="415" r:id="rId39"/>
    <p:sldId id="416" r:id="rId40"/>
    <p:sldId id="387" r:id="rId41"/>
    <p:sldId id="417" r:id="rId42"/>
    <p:sldId id="388" r:id="rId43"/>
    <p:sldId id="402" r:id="rId44"/>
    <p:sldId id="403" r:id="rId45"/>
    <p:sldId id="418" r:id="rId46"/>
    <p:sldId id="419" r:id="rId47"/>
    <p:sldId id="420" r:id="rId48"/>
    <p:sldId id="421" r:id="rId49"/>
    <p:sldId id="389" r:id="rId50"/>
    <p:sldId id="391" r:id="rId51"/>
    <p:sldId id="423" r:id="rId52"/>
    <p:sldId id="392" r:id="rId53"/>
    <p:sldId id="422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4660"/>
  </p:normalViewPr>
  <p:slideViewPr>
    <p:cSldViewPr snapToGrid="0">
      <p:cViewPr varScale="1">
        <p:scale>
          <a:sx n="46" d="100"/>
          <a:sy n="46" d="100"/>
        </p:scale>
        <p:origin x="-714" y="-96"/>
      </p:cViewPr>
      <p:guideLst>
        <p:guide orient="horz" pos="20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BCF69-34C4-4D42-9642-258AC5F67C4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9D34A7D-0889-4122-B9B0-600BA0701EAD}">
      <dgm:prSet phldrT="[Texto]"/>
      <dgm:spPr/>
      <dgm:t>
        <a:bodyPr/>
        <a:lstStyle/>
        <a:p>
          <a:r>
            <a:rPr lang="pt-BR" dirty="0" smtClean="0"/>
            <a:t>Ver</a:t>
          </a:r>
        </a:p>
        <a:p>
          <a:r>
            <a:rPr lang="pt-BR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</a:t>
          </a:r>
          <a:r>
            <a:rPr lang="pt-BR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414F3-DB6E-4C94-B89A-08378580FB15}" type="parTrans" cxnId="{1F8C1C0C-8C55-4D3E-A2E4-2CEBF787C103}">
      <dgm:prSet/>
      <dgm:spPr/>
      <dgm:t>
        <a:bodyPr/>
        <a:lstStyle/>
        <a:p>
          <a:endParaRPr lang="pt-BR"/>
        </a:p>
      </dgm:t>
    </dgm:pt>
    <dgm:pt modelId="{7C133369-ACE0-4234-B50E-E263FB01DDEB}" type="sibTrans" cxnId="{1F8C1C0C-8C55-4D3E-A2E4-2CEBF787C103}">
      <dgm:prSet/>
      <dgm:spPr/>
      <dgm:t>
        <a:bodyPr/>
        <a:lstStyle/>
        <a:p>
          <a:endParaRPr lang="pt-BR"/>
        </a:p>
      </dgm:t>
    </dgm:pt>
    <dgm:pt modelId="{09CD79A5-586A-4200-871A-07AA47F1C999}">
      <dgm:prSet phldrT="[Texto]"/>
      <dgm:spPr/>
      <dgm:t>
        <a:bodyPr/>
        <a:lstStyle/>
        <a:p>
          <a:r>
            <a:rPr lang="pt-BR" dirty="0" smtClean="0"/>
            <a:t>Julgar</a:t>
          </a:r>
        </a:p>
        <a:p>
          <a:r>
            <a:rPr lang="pt-BR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</a:t>
          </a:r>
          <a:r>
            <a:rPr lang="pt-B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77337-63B8-4AA5-8862-F852FBF9C1BD}" type="parTrans" cxnId="{8FA45388-81B2-49AB-A660-B47D3580D355}">
      <dgm:prSet/>
      <dgm:spPr/>
      <dgm:t>
        <a:bodyPr/>
        <a:lstStyle/>
        <a:p>
          <a:endParaRPr lang="pt-BR"/>
        </a:p>
      </dgm:t>
    </dgm:pt>
    <dgm:pt modelId="{2958408B-AF4C-432C-9E8D-A3FFA7EADFFF}" type="sibTrans" cxnId="{8FA45388-81B2-49AB-A660-B47D3580D355}">
      <dgm:prSet/>
      <dgm:spPr/>
      <dgm:t>
        <a:bodyPr/>
        <a:lstStyle/>
        <a:p>
          <a:endParaRPr lang="pt-BR"/>
        </a:p>
      </dgm:t>
    </dgm:pt>
    <dgm:pt modelId="{56616F58-BC65-4541-B019-08C04F21A65C}">
      <dgm:prSet phldrT="[Texto]"/>
      <dgm:spPr/>
      <dgm:t>
        <a:bodyPr/>
        <a:lstStyle/>
        <a:p>
          <a:r>
            <a:rPr lang="pt-BR" dirty="0" smtClean="0"/>
            <a:t>Agir</a:t>
          </a:r>
        </a:p>
        <a:p>
          <a:r>
            <a:rPr lang="pt-BR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72F222F5-272D-4359-B601-A836DFB8A3D3}" type="parTrans" cxnId="{C7EEB4AE-6C16-4992-8EBB-8CEDF7223170}">
      <dgm:prSet/>
      <dgm:spPr/>
      <dgm:t>
        <a:bodyPr/>
        <a:lstStyle/>
        <a:p>
          <a:endParaRPr lang="pt-BR"/>
        </a:p>
      </dgm:t>
    </dgm:pt>
    <dgm:pt modelId="{34031116-8289-40EF-88CD-6F94D5036174}" type="sibTrans" cxnId="{C7EEB4AE-6C16-4992-8EBB-8CEDF7223170}">
      <dgm:prSet/>
      <dgm:spPr/>
      <dgm:t>
        <a:bodyPr/>
        <a:lstStyle/>
        <a:p>
          <a:endParaRPr lang="pt-BR"/>
        </a:p>
      </dgm:t>
    </dgm:pt>
    <dgm:pt modelId="{AB93FB80-B8BE-4732-A224-78A97B4A9913}" type="pres">
      <dgm:prSet presAssocID="{246BCF69-34C4-4D42-9642-258AC5F67C48}" presName="CompostProcess" presStyleCnt="0">
        <dgm:presLayoutVars>
          <dgm:dir/>
          <dgm:resizeHandles val="exact"/>
        </dgm:presLayoutVars>
      </dgm:prSet>
      <dgm:spPr/>
    </dgm:pt>
    <dgm:pt modelId="{7C5BA078-D7C6-4DB6-8B53-D81213E6A30B}" type="pres">
      <dgm:prSet presAssocID="{246BCF69-34C4-4D42-9642-258AC5F67C48}" presName="arrow" presStyleLbl="bgShp" presStyleIdx="0" presStyleCnt="1"/>
      <dgm:spPr/>
    </dgm:pt>
    <dgm:pt modelId="{65A36A3C-669F-4F2F-8ABA-C2235EAB2026}" type="pres">
      <dgm:prSet presAssocID="{246BCF69-34C4-4D42-9642-258AC5F67C48}" presName="linearProcess" presStyleCnt="0"/>
      <dgm:spPr/>
    </dgm:pt>
    <dgm:pt modelId="{EF897497-26FE-41FA-A1A8-F51EFB108583}" type="pres">
      <dgm:prSet presAssocID="{89D34A7D-0889-4122-B9B0-600BA0701E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E43D0-E76D-4819-88BA-9BA0998CE7C8}" type="pres">
      <dgm:prSet presAssocID="{7C133369-ACE0-4234-B50E-E263FB01DDEB}" presName="sibTrans" presStyleCnt="0"/>
      <dgm:spPr/>
    </dgm:pt>
    <dgm:pt modelId="{A0E4718E-3BE4-4FA3-A17A-DA872605835F}" type="pres">
      <dgm:prSet presAssocID="{09CD79A5-586A-4200-871A-07AA47F1C99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5D988-FEE8-406E-80FD-AB2D770F304B}" type="pres">
      <dgm:prSet presAssocID="{2958408B-AF4C-432C-9E8D-A3FFA7EADFFF}" presName="sibTrans" presStyleCnt="0"/>
      <dgm:spPr/>
    </dgm:pt>
    <dgm:pt modelId="{CB447021-6237-437D-B3D7-67B853D7839A}" type="pres">
      <dgm:prSet presAssocID="{56616F58-BC65-4541-B019-08C04F21A6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8C1C0C-8C55-4D3E-A2E4-2CEBF787C103}" srcId="{246BCF69-34C4-4D42-9642-258AC5F67C48}" destId="{89D34A7D-0889-4122-B9B0-600BA0701EAD}" srcOrd="0" destOrd="0" parTransId="{1B5414F3-DB6E-4C94-B89A-08378580FB15}" sibTransId="{7C133369-ACE0-4234-B50E-E263FB01DDEB}"/>
    <dgm:cxn modelId="{9985840F-A74D-4A7A-816A-CF1C0F4F135F}" type="presOf" srcId="{246BCF69-34C4-4D42-9642-258AC5F67C48}" destId="{AB93FB80-B8BE-4732-A224-78A97B4A9913}" srcOrd="0" destOrd="0" presId="urn:microsoft.com/office/officeart/2005/8/layout/hProcess9"/>
    <dgm:cxn modelId="{658476BA-D4B8-4912-B802-310FF780B981}" type="presOf" srcId="{89D34A7D-0889-4122-B9B0-600BA0701EAD}" destId="{EF897497-26FE-41FA-A1A8-F51EFB108583}" srcOrd="0" destOrd="0" presId="urn:microsoft.com/office/officeart/2005/8/layout/hProcess9"/>
    <dgm:cxn modelId="{0DBB8880-4F0D-4D54-84EF-39384016BF87}" type="presOf" srcId="{09CD79A5-586A-4200-871A-07AA47F1C999}" destId="{A0E4718E-3BE4-4FA3-A17A-DA872605835F}" srcOrd="0" destOrd="0" presId="urn:microsoft.com/office/officeart/2005/8/layout/hProcess9"/>
    <dgm:cxn modelId="{8FA45388-81B2-49AB-A660-B47D3580D355}" srcId="{246BCF69-34C4-4D42-9642-258AC5F67C48}" destId="{09CD79A5-586A-4200-871A-07AA47F1C999}" srcOrd="1" destOrd="0" parTransId="{21077337-63B8-4AA5-8862-F852FBF9C1BD}" sibTransId="{2958408B-AF4C-432C-9E8D-A3FFA7EADFFF}"/>
    <dgm:cxn modelId="{C7EEB4AE-6C16-4992-8EBB-8CEDF7223170}" srcId="{246BCF69-34C4-4D42-9642-258AC5F67C48}" destId="{56616F58-BC65-4541-B019-08C04F21A65C}" srcOrd="2" destOrd="0" parTransId="{72F222F5-272D-4359-B601-A836DFB8A3D3}" sibTransId="{34031116-8289-40EF-88CD-6F94D5036174}"/>
    <dgm:cxn modelId="{3348DA4D-CD4E-4363-B62B-5A6E6C96A7C0}" type="presOf" srcId="{56616F58-BC65-4541-B019-08C04F21A65C}" destId="{CB447021-6237-437D-B3D7-67B853D7839A}" srcOrd="0" destOrd="0" presId="urn:microsoft.com/office/officeart/2005/8/layout/hProcess9"/>
    <dgm:cxn modelId="{8FB97312-DC52-4E0B-8FB8-999385971565}" type="presParOf" srcId="{AB93FB80-B8BE-4732-A224-78A97B4A9913}" destId="{7C5BA078-D7C6-4DB6-8B53-D81213E6A30B}" srcOrd="0" destOrd="0" presId="urn:microsoft.com/office/officeart/2005/8/layout/hProcess9"/>
    <dgm:cxn modelId="{DD95D57F-D6FE-41F2-BDE1-6CE6DCDEAB85}" type="presParOf" srcId="{AB93FB80-B8BE-4732-A224-78A97B4A9913}" destId="{65A36A3C-669F-4F2F-8ABA-C2235EAB2026}" srcOrd="1" destOrd="0" presId="urn:microsoft.com/office/officeart/2005/8/layout/hProcess9"/>
    <dgm:cxn modelId="{05335AFC-1C08-4D9B-BCB0-8BB709BC65C9}" type="presParOf" srcId="{65A36A3C-669F-4F2F-8ABA-C2235EAB2026}" destId="{EF897497-26FE-41FA-A1A8-F51EFB108583}" srcOrd="0" destOrd="0" presId="urn:microsoft.com/office/officeart/2005/8/layout/hProcess9"/>
    <dgm:cxn modelId="{E8154C8B-8C7D-4085-9C43-9AFADAF6B036}" type="presParOf" srcId="{65A36A3C-669F-4F2F-8ABA-C2235EAB2026}" destId="{52FE43D0-E76D-4819-88BA-9BA0998CE7C8}" srcOrd="1" destOrd="0" presId="urn:microsoft.com/office/officeart/2005/8/layout/hProcess9"/>
    <dgm:cxn modelId="{D06384F7-DCA3-4C4C-96BF-9B17A8FB62FE}" type="presParOf" srcId="{65A36A3C-669F-4F2F-8ABA-C2235EAB2026}" destId="{A0E4718E-3BE4-4FA3-A17A-DA872605835F}" srcOrd="2" destOrd="0" presId="urn:microsoft.com/office/officeart/2005/8/layout/hProcess9"/>
    <dgm:cxn modelId="{7EF20078-5C58-4B4C-ABA8-9FFCB9F6ECC6}" type="presParOf" srcId="{65A36A3C-669F-4F2F-8ABA-C2235EAB2026}" destId="{5F05D988-FEE8-406E-80FD-AB2D770F304B}" srcOrd="3" destOrd="0" presId="urn:microsoft.com/office/officeart/2005/8/layout/hProcess9"/>
    <dgm:cxn modelId="{6E0259F9-530E-4785-A397-99D360CE19FC}" type="presParOf" srcId="{65A36A3C-669F-4F2F-8ABA-C2235EAB2026}" destId="{CB447021-6237-437D-B3D7-67B853D783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41870-59E7-41FE-8E3F-0A0C946912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235BBC-03E2-4669-85E7-61806FD168CB}">
      <dgm:prSet phldrT="[Texto]"/>
      <dgm:spPr/>
      <dgm:t>
        <a:bodyPr/>
        <a:lstStyle/>
        <a:p>
          <a:r>
            <a:rPr lang="pt-BR" dirty="0" smtClean="0"/>
            <a:t>1) Identificação do problema</a:t>
          </a:r>
          <a:endParaRPr lang="pt-BR" dirty="0"/>
        </a:p>
      </dgm:t>
    </dgm:pt>
    <dgm:pt modelId="{8F13C31A-9735-4FA4-972A-A53C1692FC39}" type="parTrans" cxnId="{FE067396-F632-4E33-B686-A94FF506DA7A}">
      <dgm:prSet/>
      <dgm:spPr/>
      <dgm:t>
        <a:bodyPr/>
        <a:lstStyle/>
        <a:p>
          <a:endParaRPr lang="pt-BR"/>
        </a:p>
      </dgm:t>
    </dgm:pt>
    <dgm:pt modelId="{21389F5E-A012-4501-9158-5E1C74ADE0AA}" type="sibTrans" cxnId="{FE067396-F632-4E33-B686-A94FF506DA7A}">
      <dgm:prSet/>
      <dgm:spPr/>
      <dgm:t>
        <a:bodyPr/>
        <a:lstStyle/>
        <a:p>
          <a:endParaRPr lang="pt-BR" dirty="0"/>
        </a:p>
      </dgm:t>
    </dgm:pt>
    <dgm:pt modelId="{9466F299-C47D-4EF0-975A-A417834CD0B4}">
      <dgm:prSet phldrT="[Texto]"/>
      <dgm:spPr/>
      <dgm:t>
        <a:bodyPr/>
        <a:lstStyle/>
        <a:p>
          <a:r>
            <a:rPr lang="pt-BR" dirty="0" smtClean="0"/>
            <a:t>2) Formulação da PP</a:t>
          </a:r>
          <a:endParaRPr lang="pt-BR" dirty="0"/>
        </a:p>
      </dgm:t>
    </dgm:pt>
    <dgm:pt modelId="{5C1DEFCB-AEC7-4C98-B94A-9A2BE8B99C2D}" type="parTrans" cxnId="{8CAC2C03-88E4-4735-9454-2361591B726E}">
      <dgm:prSet/>
      <dgm:spPr/>
      <dgm:t>
        <a:bodyPr/>
        <a:lstStyle/>
        <a:p>
          <a:endParaRPr lang="pt-BR"/>
        </a:p>
      </dgm:t>
    </dgm:pt>
    <dgm:pt modelId="{9EE06423-09AC-4007-874F-EF11E46393D3}" type="sibTrans" cxnId="{8CAC2C03-88E4-4735-9454-2361591B726E}">
      <dgm:prSet/>
      <dgm:spPr/>
      <dgm:t>
        <a:bodyPr/>
        <a:lstStyle/>
        <a:p>
          <a:endParaRPr lang="pt-BR" dirty="0"/>
        </a:p>
      </dgm:t>
    </dgm:pt>
    <dgm:pt modelId="{18B82D7E-ED41-41CA-9CC8-0C2474FC6686}">
      <dgm:prSet phldrT="[Texto]"/>
      <dgm:spPr/>
      <dgm:t>
        <a:bodyPr/>
        <a:lstStyle/>
        <a:p>
          <a:r>
            <a:rPr lang="pt-BR" dirty="0" smtClean="0"/>
            <a:t>3) Tomada de decisões</a:t>
          </a:r>
          <a:endParaRPr lang="pt-BR" dirty="0"/>
        </a:p>
      </dgm:t>
    </dgm:pt>
    <dgm:pt modelId="{0E63DFF7-AA3E-4E94-9D7A-34102511207B}" type="parTrans" cxnId="{AC3DD0A4-EA12-44DB-A84F-ADDECFEFFB0B}">
      <dgm:prSet/>
      <dgm:spPr/>
      <dgm:t>
        <a:bodyPr/>
        <a:lstStyle/>
        <a:p>
          <a:endParaRPr lang="pt-BR"/>
        </a:p>
      </dgm:t>
    </dgm:pt>
    <dgm:pt modelId="{16608652-A928-4E87-A8CB-8F482623D7DF}" type="sibTrans" cxnId="{AC3DD0A4-EA12-44DB-A84F-ADDECFEFFB0B}">
      <dgm:prSet/>
      <dgm:spPr/>
      <dgm:t>
        <a:bodyPr/>
        <a:lstStyle/>
        <a:p>
          <a:endParaRPr lang="pt-BR" dirty="0"/>
        </a:p>
      </dgm:t>
    </dgm:pt>
    <dgm:pt modelId="{7C9E45E9-4060-475E-8FDB-9372D84BA459}">
      <dgm:prSet phldrT="[Texto]"/>
      <dgm:spPr/>
      <dgm:t>
        <a:bodyPr/>
        <a:lstStyle/>
        <a:p>
          <a:r>
            <a:rPr lang="pt-BR" dirty="0" smtClean="0"/>
            <a:t>4) Implementação da PP</a:t>
          </a:r>
          <a:endParaRPr lang="pt-BR" dirty="0"/>
        </a:p>
      </dgm:t>
    </dgm:pt>
    <dgm:pt modelId="{4BD6DB7E-DA4F-4FE8-BDE0-D76B79809F69}" type="parTrans" cxnId="{EFDD1F1D-D4E1-40E9-8A79-6249A73CC7BC}">
      <dgm:prSet/>
      <dgm:spPr/>
      <dgm:t>
        <a:bodyPr/>
        <a:lstStyle/>
        <a:p>
          <a:endParaRPr lang="pt-BR"/>
        </a:p>
      </dgm:t>
    </dgm:pt>
    <dgm:pt modelId="{2B1C0AEA-DC6F-497A-9D94-75240C55E729}" type="sibTrans" cxnId="{EFDD1F1D-D4E1-40E9-8A79-6249A73CC7BC}">
      <dgm:prSet/>
      <dgm:spPr/>
      <dgm:t>
        <a:bodyPr/>
        <a:lstStyle/>
        <a:p>
          <a:endParaRPr lang="pt-BR" dirty="0"/>
        </a:p>
      </dgm:t>
    </dgm:pt>
    <dgm:pt modelId="{797D5A3F-91AB-4A05-8249-E303C5A6367F}">
      <dgm:prSet phldrT="[Texto]"/>
      <dgm:spPr/>
      <dgm:t>
        <a:bodyPr/>
        <a:lstStyle/>
        <a:p>
          <a:r>
            <a:rPr lang="pt-BR" dirty="0" smtClean="0"/>
            <a:t>5) Avaliação/</a:t>
          </a:r>
        </a:p>
        <a:p>
          <a:r>
            <a:rPr lang="pt-BR" dirty="0" smtClean="0"/>
            <a:t>Monitoramento</a:t>
          </a:r>
          <a:endParaRPr lang="pt-BR" dirty="0"/>
        </a:p>
      </dgm:t>
    </dgm:pt>
    <dgm:pt modelId="{8360567D-FE2F-4125-9FFA-9A3E7A0DCDA4}" type="parTrans" cxnId="{8DD0F01B-D8A5-4C2A-81E0-45E9C9BD8ADC}">
      <dgm:prSet/>
      <dgm:spPr/>
      <dgm:t>
        <a:bodyPr/>
        <a:lstStyle/>
        <a:p>
          <a:endParaRPr lang="pt-BR"/>
        </a:p>
      </dgm:t>
    </dgm:pt>
    <dgm:pt modelId="{388C5DB6-651C-4786-ADF6-16664C58DBF4}" type="sibTrans" cxnId="{8DD0F01B-D8A5-4C2A-81E0-45E9C9BD8ADC}">
      <dgm:prSet/>
      <dgm:spPr/>
      <dgm:t>
        <a:bodyPr/>
        <a:lstStyle/>
        <a:p>
          <a:endParaRPr lang="pt-BR" dirty="0"/>
        </a:p>
      </dgm:t>
    </dgm:pt>
    <dgm:pt modelId="{4F53E505-4AE9-48F5-96F7-D2380F51782A}" type="pres">
      <dgm:prSet presAssocID="{8A641870-59E7-41FE-8E3F-0A0C946912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2A8DF3-00F3-4350-841D-606247BBE714}" type="pres">
      <dgm:prSet presAssocID="{FD235BBC-03E2-4669-85E7-61806FD168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F8BCBB-2D2B-4B75-BBFC-EFB186F33BA9}" type="pres">
      <dgm:prSet presAssocID="{FD235BBC-03E2-4669-85E7-61806FD168CB}" presName="spNode" presStyleCnt="0"/>
      <dgm:spPr/>
    </dgm:pt>
    <dgm:pt modelId="{A2143DB9-B3C3-41E1-B618-DB163A2BB1A1}" type="pres">
      <dgm:prSet presAssocID="{21389F5E-A012-4501-9158-5E1C74ADE0AA}" presName="sibTrans" presStyleLbl="sibTrans1D1" presStyleIdx="0" presStyleCnt="5"/>
      <dgm:spPr/>
      <dgm:t>
        <a:bodyPr/>
        <a:lstStyle/>
        <a:p>
          <a:endParaRPr lang="pt-BR"/>
        </a:p>
      </dgm:t>
    </dgm:pt>
    <dgm:pt modelId="{237D1019-BCB6-4229-ACBB-8A7A679EA363}" type="pres">
      <dgm:prSet presAssocID="{9466F299-C47D-4EF0-975A-A417834CD0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423F2A-D181-4DF9-B7D7-815CA3118B3C}" type="pres">
      <dgm:prSet presAssocID="{9466F299-C47D-4EF0-975A-A417834CD0B4}" presName="spNode" presStyleCnt="0"/>
      <dgm:spPr/>
    </dgm:pt>
    <dgm:pt modelId="{455556AC-0AB8-42A0-8194-0A63E305BE34}" type="pres">
      <dgm:prSet presAssocID="{9EE06423-09AC-4007-874F-EF11E46393D3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A9D02E5-FDFA-49DB-9E17-95D8362CE818}" type="pres">
      <dgm:prSet presAssocID="{18B82D7E-ED41-41CA-9CC8-0C2474FC66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71AEB-69F5-426E-B27F-2D56461E1CD3}" type="pres">
      <dgm:prSet presAssocID="{18B82D7E-ED41-41CA-9CC8-0C2474FC6686}" presName="spNode" presStyleCnt="0"/>
      <dgm:spPr/>
    </dgm:pt>
    <dgm:pt modelId="{FBCD041B-1505-4562-A578-A5A99016ABBA}" type="pres">
      <dgm:prSet presAssocID="{16608652-A928-4E87-A8CB-8F482623D7DF}" presName="sibTrans" presStyleLbl="sibTrans1D1" presStyleIdx="2" presStyleCnt="5"/>
      <dgm:spPr/>
      <dgm:t>
        <a:bodyPr/>
        <a:lstStyle/>
        <a:p>
          <a:endParaRPr lang="pt-BR"/>
        </a:p>
      </dgm:t>
    </dgm:pt>
    <dgm:pt modelId="{3FA5B8D3-86FD-4D76-AF5C-E44211634C38}" type="pres">
      <dgm:prSet presAssocID="{7C9E45E9-4060-475E-8FDB-9372D84BA4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B8985E-506C-416A-9001-B2FC2C5BFB09}" type="pres">
      <dgm:prSet presAssocID="{7C9E45E9-4060-475E-8FDB-9372D84BA459}" presName="spNode" presStyleCnt="0"/>
      <dgm:spPr/>
    </dgm:pt>
    <dgm:pt modelId="{BAD03869-C1E1-45F6-B37D-ADFFD9711CF2}" type="pres">
      <dgm:prSet presAssocID="{2B1C0AEA-DC6F-497A-9D94-75240C55E729}" presName="sibTrans" presStyleLbl="sibTrans1D1" presStyleIdx="3" presStyleCnt="5"/>
      <dgm:spPr/>
      <dgm:t>
        <a:bodyPr/>
        <a:lstStyle/>
        <a:p>
          <a:endParaRPr lang="pt-BR"/>
        </a:p>
      </dgm:t>
    </dgm:pt>
    <dgm:pt modelId="{564B939D-C167-4875-BC3D-953A0138C937}" type="pres">
      <dgm:prSet presAssocID="{797D5A3F-91AB-4A05-8249-E303C5A636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3833DC-354C-4450-9699-CEF2FE7FB1A1}" type="pres">
      <dgm:prSet presAssocID="{797D5A3F-91AB-4A05-8249-E303C5A6367F}" presName="spNode" presStyleCnt="0"/>
      <dgm:spPr/>
    </dgm:pt>
    <dgm:pt modelId="{CD9AB737-571D-4DB3-90DD-6FDDE9C0B134}" type="pres">
      <dgm:prSet presAssocID="{388C5DB6-651C-4786-ADF6-16664C58DBF4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7450AFD6-4262-47EB-A1BC-66986DB5FAFF}" type="presOf" srcId="{797D5A3F-91AB-4A05-8249-E303C5A6367F}" destId="{564B939D-C167-4875-BC3D-953A0138C937}" srcOrd="0" destOrd="0" presId="urn:microsoft.com/office/officeart/2005/8/layout/cycle6"/>
    <dgm:cxn modelId="{2C0C056D-0820-43C1-A92D-984B9602CF8F}" type="presOf" srcId="{9EE06423-09AC-4007-874F-EF11E46393D3}" destId="{455556AC-0AB8-42A0-8194-0A63E305BE34}" srcOrd="0" destOrd="0" presId="urn:microsoft.com/office/officeart/2005/8/layout/cycle6"/>
    <dgm:cxn modelId="{F3A063A9-37F8-44F2-AF92-394AB5ECE2C5}" type="presOf" srcId="{16608652-A928-4E87-A8CB-8F482623D7DF}" destId="{FBCD041B-1505-4562-A578-A5A99016ABBA}" srcOrd="0" destOrd="0" presId="urn:microsoft.com/office/officeart/2005/8/layout/cycle6"/>
    <dgm:cxn modelId="{83D178FE-94BF-40E5-B9E5-C74CFE0B0B12}" type="presOf" srcId="{388C5DB6-651C-4786-ADF6-16664C58DBF4}" destId="{CD9AB737-571D-4DB3-90DD-6FDDE9C0B134}" srcOrd="0" destOrd="0" presId="urn:microsoft.com/office/officeart/2005/8/layout/cycle6"/>
    <dgm:cxn modelId="{F08465A9-660F-4891-91B2-876113D70FC6}" type="presOf" srcId="{9466F299-C47D-4EF0-975A-A417834CD0B4}" destId="{237D1019-BCB6-4229-ACBB-8A7A679EA363}" srcOrd="0" destOrd="0" presId="urn:microsoft.com/office/officeart/2005/8/layout/cycle6"/>
    <dgm:cxn modelId="{FE067396-F632-4E33-B686-A94FF506DA7A}" srcId="{8A641870-59E7-41FE-8E3F-0A0C946912F3}" destId="{FD235BBC-03E2-4669-85E7-61806FD168CB}" srcOrd="0" destOrd="0" parTransId="{8F13C31A-9735-4FA4-972A-A53C1692FC39}" sibTransId="{21389F5E-A012-4501-9158-5E1C74ADE0AA}"/>
    <dgm:cxn modelId="{8DD0F01B-D8A5-4C2A-81E0-45E9C9BD8ADC}" srcId="{8A641870-59E7-41FE-8E3F-0A0C946912F3}" destId="{797D5A3F-91AB-4A05-8249-E303C5A6367F}" srcOrd="4" destOrd="0" parTransId="{8360567D-FE2F-4125-9FFA-9A3E7A0DCDA4}" sibTransId="{388C5DB6-651C-4786-ADF6-16664C58DBF4}"/>
    <dgm:cxn modelId="{EFDD1F1D-D4E1-40E9-8A79-6249A73CC7BC}" srcId="{8A641870-59E7-41FE-8E3F-0A0C946912F3}" destId="{7C9E45E9-4060-475E-8FDB-9372D84BA459}" srcOrd="3" destOrd="0" parTransId="{4BD6DB7E-DA4F-4FE8-BDE0-D76B79809F69}" sibTransId="{2B1C0AEA-DC6F-497A-9D94-75240C55E729}"/>
    <dgm:cxn modelId="{A5B4DC3E-E766-4A47-B391-CB1733F2DBEF}" type="presOf" srcId="{2B1C0AEA-DC6F-497A-9D94-75240C55E729}" destId="{BAD03869-C1E1-45F6-B37D-ADFFD9711CF2}" srcOrd="0" destOrd="0" presId="urn:microsoft.com/office/officeart/2005/8/layout/cycle6"/>
    <dgm:cxn modelId="{EAD0C33A-8548-4139-8E00-2845C3199D85}" type="presOf" srcId="{18B82D7E-ED41-41CA-9CC8-0C2474FC6686}" destId="{2A9D02E5-FDFA-49DB-9E17-95D8362CE818}" srcOrd="0" destOrd="0" presId="urn:microsoft.com/office/officeart/2005/8/layout/cycle6"/>
    <dgm:cxn modelId="{AC3DD0A4-EA12-44DB-A84F-ADDECFEFFB0B}" srcId="{8A641870-59E7-41FE-8E3F-0A0C946912F3}" destId="{18B82D7E-ED41-41CA-9CC8-0C2474FC6686}" srcOrd="2" destOrd="0" parTransId="{0E63DFF7-AA3E-4E94-9D7A-34102511207B}" sibTransId="{16608652-A928-4E87-A8CB-8F482623D7DF}"/>
    <dgm:cxn modelId="{14165AD6-36B7-41F6-AF54-499291B026C6}" type="presOf" srcId="{21389F5E-A012-4501-9158-5E1C74ADE0AA}" destId="{A2143DB9-B3C3-41E1-B618-DB163A2BB1A1}" srcOrd="0" destOrd="0" presId="urn:microsoft.com/office/officeart/2005/8/layout/cycle6"/>
    <dgm:cxn modelId="{FF509710-17DC-4185-B23F-5DC6D90CAF6A}" type="presOf" srcId="{8A641870-59E7-41FE-8E3F-0A0C946912F3}" destId="{4F53E505-4AE9-48F5-96F7-D2380F51782A}" srcOrd="0" destOrd="0" presId="urn:microsoft.com/office/officeart/2005/8/layout/cycle6"/>
    <dgm:cxn modelId="{10FCB6E9-5327-4188-8F0A-5D01A0FD9E8F}" type="presOf" srcId="{FD235BBC-03E2-4669-85E7-61806FD168CB}" destId="{9B2A8DF3-00F3-4350-841D-606247BBE714}" srcOrd="0" destOrd="0" presId="urn:microsoft.com/office/officeart/2005/8/layout/cycle6"/>
    <dgm:cxn modelId="{8CAC2C03-88E4-4735-9454-2361591B726E}" srcId="{8A641870-59E7-41FE-8E3F-0A0C946912F3}" destId="{9466F299-C47D-4EF0-975A-A417834CD0B4}" srcOrd="1" destOrd="0" parTransId="{5C1DEFCB-AEC7-4C98-B94A-9A2BE8B99C2D}" sibTransId="{9EE06423-09AC-4007-874F-EF11E46393D3}"/>
    <dgm:cxn modelId="{F5FD6878-5AA0-4002-B17E-066404417542}" type="presOf" srcId="{7C9E45E9-4060-475E-8FDB-9372D84BA459}" destId="{3FA5B8D3-86FD-4D76-AF5C-E44211634C38}" srcOrd="0" destOrd="0" presId="urn:microsoft.com/office/officeart/2005/8/layout/cycle6"/>
    <dgm:cxn modelId="{446B8AC2-EC45-4840-8335-4B7EEDB73A6D}" type="presParOf" srcId="{4F53E505-4AE9-48F5-96F7-D2380F51782A}" destId="{9B2A8DF3-00F3-4350-841D-606247BBE714}" srcOrd="0" destOrd="0" presId="urn:microsoft.com/office/officeart/2005/8/layout/cycle6"/>
    <dgm:cxn modelId="{99CE34FC-2E47-4350-82E4-6B36929DDB75}" type="presParOf" srcId="{4F53E505-4AE9-48F5-96F7-D2380F51782A}" destId="{60F8BCBB-2D2B-4B75-BBFC-EFB186F33BA9}" srcOrd="1" destOrd="0" presId="urn:microsoft.com/office/officeart/2005/8/layout/cycle6"/>
    <dgm:cxn modelId="{AD8CBB25-9BD8-42F3-BD52-3FB4FB2A087C}" type="presParOf" srcId="{4F53E505-4AE9-48F5-96F7-D2380F51782A}" destId="{A2143DB9-B3C3-41E1-B618-DB163A2BB1A1}" srcOrd="2" destOrd="0" presId="urn:microsoft.com/office/officeart/2005/8/layout/cycle6"/>
    <dgm:cxn modelId="{8790C5E6-4583-486B-B1EC-72C959E35225}" type="presParOf" srcId="{4F53E505-4AE9-48F5-96F7-D2380F51782A}" destId="{237D1019-BCB6-4229-ACBB-8A7A679EA363}" srcOrd="3" destOrd="0" presId="urn:microsoft.com/office/officeart/2005/8/layout/cycle6"/>
    <dgm:cxn modelId="{4980BE5F-2CAC-4A6A-A2F0-23B1E1457C10}" type="presParOf" srcId="{4F53E505-4AE9-48F5-96F7-D2380F51782A}" destId="{0A423F2A-D181-4DF9-B7D7-815CA3118B3C}" srcOrd="4" destOrd="0" presId="urn:microsoft.com/office/officeart/2005/8/layout/cycle6"/>
    <dgm:cxn modelId="{32D6D15F-C3E3-4F0C-A14F-B77E75E5490D}" type="presParOf" srcId="{4F53E505-4AE9-48F5-96F7-D2380F51782A}" destId="{455556AC-0AB8-42A0-8194-0A63E305BE34}" srcOrd="5" destOrd="0" presId="urn:microsoft.com/office/officeart/2005/8/layout/cycle6"/>
    <dgm:cxn modelId="{84FF11C0-300F-493A-8D70-CBA5A4415265}" type="presParOf" srcId="{4F53E505-4AE9-48F5-96F7-D2380F51782A}" destId="{2A9D02E5-FDFA-49DB-9E17-95D8362CE818}" srcOrd="6" destOrd="0" presId="urn:microsoft.com/office/officeart/2005/8/layout/cycle6"/>
    <dgm:cxn modelId="{1C0B59C7-AFAF-4395-980B-3A2592EB3C2D}" type="presParOf" srcId="{4F53E505-4AE9-48F5-96F7-D2380F51782A}" destId="{29971AEB-69F5-426E-B27F-2D56461E1CD3}" srcOrd="7" destOrd="0" presId="urn:microsoft.com/office/officeart/2005/8/layout/cycle6"/>
    <dgm:cxn modelId="{8EB4E1C8-C07C-4737-9E10-93AEA24882A3}" type="presParOf" srcId="{4F53E505-4AE9-48F5-96F7-D2380F51782A}" destId="{FBCD041B-1505-4562-A578-A5A99016ABBA}" srcOrd="8" destOrd="0" presId="urn:microsoft.com/office/officeart/2005/8/layout/cycle6"/>
    <dgm:cxn modelId="{50B8CC4A-5102-4416-BFDB-9A8EC5B497CB}" type="presParOf" srcId="{4F53E505-4AE9-48F5-96F7-D2380F51782A}" destId="{3FA5B8D3-86FD-4D76-AF5C-E44211634C38}" srcOrd="9" destOrd="0" presId="urn:microsoft.com/office/officeart/2005/8/layout/cycle6"/>
    <dgm:cxn modelId="{04E65DC8-9671-4708-94E8-BE8D1239E236}" type="presParOf" srcId="{4F53E505-4AE9-48F5-96F7-D2380F51782A}" destId="{97B8985E-506C-416A-9001-B2FC2C5BFB09}" srcOrd="10" destOrd="0" presId="urn:microsoft.com/office/officeart/2005/8/layout/cycle6"/>
    <dgm:cxn modelId="{602DB966-6F6F-4703-96A2-CB544F6A66AF}" type="presParOf" srcId="{4F53E505-4AE9-48F5-96F7-D2380F51782A}" destId="{BAD03869-C1E1-45F6-B37D-ADFFD9711CF2}" srcOrd="11" destOrd="0" presId="urn:microsoft.com/office/officeart/2005/8/layout/cycle6"/>
    <dgm:cxn modelId="{ACD8752A-1699-4D42-BE1A-970FCBD103C8}" type="presParOf" srcId="{4F53E505-4AE9-48F5-96F7-D2380F51782A}" destId="{564B939D-C167-4875-BC3D-953A0138C937}" srcOrd="12" destOrd="0" presId="urn:microsoft.com/office/officeart/2005/8/layout/cycle6"/>
    <dgm:cxn modelId="{FDD62771-3050-4768-91F0-F34E551C8C85}" type="presParOf" srcId="{4F53E505-4AE9-48F5-96F7-D2380F51782A}" destId="{B43833DC-354C-4450-9699-CEF2FE7FB1A1}" srcOrd="13" destOrd="0" presId="urn:microsoft.com/office/officeart/2005/8/layout/cycle6"/>
    <dgm:cxn modelId="{960B5109-B342-4FB4-AF33-FEB8C0F09569}" type="presParOf" srcId="{4F53E505-4AE9-48F5-96F7-D2380F51782A}" destId="{CD9AB737-571D-4DB3-90DD-6FDDE9C0B1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CD053-9CFC-4C8D-9AB3-CE2EAB6015B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3CCBDFE-59F4-4055-A442-74AF1A6C29F2}">
      <dgm:prSet phldrT="[Texto]"/>
      <dgm:spPr/>
      <dgm:t>
        <a:bodyPr/>
        <a:lstStyle/>
        <a:p>
          <a:r>
            <a:rPr lang="pt-BR" dirty="0" smtClean="0"/>
            <a:t>Estado</a:t>
          </a:r>
          <a:endParaRPr lang="pt-BR" dirty="0"/>
        </a:p>
      </dgm:t>
    </dgm:pt>
    <dgm:pt modelId="{CA4AFAF6-F940-423D-847C-38F15F758B78}" type="parTrans" cxnId="{6AD53166-DEFA-4771-AD81-71853BB524FE}">
      <dgm:prSet/>
      <dgm:spPr/>
      <dgm:t>
        <a:bodyPr/>
        <a:lstStyle/>
        <a:p>
          <a:endParaRPr lang="pt-BR"/>
        </a:p>
      </dgm:t>
    </dgm:pt>
    <dgm:pt modelId="{9AEB8D8B-A7AC-4541-B7BB-DC50DF8F9A38}" type="sibTrans" cxnId="{6AD53166-DEFA-4771-AD81-71853BB524FE}">
      <dgm:prSet/>
      <dgm:spPr/>
      <dgm:t>
        <a:bodyPr/>
        <a:lstStyle/>
        <a:p>
          <a:endParaRPr lang="pt-BR"/>
        </a:p>
      </dgm:t>
    </dgm:pt>
    <dgm:pt modelId="{AD7763F5-A8F6-4A31-823A-81BFA311DBCE}">
      <dgm:prSet phldrT="[Texto]"/>
      <dgm:spPr/>
      <dgm:t>
        <a:bodyPr/>
        <a:lstStyle/>
        <a:p>
          <a:r>
            <a:rPr lang="pt-BR" dirty="0" smtClean="0"/>
            <a:t>Cidade</a:t>
          </a:r>
          <a:endParaRPr lang="pt-BR" dirty="0"/>
        </a:p>
      </dgm:t>
    </dgm:pt>
    <dgm:pt modelId="{B07AE925-2451-49D0-A9C8-0443002E9ED0}" type="parTrans" cxnId="{7643EF86-DAE9-4A7D-923B-6893787062C2}">
      <dgm:prSet/>
      <dgm:spPr/>
      <dgm:t>
        <a:bodyPr/>
        <a:lstStyle/>
        <a:p>
          <a:endParaRPr lang="pt-BR"/>
        </a:p>
      </dgm:t>
    </dgm:pt>
    <dgm:pt modelId="{6D1A663B-DB91-40E4-AEC8-71CD4488F930}" type="sibTrans" cxnId="{7643EF86-DAE9-4A7D-923B-6893787062C2}">
      <dgm:prSet/>
      <dgm:spPr/>
      <dgm:t>
        <a:bodyPr/>
        <a:lstStyle/>
        <a:p>
          <a:endParaRPr lang="pt-BR"/>
        </a:p>
      </dgm:t>
    </dgm:pt>
    <dgm:pt modelId="{CD1CCD96-9AE3-4F9B-896B-0CF6A6D00E28}">
      <dgm:prSet phldrT="[Texto]"/>
      <dgm:spPr/>
      <dgm:t>
        <a:bodyPr/>
        <a:lstStyle/>
        <a:p>
          <a:r>
            <a:rPr lang="pt-BR" dirty="0" smtClean="0"/>
            <a:t>Região</a:t>
          </a:r>
          <a:endParaRPr lang="pt-BR" dirty="0"/>
        </a:p>
      </dgm:t>
    </dgm:pt>
    <dgm:pt modelId="{6A168B7C-15A9-4418-BBC0-01586912825D}" type="parTrans" cxnId="{95F8A976-4F4A-43E8-8DB6-37A7268B7292}">
      <dgm:prSet/>
      <dgm:spPr/>
      <dgm:t>
        <a:bodyPr/>
        <a:lstStyle/>
        <a:p>
          <a:endParaRPr lang="pt-BR"/>
        </a:p>
      </dgm:t>
    </dgm:pt>
    <dgm:pt modelId="{F92A2847-5760-4F75-B6AF-72625B794EA7}" type="sibTrans" cxnId="{95F8A976-4F4A-43E8-8DB6-37A7268B7292}">
      <dgm:prSet/>
      <dgm:spPr/>
      <dgm:t>
        <a:bodyPr/>
        <a:lstStyle/>
        <a:p>
          <a:endParaRPr lang="pt-BR"/>
        </a:p>
      </dgm:t>
    </dgm:pt>
    <dgm:pt modelId="{C6A4AE8B-D1C6-467D-AD9A-E83AFBC09B37}">
      <dgm:prSet phldrT="[Texto]"/>
      <dgm:spPr/>
      <dgm:t>
        <a:bodyPr/>
        <a:lstStyle/>
        <a:p>
          <a:r>
            <a:rPr lang="pt-BR" dirty="0" smtClean="0"/>
            <a:t>Bairro</a:t>
          </a:r>
          <a:endParaRPr lang="pt-BR" dirty="0"/>
        </a:p>
      </dgm:t>
    </dgm:pt>
    <dgm:pt modelId="{7D91575E-A1A8-4F30-A971-493335DFF4C2}" type="parTrans" cxnId="{79025CD5-58F5-4C36-983D-10557A1251E0}">
      <dgm:prSet/>
      <dgm:spPr/>
      <dgm:t>
        <a:bodyPr/>
        <a:lstStyle/>
        <a:p>
          <a:endParaRPr lang="pt-BR"/>
        </a:p>
      </dgm:t>
    </dgm:pt>
    <dgm:pt modelId="{4ED93BC5-1907-499D-952B-00C35E302737}" type="sibTrans" cxnId="{79025CD5-58F5-4C36-983D-10557A1251E0}">
      <dgm:prSet/>
      <dgm:spPr/>
      <dgm:t>
        <a:bodyPr/>
        <a:lstStyle/>
        <a:p>
          <a:endParaRPr lang="pt-BR"/>
        </a:p>
      </dgm:t>
    </dgm:pt>
    <dgm:pt modelId="{5EBC7BDA-0D27-40E6-AB81-CFE44F38AF0F}" type="pres">
      <dgm:prSet presAssocID="{0D7CD053-9CFC-4C8D-9AB3-CE2EAB6015B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AC330E-594A-47C8-A31C-927EC10A41B9}" type="pres">
      <dgm:prSet presAssocID="{0D7CD053-9CFC-4C8D-9AB3-CE2EAB6015B2}" presName="comp1" presStyleCnt="0"/>
      <dgm:spPr/>
    </dgm:pt>
    <dgm:pt modelId="{8D2ED4C3-901A-4803-BD28-9B5B358675FE}" type="pres">
      <dgm:prSet presAssocID="{0D7CD053-9CFC-4C8D-9AB3-CE2EAB6015B2}" presName="circle1" presStyleLbl="node1" presStyleIdx="0" presStyleCnt="4"/>
      <dgm:spPr/>
      <dgm:t>
        <a:bodyPr/>
        <a:lstStyle/>
        <a:p>
          <a:endParaRPr lang="pt-BR"/>
        </a:p>
      </dgm:t>
    </dgm:pt>
    <dgm:pt modelId="{163378F8-12BB-41C9-904C-4A8D6E0D9C2D}" type="pres">
      <dgm:prSet presAssocID="{0D7CD053-9CFC-4C8D-9AB3-CE2EAB6015B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58A518-BE81-4E49-8B04-8652147D6C08}" type="pres">
      <dgm:prSet presAssocID="{0D7CD053-9CFC-4C8D-9AB3-CE2EAB6015B2}" presName="comp2" presStyleCnt="0"/>
      <dgm:spPr/>
    </dgm:pt>
    <dgm:pt modelId="{44971500-0266-407F-AC6B-2AD672853AE6}" type="pres">
      <dgm:prSet presAssocID="{0D7CD053-9CFC-4C8D-9AB3-CE2EAB6015B2}" presName="circle2" presStyleLbl="node1" presStyleIdx="1" presStyleCnt="4"/>
      <dgm:spPr/>
      <dgm:t>
        <a:bodyPr/>
        <a:lstStyle/>
        <a:p>
          <a:endParaRPr lang="pt-BR"/>
        </a:p>
      </dgm:t>
    </dgm:pt>
    <dgm:pt modelId="{8A5EF714-A8BC-4AF3-9EAB-627207C1691C}" type="pres">
      <dgm:prSet presAssocID="{0D7CD053-9CFC-4C8D-9AB3-CE2EAB6015B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49C582-B467-4158-81DD-E9146DAFBA81}" type="pres">
      <dgm:prSet presAssocID="{0D7CD053-9CFC-4C8D-9AB3-CE2EAB6015B2}" presName="comp3" presStyleCnt="0"/>
      <dgm:spPr/>
    </dgm:pt>
    <dgm:pt modelId="{19B60C20-4DAC-4521-8DA5-C9D0E982085A}" type="pres">
      <dgm:prSet presAssocID="{0D7CD053-9CFC-4C8D-9AB3-CE2EAB6015B2}" presName="circle3" presStyleLbl="node1" presStyleIdx="2" presStyleCnt="4"/>
      <dgm:spPr/>
      <dgm:t>
        <a:bodyPr/>
        <a:lstStyle/>
        <a:p>
          <a:endParaRPr lang="pt-BR"/>
        </a:p>
      </dgm:t>
    </dgm:pt>
    <dgm:pt modelId="{2ABA3D4F-6529-44E1-83AF-D667BFA33A9D}" type="pres">
      <dgm:prSet presAssocID="{0D7CD053-9CFC-4C8D-9AB3-CE2EAB6015B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236D1C-4E05-4F2E-8CE7-99837965AB91}" type="pres">
      <dgm:prSet presAssocID="{0D7CD053-9CFC-4C8D-9AB3-CE2EAB6015B2}" presName="comp4" presStyleCnt="0"/>
      <dgm:spPr/>
    </dgm:pt>
    <dgm:pt modelId="{840D04A9-56EF-4A12-A075-609253A0D328}" type="pres">
      <dgm:prSet presAssocID="{0D7CD053-9CFC-4C8D-9AB3-CE2EAB6015B2}" presName="circle4" presStyleLbl="node1" presStyleIdx="3" presStyleCnt="4"/>
      <dgm:spPr/>
      <dgm:t>
        <a:bodyPr/>
        <a:lstStyle/>
        <a:p>
          <a:endParaRPr lang="pt-BR"/>
        </a:p>
      </dgm:t>
    </dgm:pt>
    <dgm:pt modelId="{D04C1449-2F93-4146-9FCE-50DF22E7A6BA}" type="pres">
      <dgm:prSet presAssocID="{0D7CD053-9CFC-4C8D-9AB3-CE2EAB6015B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CE38E7-F3BE-4D75-A060-DA2D27A2EF94}" type="presOf" srcId="{CD1CCD96-9AE3-4F9B-896B-0CF6A6D00E28}" destId="{2ABA3D4F-6529-44E1-83AF-D667BFA33A9D}" srcOrd="1" destOrd="0" presId="urn:microsoft.com/office/officeart/2005/8/layout/venn2"/>
    <dgm:cxn modelId="{441B84F1-8E33-473C-B302-EF1FD80EC15C}" type="presOf" srcId="{C6A4AE8B-D1C6-467D-AD9A-E83AFBC09B37}" destId="{840D04A9-56EF-4A12-A075-609253A0D328}" srcOrd="0" destOrd="0" presId="urn:microsoft.com/office/officeart/2005/8/layout/venn2"/>
    <dgm:cxn modelId="{79025CD5-58F5-4C36-983D-10557A1251E0}" srcId="{0D7CD053-9CFC-4C8D-9AB3-CE2EAB6015B2}" destId="{C6A4AE8B-D1C6-467D-AD9A-E83AFBC09B37}" srcOrd="3" destOrd="0" parTransId="{7D91575E-A1A8-4F30-A971-493335DFF4C2}" sibTransId="{4ED93BC5-1907-499D-952B-00C35E302737}"/>
    <dgm:cxn modelId="{95F8A976-4F4A-43E8-8DB6-37A7268B7292}" srcId="{0D7CD053-9CFC-4C8D-9AB3-CE2EAB6015B2}" destId="{CD1CCD96-9AE3-4F9B-896B-0CF6A6D00E28}" srcOrd="2" destOrd="0" parTransId="{6A168B7C-15A9-4418-BBC0-01586912825D}" sibTransId="{F92A2847-5760-4F75-B6AF-72625B794EA7}"/>
    <dgm:cxn modelId="{FDAB4631-734C-4CEB-B644-988EAD2E4D2B}" type="presOf" srcId="{AD7763F5-A8F6-4A31-823A-81BFA311DBCE}" destId="{44971500-0266-407F-AC6B-2AD672853AE6}" srcOrd="0" destOrd="0" presId="urn:microsoft.com/office/officeart/2005/8/layout/venn2"/>
    <dgm:cxn modelId="{424C2848-5FC7-4204-9959-72C365FA4538}" type="presOf" srcId="{C6A4AE8B-D1C6-467D-AD9A-E83AFBC09B37}" destId="{D04C1449-2F93-4146-9FCE-50DF22E7A6BA}" srcOrd="1" destOrd="0" presId="urn:microsoft.com/office/officeart/2005/8/layout/venn2"/>
    <dgm:cxn modelId="{779806F4-88D4-4125-9A8F-17BE5A7500CB}" type="presOf" srcId="{0D7CD053-9CFC-4C8D-9AB3-CE2EAB6015B2}" destId="{5EBC7BDA-0D27-40E6-AB81-CFE44F38AF0F}" srcOrd="0" destOrd="0" presId="urn:microsoft.com/office/officeart/2005/8/layout/venn2"/>
    <dgm:cxn modelId="{BC638B45-FA77-48D1-A24B-DB27F9A58565}" type="presOf" srcId="{E3CCBDFE-59F4-4055-A442-74AF1A6C29F2}" destId="{163378F8-12BB-41C9-904C-4A8D6E0D9C2D}" srcOrd="1" destOrd="0" presId="urn:microsoft.com/office/officeart/2005/8/layout/venn2"/>
    <dgm:cxn modelId="{6AD53166-DEFA-4771-AD81-71853BB524FE}" srcId="{0D7CD053-9CFC-4C8D-9AB3-CE2EAB6015B2}" destId="{E3CCBDFE-59F4-4055-A442-74AF1A6C29F2}" srcOrd="0" destOrd="0" parTransId="{CA4AFAF6-F940-423D-847C-38F15F758B78}" sibTransId="{9AEB8D8B-A7AC-4541-B7BB-DC50DF8F9A38}"/>
    <dgm:cxn modelId="{7C791FDE-F565-4433-8045-6687476A67F6}" type="presOf" srcId="{CD1CCD96-9AE3-4F9B-896B-0CF6A6D00E28}" destId="{19B60C20-4DAC-4521-8DA5-C9D0E982085A}" srcOrd="0" destOrd="0" presId="urn:microsoft.com/office/officeart/2005/8/layout/venn2"/>
    <dgm:cxn modelId="{0FBDEF5A-2830-4F2E-97EE-133F2BE3C0F3}" type="presOf" srcId="{E3CCBDFE-59F4-4055-A442-74AF1A6C29F2}" destId="{8D2ED4C3-901A-4803-BD28-9B5B358675FE}" srcOrd="0" destOrd="0" presId="urn:microsoft.com/office/officeart/2005/8/layout/venn2"/>
    <dgm:cxn modelId="{7643EF86-DAE9-4A7D-923B-6893787062C2}" srcId="{0D7CD053-9CFC-4C8D-9AB3-CE2EAB6015B2}" destId="{AD7763F5-A8F6-4A31-823A-81BFA311DBCE}" srcOrd="1" destOrd="0" parTransId="{B07AE925-2451-49D0-A9C8-0443002E9ED0}" sibTransId="{6D1A663B-DB91-40E4-AEC8-71CD4488F930}"/>
    <dgm:cxn modelId="{8549F365-EE8F-400B-94F6-6CF71F8491C4}" type="presOf" srcId="{AD7763F5-A8F6-4A31-823A-81BFA311DBCE}" destId="{8A5EF714-A8BC-4AF3-9EAB-627207C1691C}" srcOrd="1" destOrd="0" presId="urn:microsoft.com/office/officeart/2005/8/layout/venn2"/>
    <dgm:cxn modelId="{8B74D898-2D46-4086-9CF7-EAB0BB3AF68C}" type="presParOf" srcId="{5EBC7BDA-0D27-40E6-AB81-CFE44F38AF0F}" destId="{81AC330E-594A-47C8-A31C-927EC10A41B9}" srcOrd="0" destOrd="0" presId="urn:microsoft.com/office/officeart/2005/8/layout/venn2"/>
    <dgm:cxn modelId="{EF682923-2B68-4F3F-8615-33DC9E270A56}" type="presParOf" srcId="{81AC330E-594A-47C8-A31C-927EC10A41B9}" destId="{8D2ED4C3-901A-4803-BD28-9B5B358675FE}" srcOrd="0" destOrd="0" presId="urn:microsoft.com/office/officeart/2005/8/layout/venn2"/>
    <dgm:cxn modelId="{1F0CEA1D-C513-45DA-BA92-07CD2B28E045}" type="presParOf" srcId="{81AC330E-594A-47C8-A31C-927EC10A41B9}" destId="{163378F8-12BB-41C9-904C-4A8D6E0D9C2D}" srcOrd="1" destOrd="0" presId="urn:microsoft.com/office/officeart/2005/8/layout/venn2"/>
    <dgm:cxn modelId="{177B58FD-78A1-480F-B9E0-B61CC08A8DDE}" type="presParOf" srcId="{5EBC7BDA-0D27-40E6-AB81-CFE44F38AF0F}" destId="{4658A518-BE81-4E49-8B04-8652147D6C08}" srcOrd="1" destOrd="0" presId="urn:microsoft.com/office/officeart/2005/8/layout/venn2"/>
    <dgm:cxn modelId="{336B22E7-E97C-41D4-82E2-F84F7008A0E2}" type="presParOf" srcId="{4658A518-BE81-4E49-8B04-8652147D6C08}" destId="{44971500-0266-407F-AC6B-2AD672853AE6}" srcOrd="0" destOrd="0" presId="urn:microsoft.com/office/officeart/2005/8/layout/venn2"/>
    <dgm:cxn modelId="{F006F6F9-F483-49AB-AAE3-431255117ABB}" type="presParOf" srcId="{4658A518-BE81-4E49-8B04-8652147D6C08}" destId="{8A5EF714-A8BC-4AF3-9EAB-627207C1691C}" srcOrd="1" destOrd="0" presId="urn:microsoft.com/office/officeart/2005/8/layout/venn2"/>
    <dgm:cxn modelId="{15AF8879-81B0-4C99-8181-AC43F86175B6}" type="presParOf" srcId="{5EBC7BDA-0D27-40E6-AB81-CFE44F38AF0F}" destId="{AC49C582-B467-4158-81DD-E9146DAFBA81}" srcOrd="2" destOrd="0" presId="urn:microsoft.com/office/officeart/2005/8/layout/venn2"/>
    <dgm:cxn modelId="{29CECCC3-3FAE-4202-8AFA-E0621878F6BE}" type="presParOf" srcId="{AC49C582-B467-4158-81DD-E9146DAFBA81}" destId="{19B60C20-4DAC-4521-8DA5-C9D0E982085A}" srcOrd="0" destOrd="0" presId="urn:microsoft.com/office/officeart/2005/8/layout/venn2"/>
    <dgm:cxn modelId="{F2ADD3CB-C4F8-4410-8E66-F5D4D0F88EFF}" type="presParOf" srcId="{AC49C582-B467-4158-81DD-E9146DAFBA81}" destId="{2ABA3D4F-6529-44E1-83AF-D667BFA33A9D}" srcOrd="1" destOrd="0" presId="urn:microsoft.com/office/officeart/2005/8/layout/venn2"/>
    <dgm:cxn modelId="{4736C2C3-B116-4757-8EEB-48A15B30FE02}" type="presParOf" srcId="{5EBC7BDA-0D27-40E6-AB81-CFE44F38AF0F}" destId="{EE236D1C-4E05-4F2E-8CE7-99837965AB91}" srcOrd="3" destOrd="0" presId="urn:microsoft.com/office/officeart/2005/8/layout/venn2"/>
    <dgm:cxn modelId="{BF3B007E-0C8E-46B2-8E38-0EC93EDD889C}" type="presParOf" srcId="{EE236D1C-4E05-4F2E-8CE7-99837965AB91}" destId="{840D04A9-56EF-4A12-A075-609253A0D328}" srcOrd="0" destOrd="0" presId="urn:microsoft.com/office/officeart/2005/8/layout/venn2"/>
    <dgm:cxn modelId="{F21936ED-3D56-447B-B8A1-431CAB420AA2}" type="presParOf" srcId="{EE236D1C-4E05-4F2E-8CE7-99837965AB91}" destId="{D04C1449-2F93-4146-9FCE-50DF22E7A6B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FA15F-AEE1-4139-867F-E6A9291B30BE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6E16F234-295C-4562-8544-7B7764FD54DA}">
      <dgm:prSet phldrT="[Texto]"/>
      <dgm:spPr/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Vida Plena</a:t>
          </a:r>
          <a:endParaRPr lang="pt-BR" dirty="0">
            <a:solidFill>
              <a:srgbClr val="002060"/>
            </a:solidFill>
          </a:endParaRPr>
        </a:p>
      </dgm:t>
    </dgm:pt>
    <dgm:pt modelId="{AE4BC2FE-B61A-4446-BCDD-F6A2530C4215}" type="parTrans" cxnId="{1FFC8265-3477-42FB-AD37-ABCF7928242E}">
      <dgm:prSet/>
      <dgm:spPr/>
      <dgm:t>
        <a:bodyPr/>
        <a:lstStyle/>
        <a:p>
          <a:endParaRPr lang="pt-BR"/>
        </a:p>
      </dgm:t>
    </dgm:pt>
    <dgm:pt modelId="{94E668F5-6EA6-4F1D-9B9E-6841DDCF01FC}" type="sibTrans" cxnId="{1FFC8265-3477-42FB-AD37-ABCF7928242E}">
      <dgm:prSet/>
      <dgm:spPr/>
      <dgm:t>
        <a:bodyPr/>
        <a:lstStyle/>
        <a:p>
          <a:endParaRPr lang="pt-BR"/>
        </a:p>
      </dgm:t>
    </dgm:pt>
    <dgm:pt modelId="{AC814825-8A25-4577-8E52-689D4095D145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63D56E6E-5C2E-4D26-9067-9BB4A2CA6131}" type="parTrans" cxnId="{0DC5FE50-B642-4D86-813C-D821EE4F9A42}">
      <dgm:prSet/>
      <dgm:spPr/>
      <dgm:t>
        <a:bodyPr/>
        <a:lstStyle/>
        <a:p>
          <a:endParaRPr lang="pt-BR"/>
        </a:p>
      </dgm:t>
    </dgm:pt>
    <dgm:pt modelId="{CD063090-9AA9-45C0-8D8F-78F0E50AB914}" type="sibTrans" cxnId="{0DC5FE50-B642-4D86-813C-D821EE4F9A42}">
      <dgm:prSet/>
      <dgm:spPr/>
      <dgm:t>
        <a:bodyPr/>
        <a:lstStyle/>
        <a:p>
          <a:endParaRPr lang="pt-BR"/>
        </a:p>
      </dgm:t>
    </dgm:pt>
    <dgm:pt modelId="{4B376BD3-57B4-4809-B0C9-2023F8277CE4}">
      <dgm:prSet phldrT="[Texto]"/>
      <dgm:spPr/>
      <dgm:t>
        <a:bodyPr/>
        <a:lstStyle/>
        <a:p>
          <a:r>
            <a:rPr lang="pt-BR" dirty="0" smtClean="0"/>
            <a:t>Educação</a:t>
          </a:r>
          <a:endParaRPr lang="pt-BR" dirty="0"/>
        </a:p>
      </dgm:t>
    </dgm:pt>
    <dgm:pt modelId="{535A80CB-05DE-499F-9158-11AD42D3360D}" type="parTrans" cxnId="{FBFD5062-BE41-47E5-B9EF-A4F8BE5D6460}">
      <dgm:prSet/>
      <dgm:spPr/>
      <dgm:t>
        <a:bodyPr/>
        <a:lstStyle/>
        <a:p>
          <a:endParaRPr lang="pt-BR"/>
        </a:p>
      </dgm:t>
    </dgm:pt>
    <dgm:pt modelId="{7ADD3D46-9816-47FB-B1AC-6A3628C3B17F}" type="sibTrans" cxnId="{FBFD5062-BE41-47E5-B9EF-A4F8BE5D6460}">
      <dgm:prSet/>
      <dgm:spPr/>
      <dgm:t>
        <a:bodyPr/>
        <a:lstStyle/>
        <a:p>
          <a:endParaRPr lang="pt-BR"/>
        </a:p>
      </dgm:t>
    </dgm:pt>
    <dgm:pt modelId="{4E5CDC39-D32C-4FF1-8280-17B3F25BE30E}">
      <dgm:prSet phldrT="[Texto]"/>
      <dgm:spPr/>
      <dgm:t>
        <a:bodyPr/>
        <a:lstStyle/>
        <a:p>
          <a:r>
            <a:rPr lang="pt-BR" dirty="0" smtClean="0"/>
            <a:t>Moradia</a:t>
          </a:r>
          <a:endParaRPr lang="pt-BR" dirty="0"/>
        </a:p>
      </dgm:t>
    </dgm:pt>
    <dgm:pt modelId="{3F76313D-97DD-400D-8EFD-C85F8DBCCDE8}" type="parTrans" cxnId="{8EF0BBF0-C5AC-4051-A6F3-B7B664E601B0}">
      <dgm:prSet/>
      <dgm:spPr/>
      <dgm:t>
        <a:bodyPr/>
        <a:lstStyle/>
        <a:p>
          <a:endParaRPr lang="pt-BR"/>
        </a:p>
      </dgm:t>
    </dgm:pt>
    <dgm:pt modelId="{EEA7F48D-E41B-410A-9EB5-19C3A12DEB0C}" type="sibTrans" cxnId="{8EF0BBF0-C5AC-4051-A6F3-B7B664E601B0}">
      <dgm:prSet/>
      <dgm:spPr/>
      <dgm:t>
        <a:bodyPr/>
        <a:lstStyle/>
        <a:p>
          <a:endParaRPr lang="pt-BR"/>
        </a:p>
      </dgm:t>
    </dgm:pt>
    <dgm:pt modelId="{CD6458AC-3091-41BF-BEDA-9708273E03D3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C87243C2-21C9-46B3-A562-8F1F4AF11079}" type="parTrans" cxnId="{54999E2F-38D6-4395-AA49-54F3615AEE2F}">
      <dgm:prSet/>
      <dgm:spPr/>
      <dgm:t>
        <a:bodyPr/>
        <a:lstStyle/>
        <a:p>
          <a:endParaRPr lang="pt-BR"/>
        </a:p>
      </dgm:t>
    </dgm:pt>
    <dgm:pt modelId="{517AD577-D2ED-4FDE-BD47-F15B0F4F5973}" type="sibTrans" cxnId="{54999E2F-38D6-4395-AA49-54F3615AEE2F}">
      <dgm:prSet/>
      <dgm:spPr/>
      <dgm:t>
        <a:bodyPr/>
        <a:lstStyle/>
        <a:p>
          <a:endParaRPr lang="pt-BR"/>
        </a:p>
      </dgm:t>
    </dgm:pt>
    <dgm:pt modelId="{F86D0316-BAB3-4535-9E70-F805000FFBB2}" type="pres">
      <dgm:prSet presAssocID="{1C2FA15F-AEE1-4139-867F-E6A9291B30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E0F2C9-AD39-4C98-84B4-0B27F5366B44}" type="pres">
      <dgm:prSet presAssocID="{6E16F234-295C-4562-8544-7B7764FD54DA}" presName="centerShape" presStyleLbl="node0" presStyleIdx="0" presStyleCnt="1" custScaleX="111302" custScaleY="116535"/>
      <dgm:spPr/>
      <dgm:t>
        <a:bodyPr/>
        <a:lstStyle/>
        <a:p>
          <a:endParaRPr lang="pt-BR"/>
        </a:p>
      </dgm:t>
    </dgm:pt>
    <dgm:pt modelId="{734CBC75-1C14-4B69-A8F4-5FDF89EE5B51}" type="pres">
      <dgm:prSet presAssocID="{63D56E6E-5C2E-4D26-9067-9BB4A2CA6131}" presName="parTrans" presStyleLbl="sibTrans2D1" presStyleIdx="0" presStyleCnt="4"/>
      <dgm:spPr/>
      <dgm:t>
        <a:bodyPr/>
        <a:lstStyle/>
        <a:p>
          <a:endParaRPr lang="pt-BR"/>
        </a:p>
      </dgm:t>
    </dgm:pt>
    <dgm:pt modelId="{73B2EA44-B702-49E5-86FD-7424E3E6B0DD}" type="pres">
      <dgm:prSet presAssocID="{63D56E6E-5C2E-4D26-9067-9BB4A2CA6131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915E8560-8FBB-4771-8093-6A62C02AAA83}" type="pres">
      <dgm:prSet presAssocID="{AC814825-8A25-4577-8E52-689D4095D1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99E4C-C74C-4156-9F53-9CD3FAECC249}" type="pres">
      <dgm:prSet presAssocID="{535A80CB-05DE-499F-9158-11AD42D3360D}" presName="parTrans" presStyleLbl="sibTrans2D1" presStyleIdx="1" presStyleCnt="4"/>
      <dgm:spPr/>
      <dgm:t>
        <a:bodyPr/>
        <a:lstStyle/>
        <a:p>
          <a:endParaRPr lang="pt-BR"/>
        </a:p>
      </dgm:t>
    </dgm:pt>
    <dgm:pt modelId="{7967D999-0043-480C-9A4A-654F06CA64D9}" type="pres">
      <dgm:prSet presAssocID="{535A80CB-05DE-499F-9158-11AD42D3360D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9D47AEAE-0272-400F-AD29-7B3BBEE41C9A}" type="pres">
      <dgm:prSet presAssocID="{4B376BD3-57B4-4809-B0C9-2023F8277C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AB3D5-EA99-428B-8FA7-0131CFB3BFB0}" type="pres">
      <dgm:prSet presAssocID="{3F76313D-97DD-400D-8EFD-C85F8DBCCDE8}" presName="parTrans" presStyleLbl="sibTrans2D1" presStyleIdx="2" presStyleCnt="4"/>
      <dgm:spPr/>
      <dgm:t>
        <a:bodyPr/>
        <a:lstStyle/>
        <a:p>
          <a:endParaRPr lang="pt-BR"/>
        </a:p>
      </dgm:t>
    </dgm:pt>
    <dgm:pt modelId="{A015FBCB-DE68-4482-A43A-54D935774C7F}" type="pres">
      <dgm:prSet presAssocID="{3F76313D-97DD-400D-8EFD-C85F8DBCCDE8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4734BCA3-5396-4907-BBB8-DE8A020FDA11}" type="pres">
      <dgm:prSet presAssocID="{4E5CDC39-D32C-4FF1-8280-17B3F25BE3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4430C-4607-472D-BFCD-4D8E26048A86}" type="pres">
      <dgm:prSet presAssocID="{C87243C2-21C9-46B3-A562-8F1F4AF11079}" presName="parTrans" presStyleLbl="sibTrans2D1" presStyleIdx="3" presStyleCnt="4"/>
      <dgm:spPr/>
      <dgm:t>
        <a:bodyPr/>
        <a:lstStyle/>
        <a:p>
          <a:endParaRPr lang="pt-BR"/>
        </a:p>
      </dgm:t>
    </dgm:pt>
    <dgm:pt modelId="{06FF746D-A875-4B21-9C5F-BD4C6F805C48}" type="pres">
      <dgm:prSet presAssocID="{C87243C2-21C9-46B3-A562-8F1F4AF11079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4629FAFD-7629-49D2-99D8-4295FD621177}" type="pres">
      <dgm:prSet presAssocID="{CD6458AC-3091-41BF-BEDA-9708273E0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0549EA-9B49-4359-8F01-C6F2B505F02B}" type="presOf" srcId="{6E16F234-295C-4562-8544-7B7764FD54DA}" destId="{29E0F2C9-AD39-4C98-84B4-0B27F5366B44}" srcOrd="0" destOrd="0" presId="urn:microsoft.com/office/officeart/2005/8/layout/radial5"/>
    <dgm:cxn modelId="{488FC5D2-CBD5-4C60-8160-AE8D6ECAEB20}" type="presOf" srcId="{3F76313D-97DD-400D-8EFD-C85F8DBCCDE8}" destId="{A015FBCB-DE68-4482-A43A-54D935774C7F}" srcOrd="1" destOrd="0" presId="urn:microsoft.com/office/officeart/2005/8/layout/radial5"/>
    <dgm:cxn modelId="{ADFE9640-169D-47D5-97EE-5353EAA496E6}" type="presOf" srcId="{4B376BD3-57B4-4809-B0C9-2023F8277CE4}" destId="{9D47AEAE-0272-400F-AD29-7B3BBEE41C9A}" srcOrd="0" destOrd="0" presId="urn:microsoft.com/office/officeart/2005/8/layout/radial5"/>
    <dgm:cxn modelId="{02D16A4A-4813-40B3-8245-DD454E01F0E4}" type="presOf" srcId="{535A80CB-05DE-499F-9158-11AD42D3360D}" destId="{7967D999-0043-480C-9A4A-654F06CA64D9}" srcOrd="1" destOrd="0" presId="urn:microsoft.com/office/officeart/2005/8/layout/radial5"/>
    <dgm:cxn modelId="{8EF0BBF0-C5AC-4051-A6F3-B7B664E601B0}" srcId="{6E16F234-295C-4562-8544-7B7764FD54DA}" destId="{4E5CDC39-D32C-4FF1-8280-17B3F25BE30E}" srcOrd="2" destOrd="0" parTransId="{3F76313D-97DD-400D-8EFD-C85F8DBCCDE8}" sibTransId="{EEA7F48D-E41B-410A-9EB5-19C3A12DEB0C}"/>
    <dgm:cxn modelId="{53B9B047-2C76-4CE4-A124-FC04ABFFDBEF}" type="presOf" srcId="{3F76313D-97DD-400D-8EFD-C85F8DBCCDE8}" destId="{79AAB3D5-EA99-428B-8FA7-0131CFB3BFB0}" srcOrd="0" destOrd="0" presId="urn:microsoft.com/office/officeart/2005/8/layout/radial5"/>
    <dgm:cxn modelId="{8D4122BA-DEF2-4167-BFD3-7863A47D1507}" type="presOf" srcId="{C87243C2-21C9-46B3-A562-8F1F4AF11079}" destId="{06FF746D-A875-4B21-9C5F-BD4C6F805C48}" srcOrd="1" destOrd="0" presId="urn:microsoft.com/office/officeart/2005/8/layout/radial5"/>
    <dgm:cxn modelId="{CDB285C8-E5BD-4A35-80B1-6FEE255B41D7}" type="presOf" srcId="{1C2FA15F-AEE1-4139-867F-E6A9291B30BE}" destId="{F86D0316-BAB3-4535-9E70-F805000FFBB2}" srcOrd="0" destOrd="0" presId="urn:microsoft.com/office/officeart/2005/8/layout/radial5"/>
    <dgm:cxn modelId="{0DC5FE50-B642-4D86-813C-D821EE4F9A42}" srcId="{6E16F234-295C-4562-8544-7B7764FD54DA}" destId="{AC814825-8A25-4577-8E52-689D4095D145}" srcOrd="0" destOrd="0" parTransId="{63D56E6E-5C2E-4D26-9067-9BB4A2CA6131}" sibTransId="{CD063090-9AA9-45C0-8D8F-78F0E50AB914}"/>
    <dgm:cxn modelId="{A9408B68-716A-4B98-8485-5C6A59410A3B}" type="presOf" srcId="{AC814825-8A25-4577-8E52-689D4095D145}" destId="{915E8560-8FBB-4771-8093-6A62C02AAA83}" srcOrd="0" destOrd="0" presId="urn:microsoft.com/office/officeart/2005/8/layout/radial5"/>
    <dgm:cxn modelId="{54999E2F-38D6-4395-AA49-54F3615AEE2F}" srcId="{6E16F234-295C-4562-8544-7B7764FD54DA}" destId="{CD6458AC-3091-41BF-BEDA-9708273E03D3}" srcOrd="3" destOrd="0" parTransId="{C87243C2-21C9-46B3-A562-8F1F4AF11079}" sibTransId="{517AD577-D2ED-4FDE-BD47-F15B0F4F5973}"/>
    <dgm:cxn modelId="{D140A4D1-B9C5-4799-A069-E0FADC139C3B}" type="presOf" srcId="{CD6458AC-3091-41BF-BEDA-9708273E03D3}" destId="{4629FAFD-7629-49D2-99D8-4295FD621177}" srcOrd="0" destOrd="0" presId="urn:microsoft.com/office/officeart/2005/8/layout/radial5"/>
    <dgm:cxn modelId="{E67B6E83-958E-427D-BEBE-E84A2664CCD7}" type="presOf" srcId="{4E5CDC39-D32C-4FF1-8280-17B3F25BE30E}" destId="{4734BCA3-5396-4907-BBB8-DE8A020FDA11}" srcOrd="0" destOrd="0" presId="urn:microsoft.com/office/officeart/2005/8/layout/radial5"/>
    <dgm:cxn modelId="{C4D66667-910A-4267-A1BC-2FFD34D90DC1}" type="presOf" srcId="{535A80CB-05DE-499F-9158-11AD42D3360D}" destId="{62E99E4C-C74C-4156-9F53-9CD3FAECC249}" srcOrd="0" destOrd="0" presId="urn:microsoft.com/office/officeart/2005/8/layout/radial5"/>
    <dgm:cxn modelId="{1FFC8265-3477-42FB-AD37-ABCF7928242E}" srcId="{1C2FA15F-AEE1-4139-867F-E6A9291B30BE}" destId="{6E16F234-295C-4562-8544-7B7764FD54DA}" srcOrd="0" destOrd="0" parTransId="{AE4BC2FE-B61A-4446-BCDD-F6A2530C4215}" sibTransId="{94E668F5-6EA6-4F1D-9B9E-6841DDCF01FC}"/>
    <dgm:cxn modelId="{06C1FE4E-AB75-44DF-AE6D-1C04E978571D}" type="presOf" srcId="{C87243C2-21C9-46B3-A562-8F1F4AF11079}" destId="{9984430C-4607-472D-BFCD-4D8E26048A86}" srcOrd="0" destOrd="0" presId="urn:microsoft.com/office/officeart/2005/8/layout/radial5"/>
    <dgm:cxn modelId="{FBFD5062-BE41-47E5-B9EF-A4F8BE5D6460}" srcId="{6E16F234-295C-4562-8544-7B7764FD54DA}" destId="{4B376BD3-57B4-4809-B0C9-2023F8277CE4}" srcOrd="1" destOrd="0" parTransId="{535A80CB-05DE-499F-9158-11AD42D3360D}" sibTransId="{7ADD3D46-9816-47FB-B1AC-6A3628C3B17F}"/>
    <dgm:cxn modelId="{AAF2E8C4-CFC7-456C-ADA0-29E374FADC20}" type="presOf" srcId="{63D56E6E-5C2E-4D26-9067-9BB4A2CA6131}" destId="{73B2EA44-B702-49E5-86FD-7424E3E6B0DD}" srcOrd="1" destOrd="0" presId="urn:microsoft.com/office/officeart/2005/8/layout/radial5"/>
    <dgm:cxn modelId="{B3CFE724-E426-41FD-A0A1-253542453414}" type="presOf" srcId="{63D56E6E-5C2E-4D26-9067-9BB4A2CA6131}" destId="{734CBC75-1C14-4B69-A8F4-5FDF89EE5B51}" srcOrd="0" destOrd="0" presId="urn:microsoft.com/office/officeart/2005/8/layout/radial5"/>
    <dgm:cxn modelId="{9E4F6A61-A9BC-4068-A265-7ADDD750A279}" type="presParOf" srcId="{F86D0316-BAB3-4535-9E70-F805000FFBB2}" destId="{29E0F2C9-AD39-4C98-84B4-0B27F5366B44}" srcOrd="0" destOrd="0" presId="urn:microsoft.com/office/officeart/2005/8/layout/radial5"/>
    <dgm:cxn modelId="{A5D8704A-C2D1-4B18-AF3E-C1792E7362B3}" type="presParOf" srcId="{F86D0316-BAB3-4535-9E70-F805000FFBB2}" destId="{734CBC75-1C14-4B69-A8F4-5FDF89EE5B51}" srcOrd="1" destOrd="0" presId="urn:microsoft.com/office/officeart/2005/8/layout/radial5"/>
    <dgm:cxn modelId="{CCC7DE8C-9F60-45B3-9C83-AE60DBE6A5EE}" type="presParOf" srcId="{734CBC75-1C14-4B69-A8F4-5FDF89EE5B51}" destId="{73B2EA44-B702-49E5-86FD-7424E3E6B0DD}" srcOrd="0" destOrd="0" presId="urn:microsoft.com/office/officeart/2005/8/layout/radial5"/>
    <dgm:cxn modelId="{FD37A6CB-87B8-4DE3-B582-B6C96DD169E0}" type="presParOf" srcId="{F86D0316-BAB3-4535-9E70-F805000FFBB2}" destId="{915E8560-8FBB-4771-8093-6A62C02AAA83}" srcOrd="2" destOrd="0" presId="urn:microsoft.com/office/officeart/2005/8/layout/radial5"/>
    <dgm:cxn modelId="{2473575D-F009-48CB-AFC2-86212FADB8BA}" type="presParOf" srcId="{F86D0316-BAB3-4535-9E70-F805000FFBB2}" destId="{62E99E4C-C74C-4156-9F53-9CD3FAECC249}" srcOrd="3" destOrd="0" presId="urn:microsoft.com/office/officeart/2005/8/layout/radial5"/>
    <dgm:cxn modelId="{2F3077AA-287E-462E-8D62-84A2E34AD5D2}" type="presParOf" srcId="{62E99E4C-C74C-4156-9F53-9CD3FAECC249}" destId="{7967D999-0043-480C-9A4A-654F06CA64D9}" srcOrd="0" destOrd="0" presId="urn:microsoft.com/office/officeart/2005/8/layout/radial5"/>
    <dgm:cxn modelId="{C1D584BF-6770-4415-8727-096439142199}" type="presParOf" srcId="{F86D0316-BAB3-4535-9E70-F805000FFBB2}" destId="{9D47AEAE-0272-400F-AD29-7B3BBEE41C9A}" srcOrd="4" destOrd="0" presId="urn:microsoft.com/office/officeart/2005/8/layout/radial5"/>
    <dgm:cxn modelId="{14D2FCB2-6E5B-4267-9A3A-A29DEC2B9D20}" type="presParOf" srcId="{F86D0316-BAB3-4535-9E70-F805000FFBB2}" destId="{79AAB3D5-EA99-428B-8FA7-0131CFB3BFB0}" srcOrd="5" destOrd="0" presId="urn:microsoft.com/office/officeart/2005/8/layout/radial5"/>
    <dgm:cxn modelId="{E5FF877B-374F-48F3-8CC0-F3C20DE2379E}" type="presParOf" srcId="{79AAB3D5-EA99-428B-8FA7-0131CFB3BFB0}" destId="{A015FBCB-DE68-4482-A43A-54D935774C7F}" srcOrd="0" destOrd="0" presId="urn:microsoft.com/office/officeart/2005/8/layout/radial5"/>
    <dgm:cxn modelId="{E5616F01-C8E2-4E6E-9451-B901219EF4E8}" type="presParOf" srcId="{F86D0316-BAB3-4535-9E70-F805000FFBB2}" destId="{4734BCA3-5396-4907-BBB8-DE8A020FDA11}" srcOrd="6" destOrd="0" presId="urn:microsoft.com/office/officeart/2005/8/layout/radial5"/>
    <dgm:cxn modelId="{565953D7-9A47-4A77-9CD9-1990F4442DD3}" type="presParOf" srcId="{F86D0316-BAB3-4535-9E70-F805000FFBB2}" destId="{9984430C-4607-472D-BFCD-4D8E26048A86}" srcOrd="7" destOrd="0" presId="urn:microsoft.com/office/officeart/2005/8/layout/radial5"/>
    <dgm:cxn modelId="{25D20081-0F1E-4D60-83F6-6A83C6B455BB}" type="presParOf" srcId="{9984430C-4607-472D-BFCD-4D8E26048A86}" destId="{06FF746D-A875-4B21-9C5F-BD4C6F805C48}" srcOrd="0" destOrd="0" presId="urn:microsoft.com/office/officeart/2005/8/layout/radial5"/>
    <dgm:cxn modelId="{60A14E2F-2AED-4F4D-B7B7-B7BBA29B79AA}" type="presParOf" srcId="{F86D0316-BAB3-4535-9E70-F805000FFBB2}" destId="{4629FAFD-7629-49D2-99D8-4295FD62117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BA078-D7C6-4DB6-8B53-D81213E6A30B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97497-26FE-41FA-A1A8-F51EFB108583}">
      <dsp:nvSpPr>
        <dsp:cNvPr id="0" name=""/>
        <dsp:cNvSpPr/>
      </dsp:nvSpPr>
      <dsp:spPr>
        <a:xfrm>
          <a:off x="156347" y="979051"/>
          <a:ext cx="2366010" cy="13054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Ver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</a:t>
          </a:r>
          <a:r>
            <a:rPr lang="pt-BR" sz="280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sz="2800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347" y="979051"/>
        <a:ext cx="2366010" cy="1305401"/>
      </dsp:txXfrm>
    </dsp:sp>
    <dsp:sp modelId="{A0E4718E-3BE4-4FA3-A17A-DA872605835F}">
      <dsp:nvSpPr>
        <dsp:cNvPr id="0" name=""/>
        <dsp:cNvSpPr/>
      </dsp:nvSpPr>
      <dsp:spPr>
        <a:xfrm>
          <a:off x="2760344" y="979051"/>
          <a:ext cx="2366010" cy="1305401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Julgar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</a:t>
          </a:r>
          <a:r>
            <a:rPr lang="pt-BR" sz="28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sz="2800" kern="12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0344" y="979051"/>
        <a:ext cx="2366010" cy="1305401"/>
      </dsp:txXfrm>
    </dsp:sp>
    <dsp:sp modelId="{CB447021-6237-437D-B3D7-67B853D7839A}">
      <dsp:nvSpPr>
        <dsp:cNvPr id="0" name=""/>
        <dsp:cNvSpPr/>
      </dsp:nvSpPr>
      <dsp:spPr>
        <a:xfrm>
          <a:off x="5364342" y="979051"/>
          <a:ext cx="2366010" cy="1305401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Agir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Ação</a:t>
          </a:r>
          <a:endParaRPr lang="pt-BR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64342" y="979051"/>
        <a:ext cx="2366010" cy="1305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2BB0-9EEA-4359-BE93-39395631EA82}" type="datetimeFigureOut">
              <a:rPr lang="pt-BR" smtClean="0"/>
              <a:pPr/>
              <a:t>25/02/2019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710C8-2BB2-4814-9A25-878C92F5FD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725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10C8-2BB2-4814-9A25-878C92F5FDC3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26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F80822-C62F-463B-9413-431AD054CF04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41873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D32F-B68B-4AB8-991D-C2B5DF91784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9978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D32F-B68B-4AB8-991D-C2B5DF91784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5465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D32F-B68B-4AB8-991D-C2B5DF91784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4639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904D6-224C-4C01-A67F-A632CF35F07B}" type="slidenum">
              <a:rPr lang="pt-BR" altLang="pt-BR" smtClean="0"/>
              <a:pPr/>
              <a:t>46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49302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904D6-224C-4C01-A67F-A632CF35F07B}" type="slidenum">
              <a:rPr lang="pt-BR" altLang="pt-BR" smtClean="0"/>
              <a:pPr/>
              <a:t>47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01092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D32F-B68B-4AB8-991D-C2B5DF91784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733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7601F88-A0B7-46CF-AD4D-ABDA36657D8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197401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13750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2520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426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3237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03519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813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A2D3-EB20-43B4-A42A-D3BFC09FE90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6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5F5-4FB0-42EE-9292-5B34476ABAB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5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F15EFD6-80F0-4DBE-8276-7C150788434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0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7F4F-C957-4667-A25E-88701D6E192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11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356B-C4E5-42D8-9981-80AC2D01623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42C4-C22A-495B-ABAE-3C735DC4838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388B-B453-4A20-B23B-B8C37938F65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2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5BB9-5799-46C6-972C-195BDC8E9C9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87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A719-515E-4F4D-A949-22014D3601EC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31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FDDE-D1BC-496C-BD16-E8C6D80E703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8BED60-55DC-40B3-8A33-0FBD093492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sasaopaulo.org.br/portal/arquivos/mapa-da-desigualdade-2017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2.vatican.va/content/francesco/pt/messages/poveri/documents/papa-francesco_20170613_messaggio-i-giornatamondiale-poveri-2017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2.vatican.va/content/francesco/pt/messages/poveri/documents/papa-francesco_20180613_messaggio-ii-giornatamondiale-poveri-2018.html" TargetMode="External"/><Relationship Id="rId4" Type="http://schemas.openxmlformats.org/officeDocument/2006/relationships/hyperlink" Target="http://caritas.org.br/jornada-mundial-dos-pobres-semana-da-solidariedad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014" y="0"/>
            <a:ext cx="7018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59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Desafio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184" y="1052736"/>
            <a:ext cx="7678615" cy="50734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600" b="1" u="sng" dirty="0" smtClean="0">
                <a:solidFill>
                  <a:schemeClr val="accent5">
                    <a:lumMod val="75000"/>
                  </a:schemeClr>
                </a:solidFill>
              </a:rPr>
              <a:t>Encantar a população frente a um tema tão importante;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“Há necessidade de romper o preconceito comum de que a política é coisa suja, e conscientizar os leigos e leigas de que ela é essencial para a transformação da sociedade” (CNBB)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“A política é uma sublime vocação, </a:t>
            </a:r>
          </a:p>
          <a:p>
            <a:pPr>
              <a:buNone/>
            </a:pPr>
            <a:r>
              <a:rPr lang="pt-BR" dirty="0" smtClean="0"/>
              <a:t>é uma das formas mais preciosas  </a:t>
            </a:r>
          </a:p>
          <a:p>
            <a:pPr>
              <a:buNone/>
            </a:pPr>
            <a:r>
              <a:rPr lang="pt-BR" dirty="0" smtClean="0"/>
              <a:t>da caridade, porque busca o bem </a:t>
            </a:r>
          </a:p>
          <a:p>
            <a:pPr>
              <a:buNone/>
            </a:pPr>
            <a:r>
              <a:rPr lang="pt-BR" dirty="0" smtClean="0"/>
              <a:t>Comum” (EG, 205).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Resultado de imagem para imagens papa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070" y="3143248"/>
            <a:ext cx="3032930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384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2" y="1538288"/>
            <a:ext cx="5938838" cy="8108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300" b="1"/>
              <a:t>POLÍTICAS PÚBLICAS:</a:t>
            </a:r>
            <a:br>
              <a:rPr lang="pt-BR" altLang="pt-BR" sz="3300" b="1"/>
            </a:br>
            <a:endParaRPr lang="pt-BR" altLang="pt-BR" sz="33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16931" y="3537348"/>
            <a:ext cx="4800600" cy="199786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b="1" dirty="0" smtClean="0"/>
              <a:t>As nossas cidades são uma malha política. A água que bebemos, o ar que respiramos, a segurança de nossas ruas, a dignidade de nossos pobres, a saúde de nossos velhos, a educação de nossos jovens e a esperança para nossos grupos minoritários tudo está em estreita ligação com as decisões políticas tomadas na Prefeitura, na Capital do Estado ou no Distrito Federal.</a:t>
            </a:r>
          </a:p>
          <a:p>
            <a:pPr eaLnBrk="1" hangingPunct="1">
              <a:lnSpc>
                <a:spcPct val="80000"/>
              </a:lnSpc>
            </a:pPr>
            <a:endParaRPr lang="pt-BR" altLang="pt-BR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b="1" dirty="0" smtClean="0"/>
              <a:t>Karl </a:t>
            </a:r>
            <a:r>
              <a:rPr lang="pt-BR" altLang="pt-BR" b="1" dirty="0" err="1" smtClean="0"/>
              <a:t>Deutsch</a:t>
            </a:r>
            <a:r>
              <a:rPr lang="pt-BR" altLang="pt-BR" b="1" i="1" dirty="0" smtClean="0"/>
              <a:t>, Política e governo</a:t>
            </a:r>
            <a:endParaRPr lang="pt-BR" altLang="pt-BR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b="1" dirty="0" smtClean="0"/>
          </a:p>
        </p:txBody>
      </p:sp>
      <p:pic>
        <p:nvPicPr>
          <p:cNvPr id="1638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253" y="2078833"/>
            <a:ext cx="2862263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dobrada 2"/>
          <p:cNvSpPr/>
          <p:nvPr/>
        </p:nvSpPr>
        <p:spPr>
          <a:xfrm rot="5400000">
            <a:off x="7671531" y="1462947"/>
            <a:ext cx="610362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3827" y="2441973"/>
            <a:ext cx="179918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Concretiz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ação</a:t>
            </a:r>
            <a:r>
              <a:rPr lang="pt-BR" b="1" dirty="0"/>
              <a:t> </a:t>
            </a:r>
          </a:p>
          <a:p>
            <a:pPr algn="ctr"/>
            <a:r>
              <a:rPr lang="pt-BR" b="1" dirty="0"/>
              <a:t>de direitos</a:t>
            </a:r>
          </a:p>
        </p:txBody>
      </p:sp>
    </p:spTree>
    <p:extLst>
      <p:ext uri="{BB962C8B-B14F-4D97-AF65-F5344CB8AC3E}">
        <p14:creationId xmlns:p14="http://schemas.microsoft.com/office/powerpoint/2010/main" xmlns="" val="39321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38886" y="2308355"/>
            <a:ext cx="3886200" cy="32635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b="1" dirty="0">
                <a:solidFill>
                  <a:schemeClr val="accent6">
                    <a:lumMod val="75000"/>
                  </a:schemeClr>
                </a:solidFill>
              </a:rPr>
              <a:t>Democracia Participativa</a:t>
            </a:r>
            <a:r>
              <a:rPr lang="pt-BR" sz="21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  ou democracia direta é o modelo de organização política na qual o povo além de ser o titular legítimo do poder supremo, pode e deve exercê-lo diretamente.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29150" y="2308355"/>
            <a:ext cx="3886200" cy="32635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>
                <a:solidFill>
                  <a:schemeClr val="accent6">
                    <a:lumMod val="75000"/>
                  </a:schemeClr>
                </a:solidFill>
              </a:rPr>
              <a:t>Democracia Representativa</a:t>
            </a:r>
            <a:r>
              <a:rPr lang="pt-BR" sz="21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pt-BR" sz="2100" dirty="0"/>
              <a:t>   forma de organização política da sociedade onde se elegem um determinado número de representantes para gerir os interesses de toda uma sociedade.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325" y="1131094"/>
            <a:ext cx="67650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 =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kratia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</a:p>
        </p:txBody>
      </p:sp>
    </p:spTree>
    <p:extLst>
      <p:ext uri="{BB962C8B-B14F-4D97-AF65-F5344CB8AC3E}">
        <p14:creationId xmlns:p14="http://schemas.microsoft.com/office/powerpoint/2010/main" xmlns="" val="27276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Um exemplo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5000660" cy="514353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Que nação nós queremos construir </a:t>
            </a:r>
            <a:r>
              <a:rPr lang="pt-BR" sz="2400" dirty="0" smtClean="0"/>
              <a:t>ou, lembrando uma campanha da TV,  Qual o Brasil que nós queremos?</a:t>
            </a:r>
          </a:p>
          <a:p>
            <a:r>
              <a:rPr lang="pt-BR" sz="2400" dirty="0" smtClean="0"/>
              <a:t>Em nosso caso, já temos uma proposta da nação, que emana da Constituição Brasileira de 1988. Aí já está formulada a identidade de país e a organização harmônica do Estado. A constituição é a nossa riqueza (porém, ás vezes, com cara de tragédia...)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9" y="1053981"/>
            <a:ext cx="3643337" cy="501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74045" y="857251"/>
            <a:ext cx="6126956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100" b="1" i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Constituição Federativa do Brasil no seu primeiro artigo já indica a participação direta. Observe:</a:t>
            </a:r>
          </a:p>
          <a:p>
            <a:endParaRPr lang="en-US" sz="15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Art. 1</a:t>
            </a:r>
            <a:r>
              <a:rPr lang="en-US" sz="15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República Federativa do Brasil, formada pela união indissolúvel dos estados e Municípios e do distrito federal, constitui-se em Estado Democrático de Direito e tem como fundamentos:</a:t>
            </a:r>
          </a:p>
          <a:p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– a soberania</a:t>
            </a:r>
          </a:p>
          <a:p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 – a cidadania</a:t>
            </a:r>
          </a:p>
          <a:p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 – a dignidade da pessoa humana</a:t>
            </a:r>
          </a:p>
          <a:p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IV- os valores sociais do trabalho e da livre iniciativa</a:t>
            </a:r>
          </a:p>
          <a:p>
            <a:r>
              <a:rPr lang="pt-BR" sz="1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– o pluralismo político</a:t>
            </a:r>
          </a:p>
          <a:p>
            <a:endParaRPr lang="pt-BR" sz="21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Parágrafo Único: Todo o poder emana do povo, que o exerce por meio de representantes eleitos ou </a:t>
            </a:r>
            <a:r>
              <a:rPr lang="pt-BR" sz="21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diretamente</a:t>
            </a:r>
            <a:r>
              <a:rPr lang="pt-BR" sz="21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nos termos desta constituição.</a:t>
            </a:r>
          </a:p>
          <a:p>
            <a:endParaRPr lang="pt-BR" sz="2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55644" y="857250"/>
            <a:ext cx="6858000" cy="11799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</a:t>
            </a:r>
            <a:br>
              <a:rPr lang="pt-BR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Núcleos Paroquiais</a:t>
            </a:r>
          </a:p>
        </p:txBody>
      </p:sp>
      <p:pic>
        <p:nvPicPr>
          <p:cNvPr id="6" name="Picture 3" descr="C:\Users\NOTRE\Downloads\p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382" y="2131774"/>
            <a:ext cx="5082524" cy="44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m para cf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9227" cy="234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5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134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Esclarecimentos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5414" y="857232"/>
            <a:ext cx="7561385" cy="5268931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Estado</a:t>
            </a:r>
            <a:r>
              <a:rPr lang="pt-BR" sz="2000" b="1" dirty="0" smtClean="0">
                <a:solidFill>
                  <a:schemeClr val="accent1"/>
                </a:solidFill>
              </a:rPr>
              <a:t> - </a:t>
            </a:r>
            <a:r>
              <a:rPr lang="pt-BR" sz="2000" dirty="0" smtClean="0"/>
              <a:t>Estrutura política administrativa.  No Brasil, está organizado em três poderes: Legislativo, Executivo e Judiciário (STF, STJ, TST, TSE, STM).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Governo</a:t>
            </a:r>
            <a:r>
              <a:rPr lang="pt-BR" sz="2000" b="1" dirty="0" smtClean="0">
                <a:solidFill>
                  <a:schemeClr val="accent1"/>
                </a:solidFill>
              </a:rPr>
              <a:t> -  </a:t>
            </a:r>
            <a:r>
              <a:rPr lang="pt-BR" sz="2000" dirty="0" smtClean="0"/>
              <a:t>Autoridade governante de uma nação ou unidade política que tem como finalidade regrar e organizar a sociedade.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Agente político</a:t>
            </a:r>
            <a:r>
              <a:rPr lang="pt-BR" sz="2000" b="1" dirty="0" smtClean="0">
                <a:solidFill>
                  <a:schemeClr val="accent1"/>
                </a:solidFill>
              </a:rPr>
              <a:t> - </a:t>
            </a:r>
            <a:r>
              <a:rPr lang="pt-BR" sz="2000" dirty="0" smtClean="0"/>
              <a:t>Sujeito eletivo.</a:t>
            </a:r>
            <a:r>
              <a:rPr lang="pt-BR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Agente público</a:t>
            </a:r>
            <a:r>
              <a:rPr lang="pt-BR" sz="2000" b="1" dirty="0" smtClean="0">
                <a:solidFill>
                  <a:schemeClr val="accent1"/>
                </a:solidFill>
              </a:rPr>
              <a:t> - </a:t>
            </a:r>
            <a:r>
              <a:rPr lang="pt-BR" sz="2000" dirty="0" smtClean="0"/>
              <a:t>Funcionário do poder público que está no cargo mediante concurso.</a:t>
            </a:r>
          </a:p>
        </p:txBody>
      </p:sp>
    </p:spTree>
    <p:extLst>
      <p:ext uri="{BB962C8B-B14F-4D97-AF65-F5344CB8AC3E}">
        <p14:creationId xmlns:p14="http://schemas.microsoft.com/office/powerpoint/2010/main" xmlns="" val="84629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55644" y="857250"/>
            <a:ext cx="6858000" cy="11799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</a:t>
            </a:r>
            <a:r>
              <a:rPr lang="pt-BR" sz="405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</a:t>
            </a:r>
            <a:endParaRPr lang="pt-BR" sz="405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250742" y="2882014"/>
            <a:ext cx="2366010" cy="1305401"/>
            <a:chOff x="0" y="0"/>
            <a:chExt cx="3154680" cy="1740535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0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84966" y="84966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75" dirty="0"/>
                <a:t>Ver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7029451" y="2753285"/>
            <a:ext cx="806631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1500" b="1" dirty="0"/>
              <a:t>Mídia </a:t>
            </a:r>
            <a:r>
              <a:rPr lang="pt-BR" sz="2100" b="1" dirty="0"/>
              <a:t>?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xmlns="" val="31678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571768" cy="18621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1280" y="1433079"/>
            <a:ext cx="2284353" cy="44324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9"/>
            <a:ext cx="2754363" cy="225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1893" y="1658709"/>
            <a:ext cx="2506321" cy="20938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286" y="3895105"/>
            <a:ext cx="2479928" cy="19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86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857232"/>
            <a:ext cx="8320118" cy="526893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Poder Público</a:t>
            </a:r>
          </a:p>
          <a:p>
            <a:pPr>
              <a:buNone/>
            </a:pPr>
            <a:r>
              <a:rPr lang="pt-BR" dirty="0" smtClean="0"/>
              <a:t>     O Poder Público constituído na forma de República Federativa Presidencialista no Brasil se compõe da </a:t>
            </a:r>
            <a:r>
              <a:rPr lang="pt-BR" b="1" dirty="0" smtClean="0"/>
              <a:t>União, Distrito Federal, 26 estados e 5.570 municípios. A sua estrutura político-administrativa (Estado) se organiza </a:t>
            </a:r>
            <a:r>
              <a:rPr lang="pt-BR" dirty="0" smtClean="0"/>
              <a:t>em três poderes que buscam operar independentes e harmônicos: </a:t>
            </a:r>
            <a:r>
              <a:rPr lang="pt-BR" b="1" dirty="0" smtClean="0"/>
              <a:t>judiciário, legislativo e executivo.</a:t>
            </a:r>
          </a:p>
          <a:p>
            <a:endParaRPr lang="pt-BR" b="1" dirty="0" smtClean="0"/>
          </a:p>
          <a:p>
            <a:r>
              <a:rPr lang="pt-BR" b="1" dirty="0" smtClean="0"/>
              <a:t>PODER LEGISLATIVO - </a:t>
            </a:r>
            <a:r>
              <a:rPr lang="pt-BR" dirty="0" smtClean="0"/>
              <a:t>Se fundamenta nos </a:t>
            </a:r>
            <a:r>
              <a:rPr lang="pt-BR" b="1" dirty="0" smtClean="0"/>
              <a:t>princípios do poder popular e da representação</a:t>
            </a:r>
            <a:r>
              <a:rPr lang="pt-BR" dirty="0" smtClean="0"/>
              <a:t>, e tem</a:t>
            </a:r>
            <a:r>
              <a:rPr lang="pt-BR" b="1" dirty="0" smtClean="0"/>
              <a:t> </a:t>
            </a:r>
            <a:r>
              <a:rPr lang="pt-BR" dirty="0" smtClean="0"/>
              <a:t>como objetivo elaborar as leis e fiscalizar o poder executivo. O Poder legislativo brasileiro, constitui-se do Congresso Nacional com </a:t>
            </a:r>
            <a:r>
              <a:rPr lang="pt-BR" b="1" dirty="0" smtClean="0">
                <a:solidFill>
                  <a:srgbClr val="FF0000"/>
                </a:solidFill>
              </a:rPr>
              <a:t>594 congressistas</a:t>
            </a:r>
            <a:r>
              <a:rPr lang="pt-BR" dirty="0" smtClean="0"/>
              <a:t> (81 senadores e 513 deputados federais), de 27 assembleias legislativas com </a:t>
            </a:r>
            <a:r>
              <a:rPr lang="pt-BR" b="1" dirty="0" smtClean="0">
                <a:solidFill>
                  <a:srgbClr val="FF0000"/>
                </a:solidFill>
              </a:rPr>
              <a:t>1059 deputados estaduais</a:t>
            </a:r>
            <a:r>
              <a:rPr lang="pt-BR" dirty="0" smtClean="0"/>
              <a:t> e de 5.570 câmaras municipais com </a:t>
            </a:r>
            <a:r>
              <a:rPr lang="pt-BR" b="1" dirty="0" smtClean="0">
                <a:solidFill>
                  <a:srgbClr val="FF0000"/>
                </a:solidFill>
              </a:rPr>
              <a:t>57.931 vereadores</a:t>
            </a:r>
            <a:r>
              <a:rPr lang="pt-BR" dirty="0" smtClean="0"/>
              <a:t>, além de órgãos auxiliares como tribunais de contas.</a:t>
            </a:r>
          </a:p>
        </p:txBody>
      </p:sp>
    </p:spTree>
    <p:extLst>
      <p:ext uri="{BB962C8B-B14F-4D97-AF65-F5344CB8AC3E}">
        <p14:creationId xmlns:p14="http://schemas.microsoft.com/office/powerpoint/2010/main" xmlns="" val="87361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520" y="566671"/>
            <a:ext cx="8242479" cy="49326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 misericordioso e compassivo, que governais o mundo com justiça e amor, dai-nos um coração sábio para reconhecer a presença do vosso reino entre nós.</a:t>
            </a:r>
          </a:p>
          <a:p>
            <a:pPr marL="0" indent="0" algn="just"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sua grande misericórdia, Jesus, o Filho amado, habitando entre nós testemunhou o vosso infinito amor e anunciou o Evangelho da fraternidade e da paz. Seu exemplo nos ensine a acolher os pobres e marginalizados, nossos irmãos e irmãs com políticas públicas justas, e sejamos construtores de uma sociedade humana e solidária.</a:t>
            </a:r>
          </a:p>
          <a:p>
            <a:pPr marL="0" indent="0" algn="just">
              <a:buNone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Divino Espírito acenda em nossa Igreja a caridade sincera e o amor fraterno; a honestidade e o direito resplandeçam em nossa sociedade e sejamos verdadeiros cidadãos do “novo céu e da nova terra”. Amém!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69" y="4997003"/>
            <a:ext cx="1608730" cy="18609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85623" y="25758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Oração da CF 2019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9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462" y="1124744"/>
            <a:ext cx="7690338" cy="5001419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PODER EXECUTIVO – Atua na execução das leis </a:t>
            </a:r>
            <a:r>
              <a:rPr lang="pt-BR" dirty="0" smtClean="0"/>
              <a:t>que viabilizam as Políticas públicas; encontra-se formado pelo Governo federal, 27 governos estaduais e 5.570 prefeituras municipais.</a:t>
            </a:r>
          </a:p>
          <a:p>
            <a:endParaRPr lang="pt-BR" dirty="0" smtClean="0"/>
          </a:p>
          <a:p>
            <a:r>
              <a:rPr lang="pt-BR" dirty="0" smtClean="0"/>
              <a:t>Com um total de </a:t>
            </a:r>
            <a:r>
              <a:rPr lang="pt-BR" dirty="0" smtClean="0">
                <a:solidFill>
                  <a:srgbClr val="FF0000"/>
                </a:solidFill>
              </a:rPr>
              <a:t>7,9 milhões de pessoas empregadas</a:t>
            </a:r>
            <a:r>
              <a:rPr lang="pt-BR" dirty="0" smtClean="0"/>
              <a:t>, o Poder Executivo se constitui na instância da administração direta com </a:t>
            </a:r>
            <a:r>
              <a:rPr lang="pt-BR" b="1" dirty="0" smtClean="0"/>
              <a:t>cinco tipos de órgãos federais</a:t>
            </a:r>
            <a:r>
              <a:rPr lang="pt-BR" dirty="0" smtClean="0"/>
              <a:t> (presidência e vice-presidência da República, ministérios de estado, Advocacia-Geral da União e Defensoria Pública da União) e </a:t>
            </a:r>
            <a:r>
              <a:rPr lang="pt-BR" b="1" dirty="0" smtClean="0"/>
              <a:t>dois tipos de órgãos estaduais</a:t>
            </a:r>
            <a:r>
              <a:rPr lang="pt-BR" dirty="0" smtClean="0"/>
              <a:t> (governo e secretarias estaduais) e </a:t>
            </a:r>
            <a:r>
              <a:rPr lang="pt-BR" b="1" dirty="0" smtClean="0"/>
              <a:t>dois</a:t>
            </a:r>
            <a:r>
              <a:rPr lang="pt-BR" dirty="0" smtClean="0"/>
              <a:t> </a:t>
            </a:r>
            <a:r>
              <a:rPr lang="pt-BR" b="1" dirty="0" smtClean="0"/>
              <a:t>municipais</a:t>
            </a:r>
            <a:r>
              <a:rPr lang="pt-BR" dirty="0" smtClean="0"/>
              <a:t> (prefeitura e secretarias municipais).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6074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076" y="1124744"/>
            <a:ext cx="7631723" cy="5001419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PODER JUDICIÁRIO - Fiscaliza o cumprimento das leis e estabelece punições para quem não as segue, para assim garantir os </a:t>
            </a:r>
            <a:r>
              <a:rPr lang="pt-BR" dirty="0" smtClean="0"/>
              <a:t>direitos individuais, coletivos e sociais.</a:t>
            </a:r>
          </a:p>
          <a:p>
            <a:r>
              <a:rPr lang="pt-BR" dirty="0" smtClean="0"/>
              <a:t> Atualmente compreende quase 16 mil unidades judiciais constituídas pelo </a:t>
            </a:r>
            <a:r>
              <a:rPr lang="pt-BR" b="1" dirty="0" smtClean="0"/>
              <a:t>Supremo Tribunal Federal</a:t>
            </a:r>
            <a:r>
              <a:rPr lang="pt-BR" dirty="0" smtClean="0"/>
              <a:t>, o </a:t>
            </a:r>
            <a:r>
              <a:rPr lang="pt-BR" b="1" dirty="0" smtClean="0"/>
              <a:t>Conselho Nacional de Justiça</a:t>
            </a:r>
            <a:r>
              <a:rPr lang="pt-BR" dirty="0" smtClean="0"/>
              <a:t> e 90 cortes de justiça distribuídas por 4 Tribunais Superiores (STJ, TST, TSE e STM), 27 Tribunais de Justiça Estaduais, 5 Tribunais Regionais Federais, 24 Tribunais Regionais do Trabalho, 27 Tribunais Regionais Eleitorais e 3 Tribunais de Justiça Militar Estaduais.</a:t>
            </a:r>
          </a:p>
          <a:p>
            <a:r>
              <a:rPr lang="pt-BR" dirty="0" smtClean="0"/>
              <a:t> Em 2016, o poder judiciário envolveu o emprego de quase </a:t>
            </a:r>
            <a:r>
              <a:rPr lang="pt-BR" dirty="0" smtClean="0">
                <a:solidFill>
                  <a:srgbClr val="FF0000"/>
                </a:solidFill>
              </a:rPr>
              <a:t>452 mil pessoas, sendo 17,3 mil magistrados, 278,5 mil servidores e 155,6 mil auxiliares</a:t>
            </a:r>
            <a:r>
              <a:rPr lang="pt-BR" dirty="0" smtClean="0"/>
              <a:t> que comprometeram 1,4% do PIB. (</a:t>
            </a:r>
            <a:r>
              <a:rPr lang="pt-BR" b="1" dirty="0" smtClean="0"/>
              <a:t>CF</a:t>
            </a:r>
            <a:r>
              <a:rPr lang="pt-BR" dirty="0" smtClean="0"/>
              <a:t>, 25)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528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79134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8522" y="857232"/>
            <a:ext cx="7608277" cy="5268931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2300" b="1" dirty="0" smtClean="0">
                <a:solidFill>
                  <a:srgbClr val="FF0000"/>
                </a:solidFill>
              </a:rPr>
              <a:t>Tipos de Políticas públicas</a:t>
            </a:r>
          </a:p>
          <a:p>
            <a:pPr>
              <a:buNone/>
            </a:pPr>
            <a:r>
              <a:rPr lang="pt-BR" sz="2200" b="1" dirty="0" smtClean="0"/>
              <a:t>Política pública = “Resolução de Problemas”</a:t>
            </a:r>
          </a:p>
          <a:p>
            <a:pPr>
              <a:buNone/>
            </a:pPr>
            <a:r>
              <a:rPr lang="pt-BR" sz="2200" dirty="0" smtClean="0"/>
              <a:t>Grupos de problemas:</a:t>
            </a:r>
          </a:p>
          <a:p>
            <a:r>
              <a:rPr lang="pt-BR" sz="2200" dirty="0" smtClean="0"/>
              <a:t>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Políticas Públicas Sociais:</a:t>
            </a:r>
          </a:p>
          <a:p>
            <a:pPr lvl="1"/>
            <a:r>
              <a:rPr lang="pt-BR" sz="2200" dirty="0" smtClean="0"/>
              <a:t>Políticas Públicas de Transporte; Políticas Públicas de Saúde; Políticas Públicas de Educação; Políticas Públicas de Habitação;</a:t>
            </a:r>
          </a:p>
          <a:p>
            <a:r>
              <a:rPr lang="pt-BR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Políticas Públicas Macroeconômicas:</a:t>
            </a:r>
          </a:p>
          <a:p>
            <a:pPr lvl="1"/>
            <a:r>
              <a:rPr lang="pt-BR" sz="2200" dirty="0" smtClean="0"/>
              <a:t>Políticas Públicas Fiscais, Monetárias, Cambiais, Industriais e comerciais;</a:t>
            </a:r>
          </a:p>
          <a:p>
            <a:r>
              <a:rPr lang="pt-BR" sz="2200" dirty="0" smtClean="0"/>
              <a:t>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Políticas Públicas especificas ou setoriais</a:t>
            </a:r>
            <a:r>
              <a:rPr lang="pt-BR" sz="2200" b="1" dirty="0" smtClean="0"/>
              <a:t>:</a:t>
            </a:r>
          </a:p>
          <a:p>
            <a:pPr lvl="1"/>
            <a:r>
              <a:rPr lang="pt-BR" sz="2200" dirty="0" smtClean="0"/>
              <a:t>Políticas Públicas do Meio Ambiente, da Cultura, Agrária, Direitos Humanos, Homossexuais, Mulheres, Negros, Jovens, Crianças e Adolescentes.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272549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623072" cy="842946"/>
          </a:xfrm>
        </p:spPr>
        <p:txBody>
          <a:bodyPr>
            <a:noAutofit/>
          </a:bodyPr>
          <a:lstStyle/>
          <a:p>
            <a:r>
              <a:rPr lang="pt-BR" sz="2400" b="1" dirty="0"/>
              <a:t>Orçamento Federal (Fiscal e Seguridade Social)</a:t>
            </a:r>
            <a:br>
              <a:rPr lang="pt-BR" sz="2400" b="1" dirty="0"/>
            </a:br>
            <a:r>
              <a:rPr lang="pt-BR" sz="2400" b="1" dirty="0"/>
              <a:t>Executado (Pago) em 2017 = R$ 2,483 TRILHÕES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86446" y="1928802"/>
            <a:ext cx="3102096" cy="4357718"/>
          </a:xfrm>
        </p:spPr>
        <p:txBody>
          <a:bodyPr>
            <a:normAutofit/>
          </a:bodyPr>
          <a:lstStyle/>
          <a:p>
            <a:r>
              <a:rPr lang="pt-BR" dirty="0"/>
              <a:t>Assistência social: 3,35%</a:t>
            </a:r>
          </a:p>
          <a:p>
            <a:r>
              <a:rPr lang="pt-BR" dirty="0"/>
              <a:t>Segurança pública: 0,37 %</a:t>
            </a:r>
          </a:p>
          <a:p>
            <a:r>
              <a:rPr lang="pt-BR" dirty="0"/>
              <a:t>Gestão ambiental: 0,12%</a:t>
            </a:r>
          </a:p>
          <a:p>
            <a:r>
              <a:rPr lang="pt-BR" dirty="0"/>
              <a:t>Saneamento: 0,03% </a:t>
            </a:r>
          </a:p>
          <a:p>
            <a:r>
              <a:rPr lang="pt-BR" dirty="0"/>
              <a:t>Cultura: 0,04% </a:t>
            </a:r>
          </a:p>
          <a:p>
            <a:r>
              <a:rPr lang="pt-BR" dirty="0"/>
              <a:t>Habitação: 0,00%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5286412" cy="500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680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835" y="383837"/>
            <a:ext cx="5389199" cy="64441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27293" y="276111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São Paulo</a:t>
            </a:r>
          </a:p>
        </p:txBody>
      </p:sp>
    </p:spTree>
    <p:extLst>
      <p:ext uri="{BB962C8B-B14F-4D97-AF65-F5344CB8AC3E}">
        <p14:creationId xmlns:p14="http://schemas.microsoft.com/office/powerpoint/2010/main" xmlns="" val="34574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297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Entre os países para os quais existem dados disponíveis, o Brasil é o que mais concentra renda no 1% mais rico, sustentando o 3º pior índice de </a:t>
            </a:r>
            <a:r>
              <a:rPr lang="pt-BR" sz="1350" dirty="0" err="1"/>
              <a:t>Gini</a:t>
            </a:r>
            <a:r>
              <a:rPr lang="pt-BR" sz="1350" dirty="0"/>
              <a:t> na América Latina e Caribe (atrás somente da Colômbia e de Honduras)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81200" y="42480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Segundo o Relatório de Desenvolvimento Humano do Programa das Nações Unidas para o Desenvolvimento (</a:t>
            </a:r>
            <a:r>
              <a:rPr lang="pt-BR" sz="1350" dirty="0" err="1"/>
              <a:t>Pnud</a:t>
            </a:r>
            <a:r>
              <a:rPr lang="pt-BR" sz="1350" dirty="0"/>
              <a:t>) o Brasil é o 10º país mais desigual do mundo, num ranking de mais de 140 países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763580"/>
            <a:ext cx="7306526" cy="358947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86000" y="5479568"/>
            <a:ext cx="34181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hlinkClick r:id="rId3"/>
              </a:rPr>
              <a:t>http://www.nossasaopaulo.org.br/portal/arquivos/mapa-da-desigualdade-2017.pdf</a:t>
            </a:r>
            <a:endParaRPr lang="pt-BR" sz="900" dirty="0"/>
          </a:p>
          <a:p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xmlns="" val="2243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297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Entre os países para os quais existem dados disponíveis, o Brasil é o que mais concentra renda no 1% mais rico, sustentando o 3º pior índice de </a:t>
            </a:r>
            <a:r>
              <a:rPr lang="pt-BR" sz="1350" dirty="0" err="1"/>
              <a:t>Gini</a:t>
            </a:r>
            <a:r>
              <a:rPr lang="pt-BR" sz="1350" dirty="0"/>
              <a:t> na América Latina e Caribe (atrás somente da Colômbia e de Honduras)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81200" y="42480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Segundo o Relatório de Desenvolvimento Humano do Programa das Nações Unidas para o Desenvolvimento (</a:t>
            </a:r>
            <a:r>
              <a:rPr lang="pt-BR" sz="1350" dirty="0" err="1"/>
              <a:t>Pnud</a:t>
            </a:r>
            <a:r>
              <a:rPr lang="pt-BR" sz="1350" dirty="0"/>
              <a:t>) o Brasil é o 10º país mais desigual do mundo, num ranking de mais de 140 países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06" y="1763580"/>
            <a:ext cx="7067380" cy="37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2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297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Entre os países para os quais existem dados disponíveis, o Brasil é o que mais concentra renda no 1% mais rico, sustentando o 3º pior índice de </a:t>
            </a:r>
            <a:r>
              <a:rPr lang="pt-BR" sz="1350" dirty="0" err="1"/>
              <a:t>Gini</a:t>
            </a:r>
            <a:r>
              <a:rPr lang="pt-BR" sz="1350" dirty="0"/>
              <a:t> na América Latina e Caribe (atrás somente da Colômbia e de Honduras)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81200" y="42480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Segundo o Relatório de Desenvolvimento Humano do Programa das Nações Unidas para o Desenvolvimento (</a:t>
            </a:r>
            <a:r>
              <a:rPr lang="pt-BR" sz="1350" dirty="0" err="1"/>
              <a:t>Pnud</a:t>
            </a:r>
            <a:r>
              <a:rPr lang="pt-BR" sz="1350" dirty="0"/>
              <a:t>) o Brasil é o 10º país mais desigual do mundo, num ranking de mais de 140 países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656" y="1763580"/>
            <a:ext cx="7868182" cy="3825215"/>
          </a:xfrm>
          <a:prstGeom prst="rect">
            <a:avLst/>
          </a:prstGeom>
        </p:spPr>
      </p:pic>
      <p:sp>
        <p:nvSpPr>
          <p:cNvPr id="2" name="Seta dobrada 1"/>
          <p:cNvSpPr/>
          <p:nvPr/>
        </p:nvSpPr>
        <p:spPr>
          <a:xfrm>
            <a:off x="5153585" y="1195990"/>
            <a:ext cx="403412" cy="3973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28447" y="1163635"/>
            <a:ext cx="177324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sz="1350" b="1" dirty="0"/>
              <a:t>9ª Economia mundial</a:t>
            </a:r>
          </a:p>
        </p:txBody>
      </p:sp>
    </p:spTree>
    <p:extLst>
      <p:ext uri="{BB962C8B-B14F-4D97-AF65-F5344CB8AC3E}">
        <p14:creationId xmlns:p14="http://schemas.microsoft.com/office/powerpoint/2010/main" xmlns="" val="3064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3014" y="1124744"/>
            <a:ext cx="7713785" cy="5001419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Políticas de governo x políticas de Estado</a:t>
            </a:r>
          </a:p>
          <a:p>
            <a:pPr>
              <a:buNone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Políticas de governo</a:t>
            </a:r>
          </a:p>
          <a:p>
            <a:r>
              <a:rPr lang="pt-BR" dirty="0" smtClean="0"/>
              <a:t>Sem segurança;</a:t>
            </a:r>
          </a:p>
          <a:p>
            <a:r>
              <a:rPr lang="pt-BR" dirty="0" smtClean="0"/>
              <a:t>Sem amparo constitucional;</a:t>
            </a:r>
          </a:p>
          <a:p>
            <a:r>
              <a:rPr lang="pt-BR" dirty="0" smtClean="0"/>
              <a:t>Mudam a cada novo governo;</a:t>
            </a:r>
          </a:p>
          <a:p>
            <a:r>
              <a:rPr lang="pt-BR" dirty="0" smtClean="0"/>
              <a:t>Frágil; </a:t>
            </a:r>
          </a:p>
          <a:p>
            <a:endParaRPr lang="pt-BR" b="1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Políticas de Estado</a:t>
            </a:r>
          </a:p>
          <a:p>
            <a:r>
              <a:rPr lang="pt-BR" dirty="0" smtClean="0"/>
              <a:t> Segurança</a:t>
            </a:r>
          </a:p>
          <a:p>
            <a:r>
              <a:rPr lang="pt-BR" dirty="0" smtClean="0"/>
              <a:t> Amparadas pela Constituição;</a:t>
            </a:r>
          </a:p>
          <a:p>
            <a:r>
              <a:rPr lang="pt-BR" dirty="0" smtClean="0"/>
              <a:t> Continuidade;</a:t>
            </a:r>
          </a:p>
          <a:p>
            <a:r>
              <a:rPr lang="pt-BR" dirty="0" smtClean="0"/>
              <a:t> Forte;</a:t>
            </a:r>
            <a:endParaRPr lang="pt-BR" dirty="0" smtClean="0">
              <a:solidFill>
                <a:schemeClr val="accent1"/>
              </a:solidFill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3" y="1571612"/>
            <a:ext cx="31019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009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pt-BR" b="1" dirty="0"/>
              <a:t>Exemplos...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6740" y="2667000"/>
            <a:ext cx="8153400" cy="4900634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Combate a fome</a:t>
            </a:r>
          </a:p>
          <a:p>
            <a:pPr>
              <a:buNone/>
            </a:pPr>
            <a:r>
              <a:rPr lang="pt-BR" dirty="0"/>
              <a:t>	- Merenda Escolar (PNAE) </a:t>
            </a:r>
          </a:p>
          <a:p>
            <a:r>
              <a:rPr lang="pt-BR" b="1" dirty="0"/>
              <a:t>Incentivo à agricultura familiar e urbana</a:t>
            </a:r>
          </a:p>
          <a:p>
            <a:pPr>
              <a:buNone/>
            </a:pPr>
            <a:r>
              <a:rPr lang="pt-BR" dirty="0"/>
              <a:t>	- Hortas comunitárias </a:t>
            </a:r>
          </a:p>
          <a:p>
            <a:r>
              <a:rPr lang="pt-BR" b="1" dirty="0"/>
              <a:t>Tratamento e reaproveitamento de resíduos sólidos</a:t>
            </a:r>
          </a:p>
          <a:p>
            <a:pPr>
              <a:buNone/>
            </a:pPr>
            <a:r>
              <a:rPr lang="pt-BR" dirty="0"/>
              <a:t>	- Reciclagem e eliminação de aterros   </a:t>
            </a:r>
          </a:p>
          <a:p>
            <a:r>
              <a:rPr lang="pt-BR" b="1" dirty="0"/>
              <a:t>Combate a seca</a:t>
            </a: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	- Cisternas que recolhem água da chuva</a:t>
            </a:r>
          </a:p>
          <a:p>
            <a:r>
              <a:rPr lang="pt-BR" b="1" dirty="0"/>
              <a:t>Combate a violência contra a mulher</a:t>
            </a:r>
          </a:p>
          <a:p>
            <a:pPr>
              <a:buNone/>
            </a:pPr>
            <a:r>
              <a:rPr lang="pt-BR" dirty="0"/>
              <a:t>	- Lei Maria da Penha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2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5771"/>
            <a:ext cx="9144000" cy="4549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“Eis que o Senhor fez conhecer a salvação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revelou sua justiça às nações”.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Que, neste tempo quaresmal, nossa oração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 a vida, nossos atos e ações.</a:t>
            </a:r>
          </a:p>
          <a:p>
            <a:pPr marL="0" indent="0" algn="ctr">
              <a:buNone/>
            </a:pPr>
            <a:endParaRPr lang="pt-BR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direito e a Justiça libertados,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povos, nações de tantas raças e culturas.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tua graça, ó Senhor, ressuscitados,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em Cristo, hoje novas criaturas.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5623" y="25758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Hino da CF 2019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69" y="5615189"/>
            <a:ext cx="1608730" cy="12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2646" y="928670"/>
            <a:ext cx="7544196" cy="519749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pt-BR" sz="2200" b="1" dirty="0" smtClean="0">
                <a:solidFill>
                  <a:srgbClr val="FF0000"/>
                </a:solidFill>
              </a:rPr>
              <a:t>Condicionantes nas políticas públicas</a:t>
            </a:r>
          </a:p>
          <a:p>
            <a:pPr>
              <a:buNone/>
            </a:pPr>
            <a:r>
              <a:rPr lang="pt-BR" sz="2200" b="1" dirty="0" smtClean="0"/>
              <a:t>a) Orçamentos elaborados para o bem público e não para servir o mercado;</a:t>
            </a:r>
          </a:p>
          <a:p>
            <a:pPr lvl="1"/>
            <a:r>
              <a:rPr lang="pt-BR" sz="2200" dirty="0" smtClean="0"/>
              <a:t>Seja dentro legalidade, de forma democrática e nunca movidos por</a:t>
            </a:r>
          </a:p>
          <a:p>
            <a:pPr lvl="1">
              <a:buNone/>
            </a:pPr>
            <a:r>
              <a:rPr lang="pt-BR" sz="2200" dirty="0" smtClean="0"/>
              <a:t>interesses de mercado.</a:t>
            </a:r>
          </a:p>
          <a:p>
            <a:endParaRPr lang="pt-BR" sz="2200" b="1" dirty="0" smtClean="0"/>
          </a:p>
          <a:p>
            <a:pPr>
              <a:buNone/>
            </a:pPr>
            <a:r>
              <a:rPr lang="pt-BR" sz="2200" b="1" dirty="0" smtClean="0"/>
              <a:t>b) Financiamento das políticas públicas;</a:t>
            </a:r>
          </a:p>
          <a:p>
            <a:pPr lvl="1"/>
            <a:r>
              <a:rPr lang="pt-BR" sz="2200" dirty="0" smtClean="0"/>
              <a:t>Melhorar o sistema de tributação.</a:t>
            </a:r>
          </a:p>
          <a:p>
            <a:pPr lvl="1"/>
            <a:endParaRPr lang="pt-BR" sz="2200" dirty="0" smtClean="0"/>
          </a:p>
          <a:p>
            <a:pPr>
              <a:buNone/>
            </a:pPr>
            <a:r>
              <a:rPr lang="pt-BR" sz="2200" b="1" dirty="0" smtClean="0"/>
              <a:t>c) Aplicação dos recursos arrecadados;</a:t>
            </a:r>
          </a:p>
          <a:p>
            <a:pPr lvl="1"/>
            <a:r>
              <a:rPr lang="pt-BR" sz="2200" dirty="0" smtClean="0"/>
              <a:t>Decorre de como tem sido aplicados os recursos públicos arrecadados.</a:t>
            </a:r>
          </a:p>
          <a:p>
            <a:pPr lvl="1"/>
            <a:r>
              <a:rPr lang="pt-BR" sz="2200" dirty="0" smtClean="0"/>
              <a:t>A forma como se organizam as Políticas Públicas no Brasil, termina por comprometer a eficiência das políticas públicas.</a:t>
            </a:r>
            <a:endParaRPr lang="pt-BR" sz="2200" b="1" dirty="0" smtClean="0">
              <a:solidFill>
                <a:schemeClr val="accent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060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Ver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3438" y="1124744"/>
            <a:ext cx="4214842" cy="500141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dirty="0" smtClean="0">
                <a:solidFill>
                  <a:srgbClr val="FF0000"/>
                </a:solidFill>
              </a:rPr>
              <a:t>Ciclo das políticas públicas</a:t>
            </a:r>
          </a:p>
          <a:p>
            <a:pPr>
              <a:buNone/>
            </a:pPr>
            <a:r>
              <a:rPr lang="pt-BR" dirty="0" smtClean="0"/>
              <a:t>    Para se tornar concreta, a política pública envolve processos </a:t>
            </a:r>
            <a:r>
              <a:rPr lang="pt-BR" b="1" dirty="0" smtClean="0"/>
              <a:t>administrativos, orçamentários, legislativos, </a:t>
            </a:r>
            <a:r>
              <a:rPr lang="pt-BR" dirty="0" smtClean="0"/>
              <a:t>e o ideal é que siga um </a:t>
            </a:r>
            <a:r>
              <a:rPr lang="pt-BR" b="1" dirty="0" smtClean="0"/>
              <a:t>percurso </a:t>
            </a:r>
            <a:r>
              <a:rPr lang="pt-BR" dirty="0"/>
              <a:t>determinado </a:t>
            </a:r>
            <a:r>
              <a:rPr lang="pt-BR" b="1" dirty="0" smtClean="0"/>
              <a:t>para que </a:t>
            </a:r>
            <a:r>
              <a:rPr lang="pt-BR" dirty="0" smtClean="0"/>
              <a:t>haja uma </a:t>
            </a:r>
            <a:r>
              <a:rPr lang="pt-BR" b="1" dirty="0" smtClean="0"/>
              <a:t>eficácia no processo de implementação.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14282" y="1241947"/>
          <a:ext cx="464347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5780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r"/>
            <a:r>
              <a:rPr lang="pt-BR" sz="2300" b="1" dirty="0" smtClean="0">
                <a:solidFill>
                  <a:srgbClr val="0070C0"/>
                </a:solidFill>
              </a:rPr>
              <a:t>Ver</a:t>
            </a:r>
            <a:br>
              <a:rPr lang="pt-BR" sz="2300" b="1" dirty="0" smtClean="0">
                <a:solidFill>
                  <a:srgbClr val="0070C0"/>
                </a:solidFill>
              </a:rPr>
            </a:br>
            <a:r>
              <a:rPr lang="pt-BR" sz="2300" b="1" dirty="0" smtClean="0">
                <a:solidFill>
                  <a:srgbClr val="FF0000"/>
                </a:solidFill>
              </a:rPr>
              <a:t>Participação e políticas públicas</a:t>
            </a:r>
            <a:r>
              <a:rPr lang="pt-BR" sz="2300" b="1" dirty="0" smtClean="0">
                <a:solidFill>
                  <a:schemeClr val="accent1"/>
                </a:solidFill>
              </a:rPr>
              <a:t/>
            </a:r>
            <a:br>
              <a:rPr lang="pt-BR" sz="2300" b="1" dirty="0" smtClean="0">
                <a:solidFill>
                  <a:schemeClr val="accent1"/>
                </a:solidFill>
              </a:rPr>
            </a:br>
            <a:endParaRPr lang="pt-BR" sz="2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1630" y="1124744"/>
            <a:ext cx="7655169" cy="500141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Participar, </a:t>
            </a:r>
            <a:r>
              <a:rPr lang="pt-BR" b="1" dirty="0" smtClean="0"/>
              <a:t>efetivamente, da elaboração das </a:t>
            </a:r>
            <a:r>
              <a:rPr lang="pt-BR" dirty="0" smtClean="0"/>
              <a:t>políticas públicas e</a:t>
            </a:r>
            <a:r>
              <a:rPr lang="pt-BR" b="1" dirty="0" smtClean="0"/>
              <a:t> </a:t>
            </a:r>
            <a:r>
              <a:rPr lang="pt-BR" dirty="0" smtClean="0"/>
              <a:t>estar presente nos mais diversos mecanismos de participação, garantidos pela </a:t>
            </a:r>
            <a:r>
              <a:rPr lang="pt-BR" b="1" dirty="0" smtClean="0"/>
              <a:t>Constituição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pPr>
              <a:buNone/>
            </a:pPr>
            <a:r>
              <a:rPr lang="pt-BR" b="1" dirty="0" smtClean="0"/>
              <a:t>FORMAS DE PARTICIPAÇÃO</a:t>
            </a:r>
          </a:p>
          <a:p>
            <a:r>
              <a:rPr lang="pt-BR" b="1" dirty="0" smtClean="0"/>
              <a:t> Audiências Públicas</a:t>
            </a:r>
            <a:r>
              <a:rPr lang="pt-BR" dirty="0" smtClean="0"/>
              <a:t>: Espaços de diálogos para buscar soluções</a:t>
            </a:r>
          </a:p>
          <a:p>
            <a:r>
              <a:rPr lang="pt-BR" b="1" dirty="0" smtClean="0"/>
              <a:t> Conselhos Gestores ou de Direitos</a:t>
            </a:r>
            <a:r>
              <a:rPr lang="pt-BR" dirty="0" smtClean="0"/>
              <a:t>: São órgãos de controle e participação social, podem ser deliberativos (poder de decisão), consultivos e/ ou fiscalizadores; tem estrutura municipal, estadual e federal;</a:t>
            </a:r>
          </a:p>
          <a:p>
            <a:r>
              <a:rPr lang="pt-BR" b="1" dirty="0" smtClean="0"/>
              <a:t> Conferências</a:t>
            </a:r>
            <a:r>
              <a:rPr lang="pt-BR" dirty="0" smtClean="0"/>
              <a:t>: Espaços de debate e construção de pautas políticas, onde diferentes atores sociais se encontram para contribuir com a proposição de políticas públicas;</a:t>
            </a:r>
          </a:p>
          <a:p>
            <a:r>
              <a:rPr lang="pt-BR" b="1" dirty="0" smtClean="0"/>
              <a:t> Fóruns e reuniões</a:t>
            </a:r>
            <a:r>
              <a:rPr lang="pt-BR" dirty="0" smtClean="0"/>
              <a:t>: Espaços de encontro que podem ser realizados por iniciativa do poder público ou da sociedade com variados temas e propostas.</a:t>
            </a:r>
          </a:p>
        </p:txBody>
      </p:sp>
    </p:spTree>
    <p:extLst>
      <p:ext uri="{BB962C8B-B14F-4D97-AF65-F5344CB8AC3E}">
        <p14:creationId xmlns:p14="http://schemas.microsoft.com/office/powerpoint/2010/main" xmlns="" val="129448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388995" y="2776300"/>
            <a:ext cx="2366010" cy="1305401"/>
            <a:chOff x="3680459" y="1305401"/>
            <a:chExt cx="3154680" cy="1740535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3680459" y="1305401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765425" y="1390367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75" dirty="0"/>
                <a:t>Julgar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666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Julgar – SE e DSI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124744"/>
            <a:ext cx="7620000" cy="500141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As Sagradas Escrituras do antigo Israel, as quais formam o Primeiro Testamento dos cristãos, intrinsecamente trazem consigo uma ampla </a:t>
            </a:r>
            <a:r>
              <a:rPr lang="pt-BR" b="1" dirty="0" smtClean="0">
                <a:cs typeface="Times New Roman" panose="02020603050405020304" pitchFamily="18" charset="0"/>
              </a:rPr>
              <a:t>reflexão e insistência em convivências mais justas e amorosas</a:t>
            </a:r>
            <a:r>
              <a:rPr lang="pt-BR" dirty="0" smtClean="0"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Pentateuco:</a:t>
            </a:r>
            <a:r>
              <a:rPr lang="pt-BR" dirty="0" smtClean="0">
                <a:cs typeface="Times New Roman" panose="02020603050405020304" pitchFamily="18" charset="0"/>
              </a:rPr>
              <a:t> Representa uma constituição em vista da construção de uma sociedade alternativa, com as marcas de </a:t>
            </a:r>
            <a:r>
              <a:rPr lang="pt-BR" b="1" dirty="0" smtClean="0">
                <a:cs typeface="Times New Roman" panose="02020603050405020304" pitchFamily="18" charset="0"/>
              </a:rPr>
              <a:t>igualdade e solidariedade, onde não deveria haver pobres</a:t>
            </a:r>
            <a:r>
              <a:rPr lang="pt-BR" dirty="0" smtClean="0">
                <a:cs typeface="Times New Roman" panose="02020603050405020304" pitchFamily="18" charset="0"/>
              </a:rPr>
              <a:t> (Dt 15,4).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Profetas:</a:t>
            </a:r>
            <a:r>
              <a:rPr lang="pt-BR" dirty="0" smtClean="0">
                <a:cs typeface="Times New Roman" panose="02020603050405020304" pitchFamily="18" charset="0"/>
              </a:rPr>
              <a:t> Insistem na importância da </a:t>
            </a:r>
            <a:r>
              <a:rPr lang="pt-BR" b="1" dirty="0" smtClean="0">
                <a:cs typeface="Times New Roman" panose="02020603050405020304" pitchFamily="18" charset="0"/>
              </a:rPr>
              <a:t>consciência crítica</a:t>
            </a:r>
            <a:r>
              <a:rPr lang="pt-BR" dirty="0" smtClean="0">
                <a:cs typeface="Times New Roman" panose="02020603050405020304" pitchFamily="18" charset="0"/>
              </a:rPr>
              <a:t>, da constante análise da conjuntura atual e da denúncia de todas as injustiças. 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Escritos:</a:t>
            </a:r>
            <a:r>
              <a:rPr lang="pt-BR" dirty="0" smtClean="0">
                <a:cs typeface="Times New Roman" panose="02020603050405020304" pitchFamily="18" charset="0"/>
              </a:rPr>
              <a:t> Representa um </a:t>
            </a:r>
            <a:r>
              <a:rPr lang="pt-BR" b="1" dirty="0" smtClean="0">
                <a:cs typeface="Times New Roman" panose="02020603050405020304" pitchFamily="18" charset="0"/>
              </a:rPr>
              <a:t>projeto de educação</a:t>
            </a:r>
            <a:r>
              <a:rPr lang="pt-BR" dirty="0" smtClean="0">
                <a:cs typeface="Times New Roman" panose="02020603050405020304" pitchFamily="18" charset="0"/>
              </a:rPr>
              <a:t>, pois somente ao resistir às propostas dos “perversos” e ao cultivar, diariamente, “apreço pela instrução do Senhor”, o homem poderá “ter êxito em tudo o que faz” (Sl 1,1-3).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0579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68853" y="2484745"/>
            <a:ext cx="137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b="1" dirty="0"/>
              <a:t>Palavra de Deus</a:t>
            </a:r>
          </a:p>
        </p:txBody>
      </p:sp>
      <p:sp>
        <p:nvSpPr>
          <p:cNvPr id="6" name="Seta para a direita 5"/>
          <p:cNvSpPr/>
          <p:nvPr/>
        </p:nvSpPr>
        <p:spPr>
          <a:xfrm rot="1525957">
            <a:off x="1941095" y="2688515"/>
            <a:ext cx="733806" cy="3634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Retângulo 6"/>
          <p:cNvSpPr/>
          <p:nvPr/>
        </p:nvSpPr>
        <p:spPr>
          <a:xfrm>
            <a:off x="3236998" y="1222500"/>
            <a:ext cx="59070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00" b="1" dirty="0">
                <a:solidFill>
                  <a:srgbClr val="00B050"/>
                </a:solidFill>
              </a:rPr>
              <a:t>CENTRALIDADE DA REVELAÇÃO: JESUS CRISTO</a:t>
            </a:r>
          </a:p>
        </p:txBody>
      </p:sp>
      <p:sp>
        <p:nvSpPr>
          <p:cNvPr id="11" name="Seta para a direita 10"/>
          <p:cNvSpPr/>
          <p:nvPr/>
        </p:nvSpPr>
        <p:spPr>
          <a:xfrm rot="8100030">
            <a:off x="5848675" y="2070713"/>
            <a:ext cx="733806" cy="3634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314326" y="5015943"/>
            <a:ext cx="19029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b="1" dirty="0"/>
              <a:t>Doutrina Social da Igreja</a:t>
            </a:r>
          </a:p>
        </p:txBody>
      </p:sp>
      <p:sp>
        <p:nvSpPr>
          <p:cNvPr id="15" name="Seta para a direita 14"/>
          <p:cNvSpPr/>
          <p:nvPr/>
        </p:nvSpPr>
        <p:spPr>
          <a:xfrm rot="19639184">
            <a:off x="2427253" y="4643755"/>
            <a:ext cx="454400" cy="2709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6395686" y="2866902"/>
            <a:ext cx="1479176" cy="1305110"/>
          </a:xfrm>
          <a:prstGeom prst="wedgeRoundRectCallout">
            <a:avLst>
              <a:gd name="adj1" fmla="val -49469"/>
              <a:gd name="adj2" fmla="val 632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Qual seria a atitude de Jesus?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4215823889"/>
              </p:ext>
            </p:extLst>
          </p:nvPr>
        </p:nvGraphicFramePr>
        <p:xfrm>
          <a:off x="2795889" y="2484745"/>
          <a:ext cx="3478670" cy="297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30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Resultado de imagem para eu vim para que tenham vida e a tenham em abundÃ¢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153" y="1131094"/>
            <a:ext cx="5346517" cy="40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4663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012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essa economia mata franci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68" y="298938"/>
            <a:ext cx="7835632" cy="57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48019" y="857250"/>
            <a:ext cx="4329752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575" b="1" dirty="0"/>
              <a:t>Fortalecido pelo </a:t>
            </a:r>
            <a:r>
              <a:rPr lang="pt-BR" sz="1575" b="1" dirty="0">
                <a:solidFill>
                  <a:schemeClr val="accent6">
                    <a:lumMod val="75000"/>
                  </a:schemeClr>
                </a:solidFill>
              </a:rPr>
              <a:t>profetismo do Papa Francisco</a:t>
            </a:r>
            <a:r>
              <a:rPr lang="pt-BR" sz="1575" b="1" dirty="0"/>
              <a:t>, o </a:t>
            </a:r>
            <a:r>
              <a:rPr lang="pt-BR" sz="1575" b="1" u="sng" dirty="0">
                <a:solidFill>
                  <a:schemeClr val="accent1">
                    <a:lumMod val="75000"/>
                  </a:schemeClr>
                </a:solidFill>
              </a:rPr>
              <a:t>cristão discípulo missionário </a:t>
            </a:r>
            <a:r>
              <a:rPr lang="pt-BR" sz="1575" b="1" dirty="0"/>
              <a:t>enfrentará, como profeta, as realidades que contradizem o Reino de Deus e insistirá em dizer:</a:t>
            </a:r>
          </a:p>
          <a:p>
            <a:pPr marL="0" indent="0">
              <a:buNone/>
            </a:pPr>
            <a:r>
              <a:rPr lang="pt-BR" sz="1575" b="1" i="1" dirty="0"/>
              <a:t>“Não a uma economia de exclusão”.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cultura descartável” (EG, n. 53).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globalização da indiferença” (EG, n. 54).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idolatria do dinheiro” (EG, n. 55).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especulação financeira” (EG, n. 56).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ao dinheiro que domina ao invés de servir” (EG, n. 57).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desigualdade social que gera violência” (EG, n. 59).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fuga dos compromissos” (EG, n. 81).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ao pessimismo estéril” (EG, n. 84).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ao mundanismo espiritual” (EG, n. 93).</a:t>
            </a:r>
            <a:endParaRPr lang="pt-BR" sz="1575" b="1" dirty="0"/>
          </a:p>
          <a:p>
            <a:pPr marL="0" indent="0">
              <a:buNone/>
            </a:pPr>
            <a:r>
              <a:rPr lang="pt-BR" sz="1575" b="1" i="1" dirty="0"/>
              <a:t>“Não à guerra entre nós” </a:t>
            </a:r>
            <a:r>
              <a:rPr lang="pt-BR" sz="1575" b="1" dirty="0"/>
              <a:t>(EG, n. 98).</a:t>
            </a:r>
            <a:endParaRPr lang="pt-BR" sz="1575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895281" y="857250"/>
            <a:ext cx="3979176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300" dirty="0"/>
              <a:t>Por outro lado o mesmo discípulo missionário gritará: 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2475" b="1" i="1" dirty="0"/>
              <a:t>“</a:t>
            </a:r>
            <a:r>
              <a:rPr lang="pt-BR" sz="2700" b="1" i="1" dirty="0"/>
              <a:t>Não nos roubem o entusiasmo missionário” (EG, n. 80).</a:t>
            </a:r>
            <a:endParaRPr lang="pt-BR" sz="2700" dirty="0"/>
          </a:p>
          <a:p>
            <a:pPr marL="0" indent="0">
              <a:buNone/>
            </a:pPr>
            <a:r>
              <a:rPr lang="pt-BR" sz="2700" b="1" i="1" dirty="0"/>
              <a:t>“Não nos roubem a alegria da evangelização” (EG, n. 83).</a:t>
            </a:r>
            <a:endParaRPr lang="pt-BR" sz="2700" dirty="0"/>
          </a:p>
          <a:p>
            <a:pPr marL="0" indent="0">
              <a:buNone/>
            </a:pPr>
            <a:r>
              <a:rPr lang="pt-BR" sz="2700" b="1" i="1" dirty="0"/>
              <a:t>“Não nos roubem a esperança” </a:t>
            </a:r>
          </a:p>
          <a:p>
            <a:pPr marL="0" indent="0">
              <a:buNone/>
            </a:pPr>
            <a:r>
              <a:rPr lang="pt-BR" sz="2700" b="1" i="1" dirty="0"/>
              <a:t>(EG, n. 86).</a:t>
            </a:r>
            <a:endParaRPr lang="pt-BR" sz="2700" dirty="0"/>
          </a:p>
          <a:p>
            <a:pPr marL="0" indent="0">
              <a:buNone/>
            </a:pPr>
            <a:r>
              <a:rPr lang="pt-BR" sz="2700" b="1" i="1" dirty="0"/>
              <a:t>“Não deixemos que nos roubem a comunidade” (EG, n.92).</a:t>
            </a:r>
            <a:endParaRPr lang="pt-BR" sz="2700" dirty="0"/>
          </a:p>
          <a:p>
            <a:pPr marL="0" indent="0">
              <a:buNone/>
            </a:pPr>
            <a:r>
              <a:rPr lang="pt-BR" sz="2700" b="1" i="1" dirty="0"/>
              <a:t>“Não deixemos que nos roubem o Evangelho” (EG, n. 97).</a:t>
            </a:r>
            <a:endParaRPr lang="pt-BR" sz="2700" dirty="0"/>
          </a:p>
          <a:p>
            <a:pPr marL="0" indent="0">
              <a:buNone/>
            </a:pPr>
            <a:r>
              <a:rPr lang="pt-BR" sz="2700" b="1" i="1" dirty="0"/>
              <a:t>“Não deixemos que nos roubem o ideal de amor fraterno” </a:t>
            </a:r>
            <a:r>
              <a:rPr lang="pt-BR" sz="2700" dirty="0"/>
              <a:t>(EG, n. 101).</a:t>
            </a:r>
          </a:p>
          <a:p>
            <a:pPr marL="0" indent="0">
              <a:buNone/>
            </a:pPr>
            <a:endParaRPr lang="pt-BR" sz="2475" dirty="0"/>
          </a:p>
          <a:p>
            <a:pPr marL="0" indent="0">
              <a:buNone/>
            </a:pPr>
            <a:endParaRPr lang="pt-BR" sz="2475" dirty="0"/>
          </a:p>
          <a:p>
            <a:pPr marL="0" indent="0">
              <a:buNone/>
            </a:pPr>
            <a:r>
              <a:rPr lang="pt-BR" sz="3375" b="1" dirty="0"/>
              <a:t>Eis o que significa ser missionário no mundo globalizado, consumista e secularizado.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8857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5771"/>
            <a:ext cx="9144000" cy="4549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Foi no deserto que Jesus nos ensinou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superar toda ganância e tentação.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Arrependei-vos, eis que o tempo já chegou,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 de Paz, Justiça e Reconciliação.</a:t>
            </a:r>
          </a:p>
          <a:p>
            <a:pPr marL="0" indent="0" algn="ctr">
              <a:buNone/>
            </a:pPr>
            <a:endParaRPr lang="pt-BR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direito e a Justiça libertados,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povos, nações de tantas raças e culturas.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tua graça, ó Senhor, ressuscitados,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em Cristo, hoje novas criaturas.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5623" y="25758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Hino da CF 2019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69" y="5615189"/>
            <a:ext cx="1608730" cy="12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Julgar – SE e DSI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462" y="1124744"/>
            <a:ext cx="4504232" cy="5001419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None/>
            </a:pPr>
            <a:r>
              <a:rPr lang="pt-BR" dirty="0" smtClean="0">
                <a:cs typeface="Times New Roman" panose="02020603050405020304" pitchFamily="18" charset="0"/>
              </a:rPr>
              <a:t>O projeto de Jesus em Lc 11,1-4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Pai nosso: novas relações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 Sede santos... Sede misericordiosos: curar a vida.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Venha teu reinado: teu projeto para a sociedade.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Dá-nos hoje o pão: não à fome</a:t>
            </a:r>
          </a:p>
          <a:p>
            <a:pPr>
              <a:buClr>
                <a:srgbClr val="00B050"/>
              </a:buClr>
            </a:pPr>
            <a:r>
              <a:rPr lang="pt-BR" dirty="0" smtClean="0">
                <a:cs typeface="Times New Roman" panose="02020603050405020304" pitchFamily="18" charset="0"/>
              </a:rPr>
              <a:t>Perdoa-nos... Ensino-nos a perdoar.</a:t>
            </a:r>
          </a:p>
          <a:p>
            <a:pPr>
              <a:buClr>
                <a:srgbClr val="00B050"/>
              </a:buClr>
            </a:pPr>
            <a:r>
              <a:rPr lang="pt-BR" dirty="0" smtClean="0"/>
              <a:t>O Pai-nosso é um lembrete diário dos nossos princípios e convicções mais arraigados.</a:t>
            </a:r>
          </a:p>
        </p:txBody>
      </p:sp>
      <p:pic>
        <p:nvPicPr>
          <p:cNvPr id="4" name="Picture 3" descr="Comum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664" y="1285860"/>
            <a:ext cx="3194749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408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388995" y="2776300"/>
            <a:ext cx="2366010" cy="1305401"/>
            <a:chOff x="7360920" y="1305401"/>
            <a:chExt cx="3154680" cy="1740535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7360920" y="1305401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7445886" y="1390367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5738" tIns="185738" rIns="185738" bIns="185738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75" dirty="0"/>
                <a:t>Agir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991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Agir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354" y="1124744"/>
            <a:ext cx="7814926" cy="500141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cs typeface="Times New Roman" panose="02020603050405020304" pitchFamily="18" charset="0"/>
              </a:rPr>
              <a:t>Superar as dualidades </a:t>
            </a:r>
            <a:r>
              <a:rPr lang="pt-BR" dirty="0" smtClean="0">
                <a:cs typeface="Times New Roman" panose="02020603050405020304" pitchFamily="18" charset="0"/>
              </a:rPr>
              <a:t>sociais e existenciais que interferem ou comprometem nossas ações e comportamentos cotidianos em relação à </a:t>
            </a: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fé e a política</a:t>
            </a:r>
            <a:r>
              <a:rPr lang="pt-BR" dirty="0" smtClean="0">
                <a:cs typeface="Times New Roman" panose="02020603050405020304" pitchFamily="18" charset="0"/>
              </a:rPr>
              <a:t>, é o primeiro passo para o agir na Campanha da Fraternidade de 2019. Ela, </a:t>
            </a:r>
            <a:r>
              <a:rPr lang="pt-BR" b="1" dirty="0" smtClean="0">
                <a:cs typeface="Times New Roman" panose="02020603050405020304" pitchFamily="18" charset="0"/>
              </a:rPr>
              <a:t>ao afirmar que o direito e a justiça são condições para a liberdade (Is 1,27), reconhece que a política é intrínseca à fé, e que a prática da fé também é um exercício político.</a:t>
            </a:r>
          </a:p>
          <a:p>
            <a:r>
              <a:rPr lang="pt-BR" dirty="0" smtClean="0">
                <a:cs typeface="Times New Roman" panose="02020603050405020304" pitchFamily="18" charset="0"/>
              </a:rPr>
              <a:t>Há meio século, são Paulo VI publicou a Encíclica </a:t>
            </a:r>
            <a:r>
              <a:rPr lang="pt-BR" i="1" dirty="0" smtClean="0">
                <a:cs typeface="Times New Roman" panose="02020603050405020304" pitchFamily="18" charset="0"/>
              </a:rPr>
              <a:t>Populorum Progressio</a:t>
            </a:r>
            <a:r>
              <a:rPr lang="pt-BR" dirty="0" smtClean="0">
                <a:cs typeface="Times New Roman" panose="02020603050405020304" pitchFamily="18" charset="0"/>
              </a:rPr>
              <a:t>. Com esse ensinamento social, ele convida mulheres homens de boa vontade a olharem para as questões sociais e a abraçar um modelo ético-social: </a:t>
            </a: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“ninguém pode sentir-se seguro em um mundo em que há sofrimento e miséria”. </a:t>
            </a:r>
          </a:p>
          <a:p>
            <a:r>
              <a:rPr lang="pt-BR" dirty="0" smtClean="0">
                <a:cs typeface="Times New Roman" panose="02020603050405020304" pitchFamily="18" charset="0"/>
              </a:rPr>
              <a:t>Não existe um partido político ideal, mas nossas escolhas devem ser baseadas na “caridade e na busca do bem comum”.</a:t>
            </a:r>
            <a:r>
              <a:rPr lang="pt-BR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</a:t>
            </a:r>
          </a:p>
          <a:p>
            <a:endParaRPr lang="pt-BR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75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pt-BR" b="1" dirty="0"/>
              <a:t>Políticas Públicas ... Atuar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301262" y="1600200"/>
            <a:ext cx="7464786" cy="504351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EDUCAR!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	- Para o humanismo solidário.</a:t>
            </a:r>
          </a:p>
          <a:p>
            <a:pPr>
              <a:buNone/>
            </a:pPr>
            <a:r>
              <a:rPr lang="pt-BR" dirty="0"/>
              <a:t>	- Doutrina Social da Igreja.</a:t>
            </a:r>
          </a:p>
          <a:p>
            <a:pPr>
              <a:buNone/>
            </a:pPr>
            <a:r>
              <a:rPr lang="pt-BR" dirty="0"/>
              <a:t>	a) Políticas Públicas </a:t>
            </a:r>
          </a:p>
          <a:p>
            <a:pPr>
              <a:buNone/>
            </a:pPr>
            <a:r>
              <a:rPr lang="pt-BR" b="1" dirty="0"/>
              <a:t>		- Despertem para a cultura do diálogo</a:t>
            </a:r>
          </a:p>
          <a:p>
            <a:pPr>
              <a:buNone/>
            </a:pPr>
            <a:r>
              <a:rPr lang="pt-BR" b="1" dirty="0"/>
              <a:t>		- Globalização da Esperança </a:t>
            </a:r>
          </a:p>
          <a:p>
            <a:pPr>
              <a:buNone/>
            </a:pPr>
            <a:r>
              <a:rPr lang="pt-BR" b="1" dirty="0"/>
              <a:t>		- Verdadeira inclusão</a:t>
            </a:r>
          </a:p>
          <a:p>
            <a:pPr>
              <a:buNone/>
            </a:pPr>
            <a:r>
              <a:rPr lang="pt-BR" b="1" dirty="0"/>
              <a:t>		- Redes de cooperação </a:t>
            </a:r>
          </a:p>
          <a:p>
            <a:pPr>
              <a:buNone/>
            </a:pPr>
            <a:r>
              <a:rPr lang="pt-BR" b="1" dirty="0"/>
              <a:t>		- Honestidade </a:t>
            </a:r>
          </a:p>
        </p:txBody>
      </p:sp>
      <p:pic>
        <p:nvPicPr>
          <p:cNvPr id="4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5682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/>
          <a:p>
            <a:r>
              <a:rPr lang="pt-BR" b="1" dirty="0"/>
              <a:t>Políticas Públicas ... Atuar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336430" y="1600200"/>
            <a:ext cx="7429617" cy="4757758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REDESCOBRIR!</a:t>
            </a:r>
          </a:p>
          <a:p>
            <a:pPr>
              <a:buNone/>
            </a:pPr>
            <a:r>
              <a:rPr lang="pt-BR" b="1" dirty="0"/>
              <a:t>	</a:t>
            </a:r>
            <a:r>
              <a:rPr lang="pt-BR" dirty="0"/>
              <a:t>- O Bem Comum.</a:t>
            </a:r>
          </a:p>
          <a:p>
            <a:pPr>
              <a:buNone/>
            </a:pPr>
            <a:r>
              <a:rPr lang="pt-BR" dirty="0"/>
              <a:t>	- Pastorais Sociais. </a:t>
            </a:r>
          </a:p>
          <a:p>
            <a:pPr>
              <a:buNone/>
            </a:pPr>
            <a:r>
              <a:rPr lang="pt-BR" dirty="0"/>
              <a:t>	- Observatórios Sociais.</a:t>
            </a:r>
          </a:p>
          <a:p>
            <a:pPr>
              <a:buNone/>
            </a:pPr>
            <a:r>
              <a:rPr lang="pt-BR" dirty="0"/>
              <a:t>	- Cidadania </a:t>
            </a:r>
          </a:p>
          <a:p>
            <a:pPr>
              <a:buNone/>
            </a:pPr>
            <a:r>
              <a:rPr lang="pt-BR" dirty="0"/>
              <a:t>	</a:t>
            </a:r>
          </a:p>
          <a:p>
            <a:pPr>
              <a:buNone/>
            </a:pPr>
            <a:r>
              <a:rPr lang="pt-BR" b="1" dirty="0"/>
              <a:t>Destaque: Jornada Mundial dos Pobres </a:t>
            </a:r>
          </a:p>
          <a:p>
            <a:r>
              <a:rPr lang="pt-BR" dirty="0"/>
              <a:t>“É justo receber e dar educação, saúde, segurança e tudo mais que leva a uma vida digna” </a:t>
            </a:r>
          </a:p>
          <a:p>
            <a:pPr>
              <a:buNone/>
            </a:pPr>
            <a:r>
              <a:rPr lang="pt-BR" dirty="0"/>
              <a:t>							(Texto Base 257)</a:t>
            </a:r>
          </a:p>
        </p:txBody>
      </p:sp>
      <p:pic>
        <p:nvPicPr>
          <p:cNvPr id="4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1447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64" y="416859"/>
            <a:ext cx="3218482" cy="2571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4787153" y="946650"/>
            <a:ext cx="3926541" cy="11310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Papa Francisco instituiu o “Dia Mundial dos Pobres” no encerramento do Ano Santo da Misericórdia em </a:t>
            </a:r>
            <a:r>
              <a:rPr lang="pt-BR" sz="1350" b="1" dirty="0">
                <a:latin typeface="Arial" panose="020B0604020202020204" pitchFamily="34" charset="0"/>
                <a:ea typeface="Calibri" panose="020F0502020204030204" pitchFamily="34" charset="0"/>
              </a:rPr>
              <a:t>2016</a:t>
            </a:r>
            <a:r>
              <a:rPr lang="pt-BR" sz="135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sua celebração ocorre no penúltimo domingo do ano litúrgico.</a:t>
            </a:r>
            <a:endParaRPr lang="pt-BR" sz="13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87153" y="2132776"/>
            <a:ext cx="392654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 2017, o Papa Francisco convocou o 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I Dia Mundial Dos Pobres.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grande convocação trouxe como lema o imperativo: 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“Não amemos com palavras, mas com obras”</a:t>
            </a:r>
            <a:endParaRPr lang="pt-BR" sz="1350" b="1" dirty="0"/>
          </a:p>
        </p:txBody>
      </p:sp>
      <p:sp>
        <p:nvSpPr>
          <p:cNvPr id="5" name="Retângulo 4"/>
          <p:cNvSpPr/>
          <p:nvPr/>
        </p:nvSpPr>
        <p:spPr>
          <a:xfrm>
            <a:off x="654518" y="3190979"/>
            <a:ext cx="3863694" cy="11310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350" b="1" i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II DIA MUNDIAL DOS POBRES</a:t>
            </a:r>
            <a:endParaRPr lang="pt-BR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1350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XXXIII DOMINGO DO TEMPO COMUM</a:t>
            </a:r>
            <a:br>
              <a:rPr lang="pt-BR" sz="1350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1350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(18 DE NOVEMBRO DE 2018)</a:t>
            </a:r>
            <a:endParaRPr lang="pt-BR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1350" b="1" i="1" dirty="0">
                <a:solidFill>
                  <a:srgbClr val="66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«Este pobre clama e o Senhor o escuta» </a:t>
            </a:r>
            <a:r>
              <a:rPr lang="pt-BR" sz="13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135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</a:t>
            </a:r>
            <a:r>
              <a:rPr lang="pt-BR" sz="13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34, 7)</a:t>
            </a:r>
            <a:endParaRPr lang="pt-BR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4518" y="4506985"/>
            <a:ext cx="3863694" cy="15465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Salmo </a:t>
            </a:r>
            <a:r>
              <a:rPr lang="pt-BR" sz="135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carateriza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atitude do pobre e a sua relação com Deus, por meio de </a:t>
            </a:r>
            <a:r>
              <a:rPr lang="pt-BR" sz="135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três verbos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endParaRPr lang="pt-BR" sz="135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primeiro: «</a:t>
            </a:r>
            <a:r>
              <a:rPr lang="pt-BR" sz="135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clamar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». Somos verdadeiramente capazes de escutar os pobres?</a:t>
            </a:r>
            <a:endParaRPr lang="pt-BR" sz="1350" b="1" dirty="0"/>
          </a:p>
        </p:txBody>
      </p:sp>
      <p:sp>
        <p:nvSpPr>
          <p:cNvPr id="7" name="Retângulo 6"/>
          <p:cNvSpPr/>
          <p:nvPr/>
        </p:nvSpPr>
        <p:spPr>
          <a:xfrm>
            <a:off x="4787153" y="3190980"/>
            <a:ext cx="3926541" cy="12038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segundo verbo é «</a:t>
            </a:r>
            <a:r>
              <a:rPr lang="pt-BR" sz="135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responder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A solicitude dos crentes não pode limitar-se a uma forma de assistência, mas requer aquela «</a:t>
            </a:r>
            <a:r>
              <a:rPr lang="pt-BR" sz="135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amiga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que aprecia o outro como pessoa e procura o seu bem.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7153" y="4516097"/>
            <a:ext cx="3926541" cy="1426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terceiro verbo é «</a:t>
            </a:r>
            <a:r>
              <a:rPr lang="pt-BR" sz="135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libertar</a:t>
            </a:r>
            <a:r>
              <a:rPr lang="pt-BR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«Cada cristão e cada comunidade são chamados a ser instrumentos de Deus ao serviço da libertação e promoção dos pobres, para que possam integrar-se plenamente na sociedade.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5" name="AutoShape 10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6" name="AutoShape 12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7" name="AutoShape 14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8" name="AutoShape 4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9" name="AutoShape 6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0" name="AutoShape 8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1" name="AutoShape 10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2" name="AutoShape 12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3" name="AutoShape 14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4" name="AutoShape 16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5" name="AutoShape 18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6" name="AutoShape 20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4377397" y="771899"/>
            <a:ext cx="389207" cy="1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60665" tIns="54752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750">
                <a:latin typeface="Arial" panose="020B0604020202020204" pitchFamily="34" charset="0"/>
              </a:rPr>
              <a:t>•</a:t>
            </a: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9" name="AutoShape 8" descr="Resultado de imagem para cf 2017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0669"/>
            <a:ext cx="2093119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7" descr="se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085" y="5067019"/>
            <a:ext cx="84891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21642" y="3153687"/>
            <a:ext cx="6654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Iniciativa da Sociedade civil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b="1" dirty="0"/>
              <a:t>Controle Social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pt-BR" b="1" dirty="0"/>
              <a:t>Prefeito/a apresentar seu programa de governo à sociedade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pt-BR" b="1" dirty="0"/>
          </a:p>
          <a:p>
            <a:r>
              <a:rPr lang="pt-BR" b="1" dirty="0"/>
              <a:t>São Paulo foi a primeira cidade a ter essa lei aprovada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b="1" dirty="0"/>
              <a:t>Tramita no Congresso para ser lei Federal</a:t>
            </a:r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326356" y="1008383"/>
            <a:ext cx="6858000" cy="17907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pt-BR" sz="3300" dirty="0"/>
              <a:t>Lei do Programa de Metas da Prefeitura/Programa de metas da periferia/Indicadores de referência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25780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5" name="AutoShape 10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6" name="AutoShape 12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7" name="AutoShape 14" descr="http://webmail.uolhost.com.br/attachment?msg_id=MTQwMjA&amp;ctype=encontros+reforma+politica.jpg&amp;disposition=inline&amp;folder=INBOX&amp;attsize=1321580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8" name="AutoShape 4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39" name="AutoShape 6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0" name="AutoShape 8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1" name="AutoShape 10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2" name="AutoShape 12" descr="http://webmail.uolhost.com.br/attachment?msg_id=MTc1MTI&amp;ctype=image001.gif&amp;disposition=inline&amp;folder=INBOX&amp;attsize=301418&amp;content_id=%3C56cf51807e5b4_3d7815a04f2193c842127@a4-weasel12.mail%3E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3" name="AutoShape 14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4" name="AutoShape 16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5" name="AutoShape 18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6" name="AutoShape 20" descr="attachment (800×695)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7" name="Subtítulo 3"/>
          <p:cNvSpPr>
            <a:spLocks noGrp="1"/>
          </p:cNvSpPr>
          <p:nvPr>
            <p:ph type="subTitle" idx="1"/>
          </p:nvPr>
        </p:nvSpPr>
        <p:spPr>
          <a:xfrm>
            <a:off x="2195513" y="998935"/>
            <a:ext cx="4800600" cy="1314450"/>
          </a:xfrm>
        </p:spPr>
        <p:txBody>
          <a:bodyPr/>
          <a:lstStyle/>
          <a:p>
            <a:pPr eaLnBrk="1" hangingPunct="1"/>
            <a:r>
              <a:rPr lang="en-US" altLang="pt-BR" b="1" dirty="0" smtClean="0">
                <a:solidFill>
                  <a:srgbClr val="FF0000"/>
                </a:solidFill>
              </a:rPr>
              <a:t> </a:t>
            </a:r>
            <a:r>
              <a:rPr lang="en-US" altLang="pt-BR" b="1" dirty="0" err="1" smtClean="0">
                <a:solidFill>
                  <a:srgbClr val="FF0000"/>
                </a:solidFill>
              </a:rPr>
              <a:t>Programa</a:t>
            </a:r>
            <a:r>
              <a:rPr lang="en-US" altLang="pt-BR" b="1" dirty="0" smtClean="0">
                <a:solidFill>
                  <a:srgbClr val="FF0000"/>
                </a:solidFill>
              </a:rPr>
              <a:t> de </a:t>
            </a:r>
            <a:r>
              <a:rPr lang="en-US" altLang="pt-BR" b="1" dirty="0" err="1" smtClean="0">
                <a:solidFill>
                  <a:srgbClr val="FF0000"/>
                </a:solidFill>
              </a:rPr>
              <a:t>Metas</a:t>
            </a:r>
            <a:endParaRPr lang="en-US" altLang="pt-BR" b="1" dirty="0" smtClean="0">
              <a:solidFill>
                <a:srgbClr val="FF0000"/>
              </a:solidFill>
            </a:endParaRPr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4377397" y="771899"/>
            <a:ext cx="389207" cy="1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60665" tIns="54752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750">
                <a:latin typeface="Arial" panose="020B0604020202020204" pitchFamily="34" charset="0"/>
              </a:rPr>
              <a:t>•</a:t>
            </a: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18449" name="AutoShape 8" descr="Resultado de imagem para cf 2017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latin typeface="Arial" panose="020B0604020202020204" pitchFamily="34" charset="0"/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0669"/>
            <a:ext cx="2093119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7" descr="se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085" y="5067019"/>
            <a:ext cx="84891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planejasampa.prefeitura.sp.gov.br/assets/img/logo-p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30" y="2616135"/>
            <a:ext cx="3487691" cy="17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nejasampa.prefeitura.sp.gov.br/assets/img/logo-programaMe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356" y="2594509"/>
            <a:ext cx="3242735" cy="16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7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146" y="1131094"/>
            <a:ext cx="6816204" cy="99417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em saída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 smtClean="0"/>
              <a:t>Trabalho em Rede (Não iniciamos sós – nos unimos a quem faz)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Poder Público</a:t>
            </a:r>
          </a:p>
          <a:p>
            <a:r>
              <a:rPr lang="pt-BR" sz="1600" b="1" dirty="0" smtClean="0"/>
              <a:t>Organizações Sociedade civil</a:t>
            </a:r>
          </a:p>
          <a:p>
            <a:r>
              <a:rPr lang="pt-BR" sz="1600" b="1" dirty="0" smtClean="0"/>
              <a:t>Pastorais Sociais/Movimentos</a:t>
            </a:r>
          </a:p>
          <a:p>
            <a:r>
              <a:rPr lang="pt-BR" sz="1600" b="1" dirty="0" smtClean="0"/>
              <a:t>Igrejas cristãs</a:t>
            </a:r>
          </a:p>
          <a:p>
            <a:r>
              <a:rPr lang="pt-BR" sz="1600" b="1" dirty="0" smtClean="0"/>
              <a:t>Conselhos de Participação</a:t>
            </a:r>
          </a:p>
          <a:p>
            <a:r>
              <a:rPr lang="pt-BR" sz="1600" b="1" dirty="0" smtClean="0"/>
              <a:t>Universidades....</a:t>
            </a:r>
          </a:p>
          <a:p>
            <a:endParaRPr lang="pt-BR" sz="1600" b="1" dirty="0" smtClean="0"/>
          </a:p>
          <a:p>
            <a:endParaRPr lang="pt-BR" sz="1600" b="1" dirty="0"/>
          </a:p>
        </p:txBody>
      </p:sp>
      <p:pic>
        <p:nvPicPr>
          <p:cNvPr id="7170" name="Picture 2" descr="Resultado de imagem para cf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442" y="2914441"/>
            <a:ext cx="3240668" cy="23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0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Agir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1292" y="809240"/>
            <a:ext cx="403933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    “Para o cristão, </a:t>
            </a:r>
            <a:r>
              <a:rPr lang="pt-BR" b="1" dirty="0" smtClean="0">
                <a:solidFill>
                  <a:srgbClr val="FF0000"/>
                </a:solidFill>
              </a:rPr>
              <a:t>é uma obrigação envolver-se na política</a:t>
            </a:r>
            <a:r>
              <a:rPr lang="pt-BR" dirty="0" smtClean="0"/>
              <a:t>. Nós, cristãos, não podemos “brincar a fazer o Pilatos”, lavar as mãos. Não podemos! Devemos envolver-nos na política, pois a política é uma das formas mais altas da caridade, porque busca o bem comum” (</a:t>
            </a:r>
            <a:r>
              <a:rPr lang="pt-BR" b="1" dirty="0" smtClean="0"/>
              <a:t>Francisco</a:t>
            </a:r>
            <a:r>
              <a:rPr lang="pt-BR" dirty="0" smtClean="0"/>
              <a:t>, </a:t>
            </a:r>
            <a:r>
              <a:rPr lang="pt-BR" i="1" dirty="0" smtClean="0"/>
              <a:t>Audiência com jovens e representantes de colégios jesuítas da Itália e da Albânia</a:t>
            </a:r>
            <a:r>
              <a:rPr lang="pt-BR" dirty="0" smtClean="0"/>
              <a:t>, 2013)</a:t>
            </a:r>
            <a:r>
              <a:rPr lang="pt-BR" sz="2000" dirty="0" smtClean="0"/>
              <a:t>.</a:t>
            </a:r>
            <a:r>
              <a:rPr lang="pt-BR" sz="2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pt-BR" sz="20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4143372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73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5771"/>
            <a:ext cx="9144000" cy="4549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 Jesus Cristo uma nova aliança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quis o Senhor com o seu povo instaurar.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novo reino de justiça e esperança,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Fraternidade, onde todos têm lugar.</a:t>
            </a:r>
          </a:p>
          <a:p>
            <a:pPr marL="0" indent="0" algn="ctr">
              <a:buNone/>
            </a:pPr>
            <a:endParaRPr lang="pt-BR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direito e a Justiça libertados,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povos, nações de tantas raças e culturas.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tua graça, ó Senhor, ressuscitados,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em Cristo, hoje novas criaturas.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5623" y="25758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Hino da CF 2019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69" y="5615189"/>
            <a:ext cx="1608730" cy="12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Agir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2984" y="1124744"/>
            <a:ext cx="7545295" cy="5001419"/>
          </a:xfrm>
        </p:spPr>
        <p:txBody>
          <a:bodyPr>
            <a:normAutofit fontScale="70000" lnSpcReduction="20000"/>
          </a:bodyPr>
          <a:lstStyle/>
          <a:p>
            <a:r>
              <a:rPr lang="pt-BR" sz="2800" b="1" dirty="0" smtClean="0"/>
              <a:t>“Bem-aventurado o político que tem uma alta noção e uma profunda consciência do seu papel.</a:t>
            </a:r>
          </a:p>
          <a:p>
            <a:r>
              <a:rPr lang="pt-BR" sz="2800" b="1" dirty="0" smtClean="0"/>
              <a:t>Bem-aventurado o político de cuja pessoa irradia a credibilidade.</a:t>
            </a:r>
          </a:p>
          <a:p>
            <a:r>
              <a:rPr lang="pt-BR" sz="2800" b="1" dirty="0" smtClean="0"/>
              <a:t>Bem-aventurado o político que trabalha para o bem comum e não para os próprios interesses.</a:t>
            </a:r>
          </a:p>
          <a:p>
            <a:r>
              <a:rPr lang="pt-BR" sz="2800" b="1" dirty="0" smtClean="0"/>
              <a:t>Bem-aventurado o político que permanece fielmente coerente.</a:t>
            </a:r>
          </a:p>
          <a:p>
            <a:r>
              <a:rPr lang="pt-BR" sz="2800" b="1" dirty="0" smtClean="0"/>
              <a:t>Bem-aventurado o político que realiza a unidade.</a:t>
            </a:r>
          </a:p>
          <a:p>
            <a:r>
              <a:rPr lang="pt-BR" sz="2800" b="1" dirty="0" smtClean="0"/>
              <a:t>Bem-aventurado o político que está comprometido na realização duma mudança radical.</a:t>
            </a:r>
          </a:p>
          <a:p>
            <a:r>
              <a:rPr lang="pt-BR" sz="2800" b="1" dirty="0" smtClean="0"/>
              <a:t>Bem-aventurado o político que sabe escutar.</a:t>
            </a:r>
          </a:p>
          <a:p>
            <a:r>
              <a:rPr lang="pt-BR" sz="2800" b="1" dirty="0" smtClean="0"/>
              <a:t>Bem-aventurado o político que não tem medo”.</a:t>
            </a:r>
          </a:p>
          <a:p>
            <a:pPr lvl="3" algn="just">
              <a:buNone/>
            </a:pPr>
            <a:r>
              <a:rPr lang="pt-BR" sz="1600" b="1" dirty="0" smtClean="0"/>
              <a:t>     </a:t>
            </a:r>
            <a:r>
              <a:rPr lang="pt-BR" sz="2100" b="1" dirty="0" smtClean="0"/>
              <a:t>Papa Francisco, </a:t>
            </a:r>
            <a:r>
              <a:rPr lang="pt-BR" sz="2100" b="1" i="1" dirty="0" smtClean="0"/>
              <a:t>Mensagem para o dia Mundial da Paz 2019</a:t>
            </a:r>
            <a:r>
              <a:rPr lang="pt-BR" sz="2100" b="1" dirty="0" smtClean="0"/>
              <a:t>. Citando o Cardeal vietnamita Francisco Xavier Nguven Van Thuan.</a:t>
            </a:r>
          </a:p>
          <a:p>
            <a:endParaRPr lang="pt-BR" sz="2800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82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034" y="160338"/>
            <a:ext cx="6013941" cy="6697662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prstClr val="black">
                    <a:tint val="75000"/>
                  </a:prstClr>
                </a:solidFill>
              </a:rPr>
              <a:t>Toninho Evangelista </a:t>
            </a: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F154-92CE-4014-84F3-BA75AD2CAEE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blob:https://web.whatsapp.com/7004f8bb-ccf1-4559-ba28-8eb4a37382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6095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Bibliografia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b="1" dirty="0" smtClean="0"/>
              <a:t>CNBB. </a:t>
            </a:r>
            <a:r>
              <a:rPr lang="pt-BR" dirty="0" smtClean="0"/>
              <a:t>Campanha da Fraternidade 2019: Fraternidade e políticas públicas. Texto-Base. Brasília: Edições CNBB, 2018.</a:t>
            </a:r>
          </a:p>
          <a:p>
            <a:pPr algn="just"/>
            <a:r>
              <a:rPr lang="pt-BR" b="1" dirty="0" smtClean="0"/>
              <a:t>DIAS, Reinaldo e MATOS, Fernanda. </a:t>
            </a:r>
            <a:r>
              <a:rPr lang="pt-BR" dirty="0" smtClean="0"/>
              <a:t>Políticas Públicas – Princípios, Propósitos e Processos. São Paulo: Atlas, 2012.</a:t>
            </a:r>
          </a:p>
          <a:p>
            <a:pPr algn="just"/>
            <a:r>
              <a:rPr lang="pt-BR" b="1" dirty="0" smtClean="0"/>
              <a:t>FRANCISCO, Papa. </a:t>
            </a:r>
            <a:r>
              <a:rPr lang="pt-BR" dirty="0" smtClean="0"/>
              <a:t>Exortação apostólica </a:t>
            </a:r>
            <a:r>
              <a:rPr lang="pt-BR" i="1" dirty="0" smtClean="0"/>
              <a:t>Evangelii Gaudium. </a:t>
            </a:r>
            <a:r>
              <a:rPr lang="pt-BR" dirty="0" smtClean="0"/>
              <a:t>A alegria do Evangelho. Sobre o anúncio do Evangelho no mundo atual. São Paulo: Paulus. 2013.</a:t>
            </a:r>
          </a:p>
          <a:p>
            <a:pPr algn="just"/>
            <a:r>
              <a:rPr lang="pt-BR" b="1" dirty="0" smtClean="0"/>
              <a:t>FRANCISCO, Papa. </a:t>
            </a:r>
            <a:r>
              <a:rPr lang="pt-BR" dirty="0" smtClean="0"/>
              <a:t>Exortação apostólica </a:t>
            </a:r>
            <a:r>
              <a:rPr lang="pt-BR" i="1" dirty="0" smtClean="0"/>
              <a:t>Gaudete et exsultate. </a:t>
            </a:r>
            <a:r>
              <a:rPr lang="pt-BR" dirty="0" smtClean="0"/>
              <a:t>Sobre o chamado à santidade no mundo atual. São Paulo: Paulus. 2018.</a:t>
            </a:r>
          </a:p>
          <a:p>
            <a:pPr algn="just"/>
            <a:r>
              <a:rPr lang="pt-BR" b="1" dirty="0" smtClean="0"/>
              <a:t>FRANCISCO, Papa. </a:t>
            </a:r>
            <a:r>
              <a:rPr lang="pt-BR" i="1" dirty="0" smtClean="0"/>
              <a:t>Mensagem para o</a:t>
            </a:r>
            <a:r>
              <a:rPr lang="pt-BR" b="1" i="1" dirty="0" smtClean="0"/>
              <a:t> </a:t>
            </a:r>
            <a:r>
              <a:rPr lang="pt-BR" i="1" dirty="0" smtClean="0"/>
              <a:t>dia Mundial da Paz</a:t>
            </a:r>
            <a:r>
              <a:rPr lang="pt-BR" dirty="0" smtClean="0"/>
              <a:t> - 2019. </a:t>
            </a:r>
          </a:p>
          <a:p>
            <a:pPr algn="just"/>
            <a:r>
              <a:rPr lang="pt-BR" b="1" dirty="0" smtClean="0"/>
              <a:t>Todos somos discípulos missionários</a:t>
            </a:r>
            <a:r>
              <a:rPr lang="pt-BR" dirty="0" smtClean="0"/>
              <a:t>: Papa Francisco e o laicato/Observatório Eclesial Brasil. São Paulo: Paulinas, 2017.</a:t>
            </a:r>
          </a:p>
        </p:txBody>
      </p:sp>
    </p:spTree>
    <p:extLst>
      <p:ext uri="{BB962C8B-B14F-4D97-AF65-F5344CB8AC3E}">
        <p14:creationId xmlns:p14="http://schemas.microsoft.com/office/powerpoint/2010/main" xmlns="" val="20066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9790" y="5010658"/>
            <a:ext cx="372441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Muito obrigada!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B12586C3-47BE-45CD-8231-0810D059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52" y="1046026"/>
            <a:ext cx="7886700" cy="326350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endParaRPr lang="pt-BR" sz="1800" b="1" dirty="0"/>
          </a:p>
          <a:p>
            <a:pPr marL="0" indent="0" algn="ctr" fontAlgn="base">
              <a:buNone/>
            </a:pPr>
            <a:r>
              <a:rPr lang="pt-BR" sz="1800" b="1" dirty="0"/>
              <a:t>Minha fé é política porque ela não suporta separação </a:t>
            </a:r>
          </a:p>
          <a:p>
            <a:pPr marL="0" indent="0" algn="ctr" fontAlgn="base">
              <a:buNone/>
            </a:pPr>
            <a:r>
              <a:rPr lang="pt-BR" sz="1800" b="1" dirty="0"/>
              <a:t>entre o corpo de Jesus e o corpo de um irmão. </a:t>
            </a:r>
          </a:p>
          <a:p>
            <a:pPr marL="0" indent="0" algn="ctr" fontAlgn="base">
              <a:buNone/>
            </a:pPr>
            <a:endParaRPr lang="pt-BR" sz="1800" b="1" dirty="0"/>
          </a:p>
          <a:p>
            <a:pPr marL="0" indent="0" algn="ctr" fontAlgn="base">
              <a:buNone/>
            </a:pPr>
            <a:r>
              <a:rPr lang="pt-BR" sz="1800" b="1" dirty="0"/>
              <a:t>Minha fé é política porque crê que a economia </a:t>
            </a:r>
          </a:p>
          <a:p>
            <a:pPr marL="0" indent="0" algn="ctr" fontAlgn="base">
              <a:buNone/>
            </a:pPr>
            <a:r>
              <a:rPr lang="pt-BR" sz="1800" b="1" dirty="0"/>
              <a:t>pode mudar um dia e ser toda solidária.</a:t>
            </a:r>
          </a:p>
          <a:p>
            <a:pPr marL="0" indent="0" algn="ctr" fontAlgn="base">
              <a:buNone/>
            </a:pPr>
            <a:endParaRPr lang="pt-BR" sz="1800" b="1" dirty="0"/>
          </a:p>
          <a:p>
            <a:pPr marL="0" indent="0" algn="ctr" fontAlgn="base">
              <a:buNone/>
            </a:pPr>
            <a:r>
              <a:rPr lang="pt-BR" sz="1800" b="1" dirty="0"/>
              <a:t>Minha fé é política porque acredito na juventude, na sua força e inquietude, no seu poder de diferença e </a:t>
            </a:r>
          </a:p>
          <a:p>
            <a:pPr marL="0" indent="0" algn="ctr" fontAlgn="base">
              <a:buNone/>
            </a:pPr>
            <a:r>
              <a:rPr lang="pt-BR" sz="1800" b="1" dirty="0"/>
              <a:t>na força da velhice que com sua sabedoria e experiência ainda tem muito a colaborar, para um país justo, igualitário sem tantas injustiças sociais. </a:t>
            </a:r>
          </a:p>
          <a:p>
            <a:pPr marL="0" indent="0" algn="ctr" fontAlgn="base">
              <a:buNone/>
            </a:pPr>
            <a:r>
              <a:rPr lang="pt-BR" sz="1000" b="1" dirty="0"/>
              <a:t>(AUTOR DESCONHECIDO)</a:t>
            </a: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xmlns="" val="6496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65771"/>
            <a:ext cx="9144000" cy="4549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4. Ser um profeta na atual sociedade,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da ação política, com fé, participar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é dom de Deus que faz, do amor, fraternidade,</a:t>
            </a:r>
          </a:p>
          <a:p>
            <a:pPr marL="0" indent="0" algn="ctr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e bem comum faz bem de todos se tornar!</a:t>
            </a:r>
          </a:p>
          <a:p>
            <a:pPr marL="0" indent="0" algn="ctr">
              <a:buNone/>
            </a:pPr>
            <a:endParaRPr lang="pt-BR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direito e a Justiça libertados,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povos, nações de tantas raças e culturas.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tua graça, ó Senhor, ressuscitados,</a:t>
            </a:r>
          </a:p>
          <a:p>
            <a:pPr marL="0" indent="0" algn="ctr">
              <a:buNone/>
            </a:pPr>
            <a:r>
              <a:rPr lang="pt-B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em Cristo, hoje novas criaturas.</a:t>
            </a:r>
            <a:endParaRPr lang="pt-BR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5623" y="25758"/>
            <a:ext cx="457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Hino da CF 2019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69" y="5615189"/>
            <a:ext cx="1608730" cy="12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pt-BR" b="1" dirty="0"/>
              <a:t>Objetivo Geral 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BR" sz="4400" dirty="0"/>
              <a:t>Estimular a participação em Políticas Públicas, à luz da Palavra de Deus e da Doutrina Social da Igreja para fortalecer a </a:t>
            </a:r>
            <a:r>
              <a:rPr lang="pt-BR" sz="4400" b="1" dirty="0">
                <a:solidFill>
                  <a:srgbClr val="FF0000"/>
                </a:solidFill>
              </a:rPr>
              <a:t>cidadania </a:t>
            </a:r>
            <a:r>
              <a:rPr lang="pt-BR" sz="4400" b="1" dirty="0"/>
              <a:t>e o </a:t>
            </a:r>
            <a:r>
              <a:rPr lang="pt-BR" sz="4400" b="1" dirty="0">
                <a:solidFill>
                  <a:srgbClr val="FF0000"/>
                </a:solidFill>
              </a:rPr>
              <a:t>bem comum</a:t>
            </a:r>
            <a:r>
              <a:rPr lang="pt-BR" sz="4400" b="1" dirty="0"/>
              <a:t>, sinais de fraternidade. </a:t>
            </a:r>
          </a:p>
        </p:txBody>
      </p:sp>
      <p:pic>
        <p:nvPicPr>
          <p:cNvPr id="4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703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408758" cy="990600"/>
          </a:xfrm>
        </p:spPr>
        <p:txBody>
          <a:bodyPr/>
          <a:lstStyle/>
          <a:p>
            <a:r>
              <a:rPr lang="pt-BR" b="1" dirty="0"/>
              <a:t>Objetivos específicos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58686" y="2350461"/>
            <a:ext cx="7704667" cy="333281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>
                <a:solidFill>
                  <a:srgbClr val="FF0000"/>
                </a:solidFill>
              </a:rPr>
              <a:t>Conhecer </a:t>
            </a:r>
            <a:r>
              <a:rPr lang="pt-BR" sz="2000" dirty="0"/>
              <a:t>Políticas Públicas como são formuladas e aplicadas as </a:t>
            </a:r>
            <a:r>
              <a:rPr lang="pt-BR" sz="2000" dirty="0" smtClean="0"/>
              <a:t>estabelecidas </a:t>
            </a:r>
            <a:r>
              <a:rPr lang="pt-BR" sz="2000" dirty="0"/>
              <a:t>pelo Estado brasileiro.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</a:rPr>
              <a:t>Exigir</a:t>
            </a:r>
            <a:r>
              <a:rPr lang="pt-BR" sz="2000" dirty="0"/>
              <a:t> ética na formulação e na concretização de Políticas Públicas.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</a:rPr>
              <a:t>Despertar</a:t>
            </a:r>
            <a:r>
              <a:rPr lang="pt-BR" sz="2000" dirty="0"/>
              <a:t> a consciência e incentivar a participação de todo cidadão na construção de Políticas Públicas em âmbito nacional, estadual e municipal. 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</a:rPr>
              <a:t>Propor</a:t>
            </a:r>
            <a:r>
              <a:rPr lang="pt-BR" sz="2000" dirty="0"/>
              <a:t> Políticas Públicas que assegurem os direitos sociais aos mais frágeis e vulneráveis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</a:rPr>
              <a:t>Trabalhar</a:t>
            </a:r>
            <a:r>
              <a:rPr lang="pt-BR" sz="2000" dirty="0"/>
              <a:t> para que as Políticas Públicas eficazes  de governo se consolidem como Políticas de Estado.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Promover</a:t>
            </a:r>
            <a:r>
              <a:rPr lang="pt-BR" sz="2000" dirty="0" smtClean="0"/>
              <a:t> </a:t>
            </a:r>
            <a:r>
              <a:rPr lang="pt-BR" sz="2000" dirty="0"/>
              <a:t>a formação Política dos membros de nossa Igreja, especialmente dos jovens, em vista do exercício da cidadania. 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Suscitar</a:t>
            </a:r>
            <a:r>
              <a:rPr lang="pt-BR" sz="2000" dirty="0" smtClean="0"/>
              <a:t> </a:t>
            </a:r>
            <a:r>
              <a:rPr lang="pt-BR" sz="2000" dirty="0"/>
              <a:t>cristãos católicos comprometidos na política como testemunho concreto da fé. 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 descr="Resultado de imagem para campanha da fratern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9346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794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ta dobrada 1"/>
          <p:cNvSpPr/>
          <p:nvPr/>
        </p:nvSpPr>
        <p:spPr>
          <a:xfrm>
            <a:off x="7100048" y="2581835"/>
            <a:ext cx="403411" cy="4272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3" name="Texto explicativo retangular com cantos arredondados 2"/>
          <p:cNvSpPr/>
          <p:nvPr/>
        </p:nvSpPr>
        <p:spPr>
          <a:xfrm>
            <a:off x="7100048" y="1108193"/>
            <a:ext cx="1761564" cy="132117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tx2">
                    <a:lumMod val="75000"/>
                  </a:schemeClr>
                </a:solidFill>
              </a:rPr>
              <a:t>Igreja em saída</a:t>
            </a:r>
            <a:r>
              <a:rPr lang="pt-BR" sz="1350" b="1" dirty="0"/>
              <a:t> em busca de</a:t>
            </a:r>
          </a:p>
          <a:p>
            <a:pPr algn="ctr"/>
            <a:r>
              <a:rPr lang="pt-BR" sz="1350" b="1" dirty="0">
                <a:solidFill>
                  <a:schemeClr val="accent6">
                    <a:lumMod val="75000"/>
                  </a:schemeClr>
                </a:solidFill>
              </a:rPr>
              <a:t>políticas públicas</a:t>
            </a:r>
            <a:r>
              <a:rPr lang="pt-BR" sz="1350" b="1" dirty="0"/>
              <a:t>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Método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1626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3043</TotalTime>
  <Words>3427</Words>
  <Application>Microsoft Office PowerPoint</Application>
  <PresentationFormat>Apresentação na tela (4:3)</PresentationFormat>
  <Paragraphs>348</Paragraphs>
  <Slides>53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Paralaxe</vt:lpstr>
      <vt:lpstr>Slide 1</vt:lpstr>
      <vt:lpstr>Slide 2</vt:lpstr>
      <vt:lpstr>Slide 3</vt:lpstr>
      <vt:lpstr>Slide 4</vt:lpstr>
      <vt:lpstr>Slide 5</vt:lpstr>
      <vt:lpstr>Slide 6</vt:lpstr>
      <vt:lpstr>Objetivo Geral ...</vt:lpstr>
      <vt:lpstr>Objetivos específicos </vt:lpstr>
      <vt:lpstr>Método</vt:lpstr>
      <vt:lpstr>Desafio</vt:lpstr>
      <vt:lpstr>POLÍTICAS PÚBLICAS: </vt:lpstr>
      <vt:lpstr>DEMOCRACIA demos = povo e  kratia = poder</vt:lpstr>
      <vt:lpstr>Um exemplo</vt:lpstr>
      <vt:lpstr>Slide 14</vt:lpstr>
      <vt:lpstr>Slide 15</vt:lpstr>
      <vt:lpstr>Esclarecimentos</vt:lpstr>
      <vt:lpstr>Slide 17</vt:lpstr>
      <vt:lpstr>VER</vt:lpstr>
      <vt:lpstr>Ver</vt:lpstr>
      <vt:lpstr>Ver</vt:lpstr>
      <vt:lpstr>Ver</vt:lpstr>
      <vt:lpstr>Ver</vt:lpstr>
      <vt:lpstr>Orçamento Federal (Fiscal e Seguridade Social) Executado (Pago) em 2017 = R$ 2,483 TRILHÕES </vt:lpstr>
      <vt:lpstr>Slide 24</vt:lpstr>
      <vt:lpstr>Slide 25</vt:lpstr>
      <vt:lpstr>Slide 26</vt:lpstr>
      <vt:lpstr>Slide 27</vt:lpstr>
      <vt:lpstr>Ver</vt:lpstr>
      <vt:lpstr>Exemplos...</vt:lpstr>
      <vt:lpstr>Ver</vt:lpstr>
      <vt:lpstr>Ver</vt:lpstr>
      <vt:lpstr>Ver Participação e políticas públicas </vt:lpstr>
      <vt:lpstr>Slide 33</vt:lpstr>
      <vt:lpstr>Julgar – SE e DSI</vt:lpstr>
      <vt:lpstr>Slide 35</vt:lpstr>
      <vt:lpstr>Slide 36</vt:lpstr>
      <vt:lpstr>Slide 37</vt:lpstr>
      <vt:lpstr>Slide 38</vt:lpstr>
      <vt:lpstr>Slide 39</vt:lpstr>
      <vt:lpstr>Julgar – SE e DSI</vt:lpstr>
      <vt:lpstr>Slide 41</vt:lpstr>
      <vt:lpstr>Agir</vt:lpstr>
      <vt:lpstr>Políticas Públicas ... Atuar </vt:lpstr>
      <vt:lpstr>Políticas Públicas ... Atuar </vt:lpstr>
      <vt:lpstr>Slide 45</vt:lpstr>
      <vt:lpstr>Lei do Programa de Metas da Prefeitura/Programa de metas da periferia/Indicadores de referência</vt:lpstr>
      <vt:lpstr>Slide 47</vt:lpstr>
      <vt:lpstr>Igreja em saída</vt:lpstr>
      <vt:lpstr>Agir</vt:lpstr>
      <vt:lpstr>Agir</vt:lpstr>
      <vt:lpstr>Slide 51</vt:lpstr>
      <vt:lpstr>Bibliografia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Socorro Evangelista</dc:creator>
  <cp:lastModifiedBy>Márcia</cp:lastModifiedBy>
  <cp:revision>169</cp:revision>
  <dcterms:created xsi:type="dcterms:W3CDTF">2016-08-24T12:52:48Z</dcterms:created>
  <dcterms:modified xsi:type="dcterms:W3CDTF">2019-02-25T22:23:19Z</dcterms:modified>
</cp:coreProperties>
</file>