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71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8" r:id="rId20"/>
    <p:sldId id="275" r:id="rId21"/>
    <p:sldId id="276" r:id="rId22"/>
    <p:sldId id="282" r:id="rId23"/>
    <p:sldId id="279" r:id="rId24"/>
    <p:sldId id="280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301" r:id="rId39"/>
    <p:sldId id="296" r:id="rId40"/>
    <p:sldId id="306" r:id="rId41"/>
    <p:sldId id="307" r:id="rId42"/>
    <p:sldId id="308" r:id="rId43"/>
    <p:sldId id="302" r:id="rId44"/>
    <p:sldId id="297" r:id="rId45"/>
    <p:sldId id="309" r:id="rId46"/>
    <p:sldId id="310" r:id="rId47"/>
    <p:sldId id="303" r:id="rId48"/>
    <p:sldId id="298" r:id="rId49"/>
    <p:sldId id="311" r:id="rId50"/>
    <p:sldId id="312" r:id="rId51"/>
    <p:sldId id="304" r:id="rId52"/>
    <p:sldId id="299" r:id="rId53"/>
    <p:sldId id="313" r:id="rId54"/>
    <p:sldId id="314" r:id="rId55"/>
    <p:sldId id="305" r:id="rId56"/>
    <p:sldId id="300" r:id="rId57"/>
    <p:sldId id="315" r:id="rId58"/>
    <p:sldId id="316" r:id="rId59"/>
    <p:sldId id="317" r:id="rId60"/>
    <p:sldId id="318" r:id="rId61"/>
    <p:sldId id="319" r:id="rId62"/>
    <p:sldId id="320" r:id="rId63"/>
    <p:sldId id="321" r:id="rId64"/>
    <p:sldId id="322" r:id="rId65"/>
    <p:sldId id="323" r:id="rId66"/>
    <p:sldId id="324" r:id="rId67"/>
    <p:sldId id="325" r:id="rId68"/>
    <p:sldId id="326" r:id="rId69"/>
    <p:sldId id="327" r:id="rId7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35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F054C5-ED4B-4002-990C-AD56F379F1AF}" type="datetimeFigureOut">
              <a:rPr lang="pt-BR" smtClean="0"/>
              <a:t>15/05/2015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974808-D919-4EF2-BA4A-66AB9B0CBC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3965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74808-D919-4EF2-BA4A-66AB9B0CBCBC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6176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F43CC66-521D-4D9C-BCA7-89938511767C}" type="datetime1">
              <a:rPr lang="pt-BR" smtClean="0"/>
              <a:t>15/05/2015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A91FDED-4630-4A9E-B1D1-A78EAAB93757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4BBE9-4D95-459E-B429-B21CA0725EDF}" type="datetime1">
              <a:rPr lang="pt-BR" smtClean="0"/>
              <a:t>15/05/2015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9025C-AC14-4A79-B41D-5B25672F6BE5}" type="datetime1">
              <a:rPr lang="pt-BR" smtClean="0"/>
              <a:t>15/05/2015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F2ED324-57AA-4AD4-B697-D01FCCB1EA36}" type="datetime1">
              <a:rPr lang="pt-BR" smtClean="0"/>
              <a:t>15/05/2015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A91FDED-4630-4A9E-B1D1-A78EAAB93757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158FBF5-9073-403F-9065-70308BE2DC08}" type="datetime1">
              <a:rPr lang="pt-BR" smtClean="0"/>
              <a:t>15/05/2015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A91FDED-4630-4A9E-B1D1-A78EAAB93757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B8921-66A4-435C-82FD-D2DD6BEC6063}" type="datetime1">
              <a:rPr lang="pt-BR" smtClean="0"/>
              <a:t>15/05/2015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451D-358B-44C8-A0B5-DCB3389C65A4}" type="datetime1">
              <a:rPr lang="pt-BR" smtClean="0"/>
              <a:t>15/05/2015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08F3A30-C671-4342-8440-0BEE5816081A}" type="datetime1">
              <a:rPr lang="pt-BR" smtClean="0"/>
              <a:t>15/05/2015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A91FDED-4630-4A9E-B1D1-A78EAAB93757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1278-EAB1-43CB-B8FC-851EA87AFBD0}" type="datetime1">
              <a:rPr lang="pt-BR" smtClean="0"/>
              <a:t>15/05/2015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E732835-24FE-485D-804B-93EE8F885D7E}" type="datetime1">
              <a:rPr lang="pt-BR" smtClean="0"/>
              <a:t>15/05/2015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A91FDED-4630-4A9E-B1D1-A78EAAB93757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92626F7-7AC0-48E9-A584-48327AA653B6}" type="datetime1">
              <a:rPr lang="pt-BR" smtClean="0"/>
              <a:t>15/05/2015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A91FDED-4630-4A9E-B1D1-A78EAAB93757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408741B-7623-4DEC-89FF-6515AE9AC7ED}" type="datetime1">
              <a:rPr lang="pt-BR" smtClean="0"/>
              <a:t>15/05/2015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A91FDED-4630-4A9E-B1D1-A78EAAB93757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67744" y="2492896"/>
            <a:ext cx="6172200" cy="1894362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>
                <a:solidFill>
                  <a:srgbClr val="C00000"/>
                </a:solidFill>
              </a:rPr>
              <a:t>DIRETRIZES GERAIS DA AÇÃO EVANGELIZADORA DA IGREJA NO BRASIL </a:t>
            </a:r>
            <a:br>
              <a:rPr lang="pt-BR" dirty="0" smtClean="0">
                <a:solidFill>
                  <a:srgbClr val="C00000"/>
                </a:solidFill>
              </a:rPr>
            </a:br>
            <a:r>
              <a:rPr lang="pt-BR" dirty="0" smtClean="0">
                <a:solidFill>
                  <a:srgbClr val="C00000"/>
                </a:solidFill>
              </a:rPr>
              <a:t>2015-2019</a:t>
            </a: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000" dirty="0" smtClean="0">
                <a:solidFill>
                  <a:srgbClr val="002060"/>
                </a:solidFill>
              </a:rPr>
              <a:t>Conferência Nacional dos Bispos do Brasil </a:t>
            </a:r>
          </a:p>
          <a:p>
            <a:pPr algn="ctr"/>
            <a:r>
              <a:rPr lang="pt-BR" sz="2000" dirty="0" smtClean="0">
                <a:solidFill>
                  <a:srgbClr val="002060"/>
                </a:solidFill>
              </a:rPr>
              <a:t>CNBB</a:t>
            </a:r>
            <a:endParaRPr lang="pt-BR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8885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solidFill>
                  <a:srgbClr val="C00000"/>
                </a:solidFill>
              </a:rPr>
              <a:t>introdução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59216" cy="4873752"/>
          </a:xfrm>
        </p:spPr>
        <p:txBody>
          <a:bodyPr>
            <a:normAutofit fontScale="85000" lnSpcReduction="10000"/>
          </a:bodyPr>
          <a:lstStyle/>
          <a:p>
            <a:pPr lvl="0"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Devemos anunciar o Evangelho e testemunhá-lo, acolhendo </a:t>
            </a:r>
            <a:r>
              <a:rPr lang="pt-BR" b="1" dirty="0">
                <a:solidFill>
                  <a:srgbClr val="002060"/>
                </a:solidFill>
              </a:rPr>
              <a:t>as alegrias e esperanças, tristezas e angústias do homem de </a:t>
            </a:r>
            <a:r>
              <a:rPr lang="pt-BR" b="1" dirty="0" smtClean="0">
                <a:solidFill>
                  <a:srgbClr val="002060"/>
                </a:solidFill>
              </a:rPr>
              <a:t>hoje, procurando </a:t>
            </a:r>
            <a:r>
              <a:rPr lang="pt-BR" b="1" dirty="0">
                <a:solidFill>
                  <a:srgbClr val="002060"/>
                </a:solidFill>
              </a:rPr>
              <a:t>enfrentar os </a:t>
            </a:r>
            <a:r>
              <a:rPr lang="pt-BR" b="1" dirty="0" smtClean="0">
                <a:solidFill>
                  <a:srgbClr val="002060"/>
                </a:solidFill>
              </a:rPr>
              <a:t>desafios </a:t>
            </a:r>
            <a:r>
              <a:rPr lang="pt-BR" b="1" dirty="0">
                <a:solidFill>
                  <a:srgbClr val="002060"/>
                </a:solidFill>
              </a:rPr>
              <a:t>e </a:t>
            </a:r>
            <a:r>
              <a:rPr lang="pt-BR" b="1" dirty="0" smtClean="0">
                <a:solidFill>
                  <a:srgbClr val="002060"/>
                </a:solidFill>
              </a:rPr>
              <a:t>conhecer </a:t>
            </a:r>
            <a:r>
              <a:rPr lang="pt-BR" b="1" dirty="0">
                <a:solidFill>
                  <a:srgbClr val="002060"/>
                </a:solidFill>
              </a:rPr>
              <a:t>a </a:t>
            </a:r>
            <a:r>
              <a:rPr lang="pt-BR" b="1" dirty="0" smtClean="0">
                <a:solidFill>
                  <a:srgbClr val="002060"/>
                </a:solidFill>
              </a:rPr>
              <a:t>realidade, </a:t>
            </a:r>
            <a:r>
              <a:rPr lang="pt-BR" b="1" dirty="0">
                <a:solidFill>
                  <a:srgbClr val="002060"/>
                </a:solidFill>
              </a:rPr>
              <a:t>atentos aos sinais dos </a:t>
            </a:r>
            <a:r>
              <a:rPr lang="pt-BR" b="1" dirty="0" smtClean="0">
                <a:solidFill>
                  <a:srgbClr val="002060"/>
                </a:solidFill>
              </a:rPr>
              <a:t>tempos para </a:t>
            </a:r>
            <a:r>
              <a:rPr lang="pt-BR" b="1" dirty="0">
                <a:solidFill>
                  <a:srgbClr val="002060"/>
                </a:solidFill>
              </a:rPr>
              <a:t>nela mergulhar iluminados pela </a:t>
            </a:r>
            <a:r>
              <a:rPr lang="pt-BR" b="1" dirty="0" smtClean="0">
                <a:solidFill>
                  <a:srgbClr val="002060"/>
                </a:solidFill>
              </a:rPr>
              <a:t>fé</a:t>
            </a:r>
            <a:endParaRPr lang="pt-BR" b="1" dirty="0">
              <a:solidFill>
                <a:srgbClr val="002060"/>
              </a:solidFill>
            </a:endParaRPr>
          </a:p>
          <a:p>
            <a:pPr lvl="0"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Evangelizar </a:t>
            </a:r>
            <a:r>
              <a:rPr lang="pt-BR" b="1" dirty="0">
                <a:solidFill>
                  <a:srgbClr val="002060"/>
                </a:solidFill>
              </a:rPr>
              <a:t>é, em primeiro lugar, dar </a:t>
            </a:r>
            <a:r>
              <a:rPr lang="pt-BR" b="1" dirty="0" smtClean="0">
                <a:solidFill>
                  <a:srgbClr val="002060"/>
                </a:solidFill>
              </a:rPr>
              <a:t>testemunho</a:t>
            </a:r>
          </a:p>
          <a:p>
            <a:pPr lvl="0"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Os </a:t>
            </a:r>
            <a:r>
              <a:rPr lang="pt-BR" b="1" dirty="0">
                <a:solidFill>
                  <a:srgbClr val="002060"/>
                </a:solidFill>
              </a:rPr>
              <a:t>elementos do contexto em que a Igreja vive e age são aqui apresentados e interpretados numa perspectiva pastoral, na linha do discernimento </a:t>
            </a:r>
            <a:r>
              <a:rPr lang="pt-BR" b="1" dirty="0" smtClean="0">
                <a:solidFill>
                  <a:srgbClr val="002060"/>
                </a:solidFill>
              </a:rPr>
              <a:t>evangélico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99513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solidFill>
                  <a:srgbClr val="C00000"/>
                </a:solidFill>
              </a:rPr>
              <a:t>RISCOS E CONSEQUÊNCIAS DE UMA MUDANÇA DE ÉPOCA </a:t>
            </a: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931224" cy="5616624"/>
          </a:xfrm>
        </p:spPr>
        <p:txBody>
          <a:bodyPr>
            <a:normAutofit fontScale="85000" lnSpcReduction="20000"/>
          </a:bodyPr>
          <a:lstStyle/>
          <a:p>
            <a:pPr lvl="0">
              <a:lnSpc>
                <a:spcPct val="160000"/>
              </a:lnSpc>
            </a:pPr>
            <a:r>
              <a:rPr lang="pt-BR" b="1" dirty="0">
                <a:solidFill>
                  <a:srgbClr val="002060"/>
                </a:solidFill>
              </a:rPr>
              <a:t>Mudanças de </a:t>
            </a:r>
            <a:r>
              <a:rPr lang="pt-BR" b="1" dirty="0" smtClean="0">
                <a:solidFill>
                  <a:srgbClr val="002060"/>
                </a:solidFill>
              </a:rPr>
              <a:t>época afetam a compreensão</a:t>
            </a:r>
            <a:r>
              <a:rPr lang="pt-BR" b="1" dirty="0">
                <a:solidFill>
                  <a:srgbClr val="002060"/>
                </a:solidFill>
              </a:rPr>
              <a:t> </a:t>
            </a:r>
            <a:r>
              <a:rPr lang="pt-BR" b="1" dirty="0" smtClean="0">
                <a:solidFill>
                  <a:srgbClr val="002060"/>
                </a:solidFill>
              </a:rPr>
              <a:t>e </a:t>
            </a:r>
            <a:r>
              <a:rPr lang="pt-BR" b="1" dirty="0">
                <a:solidFill>
                  <a:srgbClr val="002060"/>
                </a:solidFill>
              </a:rPr>
              <a:t>os valores </a:t>
            </a:r>
            <a:r>
              <a:rPr lang="pt-BR" b="1" dirty="0" smtClean="0">
                <a:solidFill>
                  <a:srgbClr val="002060"/>
                </a:solidFill>
              </a:rPr>
              <a:t>a </a:t>
            </a:r>
            <a:r>
              <a:rPr lang="pt-BR" b="1" dirty="0">
                <a:solidFill>
                  <a:srgbClr val="002060"/>
                </a:solidFill>
              </a:rPr>
              <a:t>partir dos quais se afirmam identidades e se estabelecem ações e </a:t>
            </a:r>
            <a:r>
              <a:rPr lang="pt-BR" b="1" dirty="0" smtClean="0">
                <a:solidFill>
                  <a:srgbClr val="002060"/>
                </a:solidFill>
              </a:rPr>
              <a:t>relações</a:t>
            </a:r>
          </a:p>
          <a:p>
            <a:pPr lvl="0"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Vemos </a:t>
            </a:r>
            <a:r>
              <a:rPr lang="pt-BR" b="1" dirty="0">
                <a:solidFill>
                  <a:srgbClr val="002060"/>
                </a:solidFill>
              </a:rPr>
              <a:t>o </a:t>
            </a:r>
            <a:r>
              <a:rPr lang="pt-BR" b="1" dirty="0" smtClean="0">
                <a:solidFill>
                  <a:srgbClr val="002060"/>
                </a:solidFill>
              </a:rPr>
              <a:t>relativismo</a:t>
            </a:r>
            <a:r>
              <a:rPr lang="pt-BR" b="1" dirty="0">
                <a:solidFill>
                  <a:srgbClr val="002060"/>
                </a:solidFill>
              </a:rPr>
              <a:t>, a ausência de referências sólidas, o excesso de informações, a superficialidade, o desejo </a:t>
            </a:r>
            <a:r>
              <a:rPr lang="pt-BR" b="1" dirty="0" smtClean="0">
                <a:solidFill>
                  <a:srgbClr val="002060"/>
                </a:solidFill>
              </a:rPr>
              <a:t>de </a:t>
            </a:r>
            <a:r>
              <a:rPr lang="pt-BR" b="1" dirty="0">
                <a:solidFill>
                  <a:srgbClr val="002060"/>
                </a:solidFill>
              </a:rPr>
              <a:t>conforto e facilidades, a aceleração do </a:t>
            </a:r>
            <a:r>
              <a:rPr lang="pt-BR" b="1" dirty="0" smtClean="0">
                <a:solidFill>
                  <a:srgbClr val="002060"/>
                </a:solidFill>
              </a:rPr>
              <a:t>tempo</a:t>
            </a:r>
          </a:p>
          <a:p>
            <a:pPr lvl="0"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Temos tendências </a:t>
            </a:r>
            <a:r>
              <a:rPr lang="pt-BR" b="1" dirty="0">
                <a:solidFill>
                  <a:srgbClr val="002060"/>
                </a:solidFill>
              </a:rPr>
              <a:t>desafiadoras </a:t>
            </a:r>
            <a:r>
              <a:rPr lang="pt-BR" b="1" dirty="0" smtClean="0">
                <a:solidFill>
                  <a:srgbClr val="002060"/>
                </a:solidFill>
              </a:rPr>
              <a:t>como </a:t>
            </a:r>
            <a:r>
              <a:rPr lang="pt-BR" b="1" dirty="0">
                <a:solidFill>
                  <a:srgbClr val="002060"/>
                </a:solidFill>
              </a:rPr>
              <a:t>individualismo, </a:t>
            </a:r>
            <a:r>
              <a:rPr lang="pt-BR" b="1" dirty="0" smtClean="0">
                <a:solidFill>
                  <a:srgbClr val="002060"/>
                </a:solidFill>
              </a:rPr>
              <a:t>fundamentalismo </a:t>
            </a:r>
            <a:r>
              <a:rPr lang="pt-BR" b="1" dirty="0">
                <a:solidFill>
                  <a:srgbClr val="002060"/>
                </a:solidFill>
              </a:rPr>
              <a:t>e </a:t>
            </a:r>
            <a:r>
              <a:rPr lang="pt-BR" b="1" dirty="0" smtClean="0">
                <a:solidFill>
                  <a:srgbClr val="002060"/>
                </a:solidFill>
              </a:rPr>
              <a:t>unilateralismos</a:t>
            </a:r>
            <a:r>
              <a:rPr lang="pt-BR" b="1" dirty="0">
                <a:solidFill>
                  <a:srgbClr val="002060"/>
                </a:solidFill>
              </a:rPr>
              <a:t>. A atual crise cultural </a:t>
            </a:r>
            <a:r>
              <a:rPr lang="pt-BR" b="1" dirty="0" smtClean="0">
                <a:solidFill>
                  <a:srgbClr val="002060"/>
                </a:solidFill>
              </a:rPr>
              <a:t>atinge </a:t>
            </a:r>
            <a:r>
              <a:rPr lang="pt-BR" b="1" dirty="0">
                <a:solidFill>
                  <a:srgbClr val="002060"/>
                </a:solidFill>
              </a:rPr>
              <a:t>a </a:t>
            </a:r>
            <a:r>
              <a:rPr lang="pt-BR" b="1" dirty="0" smtClean="0">
                <a:solidFill>
                  <a:srgbClr val="002060"/>
                </a:solidFill>
              </a:rPr>
              <a:t>família</a:t>
            </a:r>
          </a:p>
          <a:p>
            <a:pPr lvl="0"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Estas </a:t>
            </a:r>
            <a:r>
              <a:rPr lang="pt-BR" b="1" dirty="0">
                <a:solidFill>
                  <a:srgbClr val="002060"/>
                </a:solidFill>
              </a:rPr>
              <a:t>tendências desdobram-se em outras </a:t>
            </a:r>
            <a:r>
              <a:rPr lang="pt-BR" b="1" dirty="0" smtClean="0">
                <a:solidFill>
                  <a:srgbClr val="002060"/>
                </a:solidFill>
              </a:rPr>
              <a:t>como </a:t>
            </a:r>
            <a:r>
              <a:rPr lang="pt-BR" b="1" dirty="0">
                <a:solidFill>
                  <a:srgbClr val="002060"/>
                </a:solidFill>
              </a:rPr>
              <a:t>o laicismo </a:t>
            </a:r>
            <a:r>
              <a:rPr lang="pt-BR" b="1" dirty="0" smtClean="0">
                <a:solidFill>
                  <a:srgbClr val="002060"/>
                </a:solidFill>
              </a:rPr>
              <a:t>milita, </a:t>
            </a:r>
            <a:r>
              <a:rPr lang="pt-BR" b="1" dirty="0">
                <a:solidFill>
                  <a:srgbClr val="002060"/>
                </a:solidFill>
              </a:rPr>
              <a:t>a negação da </a:t>
            </a:r>
            <a:r>
              <a:rPr lang="pt-BR" b="1" dirty="0" smtClean="0">
                <a:solidFill>
                  <a:srgbClr val="002060"/>
                </a:solidFill>
              </a:rPr>
              <a:t>Cruz, </a:t>
            </a:r>
            <a:r>
              <a:rPr lang="pt-BR" b="1" dirty="0">
                <a:solidFill>
                  <a:srgbClr val="002060"/>
                </a:solidFill>
              </a:rPr>
              <a:t>a irracionalidade da </a:t>
            </a:r>
            <a:r>
              <a:rPr lang="pt-BR" b="1" dirty="0" smtClean="0">
                <a:solidFill>
                  <a:srgbClr val="002060"/>
                </a:solidFill>
              </a:rPr>
              <a:t>cultura midiática, </a:t>
            </a:r>
            <a:r>
              <a:rPr lang="pt-BR" b="1" dirty="0">
                <a:solidFill>
                  <a:srgbClr val="002060"/>
                </a:solidFill>
              </a:rPr>
              <a:t>o </a:t>
            </a:r>
            <a:r>
              <a:rPr lang="pt-BR" b="1" dirty="0" smtClean="0">
                <a:solidFill>
                  <a:srgbClr val="002060"/>
                </a:solidFill>
              </a:rPr>
              <a:t>amoralismo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22470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467600" cy="1008112"/>
          </a:xfrm>
        </p:spPr>
        <p:txBody>
          <a:bodyPr>
            <a:normAutofit/>
          </a:bodyPr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RISCOS E CONSEQUÊNCIAS DE UMA MUDANÇA DE ÉPOCA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003232" cy="5616624"/>
          </a:xfrm>
        </p:spPr>
        <p:txBody>
          <a:bodyPr>
            <a:normAutofit fontScale="85000" lnSpcReduction="10000"/>
          </a:bodyPr>
          <a:lstStyle/>
          <a:p>
            <a:pPr lvl="0"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O mercado regula </a:t>
            </a:r>
            <a:r>
              <a:rPr lang="pt-BR" b="1" dirty="0">
                <a:solidFill>
                  <a:srgbClr val="002060"/>
                </a:solidFill>
              </a:rPr>
              <a:t>as </a:t>
            </a:r>
            <a:r>
              <a:rPr lang="pt-BR" b="1" dirty="0" smtClean="0">
                <a:solidFill>
                  <a:srgbClr val="002060"/>
                </a:solidFill>
              </a:rPr>
              <a:t>relações. Felicidade, realização </a:t>
            </a:r>
            <a:r>
              <a:rPr lang="pt-BR" b="1" dirty="0">
                <a:solidFill>
                  <a:srgbClr val="002060"/>
                </a:solidFill>
              </a:rPr>
              <a:t>e </a:t>
            </a:r>
            <a:r>
              <a:rPr lang="pt-BR" b="1" dirty="0" smtClean="0">
                <a:solidFill>
                  <a:srgbClr val="002060"/>
                </a:solidFill>
              </a:rPr>
              <a:t>sucesso, se opõem </a:t>
            </a:r>
            <a:r>
              <a:rPr lang="pt-BR" b="1" dirty="0">
                <a:solidFill>
                  <a:srgbClr val="002060"/>
                </a:solidFill>
              </a:rPr>
              <a:t>a</a:t>
            </a:r>
            <a:r>
              <a:rPr lang="pt-BR" b="1" dirty="0" smtClean="0">
                <a:solidFill>
                  <a:srgbClr val="002060"/>
                </a:solidFill>
              </a:rPr>
              <a:t>o bem </a:t>
            </a:r>
            <a:r>
              <a:rPr lang="pt-BR" b="1" dirty="0">
                <a:solidFill>
                  <a:srgbClr val="002060"/>
                </a:solidFill>
              </a:rPr>
              <a:t>comum e à</a:t>
            </a:r>
            <a:r>
              <a:rPr lang="pt-BR" b="1" dirty="0" smtClean="0">
                <a:solidFill>
                  <a:srgbClr val="002060"/>
                </a:solidFill>
              </a:rPr>
              <a:t> solidariedade. Pobres </a:t>
            </a:r>
            <a:r>
              <a:rPr lang="pt-BR" b="1" dirty="0">
                <a:solidFill>
                  <a:srgbClr val="002060"/>
                </a:solidFill>
              </a:rPr>
              <a:t>são </a:t>
            </a:r>
            <a:r>
              <a:rPr lang="pt-BR" b="1" dirty="0" smtClean="0">
                <a:solidFill>
                  <a:srgbClr val="002060"/>
                </a:solidFill>
              </a:rPr>
              <a:t>supérfluos </a:t>
            </a:r>
            <a:r>
              <a:rPr lang="pt-BR" b="1" dirty="0">
                <a:solidFill>
                  <a:srgbClr val="002060"/>
                </a:solidFill>
              </a:rPr>
              <a:t>e </a:t>
            </a:r>
            <a:r>
              <a:rPr lang="pt-BR" b="1" dirty="0" smtClean="0">
                <a:solidFill>
                  <a:srgbClr val="002060"/>
                </a:solidFill>
              </a:rPr>
              <a:t>descartáveis</a:t>
            </a:r>
          </a:p>
          <a:p>
            <a:pPr lvl="0"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O avanço econômico sobre áreas indígenas e </a:t>
            </a:r>
            <a:r>
              <a:rPr lang="pt-BR" b="1" dirty="0">
                <a:solidFill>
                  <a:srgbClr val="002060"/>
                </a:solidFill>
              </a:rPr>
              <a:t>quilombolas e pescadores </a:t>
            </a:r>
            <a:r>
              <a:rPr lang="pt-BR" b="1" dirty="0" smtClean="0">
                <a:solidFill>
                  <a:srgbClr val="002060"/>
                </a:solidFill>
              </a:rPr>
              <a:t>ameaçam sua </a:t>
            </a:r>
            <a:r>
              <a:rPr lang="pt-BR" b="1" dirty="0">
                <a:solidFill>
                  <a:srgbClr val="002060"/>
                </a:solidFill>
              </a:rPr>
              <a:t>sobrevivência </a:t>
            </a:r>
            <a:r>
              <a:rPr lang="pt-BR" b="1" dirty="0" smtClean="0">
                <a:solidFill>
                  <a:srgbClr val="002060"/>
                </a:solidFill>
              </a:rPr>
              <a:t>e </a:t>
            </a:r>
            <a:r>
              <a:rPr lang="pt-BR" b="1" dirty="0">
                <a:solidFill>
                  <a:srgbClr val="002060"/>
                </a:solidFill>
              </a:rPr>
              <a:t>causa degradação ambiental. É</a:t>
            </a:r>
            <a:r>
              <a:rPr lang="pt-BR" b="1" dirty="0" smtClean="0">
                <a:solidFill>
                  <a:srgbClr val="002060"/>
                </a:solidFill>
              </a:rPr>
              <a:t> </a:t>
            </a:r>
            <a:r>
              <a:rPr lang="pt-BR" b="1" dirty="0">
                <a:solidFill>
                  <a:srgbClr val="002060"/>
                </a:solidFill>
              </a:rPr>
              <a:t>preciso dizer </a:t>
            </a:r>
            <a:r>
              <a:rPr lang="pt-BR" b="1" dirty="0" smtClean="0">
                <a:solidFill>
                  <a:srgbClr val="002060"/>
                </a:solidFill>
              </a:rPr>
              <a:t>não ao </a:t>
            </a:r>
            <a:r>
              <a:rPr lang="pt-BR" b="1" dirty="0">
                <a:solidFill>
                  <a:srgbClr val="002060"/>
                </a:solidFill>
              </a:rPr>
              <a:t>dinheiro que governa </a:t>
            </a:r>
            <a:r>
              <a:rPr lang="pt-BR" b="1" dirty="0" smtClean="0">
                <a:solidFill>
                  <a:srgbClr val="002060"/>
                </a:solidFill>
              </a:rPr>
              <a:t>sem servir</a:t>
            </a:r>
            <a:endParaRPr lang="pt-BR" b="1" dirty="0">
              <a:solidFill>
                <a:srgbClr val="002060"/>
              </a:solidFill>
            </a:endParaRPr>
          </a:p>
          <a:p>
            <a:pPr lvl="0"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 </a:t>
            </a:r>
            <a:r>
              <a:rPr lang="pt-BR" b="1" i="1" dirty="0" smtClean="0">
                <a:solidFill>
                  <a:srgbClr val="002060"/>
                </a:solidFill>
              </a:rPr>
              <a:t>banalização </a:t>
            </a:r>
            <a:r>
              <a:rPr lang="pt-BR" b="1" i="1" dirty="0">
                <a:solidFill>
                  <a:srgbClr val="002060"/>
                </a:solidFill>
              </a:rPr>
              <a:t>da </a:t>
            </a:r>
            <a:r>
              <a:rPr lang="pt-BR" b="1" i="1" dirty="0" smtClean="0">
                <a:solidFill>
                  <a:srgbClr val="002060"/>
                </a:solidFill>
              </a:rPr>
              <a:t>vida</a:t>
            </a:r>
            <a:r>
              <a:rPr lang="pt-BR" b="1" dirty="0" smtClean="0">
                <a:solidFill>
                  <a:srgbClr val="002060"/>
                </a:solidFill>
              </a:rPr>
              <a:t> traz consigo </a:t>
            </a:r>
            <a:r>
              <a:rPr lang="pt-BR" b="1" i="1" dirty="0">
                <a:solidFill>
                  <a:srgbClr val="002060"/>
                </a:solidFill>
              </a:rPr>
              <a:t>violência</a:t>
            </a:r>
            <a:r>
              <a:rPr lang="pt-BR" b="1" dirty="0">
                <a:solidFill>
                  <a:srgbClr val="002060"/>
                </a:solidFill>
              </a:rPr>
              <a:t>. </a:t>
            </a:r>
            <a:r>
              <a:rPr lang="pt-BR" b="1" dirty="0" smtClean="0">
                <a:solidFill>
                  <a:srgbClr val="002060"/>
                </a:solidFill>
              </a:rPr>
              <a:t>A </a:t>
            </a:r>
            <a:r>
              <a:rPr lang="pt-BR" b="1" i="1" dirty="0">
                <a:solidFill>
                  <a:srgbClr val="002060"/>
                </a:solidFill>
              </a:rPr>
              <a:t>corrupção</a:t>
            </a:r>
            <a:r>
              <a:rPr lang="pt-BR" b="1" dirty="0">
                <a:solidFill>
                  <a:srgbClr val="002060"/>
                </a:solidFill>
              </a:rPr>
              <a:t> agrava a situação e </a:t>
            </a:r>
            <a:r>
              <a:rPr lang="pt-BR" b="1" dirty="0" smtClean="0">
                <a:solidFill>
                  <a:srgbClr val="002060"/>
                </a:solidFill>
              </a:rPr>
              <a:t>gera descrédito</a:t>
            </a:r>
          </a:p>
          <a:p>
            <a:pPr lvl="0"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 hegemonia </a:t>
            </a:r>
            <a:r>
              <a:rPr lang="pt-BR" b="1" dirty="0">
                <a:solidFill>
                  <a:srgbClr val="002060"/>
                </a:solidFill>
              </a:rPr>
              <a:t>d</a:t>
            </a:r>
            <a:r>
              <a:rPr lang="pt-BR" b="1" dirty="0" smtClean="0">
                <a:solidFill>
                  <a:srgbClr val="002060"/>
                </a:solidFill>
              </a:rPr>
              <a:t>a </a:t>
            </a:r>
            <a:r>
              <a:rPr lang="pt-BR" b="1" dirty="0">
                <a:solidFill>
                  <a:srgbClr val="002060"/>
                </a:solidFill>
              </a:rPr>
              <a:t>economia </a:t>
            </a:r>
            <a:r>
              <a:rPr lang="pt-BR" b="1" dirty="0" smtClean="0">
                <a:solidFill>
                  <a:srgbClr val="002060"/>
                </a:solidFill>
              </a:rPr>
              <a:t>sobre </a:t>
            </a:r>
            <a:r>
              <a:rPr lang="pt-BR" b="1" dirty="0">
                <a:solidFill>
                  <a:srgbClr val="002060"/>
                </a:solidFill>
              </a:rPr>
              <a:t>a cultura </a:t>
            </a:r>
            <a:r>
              <a:rPr lang="pt-BR" b="1" dirty="0" smtClean="0">
                <a:solidFill>
                  <a:srgbClr val="002060"/>
                </a:solidFill>
              </a:rPr>
              <a:t>exige </a:t>
            </a:r>
            <a:r>
              <a:rPr lang="pt-BR" b="1" i="1" dirty="0">
                <a:solidFill>
                  <a:srgbClr val="002060"/>
                </a:solidFill>
              </a:rPr>
              <a:t>discernir </a:t>
            </a:r>
            <a:r>
              <a:rPr lang="pt-BR" b="1" i="1" dirty="0" smtClean="0">
                <a:solidFill>
                  <a:srgbClr val="002060"/>
                </a:solidFill>
              </a:rPr>
              <a:t>sobre a </a:t>
            </a:r>
            <a:r>
              <a:rPr lang="pt-BR" b="1" i="1" dirty="0">
                <a:solidFill>
                  <a:srgbClr val="002060"/>
                </a:solidFill>
              </a:rPr>
              <a:t>origem profunda</a:t>
            </a:r>
            <a:r>
              <a:rPr lang="pt-BR" b="1" dirty="0">
                <a:solidFill>
                  <a:srgbClr val="002060"/>
                </a:solidFill>
              </a:rPr>
              <a:t> </a:t>
            </a:r>
            <a:r>
              <a:rPr lang="pt-BR" b="1" i="1" dirty="0">
                <a:solidFill>
                  <a:srgbClr val="002060"/>
                </a:solidFill>
              </a:rPr>
              <a:t>da atual crise </a:t>
            </a:r>
            <a:r>
              <a:rPr lang="pt-BR" b="1" i="1" dirty="0" smtClean="0">
                <a:solidFill>
                  <a:srgbClr val="002060"/>
                </a:solidFill>
              </a:rPr>
              <a:t>econômico-financeira</a:t>
            </a:r>
            <a:r>
              <a:rPr lang="pt-BR" b="1" dirty="0">
                <a:solidFill>
                  <a:srgbClr val="002060"/>
                </a:solidFill>
              </a:rPr>
              <a:t>:</a:t>
            </a:r>
            <a:r>
              <a:rPr lang="pt-BR" b="1" dirty="0" smtClean="0">
                <a:solidFill>
                  <a:srgbClr val="002060"/>
                </a:solidFill>
              </a:rPr>
              <a:t> uma </a:t>
            </a:r>
            <a:r>
              <a:rPr lang="pt-BR" b="1" dirty="0">
                <a:solidFill>
                  <a:srgbClr val="002060"/>
                </a:solidFill>
              </a:rPr>
              <a:t>crise </a:t>
            </a:r>
            <a:r>
              <a:rPr lang="pt-BR" b="1" dirty="0" smtClean="0">
                <a:solidFill>
                  <a:srgbClr val="002060"/>
                </a:solidFill>
              </a:rPr>
              <a:t>antropológica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85954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RISCOS E CONSEQUÊNCIAS DE UMA MUDANÇA DE ÉPOCA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224" cy="4873752"/>
          </a:xfrm>
        </p:spPr>
        <p:txBody>
          <a:bodyPr>
            <a:normAutofit fontScale="92500"/>
          </a:bodyPr>
          <a:lstStyle/>
          <a:p>
            <a:pPr lvl="0">
              <a:lnSpc>
                <a:spcPct val="170000"/>
              </a:lnSpc>
            </a:pPr>
            <a:r>
              <a:rPr lang="pt-BR" b="1" dirty="0">
                <a:solidFill>
                  <a:srgbClr val="002060"/>
                </a:solidFill>
              </a:rPr>
              <a:t>No âmbito religioso, </a:t>
            </a:r>
            <a:r>
              <a:rPr lang="pt-BR" b="1" dirty="0" smtClean="0">
                <a:solidFill>
                  <a:srgbClr val="002060"/>
                </a:solidFill>
              </a:rPr>
              <a:t>há o </a:t>
            </a:r>
            <a:r>
              <a:rPr lang="pt-BR" b="1" dirty="0">
                <a:solidFill>
                  <a:srgbClr val="002060"/>
                </a:solidFill>
              </a:rPr>
              <a:t>pluralismo, </a:t>
            </a:r>
            <a:r>
              <a:rPr lang="pt-BR" b="1" dirty="0" smtClean="0">
                <a:solidFill>
                  <a:srgbClr val="002060"/>
                </a:solidFill>
              </a:rPr>
              <a:t>com práticas fundamentalistas, emocionais </a:t>
            </a:r>
            <a:r>
              <a:rPr lang="pt-BR" b="1" dirty="0">
                <a:solidFill>
                  <a:srgbClr val="002060"/>
                </a:solidFill>
              </a:rPr>
              <a:t>e </a:t>
            </a:r>
            <a:r>
              <a:rPr lang="pt-BR" b="1" dirty="0" smtClean="0">
                <a:solidFill>
                  <a:srgbClr val="002060"/>
                </a:solidFill>
              </a:rPr>
              <a:t>sentimentalistas para </a:t>
            </a:r>
            <a:r>
              <a:rPr lang="pt-BR" b="1" dirty="0">
                <a:solidFill>
                  <a:srgbClr val="002060"/>
                </a:solidFill>
              </a:rPr>
              <a:t>preencher o vazio </a:t>
            </a:r>
            <a:r>
              <a:rPr lang="pt-BR" b="1" dirty="0" smtClean="0">
                <a:solidFill>
                  <a:srgbClr val="002060"/>
                </a:solidFill>
              </a:rPr>
              <a:t>e aproveitar </a:t>
            </a:r>
            <a:r>
              <a:rPr lang="pt-BR" b="1" dirty="0">
                <a:solidFill>
                  <a:srgbClr val="002060"/>
                </a:solidFill>
              </a:rPr>
              <a:t>das carências </a:t>
            </a:r>
            <a:r>
              <a:rPr lang="pt-BR" b="1" dirty="0" smtClean="0">
                <a:solidFill>
                  <a:srgbClr val="002060"/>
                </a:solidFill>
              </a:rPr>
              <a:t>pela </a:t>
            </a:r>
            <a:r>
              <a:rPr lang="pt-BR" b="1" dirty="0">
                <a:solidFill>
                  <a:srgbClr val="002060"/>
                </a:solidFill>
              </a:rPr>
              <a:t>manipulação </a:t>
            </a:r>
            <a:r>
              <a:rPr lang="pt-BR" b="1" dirty="0" smtClean="0">
                <a:solidFill>
                  <a:srgbClr val="002060"/>
                </a:solidFill>
              </a:rPr>
              <a:t>do Evangelho. </a:t>
            </a:r>
            <a:r>
              <a:rPr lang="pt-BR" b="1" dirty="0">
                <a:solidFill>
                  <a:srgbClr val="002060"/>
                </a:solidFill>
              </a:rPr>
              <a:t>S</a:t>
            </a:r>
            <a:r>
              <a:rPr lang="pt-BR" b="1" dirty="0" smtClean="0">
                <a:solidFill>
                  <a:srgbClr val="002060"/>
                </a:solidFill>
              </a:rPr>
              <a:t>alvação é prosperidade, </a:t>
            </a:r>
            <a:r>
              <a:rPr lang="pt-BR" b="1" dirty="0">
                <a:solidFill>
                  <a:srgbClr val="002060"/>
                </a:solidFill>
              </a:rPr>
              <a:t>saúde física e realização </a:t>
            </a:r>
            <a:r>
              <a:rPr lang="pt-BR" b="1" dirty="0" smtClean="0">
                <a:solidFill>
                  <a:srgbClr val="002060"/>
                </a:solidFill>
              </a:rPr>
              <a:t>afetiva</a:t>
            </a:r>
          </a:p>
          <a:p>
            <a:pPr lvl="0">
              <a:lnSpc>
                <a:spcPct val="17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O secularismo nega a transcendência</a:t>
            </a:r>
            <a:r>
              <a:rPr lang="pt-BR" b="1" dirty="0">
                <a:solidFill>
                  <a:srgbClr val="002060"/>
                </a:solidFill>
              </a:rPr>
              <a:t>, </a:t>
            </a:r>
            <a:r>
              <a:rPr lang="pt-BR" b="1" dirty="0" smtClean="0">
                <a:solidFill>
                  <a:srgbClr val="002060"/>
                </a:solidFill>
              </a:rPr>
              <a:t>traz indiferença </a:t>
            </a:r>
            <a:r>
              <a:rPr lang="pt-BR" b="1" dirty="0">
                <a:solidFill>
                  <a:srgbClr val="002060"/>
                </a:solidFill>
              </a:rPr>
              <a:t>religiosa e </a:t>
            </a:r>
            <a:r>
              <a:rPr lang="pt-BR" b="1" dirty="0" smtClean="0">
                <a:solidFill>
                  <a:srgbClr val="002060"/>
                </a:solidFill>
              </a:rPr>
              <a:t>relativismo</a:t>
            </a:r>
            <a:r>
              <a:rPr lang="pt-BR" b="1" dirty="0">
                <a:solidFill>
                  <a:srgbClr val="002060"/>
                </a:solidFill>
              </a:rPr>
              <a:t>. </a:t>
            </a:r>
            <a:r>
              <a:rPr lang="pt-BR" b="1" dirty="0" smtClean="0">
                <a:solidFill>
                  <a:srgbClr val="002060"/>
                </a:solidFill>
              </a:rPr>
              <a:t>Isso dilui a pertença </a:t>
            </a:r>
            <a:r>
              <a:rPr lang="pt-BR" b="1" dirty="0">
                <a:solidFill>
                  <a:srgbClr val="002060"/>
                </a:solidFill>
              </a:rPr>
              <a:t>eclesial e </a:t>
            </a:r>
            <a:r>
              <a:rPr lang="pt-BR" b="1" dirty="0" smtClean="0">
                <a:solidFill>
                  <a:srgbClr val="002060"/>
                </a:solidFill>
              </a:rPr>
              <a:t>o </a:t>
            </a:r>
            <a:r>
              <a:rPr lang="pt-BR" b="1" dirty="0">
                <a:solidFill>
                  <a:srgbClr val="002060"/>
                </a:solidFill>
              </a:rPr>
              <a:t>vínculo </a:t>
            </a:r>
            <a:r>
              <a:rPr lang="pt-BR" b="1" dirty="0" smtClean="0">
                <a:solidFill>
                  <a:srgbClr val="002060"/>
                </a:solidFill>
              </a:rPr>
              <a:t>comunitário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20987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RISCOS E CONSEQUÊNCIAS DE UMA MUDANÇA DE ÉPOCA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lvl="0">
              <a:lnSpc>
                <a:spcPct val="170000"/>
              </a:lnSpc>
            </a:pPr>
            <a:r>
              <a:rPr lang="pt-BR" b="1" dirty="0">
                <a:solidFill>
                  <a:srgbClr val="002060"/>
                </a:solidFill>
              </a:rPr>
              <a:t>No âmbito católico, há uma crise do compromisso comunitário. Vemos pastoral de manutenção, comunidade como prestadora de serviços religiosos, passividade do laicato, concentração do clero, centralização excessiva, mundanismo religioso, apegos a vantagens e privilégios, subjetividade sem  comunhão com o Mistério, linguagem inadequada, uniformidade...</a:t>
            </a:r>
          </a:p>
          <a:p>
            <a:pPr lvl="0">
              <a:lnSpc>
                <a:spcPct val="170000"/>
              </a:lnSpc>
            </a:pPr>
            <a:r>
              <a:rPr lang="pt-BR" b="1" dirty="0">
                <a:solidFill>
                  <a:srgbClr val="002060"/>
                </a:solidFill>
              </a:rPr>
              <a:t>Cresce a responsabilidade pessoal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04752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RISCOS E CONSEQUÊNCIAS DE UMA MUDANÇA DE ÉPOCA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931224" cy="5349208"/>
          </a:xfrm>
        </p:spPr>
        <p:txBody>
          <a:bodyPr>
            <a:normAutofit fontScale="77500" lnSpcReduction="20000"/>
          </a:bodyPr>
          <a:lstStyle/>
          <a:p>
            <a:pPr lvl="0"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O discípulo </a:t>
            </a:r>
            <a:r>
              <a:rPr lang="pt-BR" b="1" dirty="0">
                <a:solidFill>
                  <a:srgbClr val="002060"/>
                </a:solidFill>
              </a:rPr>
              <a:t>missionário </a:t>
            </a:r>
            <a:r>
              <a:rPr lang="pt-BR" b="1" i="1" dirty="0" smtClean="0">
                <a:solidFill>
                  <a:srgbClr val="002060"/>
                </a:solidFill>
              </a:rPr>
              <a:t>reage </a:t>
            </a:r>
            <a:r>
              <a:rPr lang="pt-BR" b="1" i="1" dirty="0">
                <a:solidFill>
                  <a:srgbClr val="002060"/>
                </a:solidFill>
              </a:rPr>
              <a:t>segundo o espírito das </a:t>
            </a:r>
            <a:r>
              <a:rPr lang="pt-BR" b="1" i="1" dirty="0" smtClean="0">
                <a:solidFill>
                  <a:srgbClr val="002060"/>
                </a:solidFill>
              </a:rPr>
              <a:t>bem-aventuranças</a:t>
            </a:r>
            <a:r>
              <a:rPr lang="pt-BR" b="1" dirty="0" smtClean="0">
                <a:solidFill>
                  <a:srgbClr val="002060"/>
                </a:solidFill>
              </a:rPr>
              <a:t>, colocando-se </a:t>
            </a:r>
            <a:r>
              <a:rPr lang="pt-BR" b="1" dirty="0">
                <a:solidFill>
                  <a:srgbClr val="002060"/>
                </a:solidFill>
              </a:rPr>
              <a:t>atentamente na presença do </a:t>
            </a:r>
            <a:r>
              <a:rPr lang="pt-BR" b="1" dirty="0" smtClean="0">
                <a:solidFill>
                  <a:srgbClr val="002060"/>
                </a:solidFill>
              </a:rPr>
              <a:t>Senhor. </a:t>
            </a:r>
            <a:r>
              <a:rPr lang="pt-BR" b="1" dirty="0">
                <a:solidFill>
                  <a:srgbClr val="002060"/>
                </a:solidFill>
              </a:rPr>
              <a:t>Não faltam sinais de </a:t>
            </a:r>
            <a:r>
              <a:rPr lang="pt-BR" b="1" dirty="0" smtClean="0">
                <a:solidFill>
                  <a:srgbClr val="002060"/>
                </a:solidFill>
              </a:rPr>
              <a:t>esperança</a:t>
            </a:r>
          </a:p>
          <a:p>
            <a:pPr lvl="0"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Constata-se </a:t>
            </a:r>
            <a:r>
              <a:rPr lang="pt-BR" b="1" dirty="0">
                <a:solidFill>
                  <a:srgbClr val="002060"/>
                </a:solidFill>
              </a:rPr>
              <a:t>o avanço do trabalho de </a:t>
            </a:r>
            <a:r>
              <a:rPr lang="pt-BR" b="1" dirty="0" smtClean="0">
                <a:solidFill>
                  <a:srgbClr val="002060"/>
                </a:solidFill>
              </a:rPr>
              <a:t>leigos, </a:t>
            </a:r>
            <a:r>
              <a:rPr lang="pt-BR" b="1" dirty="0">
                <a:solidFill>
                  <a:srgbClr val="002060"/>
                </a:solidFill>
              </a:rPr>
              <a:t>ministros ordenados e membros da vida consagrada se dedicam com ardor à missão, comunidades respondem aos novos desafios, setores de juventude se organizam, crescem movimentos, associações, grupos, pastorais e </a:t>
            </a:r>
            <a:r>
              <a:rPr lang="pt-BR" b="1" dirty="0" smtClean="0">
                <a:solidFill>
                  <a:srgbClr val="002060"/>
                </a:solidFill>
              </a:rPr>
              <a:t>serviços</a:t>
            </a:r>
            <a:endParaRPr lang="pt-BR" b="1" dirty="0">
              <a:solidFill>
                <a:srgbClr val="002060"/>
              </a:solidFill>
            </a:endParaRPr>
          </a:p>
          <a:p>
            <a:pPr lvl="0">
              <a:lnSpc>
                <a:spcPct val="160000"/>
              </a:lnSpc>
            </a:pPr>
            <a:r>
              <a:rPr lang="pt-BR" b="1" dirty="0">
                <a:solidFill>
                  <a:srgbClr val="002060"/>
                </a:solidFill>
              </a:rPr>
              <a:t>D</a:t>
            </a:r>
            <a:r>
              <a:rPr lang="pt-BR" b="1" i="1" dirty="0" smtClean="0">
                <a:solidFill>
                  <a:srgbClr val="002060"/>
                </a:solidFill>
              </a:rPr>
              <a:t>esafios</a:t>
            </a:r>
            <a:r>
              <a:rPr lang="pt-BR" b="1" dirty="0" smtClean="0">
                <a:solidFill>
                  <a:srgbClr val="002060"/>
                </a:solidFill>
              </a:rPr>
              <a:t> </a:t>
            </a:r>
            <a:r>
              <a:rPr lang="pt-BR" b="1" dirty="0">
                <a:solidFill>
                  <a:srgbClr val="002060"/>
                </a:solidFill>
              </a:rPr>
              <a:t>existem para serem superados. </a:t>
            </a:r>
            <a:r>
              <a:rPr lang="pt-BR" b="1" dirty="0" smtClean="0">
                <a:solidFill>
                  <a:srgbClr val="002060"/>
                </a:solidFill>
              </a:rPr>
              <a:t>Devemos responder </a:t>
            </a:r>
            <a:r>
              <a:rPr lang="pt-BR" b="1" dirty="0" err="1">
                <a:solidFill>
                  <a:srgbClr val="002060"/>
                </a:solidFill>
              </a:rPr>
              <a:t>missionariamente</a:t>
            </a:r>
            <a:r>
              <a:rPr lang="pt-BR" b="1" dirty="0">
                <a:solidFill>
                  <a:srgbClr val="002060"/>
                </a:solidFill>
              </a:rPr>
              <a:t> à mudança de época com o recomeçar a partir de </a:t>
            </a:r>
            <a:r>
              <a:rPr lang="pt-BR" b="1" dirty="0" smtClean="0">
                <a:solidFill>
                  <a:srgbClr val="002060"/>
                </a:solidFill>
              </a:rPr>
              <a:t>Cristo</a:t>
            </a:r>
            <a:r>
              <a:rPr lang="pt-BR" b="1" dirty="0">
                <a:solidFill>
                  <a:srgbClr val="002060"/>
                </a:solidFill>
              </a:rPr>
              <a:t>, com </a:t>
            </a:r>
            <a:r>
              <a:rPr lang="pt-BR" b="1" dirty="0" smtClean="0">
                <a:solidFill>
                  <a:srgbClr val="002060"/>
                </a:solidFill>
              </a:rPr>
              <a:t>criatividade pastoral, </a:t>
            </a:r>
            <a:r>
              <a:rPr lang="pt-BR" b="1" dirty="0">
                <a:solidFill>
                  <a:srgbClr val="002060"/>
                </a:solidFill>
              </a:rPr>
              <a:t>através de </a:t>
            </a:r>
            <a:r>
              <a:rPr lang="pt-BR" b="1" dirty="0" smtClean="0">
                <a:solidFill>
                  <a:srgbClr val="002060"/>
                </a:solidFill>
              </a:rPr>
              <a:t>novo </a:t>
            </a:r>
            <a:r>
              <a:rPr lang="pt-BR" b="1" dirty="0">
                <a:solidFill>
                  <a:srgbClr val="002060"/>
                </a:solidFill>
              </a:rPr>
              <a:t>ardor, novos métodos e nova </a:t>
            </a:r>
            <a:r>
              <a:rPr lang="pt-BR" b="1" dirty="0" smtClean="0">
                <a:solidFill>
                  <a:srgbClr val="002060"/>
                </a:solidFill>
              </a:rPr>
              <a:t>expressão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09022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CAPÍTULO </a:t>
            </a:r>
            <a:r>
              <a:rPr lang="pt-BR" dirty="0"/>
              <a:t>3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 fontAlgn="ctr"/>
            <a:r>
              <a:rPr lang="pt-BR" sz="2800" cap="all" dirty="0" smtClean="0">
                <a:solidFill>
                  <a:srgbClr val="FFFF00"/>
                </a:solidFill>
              </a:rPr>
              <a:t>URGÊNCIAS NA AÇÃO EVANGELIZADORA</a:t>
            </a:r>
            <a:endParaRPr lang="pt-BR" sz="2800" dirty="0">
              <a:solidFill>
                <a:srgbClr val="FFFF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17246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836712"/>
          </a:xfrm>
        </p:spPr>
        <p:txBody>
          <a:bodyPr/>
          <a:lstStyle/>
          <a:p>
            <a:pPr algn="ctr"/>
            <a:r>
              <a:rPr lang="pt-BR" b="1" dirty="0" smtClean="0">
                <a:solidFill>
                  <a:srgbClr val="C00000"/>
                </a:solidFill>
              </a:rPr>
              <a:t>INTRODUÇÃO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8003232" cy="5904656"/>
          </a:xfrm>
        </p:spPr>
        <p:txBody>
          <a:bodyPr>
            <a:normAutofit fontScale="85000" lnSpcReduction="20000"/>
          </a:bodyPr>
          <a:lstStyle/>
          <a:p>
            <a:pPr lvl="0"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 Igreja em saída deve superar </a:t>
            </a:r>
            <a:r>
              <a:rPr lang="pt-BR" b="1" dirty="0">
                <a:solidFill>
                  <a:srgbClr val="002060"/>
                </a:solidFill>
              </a:rPr>
              <a:t>uma pastoral </a:t>
            </a:r>
            <a:r>
              <a:rPr lang="pt-BR" b="1" dirty="0" smtClean="0">
                <a:solidFill>
                  <a:srgbClr val="002060"/>
                </a:solidFill>
              </a:rPr>
              <a:t>de conservação para </a:t>
            </a:r>
            <a:r>
              <a:rPr lang="pt-BR" b="1" dirty="0">
                <a:solidFill>
                  <a:srgbClr val="002060"/>
                </a:solidFill>
              </a:rPr>
              <a:t>assumir uma pastoral decididamente missionária, numa atitude </a:t>
            </a:r>
            <a:r>
              <a:rPr lang="pt-BR" b="1" dirty="0" smtClean="0">
                <a:solidFill>
                  <a:srgbClr val="002060"/>
                </a:solidFill>
              </a:rPr>
              <a:t>de </a:t>
            </a:r>
            <a:r>
              <a:rPr lang="pt-BR" b="1" dirty="0">
                <a:solidFill>
                  <a:srgbClr val="002060"/>
                </a:solidFill>
              </a:rPr>
              <a:t>conversão pastoral, </a:t>
            </a:r>
            <a:endParaRPr lang="pt-BR" b="1" dirty="0" smtClean="0">
              <a:solidFill>
                <a:srgbClr val="002060"/>
              </a:solidFill>
            </a:endParaRPr>
          </a:p>
          <a:p>
            <a:pPr lvl="0"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Neste </a:t>
            </a:r>
            <a:r>
              <a:rPr lang="pt-BR" b="1" dirty="0">
                <a:solidFill>
                  <a:srgbClr val="002060"/>
                </a:solidFill>
              </a:rPr>
              <a:t>contexto emergem cinco urgências na evangelização que precisam estar presentes nos processos de </a:t>
            </a:r>
            <a:r>
              <a:rPr lang="pt-BR" b="1" dirty="0" smtClean="0">
                <a:solidFill>
                  <a:srgbClr val="002060"/>
                </a:solidFill>
              </a:rPr>
              <a:t>planejamento. </a:t>
            </a:r>
            <a:r>
              <a:rPr lang="pt-BR" b="1" dirty="0">
                <a:solidFill>
                  <a:srgbClr val="002060"/>
                </a:solidFill>
              </a:rPr>
              <a:t>Tais urgências </a:t>
            </a:r>
            <a:r>
              <a:rPr lang="pt-BR" b="1" dirty="0" smtClean="0">
                <a:solidFill>
                  <a:srgbClr val="002060"/>
                </a:solidFill>
              </a:rPr>
              <a:t>são </a:t>
            </a:r>
            <a:r>
              <a:rPr lang="pt-BR" b="1" dirty="0">
                <a:solidFill>
                  <a:srgbClr val="002060"/>
                </a:solidFill>
              </a:rPr>
              <a:t>o elo entre tudo que se faz em termos de evangelização </a:t>
            </a:r>
            <a:endParaRPr lang="pt-BR" b="1" dirty="0" smtClean="0">
              <a:solidFill>
                <a:srgbClr val="002060"/>
              </a:solidFill>
            </a:endParaRPr>
          </a:p>
          <a:p>
            <a:pPr lvl="0"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Devemos ser </a:t>
            </a:r>
            <a:r>
              <a:rPr lang="pt-BR" b="1" dirty="0">
                <a:solidFill>
                  <a:srgbClr val="002060"/>
                </a:solidFill>
              </a:rPr>
              <a:t>uma Igreja em estado permanente de missão, casa da iniciação à vida cristã, fonte da animação bíblica da vida e da pastoral, comunidade de comunidades, a serviço da vida em todas as suas instâncias. Estes aspectos </a:t>
            </a:r>
            <a:r>
              <a:rPr lang="pt-BR" b="1" dirty="0" smtClean="0">
                <a:solidFill>
                  <a:srgbClr val="002060"/>
                </a:solidFill>
              </a:rPr>
              <a:t>se </a:t>
            </a:r>
            <a:r>
              <a:rPr lang="pt-BR" b="1" dirty="0">
                <a:solidFill>
                  <a:srgbClr val="002060"/>
                </a:solidFill>
              </a:rPr>
              <a:t>referem a Jesus Cristo, à Igreja, à vida comunitária, à Palavra e</a:t>
            </a:r>
            <a:r>
              <a:rPr lang="pt-BR" b="1" dirty="0" smtClean="0">
                <a:solidFill>
                  <a:srgbClr val="002060"/>
                </a:solidFill>
              </a:rPr>
              <a:t> </a:t>
            </a:r>
            <a:r>
              <a:rPr lang="pt-BR" b="1" dirty="0">
                <a:solidFill>
                  <a:srgbClr val="002060"/>
                </a:solidFill>
              </a:rPr>
              <a:t>à </a:t>
            </a:r>
            <a:r>
              <a:rPr lang="pt-BR" b="1" dirty="0" smtClean="0">
                <a:solidFill>
                  <a:srgbClr val="002060"/>
                </a:solidFill>
              </a:rPr>
              <a:t>Eucaristia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51272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3232" cy="5069160"/>
          </a:xfrm>
        </p:spPr>
        <p:txBody>
          <a:bodyPr>
            <a:normAutofit fontScale="85000" lnSpcReduction="20000"/>
          </a:bodyPr>
          <a:lstStyle/>
          <a:p>
            <a:pPr lvl="0"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 Igreja </a:t>
            </a:r>
            <a:r>
              <a:rPr lang="pt-BR" b="1" dirty="0">
                <a:solidFill>
                  <a:srgbClr val="002060"/>
                </a:solidFill>
              </a:rPr>
              <a:t>suscita o desejo de encontrar Jesus </a:t>
            </a:r>
            <a:r>
              <a:rPr lang="pt-BR" b="1" dirty="0" smtClean="0">
                <a:solidFill>
                  <a:srgbClr val="002060"/>
                </a:solidFill>
              </a:rPr>
              <a:t>através </a:t>
            </a:r>
            <a:r>
              <a:rPr lang="pt-BR" b="1" dirty="0">
                <a:solidFill>
                  <a:srgbClr val="002060"/>
                </a:solidFill>
              </a:rPr>
              <a:t>do mergulho gradativo no mistério do Redentor. Daí a importância do primeiro anúncio e da iniciação à vida cristã, </a:t>
            </a:r>
            <a:r>
              <a:rPr lang="pt-BR" b="1" dirty="0" smtClean="0">
                <a:solidFill>
                  <a:srgbClr val="002060"/>
                </a:solidFill>
              </a:rPr>
              <a:t>no contato </a:t>
            </a:r>
            <a:r>
              <a:rPr lang="pt-BR" b="1" dirty="0">
                <a:solidFill>
                  <a:srgbClr val="002060"/>
                </a:solidFill>
              </a:rPr>
              <a:t>com </a:t>
            </a:r>
            <a:r>
              <a:rPr lang="pt-BR" b="1" dirty="0" smtClean="0">
                <a:solidFill>
                  <a:srgbClr val="002060"/>
                </a:solidFill>
              </a:rPr>
              <a:t>a SE que  alimenta, ilumina </a:t>
            </a:r>
            <a:r>
              <a:rPr lang="pt-BR" b="1" dirty="0">
                <a:solidFill>
                  <a:srgbClr val="002060"/>
                </a:solidFill>
              </a:rPr>
              <a:t>e </a:t>
            </a:r>
            <a:r>
              <a:rPr lang="pt-BR" b="1" dirty="0" smtClean="0">
                <a:solidFill>
                  <a:srgbClr val="002060"/>
                </a:solidFill>
              </a:rPr>
              <a:t>orienta </a:t>
            </a:r>
            <a:r>
              <a:rPr lang="pt-BR" b="1" dirty="0">
                <a:solidFill>
                  <a:srgbClr val="002060"/>
                </a:solidFill>
              </a:rPr>
              <a:t>toda a ação </a:t>
            </a:r>
            <a:r>
              <a:rPr lang="pt-BR" b="1" dirty="0" smtClean="0">
                <a:solidFill>
                  <a:srgbClr val="002060"/>
                </a:solidFill>
              </a:rPr>
              <a:t>pastoral. </a:t>
            </a:r>
            <a:r>
              <a:rPr lang="pt-BR" b="1" dirty="0">
                <a:solidFill>
                  <a:srgbClr val="002060"/>
                </a:solidFill>
              </a:rPr>
              <a:t>Transformados por Jesus </a:t>
            </a:r>
            <a:r>
              <a:rPr lang="pt-BR" b="1" dirty="0" smtClean="0">
                <a:solidFill>
                  <a:srgbClr val="002060"/>
                </a:solidFill>
              </a:rPr>
              <a:t>e </a:t>
            </a:r>
            <a:r>
              <a:rPr lang="pt-BR" b="1" dirty="0">
                <a:solidFill>
                  <a:srgbClr val="002060"/>
                </a:solidFill>
              </a:rPr>
              <a:t>comprometidos com o </a:t>
            </a:r>
            <a:r>
              <a:rPr lang="pt-BR" b="1" dirty="0" smtClean="0">
                <a:solidFill>
                  <a:srgbClr val="002060"/>
                </a:solidFill>
              </a:rPr>
              <a:t>Reino, formam comunidades que </a:t>
            </a:r>
            <a:r>
              <a:rPr lang="pt-BR" b="1" dirty="0">
                <a:solidFill>
                  <a:srgbClr val="002060"/>
                </a:solidFill>
              </a:rPr>
              <a:t>tornam-se sinais de que o </a:t>
            </a:r>
            <a:r>
              <a:rPr lang="pt-BR" b="1" dirty="0" smtClean="0">
                <a:solidFill>
                  <a:srgbClr val="002060"/>
                </a:solidFill>
              </a:rPr>
              <a:t>Reino </a:t>
            </a:r>
            <a:r>
              <a:rPr lang="pt-BR" b="1" dirty="0">
                <a:solidFill>
                  <a:srgbClr val="002060"/>
                </a:solidFill>
              </a:rPr>
              <a:t>se </a:t>
            </a:r>
            <a:r>
              <a:rPr lang="pt-BR" b="1" dirty="0" smtClean="0">
                <a:solidFill>
                  <a:srgbClr val="002060"/>
                </a:solidFill>
              </a:rPr>
              <a:t>manifesta </a:t>
            </a:r>
            <a:r>
              <a:rPr lang="pt-BR" b="1" dirty="0">
                <a:solidFill>
                  <a:srgbClr val="002060"/>
                </a:solidFill>
              </a:rPr>
              <a:t>em nosso meio </a:t>
            </a:r>
            <a:r>
              <a:rPr lang="pt-BR" b="1" dirty="0" smtClean="0">
                <a:solidFill>
                  <a:srgbClr val="002060"/>
                </a:solidFill>
              </a:rPr>
              <a:t>na </a:t>
            </a:r>
            <a:r>
              <a:rPr lang="pt-BR" b="1" dirty="0">
                <a:solidFill>
                  <a:srgbClr val="002060"/>
                </a:solidFill>
              </a:rPr>
              <a:t>vitória sobre o pecado e suas </a:t>
            </a:r>
            <a:r>
              <a:rPr lang="pt-BR" b="1" dirty="0" smtClean="0">
                <a:solidFill>
                  <a:srgbClr val="002060"/>
                </a:solidFill>
              </a:rPr>
              <a:t>consequências</a:t>
            </a:r>
            <a:endParaRPr lang="pt-BR" b="1" dirty="0">
              <a:solidFill>
                <a:srgbClr val="002060"/>
              </a:solidFill>
            </a:endParaRPr>
          </a:p>
          <a:p>
            <a:pPr lvl="0">
              <a:lnSpc>
                <a:spcPct val="150000"/>
              </a:lnSpc>
            </a:pPr>
            <a:r>
              <a:rPr lang="pt-BR" b="1" dirty="0">
                <a:solidFill>
                  <a:srgbClr val="002060"/>
                </a:solidFill>
              </a:rPr>
              <a:t>As cinco urgências apresentam a evangelização na perspectiva da inculturação,  </a:t>
            </a:r>
            <a:r>
              <a:rPr lang="pt-BR" b="1" dirty="0" smtClean="0">
                <a:solidFill>
                  <a:srgbClr val="002060"/>
                </a:solidFill>
              </a:rPr>
              <a:t>para fazer </a:t>
            </a:r>
            <a:r>
              <a:rPr lang="pt-BR" b="1" dirty="0">
                <a:solidFill>
                  <a:srgbClr val="002060"/>
                </a:solidFill>
              </a:rPr>
              <a:t>a proposta do Evangelho chegar à variedade dos contextos culturais e dos </a:t>
            </a:r>
            <a:r>
              <a:rPr lang="pt-BR" b="1" dirty="0" smtClean="0">
                <a:solidFill>
                  <a:srgbClr val="002060"/>
                </a:solidFill>
              </a:rPr>
              <a:t>destinatários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2845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858000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IGREJA EM ESTADO PERMANENTE DE </a:t>
            </a:r>
            <a:r>
              <a:rPr lang="pt-BR" b="1" dirty="0" smtClean="0">
                <a:solidFill>
                  <a:schemeClr val="tx1"/>
                </a:solidFill>
              </a:rPr>
              <a:t>MISSÃO</a:t>
            </a:r>
            <a:br>
              <a:rPr lang="pt-BR" b="1" dirty="0" smtClean="0">
                <a:solidFill>
                  <a:schemeClr val="tx1"/>
                </a:solidFill>
              </a:rPr>
            </a:br>
            <a:r>
              <a:rPr lang="pt-BR" b="1" dirty="0">
                <a:solidFill>
                  <a:schemeClr val="tx1"/>
                </a:solidFill>
              </a:rPr>
              <a:t/>
            </a:r>
            <a:br>
              <a:rPr lang="pt-BR" b="1" dirty="0">
                <a:solidFill>
                  <a:schemeClr val="tx1"/>
                </a:solidFill>
              </a:rPr>
            </a:br>
            <a:r>
              <a:rPr lang="pt-BR" b="1" dirty="0" smtClean="0">
                <a:solidFill>
                  <a:srgbClr val="FF0000"/>
                </a:solidFill>
              </a:rPr>
              <a:t/>
            </a:r>
            <a:br>
              <a:rPr lang="pt-BR" b="1" dirty="0" smtClean="0">
                <a:solidFill>
                  <a:srgbClr val="FF0000"/>
                </a:solidFill>
              </a:rPr>
            </a:br>
            <a:r>
              <a:rPr lang="pt-BR" sz="3200" b="1" dirty="0" smtClean="0">
                <a:solidFill>
                  <a:srgbClr val="FF0000"/>
                </a:solidFill>
                <a:latin typeface="+mn-lt"/>
              </a:rPr>
              <a:t>“Ide pelo mundo inteiro e anunciai a boa nova a toda criatura! Quem crer e for batizado será salvo!” </a:t>
            </a:r>
            <a:br>
              <a:rPr lang="pt-BR" sz="3200" b="1" dirty="0" smtClean="0">
                <a:solidFill>
                  <a:srgbClr val="FF0000"/>
                </a:solidFill>
                <a:latin typeface="+mn-lt"/>
              </a:rPr>
            </a:br>
            <a:r>
              <a:rPr lang="pt-BR" sz="3200" b="1" dirty="0" smtClean="0">
                <a:solidFill>
                  <a:srgbClr val="FF0000"/>
                </a:solidFill>
                <a:latin typeface="+mn-lt"/>
              </a:rPr>
              <a:t>(Mc 16,15)</a:t>
            </a:r>
            <a:r>
              <a:rPr lang="pt-BR" sz="32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/>
            </a:r>
            <a:br>
              <a:rPr lang="pt-BR" sz="32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endParaRPr lang="pt-BR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4294967295"/>
          </p:nvPr>
        </p:nvSpPr>
        <p:spPr>
          <a:xfrm>
            <a:off x="2971800" y="5010150"/>
            <a:ext cx="6172200" cy="1371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2800" dirty="0" smtClean="0">
              <a:solidFill>
                <a:srgbClr val="FFFF00"/>
              </a:solidFill>
            </a:endParaRP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5082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solidFill>
                  <a:srgbClr val="C00000"/>
                </a:solidFill>
              </a:rPr>
              <a:t>OBJETIVO GERAL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BR" b="1" dirty="0">
                <a:solidFill>
                  <a:srgbClr val="002060"/>
                </a:solidFill>
              </a:rPr>
              <a:t>EVANGELIZAR,</a:t>
            </a:r>
          </a:p>
          <a:p>
            <a:pPr marL="0" indent="0" algn="ctr">
              <a:buNone/>
            </a:pPr>
            <a:r>
              <a:rPr lang="pt-BR" b="1" dirty="0">
                <a:solidFill>
                  <a:srgbClr val="002060"/>
                </a:solidFill>
              </a:rPr>
              <a:t>a partir de Jesus Cristo, na força do Espírito Santo,</a:t>
            </a:r>
          </a:p>
          <a:p>
            <a:pPr marL="0" indent="0" algn="ctr">
              <a:buNone/>
            </a:pPr>
            <a:r>
              <a:rPr lang="pt-BR" b="1" dirty="0">
                <a:solidFill>
                  <a:srgbClr val="002060"/>
                </a:solidFill>
              </a:rPr>
              <a:t>como Igreja discípula, missionária, profética e misericordiosa,</a:t>
            </a:r>
          </a:p>
          <a:p>
            <a:pPr marL="0" indent="0" algn="ctr">
              <a:buNone/>
            </a:pPr>
            <a:r>
              <a:rPr lang="pt-BR" b="1" dirty="0">
                <a:solidFill>
                  <a:srgbClr val="002060"/>
                </a:solidFill>
              </a:rPr>
              <a:t>alimentada pela Palavra de Deus e pela Eucaristia,</a:t>
            </a:r>
          </a:p>
          <a:p>
            <a:pPr marL="0" indent="0" algn="ctr">
              <a:buNone/>
            </a:pPr>
            <a:r>
              <a:rPr lang="pt-BR" b="1" dirty="0">
                <a:solidFill>
                  <a:srgbClr val="002060"/>
                </a:solidFill>
              </a:rPr>
              <a:t>à luz da evangélica opção preferencial pelos pobres,</a:t>
            </a:r>
          </a:p>
          <a:p>
            <a:pPr marL="0" indent="0" algn="ctr">
              <a:buNone/>
            </a:pPr>
            <a:r>
              <a:rPr lang="pt-BR" b="1" dirty="0">
                <a:solidFill>
                  <a:srgbClr val="002060"/>
                </a:solidFill>
              </a:rPr>
              <a:t>para que todos tenham vida,</a:t>
            </a:r>
          </a:p>
          <a:p>
            <a:pPr marL="0" indent="0" algn="ctr">
              <a:buNone/>
            </a:pPr>
            <a:r>
              <a:rPr lang="pt-BR" b="1" dirty="0">
                <a:solidFill>
                  <a:srgbClr val="002060"/>
                </a:solidFill>
              </a:rPr>
              <a:t>rumo ao Reino definitivo.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92151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solidFill>
                  <a:srgbClr val="C00000"/>
                </a:solidFill>
              </a:rPr>
              <a:t>IGREJA EM ESTADO PERMANENTE DE MISSÃO</a:t>
            </a: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224" cy="4873752"/>
          </a:xfrm>
        </p:spPr>
        <p:txBody>
          <a:bodyPr>
            <a:normAutofit fontScale="92500"/>
          </a:bodyPr>
          <a:lstStyle/>
          <a:p>
            <a:pPr lvl="0"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Jesus envia</a:t>
            </a:r>
            <a:r>
              <a:rPr lang="pt-BR" b="1" dirty="0">
                <a:solidFill>
                  <a:srgbClr val="002060"/>
                </a:solidFill>
              </a:rPr>
              <a:t>, pela força do Espírito, seus </a:t>
            </a:r>
            <a:r>
              <a:rPr lang="pt-BR" b="1" dirty="0" smtClean="0">
                <a:solidFill>
                  <a:srgbClr val="002060"/>
                </a:solidFill>
              </a:rPr>
              <a:t>discípulos em missão. </a:t>
            </a:r>
            <a:r>
              <a:rPr lang="pt-BR" b="1" dirty="0">
                <a:solidFill>
                  <a:srgbClr val="002060"/>
                </a:solidFill>
              </a:rPr>
              <a:t>A Igreja é missionária por </a:t>
            </a:r>
            <a:r>
              <a:rPr lang="pt-BR" b="1" dirty="0" smtClean="0">
                <a:solidFill>
                  <a:srgbClr val="002060"/>
                </a:solidFill>
              </a:rPr>
              <a:t>natureza</a:t>
            </a:r>
            <a:endParaRPr lang="pt-BR" b="1" dirty="0">
              <a:solidFill>
                <a:srgbClr val="002060"/>
              </a:solidFill>
            </a:endParaRPr>
          </a:p>
          <a:p>
            <a:pPr lvl="0"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Aparecida </a:t>
            </a:r>
            <a:r>
              <a:rPr lang="pt-BR" b="1" dirty="0">
                <a:solidFill>
                  <a:srgbClr val="002060"/>
                </a:solidFill>
              </a:rPr>
              <a:t>e </a:t>
            </a:r>
            <a:r>
              <a:rPr lang="pt-BR" b="1" dirty="0" smtClean="0">
                <a:solidFill>
                  <a:srgbClr val="002060"/>
                </a:solidFill>
              </a:rPr>
              <a:t>a EG convocam </a:t>
            </a:r>
            <a:r>
              <a:rPr lang="pt-BR" b="1" dirty="0">
                <a:solidFill>
                  <a:srgbClr val="002060"/>
                </a:solidFill>
              </a:rPr>
              <a:t>a Igreja a ser toda missionária e em estado permanente de missão. </a:t>
            </a:r>
            <a:r>
              <a:rPr lang="pt-BR" b="1" dirty="0" smtClean="0">
                <a:solidFill>
                  <a:srgbClr val="002060"/>
                </a:solidFill>
              </a:rPr>
              <a:t>Todos </a:t>
            </a:r>
            <a:r>
              <a:rPr lang="pt-BR" b="1" dirty="0">
                <a:solidFill>
                  <a:srgbClr val="002060"/>
                </a:solidFill>
              </a:rPr>
              <a:t>somos convidados a </a:t>
            </a:r>
            <a:r>
              <a:rPr lang="pt-BR" b="1" dirty="0" smtClean="0">
                <a:solidFill>
                  <a:srgbClr val="002060"/>
                </a:solidFill>
              </a:rPr>
              <a:t>alcançar </a:t>
            </a:r>
            <a:r>
              <a:rPr lang="pt-BR" b="1" dirty="0">
                <a:solidFill>
                  <a:srgbClr val="002060"/>
                </a:solidFill>
              </a:rPr>
              <a:t>todas as periferias que precisam da luz do </a:t>
            </a:r>
            <a:r>
              <a:rPr lang="pt-BR" b="1" dirty="0" smtClean="0">
                <a:solidFill>
                  <a:srgbClr val="002060"/>
                </a:solidFill>
              </a:rPr>
              <a:t>Evangelho</a:t>
            </a:r>
            <a:endParaRPr lang="pt-BR" b="1" dirty="0">
              <a:solidFill>
                <a:srgbClr val="002060"/>
              </a:solidFill>
            </a:endParaRPr>
          </a:p>
          <a:p>
            <a:pPr lvl="0">
              <a:lnSpc>
                <a:spcPct val="150000"/>
              </a:lnSpc>
            </a:pPr>
            <a:r>
              <a:rPr lang="pt-BR" b="1" dirty="0">
                <a:solidFill>
                  <a:srgbClr val="002060"/>
                </a:solidFill>
              </a:rPr>
              <a:t>A missão </a:t>
            </a:r>
            <a:r>
              <a:rPr lang="pt-BR" b="1" dirty="0" smtClean="0">
                <a:solidFill>
                  <a:srgbClr val="002060"/>
                </a:solidFill>
              </a:rPr>
              <a:t>é </a:t>
            </a:r>
            <a:r>
              <a:rPr lang="pt-BR" b="1" dirty="0">
                <a:solidFill>
                  <a:srgbClr val="002060"/>
                </a:solidFill>
              </a:rPr>
              <a:t>o paradigma de toda a obra da </a:t>
            </a:r>
            <a:r>
              <a:rPr lang="pt-BR" b="1" dirty="0" smtClean="0">
                <a:solidFill>
                  <a:srgbClr val="002060"/>
                </a:solidFill>
              </a:rPr>
              <a:t>Igreja, </a:t>
            </a:r>
            <a:r>
              <a:rPr lang="pt-BR" b="1" dirty="0">
                <a:solidFill>
                  <a:srgbClr val="002060"/>
                </a:solidFill>
              </a:rPr>
              <a:t>com </a:t>
            </a:r>
            <a:r>
              <a:rPr lang="pt-BR" b="1" dirty="0" smtClean="0">
                <a:solidFill>
                  <a:srgbClr val="002060"/>
                </a:solidFill>
              </a:rPr>
              <a:t>três </a:t>
            </a:r>
            <a:r>
              <a:rPr lang="pt-BR" b="1" dirty="0">
                <a:solidFill>
                  <a:srgbClr val="002060"/>
                </a:solidFill>
              </a:rPr>
              <a:t>características: urgência, amplitude, </a:t>
            </a:r>
            <a:r>
              <a:rPr lang="pt-BR" b="1" dirty="0" smtClean="0">
                <a:solidFill>
                  <a:srgbClr val="002060"/>
                </a:solidFill>
              </a:rPr>
              <a:t>inclusão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60672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IGREJA EM ESTADO PERMANENTE DE MISSÃO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95536" y="1196752"/>
            <a:ext cx="8136904" cy="5112568"/>
          </a:xfrm>
        </p:spPr>
        <p:txBody>
          <a:bodyPr>
            <a:noAutofit/>
          </a:bodyPr>
          <a:lstStyle/>
          <a:p>
            <a:pPr lvl="0">
              <a:lnSpc>
                <a:spcPct val="170000"/>
              </a:lnSpc>
            </a:pPr>
            <a:r>
              <a:rPr lang="pt-BR" sz="1800" b="1" dirty="0">
                <a:solidFill>
                  <a:srgbClr val="002060"/>
                </a:solidFill>
              </a:rPr>
              <a:t>É </a:t>
            </a:r>
            <a:r>
              <a:rPr lang="pt-BR" sz="1800" b="1" dirty="0" smtClean="0">
                <a:solidFill>
                  <a:srgbClr val="002060"/>
                </a:solidFill>
              </a:rPr>
              <a:t>necessária uma </a:t>
            </a:r>
            <a:r>
              <a:rPr lang="pt-BR" sz="1800" b="1" dirty="0">
                <a:solidFill>
                  <a:srgbClr val="002060"/>
                </a:solidFill>
              </a:rPr>
              <a:t>consciência missionária que </a:t>
            </a:r>
            <a:r>
              <a:rPr lang="pt-BR" sz="1800" b="1" dirty="0" smtClean="0">
                <a:solidFill>
                  <a:srgbClr val="002060"/>
                </a:solidFill>
              </a:rPr>
              <a:t>nos interpele </a:t>
            </a:r>
            <a:r>
              <a:rPr lang="pt-BR" sz="1800" b="1" dirty="0">
                <a:solidFill>
                  <a:srgbClr val="002060"/>
                </a:solidFill>
              </a:rPr>
              <a:t>a </a:t>
            </a:r>
            <a:r>
              <a:rPr lang="pt-BR" sz="1800" b="1" dirty="0" smtClean="0">
                <a:solidFill>
                  <a:srgbClr val="002060"/>
                </a:solidFill>
              </a:rPr>
              <a:t>sair </a:t>
            </a:r>
            <a:r>
              <a:rPr lang="pt-BR" sz="1800" b="1" dirty="0">
                <a:solidFill>
                  <a:srgbClr val="002060"/>
                </a:solidFill>
              </a:rPr>
              <a:t>ao encontro das pessoas, </a:t>
            </a:r>
            <a:r>
              <a:rPr lang="pt-BR" sz="1800" b="1" dirty="0" smtClean="0">
                <a:solidFill>
                  <a:srgbClr val="002060"/>
                </a:solidFill>
              </a:rPr>
              <a:t>famílias</a:t>
            </a:r>
            <a:r>
              <a:rPr lang="pt-BR" sz="1800" b="1" dirty="0">
                <a:solidFill>
                  <a:srgbClr val="002060"/>
                </a:solidFill>
              </a:rPr>
              <a:t>, </a:t>
            </a:r>
            <a:r>
              <a:rPr lang="pt-BR" sz="1800" b="1" dirty="0" smtClean="0">
                <a:solidFill>
                  <a:srgbClr val="002060"/>
                </a:solidFill>
              </a:rPr>
              <a:t>comunidades </a:t>
            </a:r>
            <a:r>
              <a:rPr lang="pt-BR" sz="1800" b="1" dirty="0">
                <a:solidFill>
                  <a:srgbClr val="002060"/>
                </a:solidFill>
              </a:rPr>
              <a:t>e </a:t>
            </a:r>
            <a:r>
              <a:rPr lang="pt-BR" sz="1800" b="1" dirty="0" smtClean="0">
                <a:solidFill>
                  <a:srgbClr val="002060"/>
                </a:solidFill>
              </a:rPr>
              <a:t>povos </a:t>
            </a:r>
            <a:r>
              <a:rPr lang="pt-BR" sz="1800" b="1" dirty="0">
                <a:solidFill>
                  <a:srgbClr val="002060"/>
                </a:solidFill>
              </a:rPr>
              <a:t>para lhes comunicar e compartilhar o </a:t>
            </a:r>
            <a:r>
              <a:rPr lang="pt-BR" sz="1800" b="1" dirty="0" smtClean="0">
                <a:solidFill>
                  <a:srgbClr val="002060"/>
                </a:solidFill>
              </a:rPr>
              <a:t>encontro </a:t>
            </a:r>
            <a:r>
              <a:rPr lang="pt-BR" sz="1800" b="1" dirty="0">
                <a:solidFill>
                  <a:srgbClr val="002060"/>
                </a:solidFill>
              </a:rPr>
              <a:t>com </a:t>
            </a:r>
            <a:r>
              <a:rPr lang="pt-BR" sz="1800" b="1" dirty="0" smtClean="0">
                <a:solidFill>
                  <a:srgbClr val="002060"/>
                </a:solidFill>
              </a:rPr>
              <a:t>Cristo</a:t>
            </a:r>
          </a:p>
          <a:p>
            <a:pPr lvl="0">
              <a:lnSpc>
                <a:spcPct val="170000"/>
              </a:lnSpc>
            </a:pPr>
            <a:r>
              <a:rPr lang="pt-BR" sz="1800" b="1" dirty="0" smtClean="0">
                <a:solidFill>
                  <a:srgbClr val="002060"/>
                </a:solidFill>
              </a:rPr>
              <a:t>O distanciamento de Jesus e </a:t>
            </a:r>
            <a:r>
              <a:rPr lang="pt-BR" sz="1800" b="1" dirty="0">
                <a:solidFill>
                  <a:srgbClr val="002060"/>
                </a:solidFill>
              </a:rPr>
              <a:t>d</a:t>
            </a:r>
            <a:r>
              <a:rPr lang="pt-BR" sz="1800" b="1" dirty="0" smtClean="0">
                <a:solidFill>
                  <a:srgbClr val="002060"/>
                </a:solidFill>
              </a:rPr>
              <a:t>o </a:t>
            </a:r>
            <a:r>
              <a:rPr lang="pt-BR" sz="1800" b="1" dirty="0">
                <a:solidFill>
                  <a:srgbClr val="002060"/>
                </a:solidFill>
              </a:rPr>
              <a:t>Reino </a:t>
            </a:r>
            <a:r>
              <a:rPr lang="pt-BR" sz="1800" b="1" dirty="0" smtClean="0">
                <a:solidFill>
                  <a:srgbClr val="002060"/>
                </a:solidFill>
              </a:rPr>
              <a:t>traz consequências principalmente o desrespeito </a:t>
            </a:r>
            <a:r>
              <a:rPr lang="pt-BR" sz="1800" b="1" dirty="0">
                <a:solidFill>
                  <a:srgbClr val="002060"/>
                </a:solidFill>
              </a:rPr>
              <a:t>e destruição da </a:t>
            </a:r>
            <a:r>
              <a:rPr lang="pt-BR" sz="1800" b="1" dirty="0" smtClean="0">
                <a:solidFill>
                  <a:srgbClr val="002060"/>
                </a:solidFill>
              </a:rPr>
              <a:t>vida</a:t>
            </a:r>
          </a:p>
          <a:p>
            <a:pPr lvl="0">
              <a:lnSpc>
                <a:spcPct val="170000"/>
              </a:lnSpc>
            </a:pPr>
            <a:r>
              <a:rPr lang="pt-BR" sz="1800" b="1" dirty="0" smtClean="0">
                <a:solidFill>
                  <a:srgbClr val="002060"/>
                </a:solidFill>
              </a:rPr>
              <a:t>Urge </a:t>
            </a:r>
            <a:r>
              <a:rPr lang="pt-BR" sz="1800" b="1" dirty="0">
                <a:solidFill>
                  <a:srgbClr val="002060"/>
                </a:solidFill>
              </a:rPr>
              <a:t>pensar estruturas pastorais que favoreçam a </a:t>
            </a:r>
            <a:r>
              <a:rPr lang="pt-BR" sz="1800" b="1" dirty="0" smtClean="0">
                <a:solidFill>
                  <a:srgbClr val="002060"/>
                </a:solidFill>
              </a:rPr>
              <a:t>consciência missionária </a:t>
            </a:r>
            <a:r>
              <a:rPr lang="pt-BR" sz="1800" b="1" dirty="0">
                <a:solidFill>
                  <a:srgbClr val="002060"/>
                </a:solidFill>
              </a:rPr>
              <a:t>que derruba as estruturas </a:t>
            </a:r>
            <a:r>
              <a:rPr lang="pt-BR" sz="1800" b="1" dirty="0" smtClean="0">
                <a:solidFill>
                  <a:srgbClr val="002060"/>
                </a:solidFill>
              </a:rPr>
              <a:t>caducas e muda o coração do cristão, numa conversão para </a:t>
            </a:r>
            <a:r>
              <a:rPr lang="pt-BR" sz="1800" b="1" dirty="0">
                <a:solidFill>
                  <a:srgbClr val="002060"/>
                </a:solidFill>
              </a:rPr>
              <a:t>uma pastoral decididamente </a:t>
            </a:r>
            <a:r>
              <a:rPr lang="pt-BR" sz="1800" b="1" dirty="0" smtClean="0">
                <a:solidFill>
                  <a:srgbClr val="002060"/>
                </a:solidFill>
              </a:rPr>
              <a:t>missionária. Precisamos </a:t>
            </a:r>
            <a:r>
              <a:rPr lang="pt-BR" sz="1800" b="1" dirty="0">
                <a:solidFill>
                  <a:srgbClr val="002060"/>
                </a:solidFill>
              </a:rPr>
              <a:t>agir com firmeza e </a:t>
            </a:r>
            <a:r>
              <a:rPr lang="pt-BR" sz="1800" b="1" dirty="0" smtClean="0">
                <a:solidFill>
                  <a:srgbClr val="002060"/>
                </a:solidFill>
              </a:rPr>
              <a:t>rapidez e reforçar </a:t>
            </a:r>
            <a:r>
              <a:rPr lang="pt-BR" sz="1800" b="1" dirty="0">
                <a:solidFill>
                  <a:srgbClr val="002060"/>
                </a:solidFill>
              </a:rPr>
              <a:t>seu compromisso com a Missão </a:t>
            </a:r>
            <a:r>
              <a:rPr lang="pt-BR" sz="1800" b="1" dirty="0" smtClean="0">
                <a:solidFill>
                  <a:srgbClr val="002060"/>
                </a:solidFill>
              </a:rPr>
              <a:t>Continental</a:t>
            </a:r>
            <a:endParaRPr lang="pt-BR" sz="1800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77372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858000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 fontAlgn="ctr"/>
            <a:r>
              <a:rPr lang="pt-BR" b="1" dirty="0" smtClean="0">
                <a:solidFill>
                  <a:schemeClr val="tx1"/>
                </a:solidFill>
              </a:rPr>
              <a:t>IGREJA: CASA DA INICIAÇÃO À VIDA CRISTÃ</a:t>
            </a:r>
            <a:br>
              <a:rPr lang="pt-BR" b="1" dirty="0" smtClean="0">
                <a:solidFill>
                  <a:schemeClr val="tx1"/>
                </a:solidFill>
              </a:rPr>
            </a:br>
            <a:r>
              <a:rPr lang="pt-BR" b="1" dirty="0" smtClean="0">
                <a:solidFill>
                  <a:schemeClr val="tx1"/>
                </a:solidFill>
              </a:rPr>
              <a:t/>
            </a:r>
            <a:br>
              <a:rPr lang="pt-BR" b="1" dirty="0" smtClean="0">
                <a:solidFill>
                  <a:schemeClr val="tx1"/>
                </a:solidFill>
              </a:rPr>
            </a:br>
            <a:r>
              <a:rPr lang="pt-BR" b="1" dirty="0" smtClean="0">
                <a:solidFill>
                  <a:schemeClr val="tx1"/>
                </a:solidFill>
              </a:rPr>
              <a:t/>
            </a:r>
            <a:br>
              <a:rPr lang="pt-BR" b="1" dirty="0" smtClean="0">
                <a:solidFill>
                  <a:schemeClr val="tx1"/>
                </a:solidFill>
              </a:rPr>
            </a:br>
            <a:r>
              <a:rPr lang="pt-BR" sz="3200" b="1" dirty="0" smtClean="0">
                <a:solidFill>
                  <a:srgbClr val="FF0000"/>
                </a:solidFill>
                <a:latin typeface="+mn-lt"/>
              </a:rPr>
              <a:t>“Paulo e Silas anunciaram a Palavra do Senhor ao carcereiro e a todos os da sua casa. E, imediatamente, foi batizado, junto com todos os seus familiares” </a:t>
            </a:r>
            <a:br>
              <a:rPr lang="pt-BR" sz="3200" b="1" dirty="0" smtClean="0">
                <a:solidFill>
                  <a:srgbClr val="FF0000"/>
                </a:solidFill>
                <a:latin typeface="+mn-lt"/>
              </a:rPr>
            </a:br>
            <a:r>
              <a:rPr lang="pt-BR" sz="3200" b="1" dirty="0" smtClean="0">
                <a:solidFill>
                  <a:srgbClr val="FF0000"/>
                </a:solidFill>
                <a:latin typeface="+mn-lt"/>
              </a:rPr>
              <a:t>(At 16,32s)</a:t>
            </a:r>
            <a:r>
              <a:rPr lang="pt-BR" sz="32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/>
            </a:r>
            <a:br>
              <a:rPr lang="pt-BR" sz="32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endParaRPr lang="pt-BR" sz="32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4294967295"/>
          </p:nvPr>
        </p:nvSpPr>
        <p:spPr>
          <a:xfrm>
            <a:off x="2971800" y="5010150"/>
            <a:ext cx="6172200" cy="1371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2800" dirty="0" smtClean="0">
              <a:solidFill>
                <a:srgbClr val="FFFF00"/>
              </a:solidFill>
            </a:endParaRP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63191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/>
          <a:lstStyle/>
          <a:p>
            <a:pPr algn="ctr"/>
            <a:r>
              <a:rPr lang="pt-BR" b="1" dirty="0" smtClean="0">
                <a:solidFill>
                  <a:srgbClr val="C00000"/>
                </a:solidFill>
              </a:rPr>
              <a:t>IGREJA: CASA DE INICIAÇÃO À VIDA CRISTÃ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003232" cy="5616624"/>
          </a:xfrm>
        </p:spPr>
        <p:txBody>
          <a:bodyPr>
            <a:normAutofit fontScale="85000" lnSpcReduction="20000"/>
          </a:bodyPr>
          <a:lstStyle/>
          <a:p>
            <a:pPr lvl="0">
              <a:lnSpc>
                <a:spcPct val="160000"/>
              </a:lnSpc>
            </a:pPr>
            <a:r>
              <a:rPr lang="pt-BR" b="1" dirty="0">
                <a:solidFill>
                  <a:srgbClr val="002060"/>
                </a:solidFill>
              </a:rPr>
              <a:t>O estado permanente de missão implica uma efetiva iniciação à vida </a:t>
            </a:r>
            <a:r>
              <a:rPr lang="pt-BR" b="1" dirty="0" smtClean="0">
                <a:solidFill>
                  <a:srgbClr val="002060"/>
                </a:solidFill>
              </a:rPr>
              <a:t>cristã que desperta </a:t>
            </a:r>
            <a:r>
              <a:rPr lang="pt-BR" b="1" dirty="0">
                <a:solidFill>
                  <a:srgbClr val="002060"/>
                </a:solidFill>
              </a:rPr>
              <a:t>uma resposta consciente e </a:t>
            </a:r>
            <a:r>
              <a:rPr lang="pt-BR" b="1" dirty="0" smtClean="0">
                <a:solidFill>
                  <a:srgbClr val="002060"/>
                </a:solidFill>
              </a:rPr>
              <a:t>livre. </a:t>
            </a:r>
            <a:r>
              <a:rPr lang="pt-BR" b="1" dirty="0">
                <a:solidFill>
                  <a:srgbClr val="002060"/>
                </a:solidFill>
              </a:rPr>
              <a:t>A mudança de época exige que o anúncio de Jesus Cristo </a:t>
            </a:r>
            <a:r>
              <a:rPr lang="pt-BR" b="1" dirty="0" smtClean="0">
                <a:solidFill>
                  <a:srgbClr val="002060"/>
                </a:solidFill>
              </a:rPr>
              <a:t>seja explicito </a:t>
            </a:r>
          </a:p>
          <a:p>
            <a:pPr lvl="0"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É </a:t>
            </a:r>
            <a:r>
              <a:rPr lang="pt-BR" b="1" dirty="0">
                <a:solidFill>
                  <a:srgbClr val="002060"/>
                </a:solidFill>
              </a:rPr>
              <a:t>preciso ajudar as pessoas a conhecer </a:t>
            </a:r>
            <a:r>
              <a:rPr lang="pt-BR" b="1" dirty="0" smtClean="0">
                <a:solidFill>
                  <a:srgbClr val="002060"/>
                </a:solidFill>
              </a:rPr>
              <a:t>Jesus, </a:t>
            </a:r>
            <a:r>
              <a:rPr lang="pt-BR" b="1" dirty="0">
                <a:solidFill>
                  <a:srgbClr val="002060"/>
                </a:solidFill>
              </a:rPr>
              <a:t>fascinar-se por Ele e optar por </a:t>
            </a:r>
            <a:r>
              <a:rPr lang="pt-BR" b="1" dirty="0" smtClean="0">
                <a:solidFill>
                  <a:srgbClr val="002060"/>
                </a:solidFill>
              </a:rPr>
              <a:t>segui-lo</a:t>
            </a:r>
            <a:endParaRPr lang="pt-BR" b="1" dirty="0">
              <a:solidFill>
                <a:srgbClr val="002060"/>
              </a:solidFill>
            </a:endParaRPr>
          </a:p>
          <a:p>
            <a:pPr lvl="0"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 iniciação </a:t>
            </a:r>
            <a:r>
              <a:rPr lang="pt-BR" b="1" dirty="0">
                <a:solidFill>
                  <a:srgbClr val="002060"/>
                </a:solidFill>
              </a:rPr>
              <a:t>à vida </a:t>
            </a:r>
            <a:r>
              <a:rPr lang="pt-BR" b="1" dirty="0" smtClean="0">
                <a:solidFill>
                  <a:srgbClr val="002060"/>
                </a:solidFill>
              </a:rPr>
              <a:t>cristã </a:t>
            </a:r>
            <a:r>
              <a:rPr lang="pt-BR" b="1" dirty="0">
                <a:solidFill>
                  <a:srgbClr val="002060"/>
                </a:solidFill>
              </a:rPr>
              <a:t>não se esgota na preparação aos </a:t>
            </a:r>
            <a:r>
              <a:rPr lang="pt-BR" b="1" dirty="0" smtClean="0">
                <a:solidFill>
                  <a:srgbClr val="002060"/>
                </a:solidFill>
              </a:rPr>
              <a:t>sacramentos, </a:t>
            </a:r>
            <a:r>
              <a:rPr lang="pt-BR" b="1" dirty="0">
                <a:solidFill>
                  <a:srgbClr val="002060"/>
                </a:solidFill>
              </a:rPr>
              <a:t>mas se </a:t>
            </a:r>
            <a:r>
              <a:rPr lang="pt-BR" b="1" dirty="0" smtClean="0">
                <a:solidFill>
                  <a:srgbClr val="002060"/>
                </a:solidFill>
              </a:rPr>
              <a:t>refere principalmente à </a:t>
            </a:r>
            <a:r>
              <a:rPr lang="pt-BR" b="1" dirty="0">
                <a:solidFill>
                  <a:srgbClr val="002060"/>
                </a:solidFill>
              </a:rPr>
              <a:t>adesão a Jesus </a:t>
            </a:r>
            <a:r>
              <a:rPr lang="pt-BR" b="1" dirty="0" smtClean="0">
                <a:solidFill>
                  <a:srgbClr val="002060"/>
                </a:solidFill>
              </a:rPr>
              <a:t>Cristo, numa </a:t>
            </a:r>
            <a:r>
              <a:rPr lang="pt-BR" b="1" dirty="0">
                <a:solidFill>
                  <a:srgbClr val="002060"/>
                </a:solidFill>
              </a:rPr>
              <a:t>catequese de inspiração </a:t>
            </a:r>
            <a:r>
              <a:rPr lang="pt-BR" b="1" dirty="0" err="1" smtClean="0">
                <a:solidFill>
                  <a:srgbClr val="002060"/>
                </a:solidFill>
              </a:rPr>
              <a:t>catecumenal</a:t>
            </a:r>
            <a:endParaRPr lang="pt-BR" b="1" dirty="0" smtClean="0">
              <a:solidFill>
                <a:srgbClr val="002060"/>
              </a:solidFill>
            </a:endParaRPr>
          </a:p>
          <a:p>
            <a:pPr lvl="0"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Nossas </a:t>
            </a:r>
            <a:r>
              <a:rPr lang="pt-BR" b="1" dirty="0">
                <a:solidFill>
                  <a:srgbClr val="002060"/>
                </a:solidFill>
              </a:rPr>
              <a:t>comunidades precisam ser </a:t>
            </a:r>
            <a:r>
              <a:rPr lang="pt-BR" b="1" dirty="0" err="1" smtClean="0">
                <a:solidFill>
                  <a:srgbClr val="002060"/>
                </a:solidFill>
              </a:rPr>
              <a:t>mistagógicas</a:t>
            </a:r>
            <a:r>
              <a:rPr lang="pt-BR" b="1" dirty="0" smtClean="0">
                <a:solidFill>
                  <a:srgbClr val="002060"/>
                </a:solidFill>
              </a:rPr>
              <a:t>, </a:t>
            </a:r>
            <a:r>
              <a:rPr lang="pt-BR" b="1" dirty="0">
                <a:solidFill>
                  <a:srgbClr val="002060"/>
                </a:solidFill>
              </a:rPr>
              <a:t>preparadas para favorecer que o encontro com Jesus Cristo </a:t>
            </a:r>
            <a:r>
              <a:rPr lang="pt-BR" b="1" dirty="0" smtClean="0">
                <a:solidFill>
                  <a:srgbClr val="002060"/>
                </a:solidFill>
              </a:rPr>
              <a:t>seja permanente</a:t>
            </a:r>
            <a:endParaRPr lang="pt-BR" b="1" dirty="0">
              <a:solidFill>
                <a:srgbClr val="002060"/>
              </a:solidFill>
            </a:endParaRPr>
          </a:p>
          <a:p>
            <a:endParaRPr lang="pt-BR" dirty="0"/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53942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24744"/>
          </a:xfrm>
        </p:spPr>
        <p:txBody>
          <a:bodyPr>
            <a:normAutofit/>
          </a:bodyPr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IGREJA: CASA DE INICIAÇÃO À VIDA CRISTÃ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003232" cy="5421216"/>
          </a:xfrm>
        </p:spPr>
        <p:txBody>
          <a:bodyPr>
            <a:normAutofit fontScale="85000" lnSpcReduction="20000"/>
          </a:bodyPr>
          <a:lstStyle/>
          <a:p>
            <a:pPr lvl="0">
              <a:lnSpc>
                <a:spcPct val="160000"/>
              </a:lnSpc>
            </a:pPr>
            <a:r>
              <a:rPr lang="pt-BR" b="1" dirty="0">
                <a:solidFill>
                  <a:srgbClr val="002060"/>
                </a:solidFill>
              </a:rPr>
              <a:t>A catequese de inspiração </a:t>
            </a:r>
            <a:r>
              <a:rPr lang="pt-BR" b="1" dirty="0" err="1">
                <a:solidFill>
                  <a:srgbClr val="002060"/>
                </a:solidFill>
              </a:rPr>
              <a:t>catecumenal</a:t>
            </a:r>
            <a:r>
              <a:rPr lang="pt-BR" b="1" dirty="0">
                <a:solidFill>
                  <a:srgbClr val="002060"/>
                </a:solidFill>
              </a:rPr>
              <a:t> </a:t>
            </a:r>
            <a:r>
              <a:rPr lang="pt-BR" b="1" dirty="0" smtClean="0">
                <a:solidFill>
                  <a:srgbClr val="002060"/>
                </a:solidFill>
              </a:rPr>
              <a:t>fundamenta-se </a:t>
            </a:r>
            <a:r>
              <a:rPr lang="pt-BR" b="1" dirty="0">
                <a:solidFill>
                  <a:srgbClr val="002060"/>
                </a:solidFill>
              </a:rPr>
              <a:t>na centralidade do </a:t>
            </a:r>
            <a:r>
              <a:rPr lang="pt-BR" b="1" dirty="0" err="1" smtClean="0">
                <a:solidFill>
                  <a:srgbClr val="002060"/>
                </a:solidFill>
              </a:rPr>
              <a:t>querigma</a:t>
            </a:r>
            <a:r>
              <a:rPr lang="pt-BR" b="1" dirty="0" smtClean="0">
                <a:solidFill>
                  <a:srgbClr val="002060"/>
                </a:solidFill>
              </a:rPr>
              <a:t>.  </a:t>
            </a:r>
            <a:r>
              <a:rPr lang="pt-BR" b="1" dirty="0">
                <a:solidFill>
                  <a:srgbClr val="002060"/>
                </a:solidFill>
              </a:rPr>
              <a:t>Este primeiro anúncio desencadeia </a:t>
            </a:r>
            <a:r>
              <a:rPr lang="pt-BR" b="1" dirty="0" smtClean="0">
                <a:solidFill>
                  <a:srgbClr val="002060"/>
                </a:solidFill>
              </a:rPr>
              <a:t>um </a:t>
            </a:r>
            <a:r>
              <a:rPr lang="pt-BR" b="1" dirty="0">
                <a:solidFill>
                  <a:srgbClr val="002060"/>
                </a:solidFill>
              </a:rPr>
              <a:t>caminho de formação e de </a:t>
            </a:r>
            <a:r>
              <a:rPr lang="pt-BR" b="1" dirty="0" smtClean="0">
                <a:solidFill>
                  <a:srgbClr val="002060"/>
                </a:solidFill>
              </a:rPr>
              <a:t>amadurecimento </a:t>
            </a:r>
            <a:r>
              <a:rPr lang="pt-BR" b="1" dirty="0">
                <a:solidFill>
                  <a:srgbClr val="002060"/>
                </a:solidFill>
              </a:rPr>
              <a:t>que é o </a:t>
            </a:r>
            <a:r>
              <a:rPr lang="pt-BR" b="1" dirty="0" smtClean="0">
                <a:solidFill>
                  <a:srgbClr val="002060"/>
                </a:solidFill>
              </a:rPr>
              <a:t>catecumenato</a:t>
            </a:r>
          </a:p>
          <a:p>
            <a:pPr lvl="0"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Ela requer atitudes</a:t>
            </a:r>
            <a:r>
              <a:rPr lang="pt-BR" b="1" dirty="0">
                <a:solidFill>
                  <a:srgbClr val="002060"/>
                </a:solidFill>
              </a:rPr>
              <a:t>: acolhida, diálogo, partilha, escuta da </a:t>
            </a:r>
            <a:r>
              <a:rPr lang="pt-BR" b="1" dirty="0" smtClean="0">
                <a:solidFill>
                  <a:srgbClr val="002060"/>
                </a:solidFill>
              </a:rPr>
              <a:t>Palavra </a:t>
            </a:r>
            <a:r>
              <a:rPr lang="pt-BR" b="1" dirty="0">
                <a:solidFill>
                  <a:srgbClr val="002060"/>
                </a:solidFill>
              </a:rPr>
              <a:t>e adesão à vida comunitária. Implica estruturas eclesiais </a:t>
            </a:r>
            <a:r>
              <a:rPr lang="pt-BR" b="1" dirty="0" smtClean="0">
                <a:solidFill>
                  <a:srgbClr val="002060"/>
                </a:solidFill>
              </a:rPr>
              <a:t>apropriadas. Pressupõe um </a:t>
            </a:r>
            <a:r>
              <a:rPr lang="pt-BR" b="1" dirty="0">
                <a:solidFill>
                  <a:srgbClr val="002060"/>
                </a:solidFill>
              </a:rPr>
              <a:t>perfil de </a:t>
            </a:r>
            <a:r>
              <a:rPr lang="pt-BR" b="1" dirty="0" smtClean="0">
                <a:solidFill>
                  <a:srgbClr val="002060"/>
                </a:solidFill>
              </a:rPr>
              <a:t>catequista/evangelizador</a:t>
            </a:r>
            <a:r>
              <a:rPr lang="pt-BR" b="1" dirty="0">
                <a:solidFill>
                  <a:srgbClr val="002060"/>
                </a:solidFill>
              </a:rPr>
              <a:t>, ponte entre o coração que busca </a:t>
            </a:r>
            <a:r>
              <a:rPr lang="pt-BR" b="1" dirty="0" smtClean="0">
                <a:solidFill>
                  <a:srgbClr val="002060"/>
                </a:solidFill>
              </a:rPr>
              <a:t>Jesus </a:t>
            </a:r>
            <a:r>
              <a:rPr lang="pt-BR" b="1" dirty="0">
                <a:solidFill>
                  <a:srgbClr val="002060"/>
                </a:solidFill>
              </a:rPr>
              <a:t>Cristo e Seu seguimento na </a:t>
            </a:r>
            <a:r>
              <a:rPr lang="pt-BR" b="1" dirty="0" smtClean="0">
                <a:solidFill>
                  <a:srgbClr val="002060"/>
                </a:solidFill>
              </a:rPr>
              <a:t>comunidade </a:t>
            </a:r>
            <a:endParaRPr lang="pt-BR" b="1" dirty="0">
              <a:solidFill>
                <a:srgbClr val="002060"/>
              </a:solidFill>
            </a:endParaRPr>
          </a:p>
          <a:p>
            <a:pPr>
              <a:lnSpc>
                <a:spcPct val="160000"/>
              </a:lnSpc>
            </a:pPr>
            <a:r>
              <a:rPr lang="pt-BR" b="1" dirty="0">
                <a:solidFill>
                  <a:srgbClr val="002060"/>
                </a:solidFill>
              </a:rPr>
              <a:t>Esta perspectiva </a:t>
            </a:r>
            <a:r>
              <a:rPr lang="pt-BR" b="1" dirty="0" smtClean="0">
                <a:solidFill>
                  <a:srgbClr val="002060"/>
                </a:solidFill>
              </a:rPr>
              <a:t>destaca </a:t>
            </a:r>
            <a:r>
              <a:rPr lang="pt-BR" b="1" dirty="0">
                <a:solidFill>
                  <a:srgbClr val="002060"/>
                </a:solidFill>
              </a:rPr>
              <a:t>o lugar d</a:t>
            </a:r>
            <a:r>
              <a:rPr lang="pt-BR" b="1" dirty="0" smtClean="0">
                <a:solidFill>
                  <a:srgbClr val="002060"/>
                </a:solidFill>
              </a:rPr>
              <a:t>a liturgia </a:t>
            </a:r>
            <a:r>
              <a:rPr lang="pt-BR" b="1" dirty="0">
                <a:solidFill>
                  <a:srgbClr val="002060"/>
                </a:solidFill>
              </a:rPr>
              <a:t>na ação </a:t>
            </a:r>
            <a:r>
              <a:rPr lang="pt-BR" b="1" dirty="0" smtClean="0">
                <a:solidFill>
                  <a:srgbClr val="002060"/>
                </a:solidFill>
              </a:rPr>
              <a:t>missionária </a:t>
            </a:r>
            <a:r>
              <a:rPr lang="pt-BR" b="1" dirty="0">
                <a:solidFill>
                  <a:srgbClr val="002060"/>
                </a:solidFill>
              </a:rPr>
              <a:t>e no seguimento </a:t>
            </a:r>
            <a:r>
              <a:rPr lang="pt-BR" b="1" dirty="0" smtClean="0">
                <a:solidFill>
                  <a:srgbClr val="002060"/>
                </a:solidFill>
              </a:rPr>
              <a:t>de Cristo </a:t>
            </a:r>
            <a:r>
              <a:rPr lang="pt-BR" b="1" dirty="0">
                <a:solidFill>
                  <a:srgbClr val="002060"/>
                </a:solidFill>
              </a:rPr>
              <a:t>Por isso, </a:t>
            </a:r>
            <a:r>
              <a:rPr lang="pt-BR" b="1" dirty="0" smtClean="0">
                <a:solidFill>
                  <a:srgbClr val="002060"/>
                </a:solidFill>
              </a:rPr>
              <a:t>toda </a:t>
            </a:r>
            <a:r>
              <a:rPr lang="pt-BR" b="1" dirty="0">
                <a:solidFill>
                  <a:srgbClr val="002060"/>
                </a:solidFill>
              </a:rPr>
              <a:t>atividade pastoral </a:t>
            </a:r>
            <a:r>
              <a:rPr lang="pt-BR" b="1" dirty="0" smtClean="0">
                <a:solidFill>
                  <a:srgbClr val="002060"/>
                </a:solidFill>
              </a:rPr>
              <a:t>se realiza em </a:t>
            </a:r>
            <a:r>
              <a:rPr lang="pt-BR" b="1" dirty="0">
                <a:solidFill>
                  <a:srgbClr val="002060"/>
                </a:solidFill>
              </a:rPr>
              <a:t>referência à </a:t>
            </a:r>
            <a:r>
              <a:rPr lang="pt-BR" b="1" dirty="0" smtClean="0">
                <a:solidFill>
                  <a:srgbClr val="002060"/>
                </a:solidFill>
              </a:rPr>
              <a:t>liturgia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56973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858000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 fontAlgn="ctr"/>
            <a:r>
              <a:rPr lang="pt-BR" b="1" dirty="0" smtClean="0">
                <a:solidFill>
                  <a:schemeClr val="tx1"/>
                </a:solidFill>
              </a:rPr>
              <a:t>IGREJA: </a:t>
            </a:r>
            <a:r>
              <a:rPr lang="pt-BR" b="1" dirty="0">
                <a:solidFill>
                  <a:schemeClr val="tx1"/>
                </a:solidFill>
              </a:rPr>
              <a:t>LUGAR DE ANIMAÇÃO BÍBLICA DA VIDA E DA </a:t>
            </a:r>
            <a:r>
              <a:rPr lang="pt-BR" b="1" dirty="0" smtClean="0">
                <a:solidFill>
                  <a:schemeClr val="tx1"/>
                </a:solidFill>
              </a:rPr>
              <a:t>PASTORAL</a:t>
            </a:r>
            <a:br>
              <a:rPr lang="pt-BR" b="1" dirty="0" smtClean="0">
                <a:solidFill>
                  <a:schemeClr val="tx1"/>
                </a:solidFill>
              </a:rPr>
            </a:br>
            <a:r>
              <a:rPr lang="pt-BR" b="1" dirty="0">
                <a:solidFill>
                  <a:schemeClr val="tx1"/>
                </a:solidFill>
              </a:rPr>
              <a:t/>
            </a:r>
            <a:br>
              <a:rPr lang="pt-BR" b="1" dirty="0">
                <a:solidFill>
                  <a:schemeClr val="tx1"/>
                </a:solidFill>
              </a:rPr>
            </a:br>
            <a:r>
              <a:rPr lang="pt-BR" b="1" dirty="0">
                <a:solidFill>
                  <a:schemeClr val="tx1"/>
                </a:solidFill>
              </a:rPr>
              <a:t/>
            </a:r>
            <a:br>
              <a:rPr lang="pt-BR" b="1" dirty="0">
                <a:solidFill>
                  <a:schemeClr val="tx1"/>
                </a:solidFill>
              </a:rPr>
            </a:br>
            <a:r>
              <a:rPr lang="pt-BR" b="1" dirty="0" smtClean="0">
                <a:solidFill>
                  <a:schemeClr val="tx1"/>
                </a:solidFill>
              </a:rPr>
              <a:t/>
            </a:r>
            <a:br>
              <a:rPr lang="pt-BR" b="1" dirty="0" smtClean="0">
                <a:solidFill>
                  <a:schemeClr val="tx1"/>
                </a:solidFill>
              </a:rPr>
            </a:br>
            <a:r>
              <a:rPr lang="pt-BR" sz="3200" b="1" dirty="0" smtClean="0">
                <a:solidFill>
                  <a:srgbClr val="FF0000"/>
                </a:solidFill>
                <a:latin typeface="+mn-lt"/>
              </a:rPr>
              <a:t>“</a:t>
            </a:r>
            <a:r>
              <a:rPr lang="pt-BR" sz="3200" b="1" dirty="0">
                <a:solidFill>
                  <a:srgbClr val="FF0000"/>
                </a:solidFill>
                <a:latin typeface="+mn-lt"/>
              </a:rPr>
              <a:t>Toda Escritura é inspirada por Deus e é útil para ensinar, para argumentar, para corrigir, para educar conforme a justiça” </a:t>
            </a:r>
            <a:br>
              <a:rPr lang="pt-BR" sz="3200" b="1" dirty="0">
                <a:solidFill>
                  <a:srgbClr val="FF0000"/>
                </a:solidFill>
                <a:latin typeface="+mn-lt"/>
              </a:rPr>
            </a:br>
            <a:r>
              <a:rPr lang="pt-BR" sz="3200" b="1" dirty="0">
                <a:solidFill>
                  <a:srgbClr val="FF0000"/>
                </a:solidFill>
                <a:latin typeface="+mn-lt"/>
              </a:rPr>
              <a:t>(2Tm 3,16</a:t>
            </a:r>
            <a:r>
              <a:rPr lang="pt-BR" sz="3200" b="1" dirty="0" smtClean="0">
                <a:solidFill>
                  <a:srgbClr val="FF0000"/>
                </a:solidFill>
                <a:latin typeface="+mn-lt"/>
              </a:rPr>
              <a:t>)</a:t>
            </a:r>
            <a:br>
              <a:rPr lang="pt-BR" sz="3200" b="1" dirty="0" smtClean="0">
                <a:solidFill>
                  <a:srgbClr val="FF0000"/>
                </a:solidFill>
                <a:latin typeface="+mn-lt"/>
              </a:rPr>
            </a:br>
            <a:endParaRPr lang="pt-BR" sz="3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4294967295"/>
          </p:nvPr>
        </p:nvSpPr>
        <p:spPr>
          <a:xfrm>
            <a:off x="2971800" y="5010150"/>
            <a:ext cx="6172200" cy="1371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2800" dirty="0" smtClean="0">
              <a:solidFill>
                <a:srgbClr val="FFFF00"/>
              </a:solidFill>
            </a:endParaRP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25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05478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IGREJA: LUGAR DE ANIMAÇÃO BÍBLICA DA VIDA E DA PASTORAL</a:t>
            </a: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224" cy="5141168"/>
          </a:xfrm>
        </p:spPr>
        <p:txBody>
          <a:bodyPr>
            <a:normAutofit fontScale="85000" lnSpcReduction="20000"/>
          </a:bodyPr>
          <a:lstStyle/>
          <a:p>
            <a:pPr lvl="0"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Iniciação </a:t>
            </a:r>
            <a:r>
              <a:rPr lang="pt-BR" b="1" dirty="0">
                <a:solidFill>
                  <a:srgbClr val="002060"/>
                </a:solidFill>
              </a:rPr>
              <a:t>cristã e Palavra de Deus estão intimamente ligadas. </a:t>
            </a:r>
            <a:r>
              <a:rPr lang="pt-BR" b="1" dirty="0" smtClean="0">
                <a:solidFill>
                  <a:srgbClr val="002060"/>
                </a:solidFill>
              </a:rPr>
              <a:t>Todos sejam iniciados </a:t>
            </a:r>
            <a:r>
              <a:rPr lang="pt-BR" b="1" dirty="0">
                <a:solidFill>
                  <a:srgbClr val="002060"/>
                </a:solidFill>
              </a:rPr>
              <a:t>na contemplação da vida à luz da </a:t>
            </a:r>
            <a:r>
              <a:rPr lang="pt-BR" b="1" dirty="0" smtClean="0">
                <a:solidFill>
                  <a:srgbClr val="002060"/>
                </a:solidFill>
              </a:rPr>
              <a:t>Palavra, para </a:t>
            </a:r>
            <a:r>
              <a:rPr lang="pt-BR" b="1" dirty="0">
                <a:solidFill>
                  <a:srgbClr val="002060"/>
                </a:solidFill>
              </a:rPr>
              <a:t>que ela seja </a:t>
            </a:r>
            <a:r>
              <a:rPr lang="pt-BR" b="1" dirty="0" smtClean="0">
                <a:solidFill>
                  <a:srgbClr val="002060"/>
                </a:solidFill>
              </a:rPr>
              <a:t>colocada </a:t>
            </a:r>
            <a:r>
              <a:rPr lang="pt-BR" b="1" dirty="0">
                <a:solidFill>
                  <a:srgbClr val="002060"/>
                </a:solidFill>
              </a:rPr>
              <a:t>em prática </a:t>
            </a:r>
          </a:p>
          <a:p>
            <a:pPr lvl="0"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Deus </a:t>
            </a:r>
            <a:r>
              <a:rPr lang="pt-BR" b="1" dirty="0">
                <a:solidFill>
                  <a:srgbClr val="002060"/>
                </a:solidFill>
              </a:rPr>
              <a:t>se dá a conhecer no diálogo que estabelece conosco. </a:t>
            </a:r>
            <a:r>
              <a:rPr lang="pt-BR" b="1" dirty="0" smtClean="0">
                <a:solidFill>
                  <a:srgbClr val="002060"/>
                </a:solidFill>
              </a:rPr>
              <a:t>É </a:t>
            </a:r>
            <a:r>
              <a:rPr lang="pt-BR" b="1" dirty="0">
                <a:solidFill>
                  <a:srgbClr val="002060"/>
                </a:solidFill>
              </a:rPr>
              <a:t>importante que o </a:t>
            </a:r>
            <a:r>
              <a:rPr lang="pt-BR" b="1" dirty="0" smtClean="0">
                <a:solidFill>
                  <a:srgbClr val="002060"/>
                </a:solidFill>
              </a:rPr>
              <a:t>povo seja formado para </a:t>
            </a:r>
            <a:r>
              <a:rPr lang="pt-BR" b="1" dirty="0">
                <a:solidFill>
                  <a:srgbClr val="002060"/>
                </a:solidFill>
              </a:rPr>
              <a:t>se abeirar das </a:t>
            </a:r>
            <a:r>
              <a:rPr lang="pt-BR" b="1" dirty="0" smtClean="0">
                <a:solidFill>
                  <a:srgbClr val="002060"/>
                </a:solidFill>
              </a:rPr>
              <a:t>SE </a:t>
            </a:r>
            <a:r>
              <a:rPr lang="pt-BR" b="1" dirty="0">
                <a:solidFill>
                  <a:srgbClr val="002060"/>
                </a:solidFill>
              </a:rPr>
              <a:t>na sua relação com a Tradição viva da </a:t>
            </a:r>
            <a:r>
              <a:rPr lang="pt-BR" b="1" dirty="0" smtClean="0">
                <a:solidFill>
                  <a:srgbClr val="002060"/>
                </a:solidFill>
              </a:rPr>
              <a:t>Igreja</a:t>
            </a:r>
          </a:p>
          <a:p>
            <a:pPr lvl="0"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Todos devem redescobrir </a:t>
            </a:r>
            <a:r>
              <a:rPr lang="pt-BR" b="1" dirty="0">
                <a:solidFill>
                  <a:srgbClr val="002060"/>
                </a:solidFill>
              </a:rPr>
              <a:t>o contato </a:t>
            </a:r>
            <a:r>
              <a:rPr lang="pt-BR" b="1" dirty="0" smtClean="0">
                <a:solidFill>
                  <a:srgbClr val="002060"/>
                </a:solidFill>
              </a:rPr>
              <a:t>com </a:t>
            </a:r>
            <a:r>
              <a:rPr lang="pt-BR" b="1" dirty="0">
                <a:solidFill>
                  <a:srgbClr val="002060"/>
                </a:solidFill>
              </a:rPr>
              <a:t>a Palavra de Deus como lugar privilegiado de encontro </a:t>
            </a:r>
            <a:r>
              <a:rPr lang="pt-BR" b="1" dirty="0" smtClean="0">
                <a:solidFill>
                  <a:srgbClr val="002060"/>
                </a:solidFill>
              </a:rPr>
              <a:t>com </a:t>
            </a:r>
            <a:r>
              <a:rPr lang="pt-BR" b="1" dirty="0">
                <a:solidFill>
                  <a:srgbClr val="002060"/>
                </a:solidFill>
              </a:rPr>
              <a:t>Cristo. </a:t>
            </a:r>
            <a:r>
              <a:rPr lang="pt-BR" b="1" dirty="0" smtClean="0">
                <a:solidFill>
                  <a:srgbClr val="002060"/>
                </a:solidFill>
              </a:rPr>
              <a:t>Introduzam as novas </a:t>
            </a:r>
            <a:r>
              <a:rPr lang="pt-BR" b="1" dirty="0">
                <a:solidFill>
                  <a:srgbClr val="002060"/>
                </a:solidFill>
              </a:rPr>
              <a:t>gerações </a:t>
            </a:r>
            <a:r>
              <a:rPr lang="pt-BR" b="1" dirty="0" smtClean="0">
                <a:solidFill>
                  <a:srgbClr val="002060"/>
                </a:solidFill>
              </a:rPr>
              <a:t>na </a:t>
            </a:r>
            <a:r>
              <a:rPr lang="pt-BR" b="1" dirty="0">
                <a:solidFill>
                  <a:srgbClr val="002060"/>
                </a:solidFill>
              </a:rPr>
              <a:t>Palavra </a:t>
            </a:r>
            <a:r>
              <a:rPr lang="pt-BR" b="1" dirty="0" smtClean="0">
                <a:solidFill>
                  <a:srgbClr val="002060"/>
                </a:solidFill>
              </a:rPr>
              <a:t>através do </a:t>
            </a:r>
            <a:r>
              <a:rPr lang="pt-BR" b="1" dirty="0">
                <a:solidFill>
                  <a:srgbClr val="002060"/>
                </a:solidFill>
              </a:rPr>
              <a:t>adulto, </a:t>
            </a:r>
            <a:r>
              <a:rPr lang="pt-BR" b="1" dirty="0" smtClean="0">
                <a:solidFill>
                  <a:srgbClr val="002060"/>
                </a:solidFill>
              </a:rPr>
              <a:t>dos </a:t>
            </a:r>
            <a:r>
              <a:rPr lang="pt-BR" b="1" dirty="0">
                <a:solidFill>
                  <a:srgbClr val="002060"/>
                </a:solidFill>
              </a:rPr>
              <a:t>amigos e da </a:t>
            </a:r>
            <a:r>
              <a:rPr lang="pt-BR" b="1" dirty="0" smtClean="0">
                <a:solidFill>
                  <a:srgbClr val="002060"/>
                </a:solidFill>
              </a:rPr>
              <a:t>comunidade eclesial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26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41757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IGREJA: LUGAR DE ANIMAÇÃO BÍBLICA DA VIDA E DA PASTORAL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075240" cy="5544616"/>
          </a:xfrm>
        </p:spPr>
        <p:txBody>
          <a:bodyPr>
            <a:normAutofit fontScale="85000" lnSpcReduction="20000"/>
          </a:bodyPr>
          <a:lstStyle/>
          <a:p>
            <a:pPr lvl="0">
              <a:lnSpc>
                <a:spcPct val="160000"/>
              </a:lnSpc>
            </a:pPr>
            <a:r>
              <a:rPr lang="pt-BR" b="1" dirty="0">
                <a:solidFill>
                  <a:srgbClr val="002060"/>
                </a:solidFill>
              </a:rPr>
              <a:t>O atual excesso de informações exige </a:t>
            </a:r>
            <a:r>
              <a:rPr lang="pt-BR" b="1" i="1" dirty="0" smtClean="0">
                <a:solidFill>
                  <a:srgbClr val="002060"/>
                </a:solidFill>
              </a:rPr>
              <a:t>formação</a:t>
            </a:r>
            <a:r>
              <a:rPr lang="pt-BR" b="1" dirty="0" smtClean="0">
                <a:solidFill>
                  <a:srgbClr val="002060"/>
                </a:solidFill>
              </a:rPr>
              <a:t>. </a:t>
            </a:r>
            <a:r>
              <a:rPr lang="pt-BR" b="1" dirty="0">
                <a:solidFill>
                  <a:srgbClr val="002060"/>
                </a:solidFill>
              </a:rPr>
              <a:t>O desafio </a:t>
            </a:r>
            <a:r>
              <a:rPr lang="pt-BR" b="1" dirty="0" smtClean="0">
                <a:solidFill>
                  <a:srgbClr val="002060"/>
                </a:solidFill>
              </a:rPr>
              <a:t>é </a:t>
            </a:r>
            <a:r>
              <a:rPr lang="pt-BR" b="1" dirty="0">
                <a:solidFill>
                  <a:srgbClr val="002060"/>
                </a:solidFill>
              </a:rPr>
              <a:t>escutar a voz de Cristo em meio a tantas outras vozes. </a:t>
            </a:r>
            <a:r>
              <a:rPr lang="pt-BR" b="1" dirty="0" smtClean="0">
                <a:solidFill>
                  <a:srgbClr val="002060"/>
                </a:solidFill>
              </a:rPr>
              <a:t>Todos devem estar familiarizados </a:t>
            </a:r>
            <a:r>
              <a:rPr lang="pt-BR" b="1" dirty="0">
                <a:solidFill>
                  <a:srgbClr val="002060"/>
                </a:solidFill>
              </a:rPr>
              <a:t>com a Palavra </a:t>
            </a:r>
            <a:r>
              <a:rPr lang="pt-BR" b="1" dirty="0" smtClean="0">
                <a:solidFill>
                  <a:srgbClr val="002060"/>
                </a:solidFill>
              </a:rPr>
              <a:t>e </a:t>
            </a:r>
            <a:r>
              <a:rPr lang="pt-BR" b="1" dirty="0">
                <a:solidFill>
                  <a:srgbClr val="002060"/>
                </a:solidFill>
              </a:rPr>
              <a:t>com o Deus da Palavra </a:t>
            </a:r>
            <a:r>
              <a:rPr lang="pt-BR" b="1" dirty="0" smtClean="0">
                <a:solidFill>
                  <a:srgbClr val="002060"/>
                </a:solidFill>
              </a:rPr>
              <a:t>para continuar firmado </a:t>
            </a:r>
            <a:r>
              <a:rPr lang="pt-BR" b="1" dirty="0">
                <a:solidFill>
                  <a:srgbClr val="002060"/>
                </a:solidFill>
              </a:rPr>
              <a:t>em Cristo </a:t>
            </a:r>
            <a:r>
              <a:rPr lang="pt-BR" b="1" dirty="0" smtClean="0">
                <a:solidFill>
                  <a:srgbClr val="002060"/>
                </a:solidFill>
              </a:rPr>
              <a:t>e interpelar </a:t>
            </a:r>
            <a:r>
              <a:rPr lang="pt-BR" b="1" dirty="0">
                <a:solidFill>
                  <a:srgbClr val="002060"/>
                </a:solidFill>
              </a:rPr>
              <a:t>os corações que o </a:t>
            </a:r>
            <a:r>
              <a:rPr lang="pt-BR" b="1" dirty="0" smtClean="0">
                <a:solidFill>
                  <a:srgbClr val="002060"/>
                </a:solidFill>
              </a:rPr>
              <a:t>questionam</a:t>
            </a:r>
          </a:p>
          <a:p>
            <a:pPr lvl="0"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 Bíblia</a:t>
            </a:r>
            <a:r>
              <a:rPr lang="pt-BR" b="1" dirty="0">
                <a:solidFill>
                  <a:srgbClr val="002060"/>
                </a:solidFill>
              </a:rPr>
              <a:t>, algumas vezes, não é compreendida como luz para a </a:t>
            </a:r>
            <a:r>
              <a:rPr lang="pt-BR" b="1" dirty="0" smtClean="0">
                <a:solidFill>
                  <a:srgbClr val="002060"/>
                </a:solidFill>
              </a:rPr>
              <a:t>vida, mas instrumentalizada </a:t>
            </a:r>
            <a:r>
              <a:rPr lang="pt-BR" b="1" dirty="0">
                <a:solidFill>
                  <a:srgbClr val="002060"/>
                </a:solidFill>
              </a:rPr>
              <a:t>até mesmo para </a:t>
            </a:r>
            <a:r>
              <a:rPr lang="pt-BR" b="1" dirty="0" smtClean="0">
                <a:solidFill>
                  <a:srgbClr val="002060"/>
                </a:solidFill>
              </a:rPr>
              <a:t>engodo</a:t>
            </a:r>
            <a:endParaRPr lang="pt-BR" b="1" dirty="0">
              <a:solidFill>
                <a:srgbClr val="002060"/>
              </a:solidFill>
            </a:endParaRPr>
          </a:p>
          <a:p>
            <a:pPr lvl="0">
              <a:lnSpc>
                <a:spcPct val="160000"/>
              </a:lnSpc>
            </a:pPr>
            <a:r>
              <a:rPr lang="pt-BR" b="1" dirty="0">
                <a:solidFill>
                  <a:srgbClr val="002060"/>
                </a:solidFill>
              </a:rPr>
              <a:t>A </a:t>
            </a:r>
            <a:r>
              <a:rPr lang="pt-BR" b="1" dirty="0" smtClean="0">
                <a:solidFill>
                  <a:srgbClr val="002060"/>
                </a:solidFill>
              </a:rPr>
              <a:t>Palavra </a:t>
            </a:r>
            <a:r>
              <a:rPr lang="pt-BR" b="1" i="1" dirty="0">
                <a:solidFill>
                  <a:srgbClr val="002060"/>
                </a:solidFill>
              </a:rPr>
              <a:t>dirige-se a </a:t>
            </a:r>
            <a:r>
              <a:rPr lang="pt-BR" b="1" i="1" dirty="0" smtClean="0">
                <a:solidFill>
                  <a:srgbClr val="002060"/>
                </a:solidFill>
              </a:rPr>
              <a:t>todos</a:t>
            </a:r>
            <a:r>
              <a:rPr lang="pt-BR" b="1" dirty="0" smtClean="0">
                <a:solidFill>
                  <a:srgbClr val="002060"/>
                </a:solidFill>
              </a:rPr>
              <a:t> para gerar </a:t>
            </a:r>
            <a:r>
              <a:rPr lang="pt-BR" b="1" dirty="0">
                <a:solidFill>
                  <a:srgbClr val="002060"/>
                </a:solidFill>
              </a:rPr>
              <a:t>solidariedade, justiça, reconciliação, paz e defesa </a:t>
            </a:r>
            <a:r>
              <a:rPr lang="pt-BR" b="1" dirty="0" smtClean="0">
                <a:solidFill>
                  <a:srgbClr val="002060"/>
                </a:solidFill>
              </a:rPr>
              <a:t>da </a:t>
            </a:r>
            <a:r>
              <a:rPr lang="pt-BR" b="1" dirty="0">
                <a:solidFill>
                  <a:srgbClr val="002060"/>
                </a:solidFill>
              </a:rPr>
              <a:t>criação. </a:t>
            </a:r>
            <a:r>
              <a:rPr lang="pt-BR" b="1" dirty="0" smtClean="0">
                <a:solidFill>
                  <a:srgbClr val="002060"/>
                </a:solidFill>
              </a:rPr>
              <a:t>A </a:t>
            </a:r>
            <a:r>
              <a:rPr lang="pt-BR" b="1" i="1" dirty="0" smtClean="0">
                <a:solidFill>
                  <a:srgbClr val="002060"/>
                </a:solidFill>
              </a:rPr>
              <a:t>Palavra </a:t>
            </a:r>
            <a:r>
              <a:rPr lang="pt-BR" b="1" i="1" dirty="0">
                <a:solidFill>
                  <a:srgbClr val="002060"/>
                </a:solidFill>
              </a:rPr>
              <a:t>é de </a:t>
            </a:r>
            <a:r>
              <a:rPr lang="pt-BR" b="1" i="1" dirty="0" smtClean="0">
                <a:solidFill>
                  <a:srgbClr val="002060"/>
                </a:solidFill>
              </a:rPr>
              <a:t>Deus</a:t>
            </a:r>
            <a:r>
              <a:rPr lang="pt-BR" b="1" dirty="0" smtClean="0">
                <a:solidFill>
                  <a:srgbClr val="002060"/>
                </a:solidFill>
              </a:rPr>
              <a:t>. </a:t>
            </a:r>
            <a:r>
              <a:rPr lang="pt-BR" b="1" dirty="0">
                <a:solidFill>
                  <a:srgbClr val="002060"/>
                </a:solidFill>
              </a:rPr>
              <a:t>O discípulo missionário </a:t>
            </a:r>
            <a:r>
              <a:rPr lang="pt-BR" b="1" dirty="0" smtClean="0">
                <a:solidFill>
                  <a:srgbClr val="002060"/>
                </a:solidFill>
              </a:rPr>
              <a:t>a </a:t>
            </a:r>
            <a:r>
              <a:rPr lang="pt-BR" b="1" dirty="0">
                <a:solidFill>
                  <a:srgbClr val="002060"/>
                </a:solidFill>
              </a:rPr>
              <a:t>acolhe na gratuidade e na alteridade, deixando-se </a:t>
            </a:r>
            <a:r>
              <a:rPr lang="pt-BR" b="1" dirty="0" smtClean="0">
                <a:solidFill>
                  <a:srgbClr val="002060"/>
                </a:solidFill>
              </a:rPr>
              <a:t>interpelar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35366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8636"/>
            <a:ext cx="7467600" cy="1143000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GREJA: LUGAR DE ANIMAÇÃO BÍBLICA DA VIDA E DA PASTORAL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931224" cy="5805264"/>
          </a:xfrm>
        </p:spPr>
        <p:txBody>
          <a:bodyPr>
            <a:normAutofit fontScale="85000" lnSpcReduction="10000"/>
          </a:bodyPr>
          <a:lstStyle/>
          <a:p>
            <a:pPr lvl="0"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 Palavra deve ser acolhida em </a:t>
            </a:r>
            <a:r>
              <a:rPr lang="pt-BR" b="1" i="1" dirty="0">
                <a:solidFill>
                  <a:srgbClr val="002060"/>
                </a:solidFill>
              </a:rPr>
              <a:t>comunhão com a Igreja</a:t>
            </a:r>
            <a:r>
              <a:rPr lang="pt-BR" b="1" dirty="0">
                <a:solidFill>
                  <a:srgbClr val="002060"/>
                </a:solidFill>
              </a:rPr>
              <a:t>. </a:t>
            </a:r>
            <a:r>
              <a:rPr lang="pt-BR" b="1" dirty="0" smtClean="0">
                <a:solidFill>
                  <a:srgbClr val="002060"/>
                </a:solidFill>
              </a:rPr>
              <a:t>Assim</a:t>
            </a:r>
            <a:r>
              <a:rPr lang="pt-BR" b="1" dirty="0">
                <a:solidFill>
                  <a:srgbClr val="002060"/>
                </a:solidFill>
              </a:rPr>
              <a:t>, a Palavra é saboreada sobretudo na </a:t>
            </a:r>
            <a:r>
              <a:rPr lang="pt-BR" b="1" dirty="0" err="1">
                <a:solidFill>
                  <a:srgbClr val="002060"/>
                </a:solidFill>
              </a:rPr>
              <a:t>eclesialidade</a:t>
            </a:r>
            <a:r>
              <a:rPr lang="pt-BR" b="1" dirty="0">
                <a:solidFill>
                  <a:srgbClr val="002060"/>
                </a:solidFill>
              </a:rPr>
              <a:t>.</a:t>
            </a:r>
          </a:p>
          <a:p>
            <a:pPr lvl="0"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Quanto </a:t>
            </a:r>
            <a:r>
              <a:rPr lang="pt-BR" b="1" dirty="0">
                <a:solidFill>
                  <a:srgbClr val="002060"/>
                </a:solidFill>
              </a:rPr>
              <a:t>bem tem </a:t>
            </a:r>
            <a:r>
              <a:rPr lang="pt-BR" b="1" dirty="0" smtClean="0">
                <a:solidFill>
                  <a:srgbClr val="002060"/>
                </a:solidFill>
              </a:rPr>
              <a:t>feito </a:t>
            </a:r>
            <a:r>
              <a:rPr lang="pt-BR" b="1" dirty="0">
                <a:solidFill>
                  <a:srgbClr val="002060"/>
                </a:solidFill>
              </a:rPr>
              <a:t>a leitura da vida à luz da Palavra. C</a:t>
            </a:r>
            <a:r>
              <a:rPr lang="pt-BR" b="1" dirty="0" smtClean="0">
                <a:solidFill>
                  <a:srgbClr val="002060"/>
                </a:solidFill>
              </a:rPr>
              <a:t>omunidades </a:t>
            </a:r>
            <a:r>
              <a:rPr lang="pt-BR" b="1" dirty="0">
                <a:solidFill>
                  <a:srgbClr val="002060"/>
                </a:solidFill>
              </a:rPr>
              <a:t>se nutrem dominicalmente da Palavra de </a:t>
            </a:r>
            <a:r>
              <a:rPr lang="pt-BR" b="1" dirty="0" smtClean="0">
                <a:solidFill>
                  <a:srgbClr val="002060"/>
                </a:solidFill>
              </a:rPr>
              <a:t>Deus. </a:t>
            </a:r>
            <a:r>
              <a:rPr lang="pt-BR" b="1" dirty="0">
                <a:solidFill>
                  <a:srgbClr val="002060"/>
                </a:solidFill>
              </a:rPr>
              <a:t>Quanta </a:t>
            </a:r>
            <a:r>
              <a:rPr lang="pt-BR" b="1" dirty="0" smtClean="0">
                <a:solidFill>
                  <a:srgbClr val="002060"/>
                </a:solidFill>
              </a:rPr>
              <a:t>riqueza </a:t>
            </a:r>
            <a:r>
              <a:rPr lang="pt-BR" b="1" dirty="0">
                <a:solidFill>
                  <a:srgbClr val="002060"/>
                </a:solidFill>
              </a:rPr>
              <a:t>acontece nos Círculos Bíblicos, nos Grupos de Reflexão, nos Grupos de Quadra e </a:t>
            </a:r>
            <a:r>
              <a:rPr lang="pt-BR" b="1" dirty="0" smtClean="0">
                <a:solidFill>
                  <a:srgbClr val="002060"/>
                </a:solidFill>
              </a:rPr>
              <a:t>outros</a:t>
            </a:r>
            <a:endParaRPr lang="pt-BR" b="1" dirty="0">
              <a:solidFill>
                <a:srgbClr val="002060"/>
              </a:solidFill>
            </a:endParaRPr>
          </a:p>
          <a:p>
            <a:pPr lvl="0">
              <a:lnSpc>
                <a:spcPct val="160000"/>
              </a:lnSpc>
            </a:pPr>
            <a:r>
              <a:rPr lang="pt-BR" b="1" dirty="0">
                <a:solidFill>
                  <a:srgbClr val="002060"/>
                </a:solidFill>
              </a:rPr>
              <a:t>A </a:t>
            </a:r>
            <a:r>
              <a:rPr lang="pt-BR" b="1" i="1" dirty="0">
                <a:solidFill>
                  <a:srgbClr val="002060"/>
                </a:solidFill>
              </a:rPr>
              <a:t>animação bíblica de toda a </a:t>
            </a:r>
            <a:r>
              <a:rPr lang="pt-BR" b="1" i="1" dirty="0" smtClean="0">
                <a:solidFill>
                  <a:srgbClr val="002060"/>
                </a:solidFill>
              </a:rPr>
              <a:t>pastoral</a:t>
            </a:r>
            <a:r>
              <a:rPr lang="pt-BR" b="1" dirty="0" smtClean="0">
                <a:solidFill>
                  <a:srgbClr val="002060"/>
                </a:solidFill>
              </a:rPr>
              <a:t> </a:t>
            </a:r>
            <a:r>
              <a:rPr lang="pt-BR" b="1" dirty="0">
                <a:solidFill>
                  <a:srgbClr val="002060"/>
                </a:solidFill>
              </a:rPr>
              <a:t>é um caminho de conhecimento e interpretação da Palavra, </a:t>
            </a:r>
            <a:r>
              <a:rPr lang="pt-BR" b="1" dirty="0" smtClean="0">
                <a:solidFill>
                  <a:srgbClr val="002060"/>
                </a:solidFill>
              </a:rPr>
              <a:t>de </a:t>
            </a:r>
            <a:r>
              <a:rPr lang="pt-BR" b="1" dirty="0">
                <a:solidFill>
                  <a:srgbClr val="002060"/>
                </a:solidFill>
              </a:rPr>
              <a:t>comunhão e oração com a Palavra </a:t>
            </a:r>
            <a:r>
              <a:rPr lang="pt-BR" b="1" dirty="0" smtClean="0">
                <a:solidFill>
                  <a:srgbClr val="002060"/>
                </a:solidFill>
              </a:rPr>
              <a:t>de </a:t>
            </a:r>
            <a:r>
              <a:rPr lang="pt-BR" b="1" dirty="0">
                <a:solidFill>
                  <a:srgbClr val="002060"/>
                </a:solidFill>
              </a:rPr>
              <a:t>evangelização e proclamação da Palavra. O </a:t>
            </a:r>
            <a:r>
              <a:rPr lang="pt-BR" b="1" dirty="0" smtClean="0">
                <a:solidFill>
                  <a:srgbClr val="002060"/>
                </a:solidFill>
              </a:rPr>
              <a:t>contato </a:t>
            </a:r>
            <a:r>
              <a:rPr lang="pt-BR" b="1" dirty="0">
                <a:solidFill>
                  <a:srgbClr val="002060"/>
                </a:solidFill>
              </a:rPr>
              <a:t>com a Palavra de Deus </a:t>
            </a:r>
            <a:r>
              <a:rPr lang="pt-BR" b="1" dirty="0" smtClean="0">
                <a:solidFill>
                  <a:srgbClr val="002060"/>
                </a:solidFill>
              </a:rPr>
              <a:t>forma santos</a:t>
            </a:r>
            <a:endParaRPr lang="pt-BR" b="1" dirty="0">
              <a:solidFill>
                <a:srgbClr val="002060"/>
              </a:solidFill>
            </a:endParaRP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18454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858000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 fontAlgn="ctr"/>
            <a:r>
              <a:rPr lang="pt-BR" b="1" dirty="0" smtClean="0">
                <a:solidFill>
                  <a:schemeClr val="tx1"/>
                </a:solidFill>
              </a:rPr>
              <a:t>IGREJA: COMUNIDADE DE </a:t>
            </a:r>
            <a:br>
              <a:rPr lang="pt-BR" b="1" dirty="0" smtClean="0">
                <a:solidFill>
                  <a:schemeClr val="tx1"/>
                </a:solidFill>
              </a:rPr>
            </a:br>
            <a:r>
              <a:rPr lang="pt-BR" b="1" dirty="0" smtClean="0">
                <a:solidFill>
                  <a:schemeClr val="tx1"/>
                </a:solidFill>
              </a:rPr>
              <a:t>COMUNIDADES</a:t>
            </a:r>
            <a:br>
              <a:rPr lang="pt-BR" b="1" dirty="0" smtClean="0">
                <a:solidFill>
                  <a:schemeClr val="tx1"/>
                </a:solidFill>
              </a:rPr>
            </a:br>
            <a:r>
              <a:rPr lang="pt-BR" b="1" dirty="0">
                <a:solidFill>
                  <a:schemeClr val="tx1"/>
                </a:solidFill>
              </a:rPr>
              <a:t/>
            </a:r>
            <a:br>
              <a:rPr lang="pt-BR" b="1" dirty="0">
                <a:solidFill>
                  <a:schemeClr val="tx1"/>
                </a:solidFill>
              </a:rPr>
            </a:br>
            <a:r>
              <a:rPr lang="pt-BR" b="1" dirty="0">
                <a:solidFill>
                  <a:schemeClr val="tx1"/>
                </a:solidFill>
              </a:rPr>
              <a:t/>
            </a:r>
            <a:br>
              <a:rPr lang="pt-BR" b="1" dirty="0">
                <a:solidFill>
                  <a:schemeClr val="tx1"/>
                </a:solidFill>
              </a:rPr>
            </a:br>
            <a:r>
              <a:rPr lang="pt-BR" b="1" dirty="0" smtClean="0">
                <a:solidFill>
                  <a:schemeClr val="tx1"/>
                </a:solidFill>
              </a:rPr>
              <a:t/>
            </a:r>
            <a:br>
              <a:rPr lang="pt-BR" b="1" dirty="0" smtClean="0">
                <a:solidFill>
                  <a:schemeClr val="tx1"/>
                </a:solidFill>
              </a:rPr>
            </a:br>
            <a:r>
              <a:rPr lang="pt-BR" sz="3200" b="1" dirty="0" smtClean="0">
                <a:solidFill>
                  <a:srgbClr val="FF0000"/>
                </a:solidFill>
                <a:latin typeface="+mn-lt"/>
              </a:rPr>
              <a:t>“</a:t>
            </a:r>
            <a:r>
              <a:rPr lang="pt-BR" sz="3200" b="1" dirty="0">
                <a:solidFill>
                  <a:srgbClr val="FF0000"/>
                </a:solidFill>
                <a:latin typeface="+mn-lt"/>
              </a:rPr>
              <a:t>Sois uma raça escolhida, um sacerdócio régio</a:t>
            </a:r>
            <a:r>
              <a:rPr lang="pt-BR" sz="3200" b="1" dirty="0" smtClean="0">
                <a:solidFill>
                  <a:srgbClr val="FF0000"/>
                </a:solidFill>
                <a:latin typeface="+mn-lt"/>
              </a:rPr>
              <a:t>, uma </a:t>
            </a:r>
            <a:r>
              <a:rPr lang="pt-BR" sz="3200" b="1" dirty="0">
                <a:solidFill>
                  <a:srgbClr val="FF0000"/>
                </a:solidFill>
                <a:latin typeface="+mn-lt"/>
              </a:rPr>
              <a:t>nação santa, um povo adquirido para Deus</a:t>
            </a:r>
            <a:r>
              <a:rPr lang="pt-BR" sz="3200" b="1" dirty="0" smtClean="0">
                <a:solidFill>
                  <a:srgbClr val="FF0000"/>
                </a:solidFill>
                <a:latin typeface="+mn-lt"/>
              </a:rPr>
              <a:t>”</a:t>
            </a:r>
            <a:br>
              <a:rPr lang="pt-BR" sz="3200" b="1" dirty="0" smtClean="0">
                <a:solidFill>
                  <a:srgbClr val="FF0000"/>
                </a:solidFill>
                <a:latin typeface="+mn-lt"/>
              </a:rPr>
            </a:br>
            <a:r>
              <a:rPr lang="pt-BR" sz="3200" b="1" dirty="0" smtClean="0">
                <a:solidFill>
                  <a:srgbClr val="FF0000"/>
                </a:solidFill>
                <a:latin typeface="+mn-lt"/>
              </a:rPr>
              <a:t>(</a:t>
            </a:r>
            <a:r>
              <a:rPr lang="pt-BR" sz="3200" b="1" dirty="0">
                <a:solidFill>
                  <a:srgbClr val="FF0000"/>
                </a:solidFill>
                <a:latin typeface="+mn-lt"/>
              </a:rPr>
              <a:t>1Pd 2,9</a:t>
            </a:r>
            <a:r>
              <a:rPr lang="pt-BR" sz="3200" b="1" dirty="0" smtClean="0">
                <a:solidFill>
                  <a:srgbClr val="FF0000"/>
                </a:solidFill>
                <a:latin typeface="+mn-lt"/>
              </a:rPr>
              <a:t>)</a:t>
            </a:r>
            <a:br>
              <a:rPr lang="pt-BR" sz="3200" b="1" dirty="0" smtClean="0">
                <a:solidFill>
                  <a:srgbClr val="FF0000"/>
                </a:solidFill>
                <a:latin typeface="+mn-lt"/>
              </a:rPr>
            </a:br>
            <a:endParaRPr lang="pt-BR" sz="3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4294967295"/>
          </p:nvPr>
        </p:nvSpPr>
        <p:spPr>
          <a:xfrm>
            <a:off x="2971800" y="5010150"/>
            <a:ext cx="6172200" cy="1371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2800" dirty="0" smtClean="0">
              <a:solidFill>
                <a:srgbClr val="FFFF00"/>
              </a:solidFill>
            </a:endParaRP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29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1765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pt-BR" b="1" dirty="0" smtClean="0">
                <a:solidFill>
                  <a:srgbClr val="C00000"/>
                </a:solidFill>
              </a:rPr>
              <a:t>INTRODUÇÃO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7859216" cy="5565232"/>
          </a:xfrm>
        </p:spPr>
        <p:txBody>
          <a:bodyPr>
            <a:normAutofit fontScale="85000" lnSpcReduction="20000"/>
          </a:bodyPr>
          <a:lstStyle/>
          <a:p>
            <a:pPr lvl="0">
              <a:lnSpc>
                <a:spcPct val="150000"/>
              </a:lnSpc>
            </a:pPr>
            <a:r>
              <a:rPr lang="pt-BR" b="1" dirty="0">
                <a:solidFill>
                  <a:srgbClr val="002060"/>
                </a:solidFill>
              </a:rPr>
              <a:t>H</a:t>
            </a:r>
            <a:r>
              <a:rPr lang="pt-BR" b="1" dirty="0" smtClean="0">
                <a:solidFill>
                  <a:srgbClr val="002060"/>
                </a:solidFill>
              </a:rPr>
              <a:t>istória </a:t>
            </a:r>
            <a:r>
              <a:rPr lang="pt-BR" b="1" dirty="0">
                <a:solidFill>
                  <a:srgbClr val="002060"/>
                </a:solidFill>
              </a:rPr>
              <a:t>de promoção da pastoral </a:t>
            </a:r>
            <a:r>
              <a:rPr lang="pt-BR" b="1" dirty="0" smtClean="0">
                <a:solidFill>
                  <a:srgbClr val="002060"/>
                </a:solidFill>
              </a:rPr>
              <a:t>com </a:t>
            </a:r>
            <a:r>
              <a:rPr lang="pt-BR" b="1" dirty="0">
                <a:solidFill>
                  <a:srgbClr val="002060"/>
                </a:solidFill>
              </a:rPr>
              <a:t>decisões colegiais a respeito da evangelização </a:t>
            </a:r>
            <a:r>
              <a:rPr lang="pt-BR" b="1" dirty="0" smtClean="0">
                <a:solidFill>
                  <a:srgbClr val="002060"/>
                </a:solidFill>
              </a:rPr>
              <a:t>nas dioceses</a:t>
            </a:r>
          </a:p>
          <a:p>
            <a:pPr lvl="0"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Continuidade </a:t>
            </a:r>
            <a:r>
              <a:rPr lang="pt-BR" b="1" dirty="0">
                <a:solidFill>
                  <a:srgbClr val="002060"/>
                </a:solidFill>
              </a:rPr>
              <a:t>às DGAE 2011-2015, atualizando-as à luz da </a:t>
            </a:r>
            <a:r>
              <a:rPr lang="pt-BR" b="1" i="1" dirty="0" smtClean="0">
                <a:solidFill>
                  <a:srgbClr val="002060"/>
                </a:solidFill>
              </a:rPr>
              <a:t>EG,  </a:t>
            </a:r>
            <a:r>
              <a:rPr lang="pt-BR" b="1" dirty="0" smtClean="0">
                <a:solidFill>
                  <a:srgbClr val="002060"/>
                </a:solidFill>
              </a:rPr>
              <a:t>para  continuar a </a:t>
            </a:r>
            <a:r>
              <a:rPr lang="pt-BR" b="1" dirty="0">
                <a:solidFill>
                  <a:srgbClr val="002060"/>
                </a:solidFill>
              </a:rPr>
              <a:t>aplicação do </a:t>
            </a:r>
            <a:r>
              <a:rPr lang="pt-BR" b="1" dirty="0" err="1" smtClean="0">
                <a:solidFill>
                  <a:srgbClr val="002060"/>
                </a:solidFill>
              </a:rPr>
              <a:t>DAp</a:t>
            </a:r>
            <a:endParaRPr lang="pt-BR" b="1" dirty="0" smtClean="0">
              <a:solidFill>
                <a:srgbClr val="002060"/>
              </a:solidFill>
            </a:endParaRPr>
          </a:p>
          <a:p>
            <a:pPr lvl="0"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Amplo </a:t>
            </a:r>
            <a:r>
              <a:rPr lang="pt-BR" b="1" dirty="0">
                <a:solidFill>
                  <a:srgbClr val="002060"/>
                </a:solidFill>
              </a:rPr>
              <a:t>processo </a:t>
            </a:r>
            <a:r>
              <a:rPr lang="pt-BR" b="1" dirty="0" smtClean="0">
                <a:solidFill>
                  <a:srgbClr val="002060"/>
                </a:solidFill>
              </a:rPr>
              <a:t>para “avançar </a:t>
            </a:r>
            <a:r>
              <a:rPr lang="pt-BR" b="1" dirty="0">
                <a:solidFill>
                  <a:srgbClr val="002060"/>
                </a:solidFill>
              </a:rPr>
              <a:t>no caminho da conversão pastoral e missionária”, a “não deixar as coisas como estão” e a se “constituir em estado permanente de missão”. </a:t>
            </a:r>
            <a:endParaRPr lang="pt-BR" b="1" dirty="0" smtClean="0">
              <a:solidFill>
                <a:srgbClr val="002060"/>
              </a:solidFill>
            </a:endParaRPr>
          </a:p>
          <a:p>
            <a:pPr lvl="0"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 </a:t>
            </a:r>
            <a:r>
              <a:rPr lang="pt-BR" b="1" dirty="0">
                <a:solidFill>
                  <a:srgbClr val="002060"/>
                </a:solidFill>
              </a:rPr>
              <a:t>celebração do </a:t>
            </a:r>
            <a:r>
              <a:rPr lang="pt-BR" b="1" dirty="0" smtClean="0">
                <a:solidFill>
                  <a:srgbClr val="002060"/>
                </a:solidFill>
              </a:rPr>
              <a:t>50º aniversário do Vaticano </a:t>
            </a:r>
            <a:r>
              <a:rPr lang="pt-BR" b="1" dirty="0">
                <a:solidFill>
                  <a:srgbClr val="002060"/>
                </a:solidFill>
              </a:rPr>
              <a:t>II </a:t>
            </a:r>
            <a:r>
              <a:rPr lang="pt-BR" b="1" dirty="0" smtClean="0">
                <a:solidFill>
                  <a:srgbClr val="002060"/>
                </a:solidFill>
              </a:rPr>
              <a:t>e </a:t>
            </a:r>
            <a:r>
              <a:rPr lang="pt-BR" b="1" dirty="0">
                <a:solidFill>
                  <a:srgbClr val="002060"/>
                </a:solidFill>
              </a:rPr>
              <a:t>o Ano Santo Extraordinário da </a:t>
            </a:r>
            <a:r>
              <a:rPr lang="pt-BR" b="1" dirty="0" smtClean="0">
                <a:solidFill>
                  <a:srgbClr val="002060"/>
                </a:solidFill>
              </a:rPr>
              <a:t>Misericórdia </a:t>
            </a:r>
            <a:r>
              <a:rPr lang="pt-BR" b="1" dirty="0">
                <a:solidFill>
                  <a:srgbClr val="002060"/>
                </a:solidFill>
              </a:rPr>
              <a:t>nos convidam a prosseguir </a:t>
            </a:r>
            <a:r>
              <a:rPr lang="pt-BR" b="1" dirty="0" smtClean="0">
                <a:solidFill>
                  <a:srgbClr val="002060"/>
                </a:solidFill>
              </a:rPr>
              <a:t>na renovação pastoral</a:t>
            </a:r>
            <a:endParaRPr lang="pt-BR" b="1" dirty="0">
              <a:solidFill>
                <a:srgbClr val="002060"/>
              </a:solidFill>
            </a:endParaRPr>
          </a:p>
          <a:p>
            <a:pPr lvl="0"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Renovação profunda das </a:t>
            </a:r>
            <a:r>
              <a:rPr lang="pt-BR" b="1" dirty="0">
                <a:solidFill>
                  <a:srgbClr val="002060"/>
                </a:solidFill>
              </a:rPr>
              <a:t>nossas comunidades e </a:t>
            </a:r>
            <a:r>
              <a:rPr lang="pt-BR" b="1" dirty="0" smtClean="0">
                <a:solidFill>
                  <a:srgbClr val="002060"/>
                </a:solidFill>
              </a:rPr>
              <a:t>entusiasmo missionário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08663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IGREJA: COMUNIDADE DE </a:t>
            </a:r>
            <a:br>
              <a:rPr lang="pt-BR" b="1" dirty="0">
                <a:solidFill>
                  <a:srgbClr val="C00000"/>
                </a:solidFill>
              </a:rPr>
            </a:br>
            <a:r>
              <a:rPr lang="pt-BR" b="1" dirty="0">
                <a:solidFill>
                  <a:srgbClr val="C00000"/>
                </a:solidFill>
              </a:rPr>
              <a:t>COMUNIDADES</a:t>
            </a: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003232" cy="5544616"/>
          </a:xfrm>
        </p:spPr>
        <p:txBody>
          <a:bodyPr>
            <a:normAutofit fontScale="85000" lnSpcReduction="20000"/>
          </a:bodyPr>
          <a:lstStyle/>
          <a:p>
            <a:pPr lvl="0">
              <a:lnSpc>
                <a:spcPct val="160000"/>
              </a:lnSpc>
            </a:pPr>
            <a:r>
              <a:rPr lang="pt-BR" b="1" dirty="0">
                <a:solidFill>
                  <a:srgbClr val="002060"/>
                </a:solidFill>
              </a:rPr>
              <a:t>O discípulo </a:t>
            </a:r>
            <a:r>
              <a:rPr lang="pt-BR" b="1" dirty="0" smtClean="0">
                <a:solidFill>
                  <a:srgbClr val="002060"/>
                </a:solidFill>
              </a:rPr>
              <a:t>missionário </a:t>
            </a:r>
            <a:r>
              <a:rPr lang="pt-BR" b="1" dirty="0">
                <a:solidFill>
                  <a:srgbClr val="002060"/>
                </a:solidFill>
              </a:rPr>
              <a:t>vive sua fé em </a:t>
            </a:r>
            <a:r>
              <a:rPr lang="pt-BR" b="1" dirty="0" smtClean="0">
                <a:solidFill>
                  <a:srgbClr val="002060"/>
                </a:solidFill>
              </a:rPr>
              <a:t>comunidade, que implica </a:t>
            </a:r>
            <a:r>
              <a:rPr lang="pt-BR" b="1" dirty="0">
                <a:solidFill>
                  <a:srgbClr val="002060"/>
                </a:solidFill>
              </a:rPr>
              <a:t>convívio, vínculos profundos, afetividade, interesses comuns, estabilidade e </a:t>
            </a:r>
            <a:r>
              <a:rPr lang="pt-BR" b="1" dirty="0" smtClean="0">
                <a:solidFill>
                  <a:srgbClr val="002060"/>
                </a:solidFill>
              </a:rPr>
              <a:t>solidariedade. Ela </a:t>
            </a:r>
            <a:r>
              <a:rPr lang="pt-BR" b="1" dirty="0">
                <a:solidFill>
                  <a:srgbClr val="002060"/>
                </a:solidFill>
              </a:rPr>
              <a:t>acolhe, forma e transforma, </a:t>
            </a:r>
            <a:r>
              <a:rPr lang="pt-BR" b="1" dirty="0" smtClean="0">
                <a:solidFill>
                  <a:srgbClr val="002060"/>
                </a:solidFill>
              </a:rPr>
              <a:t>envia, </a:t>
            </a:r>
            <a:r>
              <a:rPr lang="pt-BR" b="1" dirty="0">
                <a:solidFill>
                  <a:srgbClr val="002060"/>
                </a:solidFill>
              </a:rPr>
              <a:t>restaura, celebra, adverte e </a:t>
            </a:r>
            <a:r>
              <a:rPr lang="pt-BR" b="1" dirty="0" smtClean="0">
                <a:solidFill>
                  <a:srgbClr val="002060"/>
                </a:solidFill>
              </a:rPr>
              <a:t>sustenta</a:t>
            </a:r>
          </a:p>
          <a:p>
            <a:pPr lvl="0">
              <a:lnSpc>
                <a:spcPct val="160000"/>
              </a:lnSpc>
            </a:pPr>
            <a:r>
              <a:rPr lang="pt-BR" b="1" dirty="0">
                <a:solidFill>
                  <a:srgbClr val="002060"/>
                </a:solidFill>
              </a:rPr>
              <a:t>P</a:t>
            </a:r>
            <a:r>
              <a:rPr lang="pt-BR" b="1" dirty="0" smtClean="0">
                <a:solidFill>
                  <a:srgbClr val="002060"/>
                </a:solidFill>
              </a:rPr>
              <a:t>aróquias devem </a:t>
            </a:r>
            <a:r>
              <a:rPr lang="pt-BR" b="1" dirty="0">
                <a:solidFill>
                  <a:srgbClr val="002060"/>
                </a:solidFill>
              </a:rPr>
              <a:t>tornar-se </a:t>
            </a:r>
            <a:r>
              <a:rPr lang="pt-BR" b="1" dirty="0" smtClean="0">
                <a:solidFill>
                  <a:srgbClr val="002060"/>
                </a:solidFill>
              </a:rPr>
              <a:t>comunidades </a:t>
            </a:r>
            <a:r>
              <a:rPr lang="pt-BR" b="1" dirty="0">
                <a:solidFill>
                  <a:srgbClr val="002060"/>
                </a:solidFill>
              </a:rPr>
              <a:t>de comunidades vivas e </a:t>
            </a:r>
            <a:r>
              <a:rPr lang="pt-BR" b="1" dirty="0" smtClean="0">
                <a:solidFill>
                  <a:srgbClr val="002060"/>
                </a:solidFill>
              </a:rPr>
              <a:t>dinâmicas</a:t>
            </a:r>
          </a:p>
          <a:p>
            <a:pPr lvl="0"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 busca </a:t>
            </a:r>
            <a:r>
              <a:rPr lang="pt-BR" b="1" dirty="0">
                <a:solidFill>
                  <a:srgbClr val="002060"/>
                </a:solidFill>
              </a:rPr>
              <a:t>por Jesus Cristo faz surgir </a:t>
            </a:r>
            <a:r>
              <a:rPr lang="pt-BR" b="1" dirty="0" smtClean="0">
                <a:solidFill>
                  <a:srgbClr val="002060"/>
                </a:solidFill>
              </a:rPr>
              <a:t>diversas </a:t>
            </a:r>
            <a:r>
              <a:rPr lang="pt-BR" b="1" dirty="0">
                <a:solidFill>
                  <a:srgbClr val="002060"/>
                </a:solidFill>
              </a:rPr>
              <a:t>formas de vida comunitária. Alimentadas </a:t>
            </a:r>
            <a:r>
              <a:rPr lang="pt-BR" b="1" dirty="0" smtClean="0">
                <a:solidFill>
                  <a:srgbClr val="002060"/>
                </a:solidFill>
              </a:rPr>
              <a:t>pela Palavra </a:t>
            </a:r>
            <a:r>
              <a:rPr lang="pt-BR" b="1" dirty="0">
                <a:solidFill>
                  <a:srgbClr val="002060"/>
                </a:solidFill>
              </a:rPr>
              <a:t>e </a:t>
            </a:r>
            <a:r>
              <a:rPr lang="pt-BR" b="1" dirty="0" smtClean="0">
                <a:solidFill>
                  <a:srgbClr val="002060"/>
                </a:solidFill>
              </a:rPr>
              <a:t>pela </a:t>
            </a:r>
            <a:r>
              <a:rPr lang="pt-BR" b="1" dirty="0">
                <a:solidFill>
                  <a:srgbClr val="002060"/>
                </a:solidFill>
              </a:rPr>
              <a:t>Eucaristia, articuladas entre </a:t>
            </a:r>
            <a:r>
              <a:rPr lang="pt-BR" b="1" dirty="0" smtClean="0">
                <a:solidFill>
                  <a:srgbClr val="002060"/>
                </a:solidFill>
              </a:rPr>
              <a:t>si na </a:t>
            </a:r>
            <a:r>
              <a:rPr lang="pt-BR" b="1" dirty="0">
                <a:solidFill>
                  <a:srgbClr val="002060"/>
                </a:solidFill>
              </a:rPr>
              <a:t>fé e na missão, </a:t>
            </a:r>
            <a:r>
              <a:rPr lang="pt-BR" b="1" dirty="0" smtClean="0">
                <a:solidFill>
                  <a:srgbClr val="002060"/>
                </a:solidFill>
              </a:rPr>
              <a:t>se </a:t>
            </a:r>
            <a:r>
              <a:rPr lang="pt-BR" b="1" dirty="0">
                <a:solidFill>
                  <a:srgbClr val="002060"/>
                </a:solidFill>
              </a:rPr>
              <a:t>unem, dando lugar a </a:t>
            </a:r>
            <a:r>
              <a:rPr lang="pt-BR" b="1" dirty="0" smtClean="0">
                <a:solidFill>
                  <a:srgbClr val="002060"/>
                </a:solidFill>
              </a:rPr>
              <a:t>comunidades </a:t>
            </a:r>
            <a:r>
              <a:rPr lang="pt-BR" b="1" dirty="0">
                <a:solidFill>
                  <a:srgbClr val="002060"/>
                </a:solidFill>
              </a:rPr>
              <a:t>de </a:t>
            </a:r>
            <a:r>
              <a:rPr lang="pt-BR" b="1" dirty="0" smtClean="0">
                <a:solidFill>
                  <a:srgbClr val="002060"/>
                </a:solidFill>
              </a:rPr>
              <a:t>comunidades, como as CEBs </a:t>
            </a:r>
            <a:r>
              <a:rPr lang="pt-BR" b="1" dirty="0">
                <a:solidFill>
                  <a:srgbClr val="002060"/>
                </a:solidFill>
              </a:rPr>
              <a:t>e </a:t>
            </a:r>
            <a:r>
              <a:rPr lang="pt-BR" b="1" dirty="0" smtClean="0">
                <a:solidFill>
                  <a:srgbClr val="002060"/>
                </a:solidFill>
              </a:rPr>
              <a:t>outras </a:t>
            </a:r>
            <a:r>
              <a:rPr lang="pt-BR" b="1" dirty="0">
                <a:solidFill>
                  <a:srgbClr val="002060"/>
                </a:solidFill>
              </a:rPr>
              <a:t>formas </a:t>
            </a:r>
            <a:r>
              <a:rPr lang="pt-BR" b="1" dirty="0" smtClean="0">
                <a:solidFill>
                  <a:srgbClr val="002060"/>
                </a:solidFill>
              </a:rPr>
              <a:t>de comunidades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30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48934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4988"/>
            <a:ext cx="7467600" cy="1143000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IGREJA: COMUNIDADE DE </a:t>
            </a:r>
            <a:br>
              <a:rPr lang="pt-BR" b="1" dirty="0">
                <a:solidFill>
                  <a:srgbClr val="C00000"/>
                </a:solidFill>
              </a:rPr>
            </a:br>
            <a:r>
              <a:rPr lang="pt-BR" b="1" dirty="0">
                <a:solidFill>
                  <a:srgbClr val="C00000"/>
                </a:solidFill>
              </a:rPr>
              <a:t>COMUNIDADES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003232" cy="5688632"/>
          </a:xfrm>
        </p:spPr>
        <p:txBody>
          <a:bodyPr>
            <a:normAutofit fontScale="85000" lnSpcReduction="20000"/>
          </a:bodyPr>
          <a:lstStyle/>
          <a:p>
            <a:pPr lvl="0"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Temos comunidades territoriais, </a:t>
            </a:r>
            <a:r>
              <a:rPr lang="pt-BR" b="1" dirty="0" err="1" smtClean="0">
                <a:solidFill>
                  <a:srgbClr val="002060"/>
                </a:solidFill>
              </a:rPr>
              <a:t>transterritoriais</a:t>
            </a:r>
            <a:r>
              <a:rPr lang="pt-BR" b="1" dirty="0">
                <a:solidFill>
                  <a:srgbClr val="002060"/>
                </a:solidFill>
              </a:rPr>
              <a:t>, ambientais e </a:t>
            </a:r>
            <a:r>
              <a:rPr lang="pt-BR" b="1" dirty="0" smtClean="0">
                <a:solidFill>
                  <a:srgbClr val="002060"/>
                </a:solidFill>
              </a:rPr>
              <a:t>afetivas que permitem novos </a:t>
            </a:r>
            <a:r>
              <a:rPr lang="pt-BR" b="1" dirty="0">
                <a:solidFill>
                  <a:srgbClr val="002060"/>
                </a:solidFill>
              </a:rPr>
              <a:t>horizontes de </a:t>
            </a:r>
            <a:r>
              <a:rPr lang="pt-BR" b="1" dirty="0" smtClean="0">
                <a:solidFill>
                  <a:srgbClr val="002060"/>
                </a:solidFill>
              </a:rPr>
              <a:t>vida comunitária</a:t>
            </a:r>
            <a:endParaRPr lang="pt-BR" b="1" dirty="0">
              <a:solidFill>
                <a:srgbClr val="002060"/>
              </a:solidFill>
            </a:endParaRPr>
          </a:p>
          <a:p>
            <a:pPr lvl="0"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Desafios: ambientes </a:t>
            </a:r>
            <a:r>
              <a:rPr lang="pt-BR" b="1" dirty="0">
                <a:solidFill>
                  <a:srgbClr val="002060"/>
                </a:solidFill>
              </a:rPr>
              <a:t>marcados </a:t>
            </a:r>
            <a:r>
              <a:rPr lang="pt-BR" b="1" dirty="0" smtClean="0">
                <a:solidFill>
                  <a:srgbClr val="002060"/>
                </a:solidFill>
              </a:rPr>
              <a:t>pela urbanização</a:t>
            </a:r>
            <a:r>
              <a:rPr lang="pt-BR" b="1" dirty="0">
                <a:solidFill>
                  <a:srgbClr val="002060"/>
                </a:solidFill>
              </a:rPr>
              <a:t>, </a:t>
            </a:r>
            <a:r>
              <a:rPr lang="pt-BR" b="1" dirty="0" smtClean="0">
                <a:solidFill>
                  <a:srgbClr val="002060"/>
                </a:solidFill>
              </a:rPr>
              <a:t>onde vizinhança </a:t>
            </a:r>
            <a:r>
              <a:rPr lang="pt-BR" b="1" dirty="0">
                <a:solidFill>
                  <a:srgbClr val="002060"/>
                </a:solidFill>
              </a:rPr>
              <a:t>não significa </a:t>
            </a:r>
            <a:r>
              <a:rPr lang="pt-BR" b="1" dirty="0" smtClean="0">
                <a:solidFill>
                  <a:srgbClr val="002060"/>
                </a:solidFill>
              </a:rPr>
              <a:t>convívio, e os ambientes virtuais. Nada </a:t>
            </a:r>
            <a:r>
              <a:rPr lang="pt-BR" b="1" dirty="0">
                <a:solidFill>
                  <a:srgbClr val="002060"/>
                </a:solidFill>
              </a:rPr>
              <a:t>substitui o contato </a:t>
            </a:r>
            <a:r>
              <a:rPr lang="pt-BR" b="1" dirty="0" smtClean="0">
                <a:solidFill>
                  <a:srgbClr val="002060"/>
                </a:solidFill>
              </a:rPr>
              <a:t>pessoal</a:t>
            </a:r>
            <a:endParaRPr lang="pt-BR" b="1" dirty="0">
              <a:solidFill>
                <a:srgbClr val="002060"/>
              </a:solidFill>
            </a:endParaRPr>
          </a:p>
          <a:p>
            <a:pPr lvl="0">
              <a:lnSpc>
                <a:spcPct val="160000"/>
              </a:lnSpc>
            </a:pPr>
            <a:r>
              <a:rPr lang="pt-BR" b="1" dirty="0">
                <a:solidFill>
                  <a:srgbClr val="002060"/>
                </a:solidFill>
              </a:rPr>
              <a:t>A existência de comunidades </a:t>
            </a:r>
            <a:r>
              <a:rPr lang="pt-BR" b="1" dirty="0" smtClean="0">
                <a:solidFill>
                  <a:srgbClr val="002060"/>
                </a:solidFill>
              </a:rPr>
              <a:t>fechadas contradiz a </a:t>
            </a:r>
            <a:r>
              <a:rPr lang="pt-BR" b="1" dirty="0">
                <a:solidFill>
                  <a:srgbClr val="002060"/>
                </a:solidFill>
              </a:rPr>
              <a:t>dinâmica do </a:t>
            </a:r>
            <a:r>
              <a:rPr lang="pt-BR" b="1" dirty="0" smtClean="0">
                <a:solidFill>
                  <a:srgbClr val="002060"/>
                </a:solidFill>
              </a:rPr>
              <a:t>Reino e a </a:t>
            </a:r>
            <a:r>
              <a:rPr lang="pt-BR" b="1" dirty="0">
                <a:solidFill>
                  <a:srgbClr val="002060"/>
                </a:solidFill>
              </a:rPr>
              <a:t>Igreja </a:t>
            </a:r>
            <a:r>
              <a:rPr lang="pt-BR" b="1" dirty="0" smtClean="0">
                <a:solidFill>
                  <a:srgbClr val="002060"/>
                </a:solidFill>
              </a:rPr>
              <a:t>missionária</a:t>
            </a:r>
            <a:endParaRPr lang="pt-BR" b="1" dirty="0">
              <a:solidFill>
                <a:srgbClr val="002060"/>
              </a:solidFill>
            </a:endParaRPr>
          </a:p>
          <a:p>
            <a:pPr lvl="0">
              <a:lnSpc>
                <a:spcPct val="160000"/>
              </a:lnSpc>
            </a:pPr>
            <a:r>
              <a:rPr lang="pt-BR" b="1" dirty="0">
                <a:solidFill>
                  <a:srgbClr val="002060"/>
                </a:solidFill>
              </a:rPr>
              <a:t>A </a:t>
            </a:r>
            <a:r>
              <a:rPr lang="pt-BR" b="1" dirty="0" smtClean="0">
                <a:solidFill>
                  <a:srgbClr val="002060"/>
                </a:solidFill>
              </a:rPr>
              <a:t>comunidade gera fraternidade </a:t>
            </a:r>
            <a:r>
              <a:rPr lang="pt-BR" b="1" dirty="0">
                <a:solidFill>
                  <a:srgbClr val="002060"/>
                </a:solidFill>
              </a:rPr>
              <a:t>e </a:t>
            </a:r>
            <a:r>
              <a:rPr lang="pt-BR" b="1" dirty="0" smtClean="0">
                <a:solidFill>
                  <a:srgbClr val="002060"/>
                </a:solidFill>
              </a:rPr>
              <a:t>união. O diálogo </a:t>
            </a:r>
            <a:r>
              <a:rPr lang="pt-BR" b="1" dirty="0">
                <a:solidFill>
                  <a:srgbClr val="002060"/>
                </a:solidFill>
              </a:rPr>
              <a:t>é o caminho </a:t>
            </a:r>
            <a:r>
              <a:rPr lang="pt-BR" b="1" dirty="0" smtClean="0">
                <a:solidFill>
                  <a:srgbClr val="002060"/>
                </a:solidFill>
              </a:rPr>
              <a:t>para </a:t>
            </a:r>
            <a:r>
              <a:rPr lang="pt-BR" b="1" dirty="0">
                <a:solidFill>
                  <a:srgbClr val="002060"/>
                </a:solidFill>
              </a:rPr>
              <a:t>a boa </a:t>
            </a:r>
            <a:r>
              <a:rPr lang="pt-BR" b="1" dirty="0" smtClean="0">
                <a:solidFill>
                  <a:srgbClr val="002060"/>
                </a:solidFill>
              </a:rPr>
              <a:t>convivência, a comunhão e a </a:t>
            </a:r>
            <a:r>
              <a:rPr lang="pt-BR" b="1" dirty="0">
                <a:solidFill>
                  <a:srgbClr val="002060"/>
                </a:solidFill>
              </a:rPr>
              <a:t>educação para a </a:t>
            </a:r>
            <a:r>
              <a:rPr lang="pt-BR" b="1" dirty="0" smtClean="0">
                <a:solidFill>
                  <a:srgbClr val="002060"/>
                </a:solidFill>
              </a:rPr>
              <a:t>unidade </a:t>
            </a:r>
            <a:r>
              <a:rPr lang="pt-BR" b="1" dirty="0">
                <a:solidFill>
                  <a:srgbClr val="002060"/>
                </a:solidFill>
              </a:rPr>
              <a:t>na </a:t>
            </a:r>
            <a:r>
              <a:rPr lang="pt-BR" b="1" dirty="0" smtClean="0">
                <a:solidFill>
                  <a:srgbClr val="002060"/>
                </a:solidFill>
              </a:rPr>
              <a:t>diversidade. A comunhão gera testemunho eficaz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31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54422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858000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 fontAlgn="ctr"/>
            <a:r>
              <a:rPr lang="pt-BR" b="1" dirty="0" smtClean="0">
                <a:solidFill>
                  <a:schemeClr val="tx1"/>
                </a:solidFill>
              </a:rPr>
              <a:t>IGREJA A SERVIÇO DA </a:t>
            </a:r>
            <a:br>
              <a:rPr lang="pt-BR" b="1" dirty="0" smtClean="0">
                <a:solidFill>
                  <a:schemeClr val="tx1"/>
                </a:solidFill>
              </a:rPr>
            </a:br>
            <a:r>
              <a:rPr lang="pt-BR" b="1" dirty="0" smtClean="0">
                <a:solidFill>
                  <a:schemeClr val="tx1"/>
                </a:solidFill>
              </a:rPr>
              <a:t>VIDA PLENA PARA TODOS</a:t>
            </a:r>
            <a:br>
              <a:rPr lang="pt-BR" b="1" dirty="0" smtClean="0">
                <a:solidFill>
                  <a:schemeClr val="tx1"/>
                </a:solidFill>
              </a:rPr>
            </a:br>
            <a:r>
              <a:rPr lang="pt-BR" b="1" dirty="0">
                <a:solidFill>
                  <a:schemeClr val="tx1"/>
                </a:solidFill>
              </a:rPr>
              <a:t/>
            </a:r>
            <a:br>
              <a:rPr lang="pt-BR" b="1" dirty="0">
                <a:solidFill>
                  <a:schemeClr val="tx1"/>
                </a:solidFill>
              </a:rPr>
            </a:br>
            <a:r>
              <a:rPr lang="pt-BR" b="1" dirty="0">
                <a:solidFill>
                  <a:schemeClr val="tx1"/>
                </a:solidFill>
              </a:rPr>
              <a:t/>
            </a:r>
            <a:br>
              <a:rPr lang="pt-BR" b="1" dirty="0">
                <a:solidFill>
                  <a:schemeClr val="tx1"/>
                </a:solidFill>
              </a:rPr>
            </a:br>
            <a:r>
              <a:rPr lang="pt-BR" b="1" dirty="0" smtClean="0">
                <a:solidFill>
                  <a:schemeClr val="tx1"/>
                </a:solidFill>
              </a:rPr>
              <a:t/>
            </a:r>
            <a:br>
              <a:rPr lang="pt-BR" b="1" dirty="0" smtClean="0">
                <a:solidFill>
                  <a:schemeClr val="tx1"/>
                </a:solidFill>
              </a:rPr>
            </a:br>
            <a:r>
              <a:rPr lang="pt-BR" sz="3200" b="1" dirty="0" smtClean="0">
                <a:solidFill>
                  <a:srgbClr val="FF0000"/>
                </a:solidFill>
                <a:latin typeface="+mn-lt"/>
              </a:rPr>
              <a:t>“</a:t>
            </a:r>
            <a:r>
              <a:rPr lang="pt-BR" sz="3200" b="1" dirty="0">
                <a:solidFill>
                  <a:srgbClr val="FF0000"/>
                </a:solidFill>
                <a:latin typeface="+mn-lt"/>
              </a:rPr>
              <a:t>Eu vim para que todos tenham vida </a:t>
            </a:r>
            <a:br>
              <a:rPr lang="pt-BR" sz="3200" b="1" dirty="0">
                <a:solidFill>
                  <a:srgbClr val="FF0000"/>
                </a:solidFill>
                <a:latin typeface="+mn-lt"/>
              </a:rPr>
            </a:br>
            <a:r>
              <a:rPr lang="pt-BR" sz="3200" b="1" dirty="0">
                <a:solidFill>
                  <a:srgbClr val="FF0000"/>
                </a:solidFill>
                <a:latin typeface="+mn-lt"/>
              </a:rPr>
              <a:t>e a tenham em abundância” </a:t>
            </a:r>
            <a:br>
              <a:rPr lang="pt-BR" sz="3200" b="1" dirty="0">
                <a:solidFill>
                  <a:srgbClr val="FF0000"/>
                </a:solidFill>
                <a:latin typeface="+mn-lt"/>
              </a:rPr>
            </a:br>
            <a:r>
              <a:rPr lang="pt-BR" sz="3200" b="1" dirty="0">
                <a:solidFill>
                  <a:srgbClr val="FF0000"/>
                </a:solidFill>
                <a:latin typeface="+mn-lt"/>
              </a:rPr>
              <a:t>(Jo 10,10).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4294967295"/>
          </p:nvPr>
        </p:nvSpPr>
        <p:spPr>
          <a:xfrm>
            <a:off x="2971800" y="5010150"/>
            <a:ext cx="6172200" cy="1371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2800" dirty="0" smtClean="0">
              <a:solidFill>
                <a:srgbClr val="FFFF00"/>
              </a:solidFill>
            </a:endParaRP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32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36395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1156990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IGREJA A SERVIÇO DA </a:t>
            </a:r>
            <a:br>
              <a:rPr lang="pt-BR" b="1" dirty="0">
                <a:solidFill>
                  <a:srgbClr val="C00000"/>
                </a:solidFill>
              </a:rPr>
            </a:br>
            <a:r>
              <a:rPr lang="pt-BR" b="1" dirty="0">
                <a:solidFill>
                  <a:srgbClr val="C00000"/>
                </a:solidFill>
              </a:rPr>
              <a:t>VIDA PLENA PARA TODOS</a:t>
            </a: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95536" y="1500772"/>
            <a:ext cx="7931224" cy="5349208"/>
          </a:xfrm>
        </p:spPr>
        <p:txBody>
          <a:bodyPr>
            <a:normAutofit fontScale="92500"/>
          </a:bodyPr>
          <a:lstStyle/>
          <a:p>
            <a:pPr lvl="0"/>
            <a:r>
              <a:rPr lang="pt-BR" b="1" dirty="0">
                <a:solidFill>
                  <a:srgbClr val="002060"/>
                </a:solidFill>
              </a:rPr>
              <a:t>A vida é dom de Deus</a:t>
            </a:r>
            <a:r>
              <a:rPr lang="pt-BR" b="1" dirty="0" smtClean="0">
                <a:solidFill>
                  <a:srgbClr val="002060"/>
                </a:solidFill>
              </a:rPr>
              <a:t>! </a:t>
            </a:r>
            <a:r>
              <a:rPr lang="pt-BR" b="1" dirty="0">
                <a:solidFill>
                  <a:srgbClr val="002060"/>
                </a:solidFill>
              </a:rPr>
              <a:t>É </a:t>
            </a:r>
            <a:r>
              <a:rPr lang="pt-BR" b="1" dirty="0" smtClean="0">
                <a:solidFill>
                  <a:srgbClr val="002060"/>
                </a:solidFill>
              </a:rPr>
              <a:t>nossa missão o </a:t>
            </a:r>
            <a:r>
              <a:rPr lang="pt-BR" b="1" dirty="0">
                <a:solidFill>
                  <a:srgbClr val="002060"/>
                </a:solidFill>
              </a:rPr>
              <a:t>serviço à vida plena. A</a:t>
            </a:r>
            <a:r>
              <a:rPr lang="pt-BR" b="1" dirty="0" smtClean="0">
                <a:solidFill>
                  <a:srgbClr val="002060"/>
                </a:solidFill>
              </a:rPr>
              <a:t>s </a:t>
            </a:r>
            <a:r>
              <a:rPr lang="pt-BR" b="1" dirty="0">
                <a:solidFill>
                  <a:srgbClr val="002060"/>
                </a:solidFill>
              </a:rPr>
              <a:t>condições de vida </a:t>
            </a:r>
            <a:r>
              <a:rPr lang="pt-BR" b="1" dirty="0" smtClean="0">
                <a:solidFill>
                  <a:srgbClr val="002060"/>
                </a:solidFill>
              </a:rPr>
              <a:t>que </a:t>
            </a:r>
            <a:r>
              <a:rPr lang="pt-BR" b="1" dirty="0">
                <a:solidFill>
                  <a:srgbClr val="002060"/>
                </a:solidFill>
              </a:rPr>
              <a:t>contradizem o projeto do </a:t>
            </a:r>
            <a:r>
              <a:rPr lang="pt-BR" b="1" dirty="0" smtClean="0">
                <a:solidFill>
                  <a:srgbClr val="002060"/>
                </a:solidFill>
              </a:rPr>
              <a:t>Pai </a:t>
            </a:r>
            <a:r>
              <a:rPr lang="pt-BR" b="1" dirty="0">
                <a:solidFill>
                  <a:srgbClr val="002060"/>
                </a:solidFill>
              </a:rPr>
              <a:t>desafiam os discípulos missionários </a:t>
            </a:r>
            <a:r>
              <a:rPr lang="pt-BR" b="1" dirty="0" smtClean="0">
                <a:solidFill>
                  <a:srgbClr val="002060"/>
                </a:solidFill>
              </a:rPr>
              <a:t> que angustia-se </a:t>
            </a:r>
            <a:r>
              <a:rPr lang="pt-BR" b="1" dirty="0">
                <a:solidFill>
                  <a:srgbClr val="002060"/>
                </a:solidFill>
              </a:rPr>
              <a:t>diante de todas as formas de vida </a:t>
            </a:r>
            <a:r>
              <a:rPr lang="pt-BR" b="1" dirty="0" smtClean="0">
                <a:solidFill>
                  <a:srgbClr val="002060"/>
                </a:solidFill>
              </a:rPr>
              <a:t>ameaçada</a:t>
            </a:r>
            <a:r>
              <a:rPr lang="pt-BR" b="1" dirty="0">
                <a:solidFill>
                  <a:srgbClr val="002060"/>
                </a:solidFill>
              </a:rPr>
              <a:t>.</a:t>
            </a:r>
            <a:r>
              <a:rPr lang="pt-BR" b="1" dirty="0" smtClean="0">
                <a:solidFill>
                  <a:srgbClr val="002060"/>
                </a:solidFill>
              </a:rPr>
              <a:t> Através </a:t>
            </a:r>
            <a:r>
              <a:rPr lang="pt-BR" b="1" dirty="0">
                <a:solidFill>
                  <a:srgbClr val="002060"/>
                </a:solidFill>
              </a:rPr>
              <a:t>da promoção da cultura da </a:t>
            </a:r>
            <a:r>
              <a:rPr lang="pt-BR" b="1" dirty="0" smtClean="0">
                <a:solidFill>
                  <a:srgbClr val="002060"/>
                </a:solidFill>
              </a:rPr>
              <a:t>vida, testemunham  </a:t>
            </a:r>
            <a:r>
              <a:rPr lang="pt-BR" b="1" dirty="0">
                <a:solidFill>
                  <a:srgbClr val="002060"/>
                </a:solidFill>
              </a:rPr>
              <a:t>sua fé naquele que veio dar a vida em resgate de </a:t>
            </a:r>
            <a:r>
              <a:rPr lang="pt-BR" b="1" dirty="0" smtClean="0">
                <a:solidFill>
                  <a:srgbClr val="002060"/>
                </a:solidFill>
              </a:rPr>
              <a:t>todos</a:t>
            </a:r>
          </a:p>
          <a:p>
            <a:pPr lvl="0"/>
            <a:r>
              <a:rPr lang="pt-BR" b="1" dirty="0" smtClean="0">
                <a:solidFill>
                  <a:srgbClr val="002060"/>
                </a:solidFill>
              </a:rPr>
              <a:t>Contemplando </a:t>
            </a:r>
            <a:r>
              <a:rPr lang="pt-BR" b="1" dirty="0">
                <a:solidFill>
                  <a:srgbClr val="002060"/>
                </a:solidFill>
              </a:rPr>
              <a:t>os diversos rostos de sofredores, </a:t>
            </a:r>
            <a:r>
              <a:rPr lang="pt-BR" b="1" dirty="0" smtClean="0">
                <a:solidFill>
                  <a:srgbClr val="002060"/>
                </a:solidFill>
              </a:rPr>
              <a:t>ele vê </a:t>
            </a:r>
            <a:r>
              <a:rPr lang="pt-BR" b="1" dirty="0">
                <a:solidFill>
                  <a:srgbClr val="002060"/>
                </a:solidFill>
              </a:rPr>
              <a:t>o rosto de seu </a:t>
            </a:r>
            <a:r>
              <a:rPr lang="pt-BR" b="1" dirty="0" smtClean="0">
                <a:solidFill>
                  <a:srgbClr val="002060"/>
                </a:solidFill>
              </a:rPr>
              <a:t>Senhor. </a:t>
            </a:r>
            <a:r>
              <a:rPr lang="pt-BR" b="1" dirty="0">
                <a:solidFill>
                  <a:srgbClr val="002060"/>
                </a:solidFill>
              </a:rPr>
              <a:t>Seu amor </a:t>
            </a:r>
            <a:r>
              <a:rPr lang="pt-BR" b="1" dirty="0" smtClean="0">
                <a:solidFill>
                  <a:srgbClr val="002060"/>
                </a:solidFill>
              </a:rPr>
              <a:t>pelo Crucificado o faz reconhece-Lo nas </a:t>
            </a:r>
            <a:r>
              <a:rPr lang="pt-BR" b="1" dirty="0">
                <a:solidFill>
                  <a:srgbClr val="002060"/>
                </a:solidFill>
              </a:rPr>
              <a:t>situações de </a:t>
            </a:r>
            <a:r>
              <a:rPr lang="pt-BR" b="1" dirty="0" smtClean="0">
                <a:solidFill>
                  <a:srgbClr val="002060"/>
                </a:solidFill>
              </a:rPr>
              <a:t>morte, a </a:t>
            </a:r>
            <a:r>
              <a:rPr lang="pt-BR" b="1" dirty="0">
                <a:solidFill>
                  <a:srgbClr val="002060"/>
                </a:solidFill>
              </a:rPr>
              <a:t>não </a:t>
            </a:r>
            <a:r>
              <a:rPr lang="pt-BR" b="1" dirty="0" smtClean="0">
                <a:solidFill>
                  <a:srgbClr val="002060"/>
                </a:solidFill>
              </a:rPr>
              <a:t>aceitá-las. Ele não </a:t>
            </a:r>
            <a:r>
              <a:rPr lang="pt-BR" b="1" dirty="0">
                <a:solidFill>
                  <a:srgbClr val="002060"/>
                </a:solidFill>
              </a:rPr>
              <a:t>se cala diante da vida impedida de </a:t>
            </a:r>
            <a:r>
              <a:rPr lang="pt-BR" b="1" dirty="0" smtClean="0">
                <a:solidFill>
                  <a:srgbClr val="002060"/>
                </a:solidFill>
              </a:rPr>
              <a:t>nascer, da </a:t>
            </a:r>
            <a:r>
              <a:rPr lang="pt-BR" b="1" dirty="0">
                <a:solidFill>
                  <a:srgbClr val="002060"/>
                </a:solidFill>
              </a:rPr>
              <a:t>vida sem alimentação, casa, terra, trabalho, educação, saúde, lazer, liberdade, esperança e </a:t>
            </a:r>
            <a:r>
              <a:rPr lang="pt-BR" b="1" dirty="0" smtClean="0">
                <a:solidFill>
                  <a:srgbClr val="002060"/>
                </a:solidFill>
              </a:rPr>
              <a:t>fé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33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33074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IGREJA A SERVIÇO DA </a:t>
            </a:r>
            <a:br>
              <a:rPr lang="pt-BR" b="1" dirty="0">
                <a:solidFill>
                  <a:srgbClr val="C00000"/>
                </a:solidFill>
              </a:rPr>
            </a:br>
            <a:r>
              <a:rPr lang="pt-BR" b="1" dirty="0">
                <a:solidFill>
                  <a:srgbClr val="C00000"/>
                </a:solidFill>
              </a:rPr>
              <a:t>VIDA PLENA PARA TODOS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003232" cy="5544616"/>
          </a:xfrm>
        </p:spPr>
        <p:txBody>
          <a:bodyPr>
            <a:normAutofit fontScale="77500" lnSpcReduction="20000"/>
          </a:bodyPr>
          <a:lstStyle/>
          <a:p>
            <a:pPr lvl="0">
              <a:lnSpc>
                <a:spcPct val="160000"/>
              </a:lnSpc>
            </a:pPr>
            <a:r>
              <a:rPr lang="pt-BR" b="1" dirty="0">
                <a:solidFill>
                  <a:srgbClr val="002060"/>
                </a:solidFill>
              </a:rPr>
              <a:t>A</a:t>
            </a:r>
            <a:r>
              <a:rPr lang="pt-BR" b="1" dirty="0" smtClean="0">
                <a:solidFill>
                  <a:srgbClr val="002060"/>
                </a:solidFill>
              </a:rPr>
              <a:t> caridade é </a:t>
            </a:r>
            <a:r>
              <a:rPr lang="pt-BR" b="1" dirty="0">
                <a:solidFill>
                  <a:srgbClr val="002060"/>
                </a:solidFill>
              </a:rPr>
              <a:t>expressão d</a:t>
            </a:r>
            <a:r>
              <a:rPr lang="pt-BR" b="1" dirty="0" smtClean="0">
                <a:solidFill>
                  <a:srgbClr val="002060"/>
                </a:solidFill>
              </a:rPr>
              <a:t>a </a:t>
            </a:r>
            <a:r>
              <a:rPr lang="pt-BR" b="1" dirty="0">
                <a:solidFill>
                  <a:srgbClr val="002060"/>
                </a:solidFill>
              </a:rPr>
              <a:t>própria </a:t>
            </a:r>
            <a:r>
              <a:rPr lang="pt-BR" b="1" dirty="0" smtClean="0">
                <a:solidFill>
                  <a:srgbClr val="002060"/>
                </a:solidFill>
              </a:rPr>
              <a:t>essência da </a:t>
            </a:r>
            <a:r>
              <a:rPr lang="pt-BR" b="1" dirty="0">
                <a:solidFill>
                  <a:srgbClr val="002060"/>
                </a:solidFill>
              </a:rPr>
              <a:t>Igreja</a:t>
            </a:r>
            <a:r>
              <a:rPr lang="pt-BR" b="1" dirty="0" smtClean="0">
                <a:solidFill>
                  <a:srgbClr val="002060"/>
                </a:solidFill>
              </a:rPr>
              <a:t>. Daí a </a:t>
            </a:r>
            <a:r>
              <a:rPr lang="pt-BR" b="1" dirty="0">
                <a:solidFill>
                  <a:srgbClr val="002060"/>
                </a:solidFill>
              </a:rPr>
              <a:t>opção preferencial pelos </a:t>
            </a:r>
            <a:r>
              <a:rPr lang="pt-BR" b="1" dirty="0" smtClean="0">
                <a:solidFill>
                  <a:srgbClr val="002060"/>
                </a:solidFill>
              </a:rPr>
              <a:t>pobres, implícita </a:t>
            </a:r>
            <a:r>
              <a:rPr lang="pt-BR" b="1" dirty="0">
                <a:solidFill>
                  <a:srgbClr val="002060"/>
                </a:solidFill>
              </a:rPr>
              <a:t>à fé cristológica </a:t>
            </a:r>
            <a:r>
              <a:rPr lang="pt-BR" b="1" dirty="0" smtClean="0">
                <a:solidFill>
                  <a:srgbClr val="002060"/>
                </a:solidFill>
              </a:rPr>
              <a:t>naquele </a:t>
            </a:r>
            <a:r>
              <a:rPr lang="pt-BR" b="1" dirty="0">
                <a:solidFill>
                  <a:srgbClr val="002060"/>
                </a:solidFill>
              </a:rPr>
              <a:t>que se fez pobre </a:t>
            </a:r>
            <a:r>
              <a:rPr lang="pt-BR" b="1" dirty="0" smtClean="0">
                <a:solidFill>
                  <a:srgbClr val="002060"/>
                </a:solidFill>
              </a:rPr>
              <a:t>para </a:t>
            </a:r>
            <a:r>
              <a:rPr lang="pt-BR" b="1" dirty="0">
                <a:solidFill>
                  <a:srgbClr val="002060"/>
                </a:solidFill>
              </a:rPr>
              <a:t>nos enriquecer com sua </a:t>
            </a:r>
            <a:r>
              <a:rPr lang="pt-BR" b="1" dirty="0" smtClean="0">
                <a:solidFill>
                  <a:srgbClr val="002060"/>
                </a:solidFill>
              </a:rPr>
              <a:t>pobreza. Ela deve atravessar </a:t>
            </a:r>
            <a:r>
              <a:rPr lang="pt-BR" b="1" dirty="0">
                <a:solidFill>
                  <a:srgbClr val="002060"/>
                </a:solidFill>
              </a:rPr>
              <a:t>todas as suas estruturas e prioridades </a:t>
            </a:r>
            <a:r>
              <a:rPr lang="pt-BR" b="1" dirty="0" smtClean="0">
                <a:solidFill>
                  <a:srgbClr val="002060"/>
                </a:solidFill>
              </a:rPr>
              <a:t>pastorais. O cristão não pode mantendo distância </a:t>
            </a:r>
            <a:r>
              <a:rPr lang="pt-BR" b="1" dirty="0">
                <a:solidFill>
                  <a:srgbClr val="002060"/>
                </a:solidFill>
              </a:rPr>
              <a:t>das chagas do </a:t>
            </a:r>
            <a:r>
              <a:rPr lang="pt-BR" b="1" dirty="0" smtClean="0">
                <a:solidFill>
                  <a:srgbClr val="002060"/>
                </a:solidFill>
              </a:rPr>
              <a:t>Senhor</a:t>
            </a:r>
            <a:endParaRPr lang="pt-BR" b="1" dirty="0">
              <a:solidFill>
                <a:srgbClr val="002060"/>
              </a:solidFill>
            </a:endParaRPr>
          </a:p>
          <a:p>
            <a:pPr lvl="0"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Precisamos contribuir </a:t>
            </a:r>
            <a:r>
              <a:rPr lang="pt-BR" b="1" dirty="0">
                <a:solidFill>
                  <a:srgbClr val="002060"/>
                </a:solidFill>
              </a:rPr>
              <a:t>para superar a miséria e a </a:t>
            </a:r>
            <a:r>
              <a:rPr lang="pt-BR" b="1" dirty="0" smtClean="0">
                <a:solidFill>
                  <a:srgbClr val="002060"/>
                </a:solidFill>
              </a:rPr>
              <a:t>exclusão e não podemos restringir a </a:t>
            </a:r>
            <a:r>
              <a:rPr lang="pt-BR" b="1" dirty="0">
                <a:solidFill>
                  <a:srgbClr val="002060"/>
                </a:solidFill>
              </a:rPr>
              <a:t>solidariedade </a:t>
            </a:r>
            <a:r>
              <a:rPr lang="pt-BR" b="1" dirty="0" smtClean="0">
                <a:solidFill>
                  <a:srgbClr val="002060"/>
                </a:solidFill>
              </a:rPr>
              <a:t>à doação. </a:t>
            </a:r>
            <a:r>
              <a:rPr lang="pt-BR" b="1" dirty="0">
                <a:solidFill>
                  <a:srgbClr val="002060"/>
                </a:solidFill>
              </a:rPr>
              <a:t>O</a:t>
            </a:r>
            <a:r>
              <a:rPr lang="pt-BR" b="1" dirty="0" smtClean="0">
                <a:solidFill>
                  <a:srgbClr val="002060"/>
                </a:solidFill>
              </a:rPr>
              <a:t>pção pelos pobres  </a:t>
            </a:r>
            <a:r>
              <a:rPr lang="pt-BR" b="1" dirty="0">
                <a:solidFill>
                  <a:srgbClr val="002060"/>
                </a:solidFill>
              </a:rPr>
              <a:t>implica convívio, relacionamento fraterno, atenção, escuta, acompanhamento nas dificuldades, </a:t>
            </a:r>
            <a:r>
              <a:rPr lang="pt-BR" b="1" dirty="0" smtClean="0">
                <a:solidFill>
                  <a:srgbClr val="002060"/>
                </a:solidFill>
              </a:rPr>
              <a:t>buscando a </a:t>
            </a:r>
            <a:r>
              <a:rPr lang="pt-BR" b="1" dirty="0">
                <a:solidFill>
                  <a:srgbClr val="002060"/>
                </a:solidFill>
              </a:rPr>
              <a:t>mudança de sua situação e a transformação social. Os pobres </a:t>
            </a:r>
            <a:r>
              <a:rPr lang="pt-BR" b="1" dirty="0" smtClean="0">
                <a:solidFill>
                  <a:srgbClr val="002060"/>
                </a:solidFill>
              </a:rPr>
              <a:t>são </a:t>
            </a:r>
            <a:r>
              <a:rPr lang="pt-BR" b="1" dirty="0">
                <a:solidFill>
                  <a:srgbClr val="002060"/>
                </a:solidFill>
              </a:rPr>
              <a:t>sujeitos da evangelização e da promoção </a:t>
            </a:r>
            <a:r>
              <a:rPr lang="pt-BR" b="1" dirty="0" smtClean="0">
                <a:solidFill>
                  <a:srgbClr val="002060"/>
                </a:solidFill>
              </a:rPr>
              <a:t>humana e estão </a:t>
            </a:r>
            <a:r>
              <a:rPr lang="pt-BR" b="1" dirty="0">
                <a:solidFill>
                  <a:srgbClr val="002060"/>
                </a:solidFill>
              </a:rPr>
              <a:t>no centro da vida da </a:t>
            </a:r>
            <a:r>
              <a:rPr lang="pt-BR" b="1" dirty="0" smtClean="0">
                <a:solidFill>
                  <a:srgbClr val="002060"/>
                </a:solidFill>
              </a:rPr>
              <a:t>Igreja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34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21328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IGREJA A SERVIÇO DA </a:t>
            </a:r>
            <a:br>
              <a:rPr lang="pt-BR" b="1" dirty="0">
                <a:solidFill>
                  <a:srgbClr val="C00000"/>
                </a:solidFill>
              </a:rPr>
            </a:br>
            <a:r>
              <a:rPr lang="pt-BR" b="1" dirty="0">
                <a:solidFill>
                  <a:srgbClr val="C00000"/>
                </a:solidFill>
              </a:rPr>
              <a:t>VIDA PLENA PARA TODOS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87208" cy="4873752"/>
          </a:xfrm>
        </p:spPr>
        <p:txBody>
          <a:bodyPr>
            <a:normAutofit fontScale="92500" lnSpcReduction="10000"/>
          </a:bodyPr>
          <a:lstStyle/>
          <a:p>
            <a:pPr lvl="0"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É importante a </a:t>
            </a:r>
            <a:r>
              <a:rPr lang="pt-BR" b="1" i="1" dirty="0" smtClean="0">
                <a:solidFill>
                  <a:srgbClr val="002060"/>
                </a:solidFill>
              </a:rPr>
              <a:t>atuação política</a:t>
            </a:r>
            <a:r>
              <a:rPr lang="pt-BR" b="1" dirty="0" smtClean="0">
                <a:solidFill>
                  <a:srgbClr val="002060"/>
                </a:solidFill>
              </a:rPr>
              <a:t>. Os leigos </a:t>
            </a:r>
            <a:r>
              <a:rPr lang="pt-BR" b="1" dirty="0">
                <a:solidFill>
                  <a:srgbClr val="002060"/>
                </a:solidFill>
              </a:rPr>
              <a:t>e </a:t>
            </a:r>
            <a:r>
              <a:rPr lang="pt-BR" b="1" dirty="0" smtClean="0">
                <a:solidFill>
                  <a:srgbClr val="002060"/>
                </a:solidFill>
              </a:rPr>
              <a:t>leigas devem participar na construção </a:t>
            </a:r>
            <a:r>
              <a:rPr lang="pt-BR" b="1" dirty="0">
                <a:solidFill>
                  <a:srgbClr val="002060"/>
                </a:solidFill>
              </a:rPr>
              <a:t>de um mundo </a:t>
            </a:r>
            <a:r>
              <a:rPr lang="pt-BR" b="1" dirty="0" smtClean="0">
                <a:solidFill>
                  <a:srgbClr val="002060"/>
                </a:solidFill>
              </a:rPr>
              <a:t>mais </a:t>
            </a:r>
            <a:r>
              <a:rPr lang="pt-BR" b="1" dirty="0">
                <a:solidFill>
                  <a:srgbClr val="002060"/>
                </a:solidFill>
              </a:rPr>
              <a:t>justo, fraterno e solidário.  </a:t>
            </a:r>
            <a:r>
              <a:rPr lang="pt-BR" b="1" dirty="0" smtClean="0">
                <a:solidFill>
                  <a:srgbClr val="002060"/>
                </a:solidFill>
              </a:rPr>
              <a:t>É urgente a </a:t>
            </a:r>
            <a:r>
              <a:rPr lang="pt-BR" b="1" dirty="0">
                <a:solidFill>
                  <a:srgbClr val="002060"/>
                </a:solidFill>
              </a:rPr>
              <a:t>formação e </a:t>
            </a:r>
            <a:r>
              <a:rPr lang="pt-BR" b="1" dirty="0" smtClean="0">
                <a:solidFill>
                  <a:srgbClr val="002060"/>
                </a:solidFill>
              </a:rPr>
              <a:t>o </a:t>
            </a:r>
            <a:r>
              <a:rPr lang="pt-BR" b="1" dirty="0">
                <a:solidFill>
                  <a:srgbClr val="002060"/>
                </a:solidFill>
              </a:rPr>
              <a:t>apoio </a:t>
            </a:r>
            <a:r>
              <a:rPr lang="pt-BR" b="1" dirty="0" smtClean="0">
                <a:solidFill>
                  <a:srgbClr val="002060"/>
                </a:solidFill>
              </a:rPr>
              <a:t>aos leigos </a:t>
            </a:r>
            <a:r>
              <a:rPr lang="pt-BR" b="1" dirty="0">
                <a:solidFill>
                  <a:srgbClr val="002060"/>
                </a:solidFill>
              </a:rPr>
              <a:t>e leigas para que </a:t>
            </a:r>
            <a:r>
              <a:rPr lang="pt-BR" b="1" dirty="0" smtClean="0">
                <a:solidFill>
                  <a:srgbClr val="002060"/>
                </a:solidFill>
              </a:rPr>
              <a:t>atuem iluminados </a:t>
            </a:r>
            <a:r>
              <a:rPr lang="pt-BR" b="1" dirty="0">
                <a:solidFill>
                  <a:srgbClr val="002060"/>
                </a:solidFill>
              </a:rPr>
              <a:t>pelo Ensino Social da </a:t>
            </a:r>
            <a:r>
              <a:rPr lang="pt-BR" b="1" dirty="0" smtClean="0">
                <a:solidFill>
                  <a:srgbClr val="002060"/>
                </a:solidFill>
              </a:rPr>
              <a:t>Igreja</a:t>
            </a:r>
          </a:p>
          <a:p>
            <a:pPr lvl="0"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É preciso </a:t>
            </a:r>
            <a:r>
              <a:rPr lang="pt-BR" b="1" dirty="0">
                <a:solidFill>
                  <a:srgbClr val="002060"/>
                </a:solidFill>
              </a:rPr>
              <a:t>avançar na </a:t>
            </a:r>
            <a:r>
              <a:rPr lang="pt-BR" b="1" i="1" dirty="0">
                <a:solidFill>
                  <a:srgbClr val="002060"/>
                </a:solidFill>
              </a:rPr>
              <a:t>consciência ecológica</a:t>
            </a:r>
            <a:r>
              <a:rPr lang="pt-BR" b="1" dirty="0">
                <a:solidFill>
                  <a:srgbClr val="002060"/>
                </a:solidFill>
              </a:rPr>
              <a:t>. </a:t>
            </a:r>
            <a:r>
              <a:rPr lang="pt-BR" b="1" dirty="0" smtClean="0">
                <a:solidFill>
                  <a:srgbClr val="002060"/>
                </a:solidFill>
              </a:rPr>
              <a:t>Não </a:t>
            </a:r>
            <a:r>
              <a:rPr lang="pt-BR" b="1" dirty="0">
                <a:solidFill>
                  <a:srgbClr val="002060"/>
                </a:solidFill>
              </a:rPr>
              <a:t>somos meramente beneficiários, mas guardiões das outras </a:t>
            </a:r>
            <a:r>
              <a:rPr lang="pt-BR" b="1" dirty="0" smtClean="0">
                <a:solidFill>
                  <a:srgbClr val="002060"/>
                </a:solidFill>
              </a:rPr>
              <a:t>criaturas. Temos uma </a:t>
            </a:r>
            <a:r>
              <a:rPr lang="pt-BR" b="1" dirty="0">
                <a:solidFill>
                  <a:srgbClr val="002060"/>
                </a:solidFill>
              </a:rPr>
              <a:t>responsabilidade a respeito da criação e deve fazer valer </a:t>
            </a:r>
            <a:r>
              <a:rPr lang="pt-BR" b="1" dirty="0" smtClean="0">
                <a:solidFill>
                  <a:srgbClr val="002060"/>
                </a:solidFill>
              </a:rPr>
              <a:t>isso </a:t>
            </a:r>
            <a:r>
              <a:rPr lang="pt-BR" b="1" dirty="0">
                <a:solidFill>
                  <a:srgbClr val="002060"/>
                </a:solidFill>
              </a:rPr>
              <a:t>na esfera </a:t>
            </a:r>
            <a:r>
              <a:rPr lang="pt-BR" b="1" dirty="0" smtClean="0">
                <a:solidFill>
                  <a:srgbClr val="002060"/>
                </a:solidFill>
              </a:rPr>
              <a:t>pública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35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893604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CAPÍTULO 4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 fontAlgn="ctr"/>
            <a:r>
              <a:rPr lang="pt-BR" sz="2800" cap="all" dirty="0" err="1" smtClean="0">
                <a:solidFill>
                  <a:srgbClr val="FFFF00"/>
                </a:solidFill>
              </a:rPr>
              <a:t>PERSPECTIvAS</a:t>
            </a:r>
            <a:r>
              <a:rPr lang="pt-BR" sz="2800" cap="all" dirty="0" smtClean="0">
                <a:solidFill>
                  <a:srgbClr val="FFFF00"/>
                </a:solidFill>
              </a:rPr>
              <a:t> </a:t>
            </a:r>
            <a:r>
              <a:rPr lang="pt-BR" sz="2800" cap="all" dirty="0">
                <a:solidFill>
                  <a:srgbClr val="FFFF00"/>
                </a:solidFill>
              </a:rPr>
              <a:t>DE AÇÃO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36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844226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solidFill>
                  <a:srgbClr val="C00000"/>
                </a:solidFill>
              </a:rPr>
              <a:t>introdução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 Igreja </a:t>
            </a:r>
            <a:r>
              <a:rPr lang="pt-BR" b="1" dirty="0">
                <a:solidFill>
                  <a:srgbClr val="002060"/>
                </a:solidFill>
              </a:rPr>
              <a:t>Particular responde às urgências na ação evangelizadora de acordo com as suas </a:t>
            </a:r>
            <a:r>
              <a:rPr lang="pt-BR" b="1" dirty="0" smtClean="0">
                <a:solidFill>
                  <a:srgbClr val="002060"/>
                </a:solidFill>
              </a:rPr>
              <a:t>peculiaridades. A fidelidade </a:t>
            </a:r>
            <a:r>
              <a:rPr lang="pt-BR" b="1" dirty="0">
                <a:solidFill>
                  <a:srgbClr val="002060"/>
                </a:solidFill>
              </a:rPr>
              <a:t>ao Evangelho </a:t>
            </a:r>
            <a:r>
              <a:rPr lang="pt-BR" b="1" dirty="0" smtClean="0">
                <a:solidFill>
                  <a:srgbClr val="002060"/>
                </a:solidFill>
              </a:rPr>
              <a:t>e </a:t>
            </a:r>
            <a:r>
              <a:rPr lang="pt-BR" b="1" dirty="0">
                <a:solidFill>
                  <a:srgbClr val="002060"/>
                </a:solidFill>
              </a:rPr>
              <a:t>o </a:t>
            </a:r>
            <a:r>
              <a:rPr lang="pt-BR" b="1" dirty="0" smtClean="0">
                <a:solidFill>
                  <a:srgbClr val="002060"/>
                </a:solidFill>
              </a:rPr>
              <a:t>testemunho </a:t>
            </a:r>
            <a:r>
              <a:rPr lang="pt-BR" b="1" dirty="0">
                <a:solidFill>
                  <a:srgbClr val="002060"/>
                </a:solidFill>
              </a:rPr>
              <a:t>de unidade exigem uma ação orgânica em torno a alguns referenciais </a:t>
            </a:r>
            <a:r>
              <a:rPr lang="pt-BR" b="1" dirty="0" smtClean="0">
                <a:solidFill>
                  <a:srgbClr val="002060"/>
                </a:solidFill>
              </a:rPr>
              <a:t>comuns</a:t>
            </a:r>
            <a:endParaRPr lang="pt-BR" b="1" dirty="0">
              <a:solidFill>
                <a:srgbClr val="002060"/>
              </a:solidFill>
            </a:endParaRPr>
          </a:p>
          <a:p>
            <a:pPr lvl="0">
              <a:lnSpc>
                <a:spcPct val="150000"/>
              </a:lnSpc>
            </a:pPr>
            <a:r>
              <a:rPr lang="pt-BR" b="1" dirty="0">
                <a:solidFill>
                  <a:srgbClr val="002060"/>
                </a:solidFill>
              </a:rPr>
              <a:t>Estas perspectivas de ação querem </a:t>
            </a:r>
            <a:r>
              <a:rPr lang="pt-BR" b="1" dirty="0" smtClean="0">
                <a:solidFill>
                  <a:srgbClr val="002060"/>
                </a:solidFill>
              </a:rPr>
              <a:t>contribuir </a:t>
            </a:r>
            <a:r>
              <a:rPr lang="pt-BR" b="1" dirty="0">
                <a:solidFill>
                  <a:srgbClr val="002060"/>
                </a:solidFill>
              </a:rPr>
              <a:t>para uma Igreja </a:t>
            </a:r>
            <a:r>
              <a:rPr lang="pt-BR" b="1" dirty="0" smtClean="0">
                <a:solidFill>
                  <a:srgbClr val="002060"/>
                </a:solidFill>
              </a:rPr>
              <a:t>comunhão </a:t>
            </a:r>
            <a:r>
              <a:rPr lang="pt-BR" b="1" dirty="0">
                <a:solidFill>
                  <a:srgbClr val="002060"/>
                </a:solidFill>
              </a:rPr>
              <a:t>e </a:t>
            </a:r>
            <a:r>
              <a:rPr lang="pt-BR" b="1" dirty="0" smtClean="0">
                <a:solidFill>
                  <a:srgbClr val="002060"/>
                </a:solidFill>
              </a:rPr>
              <a:t>participação e </a:t>
            </a:r>
            <a:r>
              <a:rPr lang="pt-BR" b="1" dirty="0">
                <a:solidFill>
                  <a:srgbClr val="002060"/>
                </a:solidFill>
              </a:rPr>
              <a:t>uma pastoral orgânica e de conjunto mais </a:t>
            </a:r>
            <a:r>
              <a:rPr lang="pt-BR" b="1" dirty="0" smtClean="0">
                <a:solidFill>
                  <a:srgbClr val="002060"/>
                </a:solidFill>
              </a:rPr>
              <a:t>eficaz. </a:t>
            </a:r>
            <a:r>
              <a:rPr lang="pt-BR" b="1" dirty="0">
                <a:solidFill>
                  <a:srgbClr val="002060"/>
                </a:solidFill>
              </a:rPr>
              <a:t>Trata-se de linhas e formas de ação, de critérios, que precisarão ser </a:t>
            </a:r>
            <a:r>
              <a:rPr lang="pt-BR" b="1" dirty="0" smtClean="0">
                <a:solidFill>
                  <a:srgbClr val="002060"/>
                </a:solidFill>
              </a:rPr>
              <a:t>concretizadas </a:t>
            </a:r>
            <a:r>
              <a:rPr lang="pt-BR" b="1" dirty="0">
                <a:solidFill>
                  <a:srgbClr val="002060"/>
                </a:solidFill>
              </a:rPr>
              <a:t>em cada Igreja Particular, </a:t>
            </a:r>
            <a:r>
              <a:rPr lang="pt-BR" b="1" dirty="0" smtClean="0">
                <a:solidFill>
                  <a:srgbClr val="002060"/>
                </a:solidFill>
              </a:rPr>
              <a:t>A </a:t>
            </a:r>
            <a:r>
              <a:rPr lang="pt-BR" b="1" dirty="0">
                <a:solidFill>
                  <a:srgbClr val="002060"/>
                </a:solidFill>
              </a:rPr>
              <a:t>proposta destas perspectivas de ação se situa no contexto de celebração dos 50 anos do encerramento do </a:t>
            </a:r>
            <a:r>
              <a:rPr lang="pt-BR" b="1" dirty="0" smtClean="0">
                <a:solidFill>
                  <a:srgbClr val="002060"/>
                </a:solidFill>
              </a:rPr>
              <a:t>Vaticano II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37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875260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858000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IGREJA EM ESTADO PERMANENTE DE </a:t>
            </a:r>
            <a:r>
              <a:rPr lang="pt-BR" b="1" dirty="0" smtClean="0">
                <a:solidFill>
                  <a:schemeClr val="tx1"/>
                </a:solidFill>
              </a:rPr>
              <a:t>MISSÃO</a:t>
            </a:r>
            <a:br>
              <a:rPr lang="pt-BR" b="1" dirty="0" smtClean="0">
                <a:solidFill>
                  <a:schemeClr val="tx1"/>
                </a:solidFill>
              </a:rPr>
            </a:br>
            <a:r>
              <a:rPr lang="pt-BR" b="1" dirty="0">
                <a:solidFill>
                  <a:schemeClr val="tx1"/>
                </a:solidFill>
              </a:rPr>
              <a:t/>
            </a:r>
            <a:br>
              <a:rPr lang="pt-BR" b="1" dirty="0">
                <a:solidFill>
                  <a:schemeClr val="tx1"/>
                </a:solidFill>
              </a:rPr>
            </a:br>
            <a:r>
              <a:rPr lang="pt-BR" b="1" dirty="0">
                <a:solidFill>
                  <a:srgbClr val="FF0000"/>
                </a:solidFill>
              </a:rPr>
              <a:t/>
            </a:r>
            <a:br>
              <a:rPr lang="pt-BR" b="1" dirty="0">
                <a:solidFill>
                  <a:srgbClr val="FF0000"/>
                </a:solidFill>
              </a:rPr>
            </a:br>
            <a:r>
              <a:rPr lang="pt-BR" b="1" dirty="0" smtClean="0">
                <a:solidFill>
                  <a:srgbClr val="FF0000"/>
                </a:solidFill>
              </a:rPr>
              <a:t/>
            </a:r>
            <a:br>
              <a:rPr lang="pt-BR" b="1" dirty="0" smtClean="0">
                <a:solidFill>
                  <a:srgbClr val="FF0000"/>
                </a:solidFill>
              </a:rPr>
            </a:br>
            <a:r>
              <a:rPr lang="pt-BR" b="1" dirty="0">
                <a:solidFill>
                  <a:srgbClr val="FF0000"/>
                </a:solidFill>
              </a:rPr>
              <a:t/>
            </a:r>
            <a:br>
              <a:rPr lang="pt-BR" b="1" dirty="0">
                <a:solidFill>
                  <a:srgbClr val="FF0000"/>
                </a:solidFill>
              </a:rPr>
            </a:br>
            <a:r>
              <a:rPr lang="pt-BR" sz="32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/>
            </a:r>
            <a:br>
              <a:rPr lang="pt-BR" sz="32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endParaRPr lang="pt-BR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4294967295"/>
          </p:nvPr>
        </p:nvSpPr>
        <p:spPr>
          <a:xfrm>
            <a:off x="2971800" y="5010150"/>
            <a:ext cx="6172200" cy="1371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2800" dirty="0" smtClean="0">
              <a:solidFill>
                <a:srgbClr val="FFFF00"/>
              </a:solidFill>
            </a:endParaRP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38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757250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IGREJA EM ESTADO PERMANENTE DE MISSÃO</a:t>
            </a: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67544" y="1168742"/>
            <a:ext cx="8064896" cy="5688632"/>
          </a:xfrm>
        </p:spPr>
        <p:txBody>
          <a:bodyPr>
            <a:normAutofit fontScale="77500" lnSpcReduction="20000"/>
          </a:bodyPr>
          <a:lstStyle/>
          <a:p>
            <a:pPr lvl="0"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 </a:t>
            </a:r>
            <a:r>
              <a:rPr lang="pt-BR" b="1" dirty="0">
                <a:solidFill>
                  <a:srgbClr val="002060"/>
                </a:solidFill>
              </a:rPr>
              <a:t>Igreja oferece a todos o Evangelho </a:t>
            </a:r>
            <a:r>
              <a:rPr lang="pt-BR" b="1" dirty="0" smtClean="0">
                <a:solidFill>
                  <a:srgbClr val="002060"/>
                </a:solidFill>
              </a:rPr>
              <a:t>assumindo uma </a:t>
            </a:r>
            <a:r>
              <a:rPr lang="pt-BR" b="1" dirty="0">
                <a:solidFill>
                  <a:srgbClr val="002060"/>
                </a:solidFill>
              </a:rPr>
              <a:t>nova evangelização:</a:t>
            </a:r>
          </a:p>
          <a:p>
            <a:pPr lvl="0" fontAlgn="ctr"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Aos que </a:t>
            </a:r>
            <a:r>
              <a:rPr lang="pt-BR" b="1" i="1" dirty="0">
                <a:solidFill>
                  <a:srgbClr val="002060"/>
                </a:solidFill>
              </a:rPr>
              <a:t>frequentam regularmente</a:t>
            </a:r>
            <a:r>
              <a:rPr lang="pt-BR" b="1" dirty="0">
                <a:solidFill>
                  <a:srgbClr val="002060"/>
                </a:solidFill>
              </a:rPr>
              <a:t> a comunidade e aos </a:t>
            </a:r>
            <a:r>
              <a:rPr lang="pt-BR" b="1" dirty="0" smtClean="0">
                <a:solidFill>
                  <a:srgbClr val="002060"/>
                </a:solidFill>
              </a:rPr>
              <a:t>que conservam a </a:t>
            </a:r>
            <a:r>
              <a:rPr lang="pt-BR" b="1" dirty="0">
                <a:solidFill>
                  <a:srgbClr val="002060"/>
                </a:solidFill>
              </a:rPr>
              <a:t>fé </a:t>
            </a:r>
            <a:r>
              <a:rPr lang="pt-BR" b="1" dirty="0" smtClean="0">
                <a:solidFill>
                  <a:srgbClr val="002060"/>
                </a:solidFill>
              </a:rPr>
              <a:t>católica, acompanha </a:t>
            </a:r>
            <a:r>
              <a:rPr lang="pt-BR" b="1" dirty="0">
                <a:solidFill>
                  <a:srgbClr val="002060"/>
                </a:solidFill>
              </a:rPr>
              <a:t>com a pastoral </a:t>
            </a:r>
            <a:r>
              <a:rPr lang="pt-BR" b="1" dirty="0" smtClean="0">
                <a:solidFill>
                  <a:srgbClr val="002060"/>
                </a:solidFill>
              </a:rPr>
              <a:t>ordinária;</a:t>
            </a:r>
            <a:endParaRPr lang="pt-BR" b="1" dirty="0">
              <a:solidFill>
                <a:srgbClr val="002060"/>
              </a:solidFill>
            </a:endParaRPr>
          </a:p>
          <a:p>
            <a:pPr lvl="0" fontAlgn="ctr"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Aos que </a:t>
            </a:r>
            <a:r>
              <a:rPr lang="pt-BR" b="1" i="1" dirty="0" smtClean="0">
                <a:solidFill>
                  <a:srgbClr val="002060"/>
                </a:solidFill>
              </a:rPr>
              <a:t>não </a:t>
            </a:r>
            <a:r>
              <a:rPr lang="pt-BR" b="1" i="1" dirty="0">
                <a:solidFill>
                  <a:srgbClr val="002060"/>
                </a:solidFill>
              </a:rPr>
              <a:t>vivem as exigências do batismo</a:t>
            </a:r>
            <a:r>
              <a:rPr lang="pt-BR" b="1" dirty="0">
                <a:solidFill>
                  <a:srgbClr val="002060"/>
                </a:solidFill>
              </a:rPr>
              <a:t>, </a:t>
            </a:r>
            <a:r>
              <a:rPr lang="pt-BR" b="1" dirty="0" smtClean="0">
                <a:solidFill>
                  <a:srgbClr val="002060"/>
                </a:solidFill>
              </a:rPr>
              <a:t>oferece </a:t>
            </a:r>
            <a:r>
              <a:rPr lang="pt-BR" b="1" dirty="0">
                <a:solidFill>
                  <a:srgbClr val="002060"/>
                </a:solidFill>
              </a:rPr>
              <a:t>oportunidade de </a:t>
            </a:r>
            <a:r>
              <a:rPr lang="pt-BR" b="1" dirty="0" smtClean="0">
                <a:solidFill>
                  <a:srgbClr val="002060"/>
                </a:solidFill>
              </a:rPr>
              <a:t>conversão;</a:t>
            </a:r>
            <a:endParaRPr lang="pt-BR" b="1" dirty="0">
              <a:solidFill>
                <a:srgbClr val="002060"/>
              </a:solidFill>
            </a:endParaRPr>
          </a:p>
          <a:p>
            <a:pPr lvl="0" fontAlgn="ctr">
              <a:lnSpc>
                <a:spcPct val="160000"/>
              </a:lnSpc>
            </a:pPr>
            <a:r>
              <a:rPr lang="pt-BR" b="1" dirty="0">
                <a:solidFill>
                  <a:srgbClr val="002060"/>
                </a:solidFill>
              </a:rPr>
              <a:t>A</a:t>
            </a:r>
            <a:r>
              <a:rPr lang="pt-BR" b="1" dirty="0" smtClean="0">
                <a:solidFill>
                  <a:srgbClr val="002060"/>
                </a:solidFill>
              </a:rPr>
              <a:t>os </a:t>
            </a:r>
            <a:r>
              <a:rPr lang="pt-BR" b="1" dirty="0">
                <a:solidFill>
                  <a:srgbClr val="002060"/>
                </a:solidFill>
              </a:rPr>
              <a:t>que </a:t>
            </a:r>
            <a:r>
              <a:rPr lang="pt-BR" b="1" i="1" dirty="0">
                <a:solidFill>
                  <a:srgbClr val="002060"/>
                </a:solidFill>
              </a:rPr>
              <a:t>não conhecem Jesus Cristo</a:t>
            </a:r>
            <a:r>
              <a:rPr lang="pt-BR" b="1" dirty="0">
                <a:solidFill>
                  <a:srgbClr val="002060"/>
                </a:solidFill>
              </a:rPr>
              <a:t> </a:t>
            </a:r>
            <a:r>
              <a:rPr lang="pt-BR" b="1" i="1" dirty="0">
                <a:solidFill>
                  <a:srgbClr val="002060"/>
                </a:solidFill>
              </a:rPr>
              <a:t>ou que o recusam</a:t>
            </a:r>
            <a:r>
              <a:rPr lang="pt-BR" b="1" dirty="0">
                <a:solidFill>
                  <a:srgbClr val="002060"/>
                </a:solidFill>
              </a:rPr>
              <a:t>, </a:t>
            </a:r>
            <a:r>
              <a:rPr lang="pt-BR" b="1" dirty="0" smtClean="0">
                <a:solidFill>
                  <a:srgbClr val="002060"/>
                </a:solidFill>
              </a:rPr>
              <a:t>anuncia </a:t>
            </a:r>
            <a:r>
              <a:rPr lang="pt-BR" b="1" dirty="0">
                <a:solidFill>
                  <a:srgbClr val="002060"/>
                </a:solidFill>
              </a:rPr>
              <a:t>o </a:t>
            </a:r>
            <a:r>
              <a:rPr lang="pt-BR" b="1" dirty="0" smtClean="0">
                <a:solidFill>
                  <a:srgbClr val="002060"/>
                </a:solidFill>
              </a:rPr>
              <a:t>Evangelho </a:t>
            </a:r>
            <a:r>
              <a:rPr lang="pt-BR" b="1" dirty="0">
                <a:solidFill>
                  <a:srgbClr val="002060"/>
                </a:solidFill>
              </a:rPr>
              <a:t>especialmente através do </a:t>
            </a:r>
            <a:r>
              <a:rPr lang="pt-BR" b="1" dirty="0" smtClean="0">
                <a:solidFill>
                  <a:srgbClr val="002060"/>
                </a:solidFill>
              </a:rPr>
              <a:t>testemunho;</a:t>
            </a:r>
            <a:endParaRPr lang="pt-BR" b="1" dirty="0">
              <a:solidFill>
                <a:srgbClr val="002060"/>
              </a:solidFill>
            </a:endParaRPr>
          </a:p>
          <a:p>
            <a:pPr lvl="0">
              <a:lnSpc>
                <a:spcPct val="160000"/>
              </a:lnSpc>
            </a:pPr>
            <a:r>
              <a:rPr lang="pt-BR" b="1" dirty="0">
                <a:solidFill>
                  <a:srgbClr val="002060"/>
                </a:solidFill>
              </a:rPr>
              <a:t>Cabe a cada comunidade eclesial perguntar quais são </a:t>
            </a:r>
            <a:r>
              <a:rPr lang="pt-BR" b="1" i="1" dirty="0">
                <a:solidFill>
                  <a:srgbClr val="002060"/>
                </a:solidFill>
              </a:rPr>
              <a:t>os grupos humanos ou as categorias sociais que merecem atenção especial</a:t>
            </a:r>
            <a:r>
              <a:rPr lang="pt-BR" b="1" dirty="0">
                <a:solidFill>
                  <a:srgbClr val="002060"/>
                </a:solidFill>
              </a:rPr>
              <a:t> e lhes dar prioridade no trabalho de </a:t>
            </a:r>
            <a:r>
              <a:rPr lang="pt-BR" b="1" dirty="0" smtClean="0">
                <a:solidFill>
                  <a:srgbClr val="002060"/>
                </a:solidFill>
              </a:rPr>
              <a:t>evangelização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39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9591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CAPÍTULO 1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800" dirty="0" smtClean="0">
                <a:solidFill>
                  <a:srgbClr val="FFFF00"/>
                </a:solidFill>
              </a:rPr>
              <a:t>A PARTIR DE JESUS CRISTO</a:t>
            </a:r>
            <a:endParaRPr lang="pt-BR" sz="2800" dirty="0">
              <a:solidFill>
                <a:srgbClr val="FFFF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62204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67600" cy="1143000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IGREJA EM ESTADO PERMANENTE DE MISSÃO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075240" cy="5277200"/>
          </a:xfrm>
        </p:spPr>
        <p:txBody>
          <a:bodyPr>
            <a:normAutofit fontScale="85000" lnSpcReduction="10000"/>
          </a:bodyPr>
          <a:lstStyle/>
          <a:p>
            <a:pPr lvl="0">
              <a:lnSpc>
                <a:spcPct val="160000"/>
              </a:lnSpc>
            </a:pPr>
            <a:r>
              <a:rPr lang="pt-BR" b="1" dirty="0">
                <a:solidFill>
                  <a:srgbClr val="002060"/>
                </a:solidFill>
              </a:rPr>
              <a:t>A juventude merece atenção especial. </a:t>
            </a:r>
            <a:r>
              <a:rPr lang="pt-BR" b="1" dirty="0" smtClean="0">
                <a:solidFill>
                  <a:srgbClr val="002060"/>
                </a:solidFill>
              </a:rPr>
              <a:t>A </a:t>
            </a:r>
            <a:r>
              <a:rPr lang="pt-BR" b="1" dirty="0">
                <a:solidFill>
                  <a:srgbClr val="002060"/>
                </a:solidFill>
              </a:rPr>
              <a:t>crescente participação do Brasil nas </a:t>
            </a:r>
            <a:r>
              <a:rPr lang="pt-BR" b="1" dirty="0" err="1" smtClean="0">
                <a:solidFill>
                  <a:srgbClr val="002060"/>
                </a:solidFill>
              </a:rPr>
              <a:t>JMJs</a:t>
            </a:r>
            <a:r>
              <a:rPr lang="pt-BR" b="1" dirty="0" smtClean="0">
                <a:solidFill>
                  <a:srgbClr val="002060"/>
                </a:solidFill>
              </a:rPr>
              <a:t> têm mostrado </a:t>
            </a:r>
            <a:r>
              <a:rPr lang="pt-BR" b="1" dirty="0">
                <a:solidFill>
                  <a:srgbClr val="002060"/>
                </a:solidFill>
              </a:rPr>
              <a:t>a força evangelizadora dos </a:t>
            </a:r>
            <a:r>
              <a:rPr lang="pt-BR" b="1" dirty="0" smtClean="0">
                <a:solidFill>
                  <a:srgbClr val="002060"/>
                </a:solidFill>
              </a:rPr>
              <a:t>jovens.  </a:t>
            </a:r>
            <a:r>
              <a:rPr lang="pt-BR" b="1" dirty="0">
                <a:solidFill>
                  <a:srgbClr val="002060"/>
                </a:solidFill>
              </a:rPr>
              <a:t>O </a:t>
            </a:r>
            <a:r>
              <a:rPr lang="pt-BR" b="1" dirty="0" smtClean="0">
                <a:solidFill>
                  <a:srgbClr val="002060"/>
                </a:solidFill>
              </a:rPr>
              <a:t>projeto </a:t>
            </a:r>
            <a:r>
              <a:rPr lang="pt-BR" b="1" dirty="0">
                <a:solidFill>
                  <a:srgbClr val="002060"/>
                </a:solidFill>
              </a:rPr>
              <a:t>“300 anos de bênçãos: com a Mãe Aparecida – Juventude em Missão” vem reforçar a dimensão missionária na formação dos </a:t>
            </a:r>
            <a:r>
              <a:rPr lang="pt-BR" b="1" dirty="0" smtClean="0">
                <a:solidFill>
                  <a:srgbClr val="002060"/>
                </a:solidFill>
              </a:rPr>
              <a:t>jovens</a:t>
            </a:r>
            <a:endParaRPr lang="pt-BR" b="1" dirty="0">
              <a:solidFill>
                <a:srgbClr val="002060"/>
              </a:solidFill>
            </a:endParaRPr>
          </a:p>
          <a:p>
            <a:pPr lvl="0">
              <a:lnSpc>
                <a:spcPct val="160000"/>
              </a:lnSpc>
            </a:pPr>
            <a:r>
              <a:rPr lang="pt-BR" b="1" dirty="0">
                <a:solidFill>
                  <a:srgbClr val="002060"/>
                </a:solidFill>
              </a:rPr>
              <a:t>As missões </a:t>
            </a:r>
            <a:r>
              <a:rPr lang="pt-BR" b="1" dirty="0" smtClean="0">
                <a:solidFill>
                  <a:srgbClr val="002060"/>
                </a:solidFill>
              </a:rPr>
              <a:t>populares </a:t>
            </a:r>
            <a:r>
              <a:rPr lang="pt-BR" b="1" dirty="0">
                <a:solidFill>
                  <a:srgbClr val="002060"/>
                </a:solidFill>
              </a:rPr>
              <a:t>têm se mostrado um caminho eficaz de evangelização. Também as </a:t>
            </a:r>
            <a:r>
              <a:rPr lang="pt-BR" b="1" dirty="0" smtClean="0">
                <a:solidFill>
                  <a:srgbClr val="002060"/>
                </a:solidFill>
              </a:rPr>
              <a:t>visitas </a:t>
            </a:r>
            <a:r>
              <a:rPr lang="pt-BR" b="1" dirty="0">
                <a:solidFill>
                  <a:srgbClr val="002060"/>
                </a:solidFill>
              </a:rPr>
              <a:t>são testemunho de uma </a:t>
            </a:r>
            <a:r>
              <a:rPr lang="pt-BR" b="1" dirty="0" smtClean="0">
                <a:solidFill>
                  <a:srgbClr val="002060"/>
                </a:solidFill>
              </a:rPr>
              <a:t>Igreja </a:t>
            </a:r>
            <a:r>
              <a:rPr lang="pt-BR" b="1" dirty="0">
                <a:solidFill>
                  <a:srgbClr val="002060"/>
                </a:solidFill>
              </a:rPr>
              <a:t>em </a:t>
            </a:r>
            <a:r>
              <a:rPr lang="pt-BR" b="1" dirty="0" smtClean="0">
                <a:solidFill>
                  <a:srgbClr val="002060"/>
                </a:solidFill>
              </a:rPr>
              <a:t>saída</a:t>
            </a:r>
            <a:endParaRPr lang="pt-BR" b="1" dirty="0">
              <a:solidFill>
                <a:srgbClr val="002060"/>
              </a:solidFill>
            </a:endParaRPr>
          </a:p>
          <a:p>
            <a:pPr lvl="0">
              <a:lnSpc>
                <a:spcPct val="160000"/>
              </a:lnSpc>
            </a:pPr>
            <a:r>
              <a:rPr lang="pt-BR" b="1" dirty="0">
                <a:solidFill>
                  <a:srgbClr val="002060"/>
                </a:solidFill>
              </a:rPr>
              <a:t>Uma </a:t>
            </a:r>
            <a:r>
              <a:rPr lang="pt-BR" b="1" dirty="0" smtClean="0">
                <a:solidFill>
                  <a:srgbClr val="002060"/>
                </a:solidFill>
              </a:rPr>
              <a:t>Igreja </a:t>
            </a:r>
            <a:r>
              <a:rPr lang="pt-BR" b="1" dirty="0">
                <a:solidFill>
                  <a:srgbClr val="002060"/>
                </a:solidFill>
              </a:rPr>
              <a:t>em estado permanente de </a:t>
            </a:r>
            <a:r>
              <a:rPr lang="pt-BR" b="1" dirty="0" smtClean="0">
                <a:solidFill>
                  <a:srgbClr val="002060"/>
                </a:solidFill>
              </a:rPr>
              <a:t>missão </a:t>
            </a:r>
            <a:r>
              <a:rPr lang="pt-BR" b="1" dirty="0">
                <a:solidFill>
                  <a:srgbClr val="002060"/>
                </a:solidFill>
              </a:rPr>
              <a:t>nos leva a assumir a missão ad </a:t>
            </a:r>
            <a:r>
              <a:rPr lang="pt-BR" b="1" dirty="0" smtClean="0">
                <a:solidFill>
                  <a:srgbClr val="002060"/>
                </a:solidFill>
              </a:rPr>
              <a:t>gentes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40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699272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IGREJA EM ESTADO PERMANENTE DE MISSÃO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lvl="0">
              <a:lnSpc>
                <a:spcPct val="160000"/>
              </a:lnSpc>
            </a:pPr>
            <a:r>
              <a:rPr lang="pt-BR" b="1" dirty="0">
                <a:solidFill>
                  <a:srgbClr val="002060"/>
                </a:solidFill>
              </a:rPr>
              <a:t>Na missão, o discípulo se depara com o desafio do </a:t>
            </a:r>
            <a:r>
              <a:rPr lang="pt-BR" b="1" dirty="0" smtClean="0">
                <a:solidFill>
                  <a:srgbClr val="002060"/>
                </a:solidFill>
              </a:rPr>
              <a:t>ecumenismo. </a:t>
            </a:r>
            <a:r>
              <a:rPr lang="pt-BR" b="1" dirty="0">
                <a:solidFill>
                  <a:srgbClr val="002060"/>
                </a:solidFill>
              </a:rPr>
              <a:t>São necessários gestos concretos que penetrem nos espíritos e sacudam as consciências, impulsionando </a:t>
            </a:r>
            <a:r>
              <a:rPr lang="pt-BR" b="1" dirty="0" smtClean="0">
                <a:solidFill>
                  <a:srgbClr val="002060"/>
                </a:solidFill>
              </a:rPr>
              <a:t>à conversão. Cada </a:t>
            </a:r>
            <a:r>
              <a:rPr lang="pt-BR" b="1" dirty="0">
                <a:solidFill>
                  <a:srgbClr val="002060"/>
                </a:solidFill>
              </a:rPr>
              <a:t>Igreja Particular está desafiada a dar passos </a:t>
            </a:r>
            <a:r>
              <a:rPr lang="pt-BR" b="1" dirty="0" smtClean="0">
                <a:solidFill>
                  <a:srgbClr val="002060"/>
                </a:solidFill>
              </a:rPr>
              <a:t>consistentes </a:t>
            </a:r>
            <a:r>
              <a:rPr lang="pt-BR" b="1" dirty="0">
                <a:solidFill>
                  <a:srgbClr val="002060"/>
                </a:solidFill>
              </a:rPr>
              <a:t>no campo do </a:t>
            </a:r>
            <a:r>
              <a:rPr lang="pt-BR" b="1" dirty="0" smtClean="0">
                <a:solidFill>
                  <a:srgbClr val="002060"/>
                </a:solidFill>
              </a:rPr>
              <a:t>ecumenismo</a:t>
            </a:r>
            <a:endParaRPr lang="pt-BR" b="1" dirty="0">
              <a:solidFill>
                <a:srgbClr val="002060"/>
              </a:solidFill>
            </a:endParaRPr>
          </a:p>
          <a:p>
            <a:pPr lvl="0">
              <a:lnSpc>
                <a:spcPct val="160000"/>
              </a:lnSpc>
            </a:pPr>
            <a:r>
              <a:rPr lang="pt-BR" b="1" dirty="0">
                <a:solidFill>
                  <a:srgbClr val="002060"/>
                </a:solidFill>
              </a:rPr>
              <a:t>Outro desafio é o diálogo </a:t>
            </a:r>
            <a:r>
              <a:rPr lang="pt-BR" b="1" dirty="0" smtClean="0">
                <a:solidFill>
                  <a:srgbClr val="002060"/>
                </a:solidFill>
              </a:rPr>
              <a:t>inter-religioso, principalmente o </a:t>
            </a:r>
            <a:r>
              <a:rPr lang="pt-BR" b="1" dirty="0">
                <a:solidFill>
                  <a:srgbClr val="002060"/>
                </a:solidFill>
              </a:rPr>
              <a:t>diálogo </a:t>
            </a:r>
            <a:r>
              <a:rPr lang="pt-BR" b="1" dirty="0" smtClean="0">
                <a:solidFill>
                  <a:srgbClr val="002060"/>
                </a:solidFill>
              </a:rPr>
              <a:t>com </a:t>
            </a:r>
            <a:r>
              <a:rPr lang="pt-BR" b="1" dirty="0">
                <a:solidFill>
                  <a:srgbClr val="002060"/>
                </a:solidFill>
              </a:rPr>
              <a:t>judeus </a:t>
            </a:r>
            <a:r>
              <a:rPr lang="pt-BR" b="1" dirty="0" smtClean="0">
                <a:solidFill>
                  <a:srgbClr val="002060"/>
                </a:solidFill>
              </a:rPr>
              <a:t>e muçulmanos, </a:t>
            </a:r>
            <a:r>
              <a:rPr lang="pt-BR" b="1" dirty="0">
                <a:solidFill>
                  <a:srgbClr val="002060"/>
                </a:solidFill>
              </a:rPr>
              <a:t>com as expressões religiosas afrodescendentes e </a:t>
            </a:r>
            <a:r>
              <a:rPr lang="pt-BR" b="1" dirty="0" smtClean="0">
                <a:solidFill>
                  <a:srgbClr val="002060"/>
                </a:solidFill>
              </a:rPr>
              <a:t>indígenas e com </a:t>
            </a:r>
            <a:r>
              <a:rPr lang="pt-BR" b="1" dirty="0">
                <a:solidFill>
                  <a:srgbClr val="002060"/>
                </a:solidFill>
              </a:rPr>
              <a:t>os ateus. </a:t>
            </a:r>
            <a:r>
              <a:rPr lang="pt-BR" b="1" dirty="0" smtClean="0">
                <a:solidFill>
                  <a:srgbClr val="002060"/>
                </a:solidFill>
              </a:rPr>
              <a:t>O diálogo </a:t>
            </a:r>
            <a:r>
              <a:rPr lang="pt-BR" b="1" dirty="0">
                <a:solidFill>
                  <a:srgbClr val="002060"/>
                </a:solidFill>
              </a:rPr>
              <a:t>inter-religioso precisa integrar </a:t>
            </a:r>
            <a:r>
              <a:rPr lang="pt-BR" b="1" dirty="0" smtClean="0">
                <a:solidFill>
                  <a:srgbClr val="002060"/>
                </a:solidFill>
              </a:rPr>
              <a:t>nossas </a:t>
            </a:r>
            <a:r>
              <a:rPr lang="pt-BR" b="1" dirty="0">
                <a:solidFill>
                  <a:srgbClr val="002060"/>
                </a:solidFill>
              </a:rPr>
              <a:t>comunidades </a:t>
            </a:r>
            <a:r>
              <a:rPr lang="pt-BR" b="1" dirty="0" smtClean="0">
                <a:solidFill>
                  <a:srgbClr val="002060"/>
                </a:solidFill>
              </a:rPr>
              <a:t>eclesiais</a:t>
            </a:r>
            <a:endParaRPr lang="pt-BR" b="1" dirty="0">
              <a:solidFill>
                <a:srgbClr val="002060"/>
              </a:solidFill>
            </a:endParaRP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41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564163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IGREJA EM ESTADO PERMANENTE DE MISSÃO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931224" cy="5544616"/>
          </a:xfrm>
        </p:spPr>
        <p:txBody>
          <a:bodyPr>
            <a:normAutofit fontScale="85000" lnSpcReduction="20000"/>
          </a:bodyPr>
          <a:lstStyle/>
          <a:p>
            <a:pPr lvl="0">
              <a:lnSpc>
                <a:spcPct val="160000"/>
              </a:lnSpc>
            </a:pPr>
            <a:r>
              <a:rPr lang="pt-BR" b="1" dirty="0">
                <a:solidFill>
                  <a:srgbClr val="002060"/>
                </a:solidFill>
              </a:rPr>
              <a:t>O diálogo e a cultura do encontro tornam-se atitudes necessárias e urgentes diante de manifestações, às vezes violentas, de intolerância em relação a outras expressões de fé e cultos religiosos. As nossas comunidades, a exemplo de </a:t>
            </a:r>
            <a:r>
              <a:rPr lang="pt-BR" b="1" dirty="0" smtClean="0">
                <a:solidFill>
                  <a:srgbClr val="002060"/>
                </a:solidFill>
              </a:rPr>
              <a:t>Jesus, devem acolher </a:t>
            </a:r>
            <a:r>
              <a:rPr lang="pt-BR" b="1" dirty="0">
                <a:solidFill>
                  <a:srgbClr val="002060"/>
                </a:solidFill>
              </a:rPr>
              <a:t>e atender pessoas de outras tradições religiosas e dialogar com </a:t>
            </a:r>
            <a:r>
              <a:rPr lang="pt-BR" b="1" dirty="0" smtClean="0">
                <a:solidFill>
                  <a:srgbClr val="002060"/>
                </a:solidFill>
              </a:rPr>
              <a:t>elas</a:t>
            </a:r>
          </a:p>
          <a:p>
            <a:pPr lvl="0"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Faz-se </a:t>
            </a:r>
            <a:r>
              <a:rPr lang="pt-BR" b="1" dirty="0">
                <a:solidFill>
                  <a:srgbClr val="002060"/>
                </a:solidFill>
              </a:rPr>
              <a:t>necessário </a:t>
            </a:r>
            <a:r>
              <a:rPr lang="pt-BR" b="1" dirty="0" smtClean="0">
                <a:solidFill>
                  <a:srgbClr val="002060"/>
                </a:solidFill>
              </a:rPr>
              <a:t>estimular </a:t>
            </a:r>
            <a:r>
              <a:rPr lang="pt-BR" b="1" dirty="0">
                <a:solidFill>
                  <a:srgbClr val="002060"/>
                </a:solidFill>
              </a:rPr>
              <a:t>a partilha e a comunhão dos recursos da Igreja no Brasil, desenvolvendo e ampliando o projeto </a:t>
            </a:r>
            <a:r>
              <a:rPr lang="pt-BR" b="1" i="1" dirty="0" smtClean="0">
                <a:solidFill>
                  <a:srgbClr val="002060"/>
                </a:solidFill>
              </a:rPr>
              <a:t>Igrejas irmãs</a:t>
            </a:r>
            <a:r>
              <a:rPr lang="pt-BR" b="1" dirty="0" smtClean="0">
                <a:solidFill>
                  <a:srgbClr val="002060"/>
                </a:solidFill>
              </a:rPr>
              <a:t>. </a:t>
            </a:r>
            <a:r>
              <a:rPr lang="pt-BR" b="1" dirty="0">
                <a:solidFill>
                  <a:srgbClr val="002060"/>
                </a:solidFill>
              </a:rPr>
              <a:t>Neste sentido, merece especial apoio o projeto </a:t>
            </a:r>
            <a:r>
              <a:rPr lang="pt-BR" b="1" dirty="0" smtClean="0">
                <a:solidFill>
                  <a:srgbClr val="002060"/>
                </a:solidFill>
              </a:rPr>
              <a:t>Comunhão </a:t>
            </a:r>
            <a:r>
              <a:rPr lang="pt-BR" b="1" dirty="0">
                <a:solidFill>
                  <a:srgbClr val="002060"/>
                </a:solidFill>
              </a:rPr>
              <a:t>e </a:t>
            </a:r>
            <a:r>
              <a:rPr lang="pt-BR" b="1" dirty="0" smtClean="0">
                <a:solidFill>
                  <a:srgbClr val="002060"/>
                </a:solidFill>
              </a:rPr>
              <a:t>Partilha, </a:t>
            </a:r>
            <a:r>
              <a:rPr lang="pt-BR" b="1" dirty="0">
                <a:solidFill>
                  <a:srgbClr val="002060"/>
                </a:solidFill>
              </a:rPr>
              <a:t>promovido pela </a:t>
            </a:r>
            <a:r>
              <a:rPr lang="pt-BR" b="1" dirty="0" smtClean="0">
                <a:solidFill>
                  <a:srgbClr val="002060"/>
                </a:solidFill>
              </a:rPr>
              <a:t>CNBB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42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301785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858000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 fontAlgn="ctr"/>
            <a:r>
              <a:rPr lang="pt-BR" b="1" dirty="0" smtClean="0">
                <a:solidFill>
                  <a:schemeClr val="tx1"/>
                </a:solidFill>
              </a:rPr>
              <a:t>IGREJA: CASA DA INICIAÇÃO À VIDA CRISTÃ</a:t>
            </a:r>
            <a:br>
              <a:rPr lang="pt-BR" b="1" dirty="0" smtClean="0">
                <a:solidFill>
                  <a:schemeClr val="tx1"/>
                </a:solidFill>
              </a:rPr>
            </a:br>
            <a:r>
              <a:rPr lang="pt-BR" b="1" dirty="0" smtClean="0">
                <a:solidFill>
                  <a:schemeClr val="tx1"/>
                </a:solidFill>
              </a:rPr>
              <a:t/>
            </a:r>
            <a:br>
              <a:rPr lang="pt-BR" b="1" dirty="0" smtClean="0">
                <a:solidFill>
                  <a:schemeClr val="tx1"/>
                </a:solidFill>
              </a:rPr>
            </a:br>
            <a:r>
              <a:rPr lang="pt-BR" b="1" dirty="0" smtClean="0">
                <a:solidFill>
                  <a:schemeClr val="tx1"/>
                </a:solidFill>
              </a:rPr>
              <a:t/>
            </a:r>
            <a:br>
              <a:rPr lang="pt-BR" b="1" dirty="0" smtClean="0">
                <a:solidFill>
                  <a:schemeClr val="tx1"/>
                </a:solidFill>
              </a:rPr>
            </a:br>
            <a:r>
              <a:rPr lang="pt-BR" b="1" dirty="0" smtClean="0">
                <a:solidFill>
                  <a:schemeClr val="tx1"/>
                </a:solidFill>
              </a:rPr>
              <a:t/>
            </a:r>
            <a:br>
              <a:rPr lang="pt-BR" b="1" dirty="0" smtClean="0">
                <a:solidFill>
                  <a:schemeClr val="tx1"/>
                </a:solidFill>
              </a:rPr>
            </a:br>
            <a:r>
              <a:rPr lang="pt-BR" b="1" dirty="0">
                <a:solidFill>
                  <a:schemeClr val="tx1"/>
                </a:solidFill>
              </a:rPr>
              <a:t/>
            </a:r>
            <a:br>
              <a:rPr lang="pt-BR" b="1" dirty="0">
                <a:solidFill>
                  <a:schemeClr val="tx1"/>
                </a:solidFill>
              </a:rPr>
            </a:br>
            <a:r>
              <a:rPr lang="pt-BR" sz="32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/>
            </a:r>
            <a:br>
              <a:rPr lang="pt-BR" sz="32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endParaRPr lang="pt-BR" sz="32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4294967295"/>
          </p:nvPr>
        </p:nvSpPr>
        <p:spPr>
          <a:xfrm>
            <a:off x="2971800" y="5010150"/>
            <a:ext cx="6172200" cy="1371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2800" dirty="0" smtClean="0">
              <a:solidFill>
                <a:srgbClr val="FFFF00"/>
              </a:solidFill>
            </a:endParaRP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43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055495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IGREJA: CASA DA INICIAÇÃO À VIDA CRISTÃ</a:t>
            </a: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859216" cy="5544616"/>
          </a:xfrm>
        </p:spPr>
        <p:txBody>
          <a:bodyPr>
            <a:normAutofit fontScale="85000" lnSpcReduction="20000"/>
          </a:bodyPr>
          <a:lstStyle/>
          <a:p>
            <a:pPr lvl="0">
              <a:lnSpc>
                <a:spcPct val="160000"/>
              </a:lnSpc>
            </a:pPr>
            <a:r>
              <a:rPr lang="pt-BR" b="1" dirty="0">
                <a:solidFill>
                  <a:srgbClr val="002060"/>
                </a:solidFill>
              </a:rPr>
              <a:t>É necessário desenvolver, em nossas comunidades, um </a:t>
            </a:r>
            <a:r>
              <a:rPr lang="pt-BR" b="1" i="1" dirty="0">
                <a:solidFill>
                  <a:srgbClr val="002060"/>
                </a:solidFill>
              </a:rPr>
              <a:t>processo de iniciação à vida cristã</a:t>
            </a:r>
            <a:r>
              <a:rPr lang="pt-BR" b="1" dirty="0">
                <a:solidFill>
                  <a:srgbClr val="002060"/>
                </a:solidFill>
              </a:rPr>
              <a:t>, que conduza ao </a:t>
            </a:r>
            <a:r>
              <a:rPr lang="pt-BR" b="1" dirty="0" smtClean="0">
                <a:solidFill>
                  <a:srgbClr val="002060"/>
                </a:solidFill>
              </a:rPr>
              <a:t>encontro </a:t>
            </a:r>
            <a:r>
              <a:rPr lang="pt-BR" b="1" dirty="0">
                <a:solidFill>
                  <a:srgbClr val="002060"/>
                </a:solidFill>
              </a:rPr>
              <a:t>pessoal com Jesus </a:t>
            </a:r>
            <a:r>
              <a:rPr lang="pt-BR" b="1" dirty="0" smtClean="0">
                <a:solidFill>
                  <a:srgbClr val="002060"/>
                </a:solidFill>
              </a:rPr>
              <a:t>Cristo</a:t>
            </a:r>
            <a:endParaRPr lang="pt-BR" b="1" dirty="0">
              <a:solidFill>
                <a:srgbClr val="002060"/>
              </a:solidFill>
            </a:endParaRPr>
          </a:p>
          <a:p>
            <a:pPr lvl="0">
              <a:lnSpc>
                <a:spcPct val="160000"/>
              </a:lnSpc>
            </a:pPr>
            <a:r>
              <a:rPr lang="pt-BR" b="1" dirty="0">
                <a:solidFill>
                  <a:srgbClr val="002060"/>
                </a:solidFill>
              </a:rPr>
              <a:t>A </a:t>
            </a:r>
            <a:r>
              <a:rPr lang="pt-BR" b="1" i="1" dirty="0">
                <a:solidFill>
                  <a:srgbClr val="002060"/>
                </a:solidFill>
              </a:rPr>
              <a:t>catequese de inspiração </a:t>
            </a:r>
            <a:r>
              <a:rPr lang="pt-BR" b="1" i="1" dirty="0" err="1">
                <a:solidFill>
                  <a:srgbClr val="002060"/>
                </a:solidFill>
              </a:rPr>
              <a:t>catecumenal</a:t>
            </a:r>
            <a:r>
              <a:rPr lang="pt-BR" b="1" dirty="0">
                <a:solidFill>
                  <a:srgbClr val="002060"/>
                </a:solidFill>
              </a:rPr>
              <a:t> adquire grande importância. Trata-se não de uma </a:t>
            </a:r>
            <a:r>
              <a:rPr lang="pt-BR" b="1" dirty="0" smtClean="0">
                <a:solidFill>
                  <a:srgbClr val="002060"/>
                </a:solidFill>
              </a:rPr>
              <a:t>continuada</a:t>
            </a:r>
            <a:r>
              <a:rPr lang="pt-BR" b="1" dirty="0">
                <a:solidFill>
                  <a:srgbClr val="002060"/>
                </a:solidFill>
              </a:rPr>
              <a:t>. Isso implica melhor formação dos responsáveis e um itinerário catequético </a:t>
            </a:r>
            <a:r>
              <a:rPr lang="pt-BR" b="1" dirty="0" smtClean="0">
                <a:solidFill>
                  <a:srgbClr val="002060"/>
                </a:solidFill>
              </a:rPr>
              <a:t>permanente</a:t>
            </a:r>
          </a:p>
          <a:p>
            <a:pPr lvl="0"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 </a:t>
            </a:r>
            <a:r>
              <a:rPr lang="pt-BR" b="1" dirty="0">
                <a:solidFill>
                  <a:srgbClr val="002060"/>
                </a:solidFill>
              </a:rPr>
              <a:t>inspiração </a:t>
            </a:r>
            <a:r>
              <a:rPr lang="pt-BR" b="1" dirty="0" err="1">
                <a:solidFill>
                  <a:srgbClr val="002060"/>
                </a:solidFill>
              </a:rPr>
              <a:t>catecumenal</a:t>
            </a:r>
            <a:r>
              <a:rPr lang="pt-BR" b="1" dirty="0">
                <a:solidFill>
                  <a:srgbClr val="002060"/>
                </a:solidFill>
              </a:rPr>
              <a:t> implica em uma estreita </a:t>
            </a:r>
            <a:r>
              <a:rPr lang="pt-BR" b="1" i="1" dirty="0">
                <a:solidFill>
                  <a:srgbClr val="002060"/>
                </a:solidFill>
              </a:rPr>
              <a:t>relação entre Bíblia e catequese</a:t>
            </a:r>
            <a:r>
              <a:rPr lang="pt-BR" b="1" dirty="0">
                <a:solidFill>
                  <a:srgbClr val="002060"/>
                </a:solidFill>
              </a:rPr>
              <a:t>. </a:t>
            </a:r>
            <a:r>
              <a:rPr lang="pt-BR" b="1" dirty="0" smtClean="0">
                <a:solidFill>
                  <a:srgbClr val="002060"/>
                </a:solidFill>
              </a:rPr>
              <a:t>A Tradição </a:t>
            </a:r>
            <a:r>
              <a:rPr lang="pt-BR" b="1" dirty="0">
                <a:solidFill>
                  <a:srgbClr val="002060"/>
                </a:solidFill>
              </a:rPr>
              <a:t>e a </a:t>
            </a:r>
            <a:r>
              <a:rPr lang="pt-BR" b="1" dirty="0" smtClean="0">
                <a:solidFill>
                  <a:srgbClr val="002060"/>
                </a:solidFill>
              </a:rPr>
              <a:t>Escritura </a:t>
            </a:r>
            <a:r>
              <a:rPr lang="pt-BR" b="1" dirty="0">
                <a:solidFill>
                  <a:srgbClr val="002060"/>
                </a:solidFill>
              </a:rPr>
              <a:t>constituem um só depósito </a:t>
            </a:r>
            <a:r>
              <a:rPr lang="pt-BR" b="1" dirty="0" smtClean="0">
                <a:solidFill>
                  <a:srgbClr val="002060"/>
                </a:solidFill>
              </a:rPr>
              <a:t>da </a:t>
            </a:r>
            <a:r>
              <a:rPr lang="pt-BR" b="1" dirty="0">
                <a:solidFill>
                  <a:srgbClr val="002060"/>
                </a:solidFill>
              </a:rPr>
              <a:t>Palavra de </a:t>
            </a:r>
            <a:r>
              <a:rPr lang="pt-BR" b="1" dirty="0" smtClean="0">
                <a:solidFill>
                  <a:srgbClr val="002060"/>
                </a:solidFill>
              </a:rPr>
              <a:t>Deus. A catequese </a:t>
            </a:r>
            <a:r>
              <a:rPr lang="pt-BR" b="1" dirty="0">
                <a:solidFill>
                  <a:srgbClr val="002060"/>
                </a:solidFill>
              </a:rPr>
              <a:t>fornece uma adequada </a:t>
            </a:r>
            <a:r>
              <a:rPr lang="pt-BR" b="1" i="1" dirty="0">
                <a:solidFill>
                  <a:srgbClr val="002060"/>
                </a:solidFill>
              </a:rPr>
              <a:t>formação bíblica</a:t>
            </a:r>
            <a:r>
              <a:rPr lang="pt-BR" b="1" dirty="0">
                <a:solidFill>
                  <a:srgbClr val="002060"/>
                </a:solidFill>
              </a:rPr>
              <a:t> aos </a:t>
            </a:r>
            <a:r>
              <a:rPr lang="pt-BR" b="1" dirty="0" smtClean="0">
                <a:solidFill>
                  <a:srgbClr val="002060"/>
                </a:solidFill>
              </a:rPr>
              <a:t>cristãos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44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267659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IGREJA: CASA DA INICIAÇÃO À VIDA CRISTÃ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003232" cy="5733256"/>
          </a:xfrm>
        </p:spPr>
        <p:txBody>
          <a:bodyPr>
            <a:normAutofit fontScale="85000" lnSpcReduction="10000"/>
          </a:bodyPr>
          <a:lstStyle/>
          <a:p>
            <a:pPr lvl="0"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Deve haver uma </a:t>
            </a:r>
            <a:r>
              <a:rPr lang="pt-BR" b="1" dirty="0">
                <a:solidFill>
                  <a:srgbClr val="002060"/>
                </a:solidFill>
              </a:rPr>
              <a:t>estreita relação entre </a:t>
            </a:r>
            <a:r>
              <a:rPr lang="pt-BR" b="1" dirty="0" smtClean="0">
                <a:solidFill>
                  <a:srgbClr val="002060"/>
                </a:solidFill>
              </a:rPr>
              <a:t>catequese </a:t>
            </a:r>
            <a:r>
              <a:rPr lang="pt-BR" b="1" dirty="0">
                <a:solidFill>
                  <a:srgbClr val="002060"/>
                </a:solidFill>
              </a:rPr>
              <a:t>e </a:t>
            </a:r>
            <a:r>
              <a:rPr lang="pt-BR" b="1" dirty="0" smtClean="0">
                <a:solidFill>
                  <a:srgbClr val="002060"/>
                </a:solidFill>
              </a:rPr>
              <a:t>liturgia. </a:t>
            </a:r>
            <a:r>
              <a:rPr lang="pt-BR" b="1" dirty="0">
                <a:solidFill>
                  <a:srgbClr val="002060"/>
                </a:solidFill>
              </a:rPr>
              <a:t>Neste contexto, sobressai a formação </a:t>
            </a:r>
            <a:r>
              <a:rPr lang="pt-BR" b="1" dirty="0" smtClean="0">
                <a:solidFill>
                  <a:srgbClr val="002060"/>
                </a:solidFill>
              </a:rPr>
              <a:t>litúrgica. A melhor </a:t>
            </a:r>
            <a:r>
              <a:rPr lang="pt-BR" b="1" dirty="0">
                <a:solidFill>
                  <a:srgbClr val="002060"/>
                </a:solidFill>
              </a:rPr>
              <a:t>catequese litúrgica é a liturgia bem </a:t>
            </a:r>
            <a:r>
              <a:rPr lang="pt-BR" b="1" dirty="0" smtClean="0">
                <a:solidFill>
                  <a:srgbClr val="002060"/>
                </a:solidFill>
              </a:rPr>
              <a:t>celebrada</a:t>
            </a:r>
            <a:endParaRPr lang="pt-BR" b="1" dirty="0">
              <a:solidFill>
                <a:srgbClr val="002060"/>
              </a:solidFill>
            </a:endParaRPr>
          </a:p>
          <a:p>
            <a:pPr lvl="0">
              <a:lnSpc>
                <a:spcPct val="160000"/>
              </a:lnSpc>
            </a:pPr>
            <a:r>
              <a:rPr lang="pt-BR" b="1" dirty="0">
                <a:solidFill>
                  <a:srgbClr val="002060"/>
                </a:solidFill>
              </a:rPr>
              <a:t>A pastoral da liturgia deve </a:t>
            </a:r>
            <a:r>
              <a:rPr lang="pt-BR" b="1" dirty="0" smtClean="0">
                <a:solidFill>
                  <a:srgbClr val="002060"/>
                </a:solidFill>
              </a:rPr>
              <a:t>animar </a:t>
            </a:r>
            <a:r>
              <a:rPr lang="pt-BR" b="1" dirty="0">
                <a:solidFill>
                  <a:srgbClr val="002060"/>
                </a:solidFill>
              </a:rPr>
              <a:t>a vida </a:t>
            </a:r>
            <a:r>
              <a:rPr lang="pt-BR" b="1" dirty="0" smtClean="0">
                <a:solidFill>
                  <a:srgbClr val="002060"/>
                </a:solidFill>
              </a:rPr>
              <a:t>litúrgica para que </a:t>
            </a:r>
            <a:r>
              <a:rPr lang="pt-BR" b="1" dirty="0">
                <a:solidFill>
                  <a:srgbClr val="002060"/>
                </a:solidFill>
              </a:rPr>
              <a:t>os cristãos </a:t>
            </a:r>
            <a:r>
              <a:rPr lang="pt-BR" b="1" dirty="0" smtClean="0">
                <a:solidFill>
                  <a:srgbClr val="002060"/>
                </a:solidFill>
              </a:rPr>
              <a:t>possam participar de forma ativa</a:t>
            </a:r>
            <a:r>
              <a:rPr lang="pt-BR" b="1" dirty="0">
                <a:solidFill>
                  <a:srgbClr val="002060"/>
                </a:solidFill>
              </a:rPr>
              <a:t>, consciente e plena, e colher </a:t>
            </a:r>
            <a:r>
              <a:rPr lang="pt-BR" b="1" dirty="0" smtClean="0">
                <a:solidFill>
                  <a:srgbClr val="002060"/>
                </a:solidFill>
              </a:rPr>
              <a:t>seus frutos. </a:t>
            </a:r>
            <a:r>
              <a:rPr lang="pt-BR" b="1" dirty="0">
                <a:solidFill>
                  <a:srgbClr val="002060"/>
                </a:solidFill>
              </a:rPr>
              <a:t>Isto supõe</a:t>
            </a:r>
            <a:r>
              <a:rPr lang="pt-BR" b="1" dirty="0" smtClean="0">
                <a:solidFill>
                  <a:srgbClr val="002060"/>
                </a:solidFill>
              </a:rPr>
              <a:t>: formar agentes,  preparar </a:t>
            </a:r>
            <a:r>
              <a:rPr lang="pt-BR" b="1" dirty="0">
                <a:solidFill>
                  <a:srgbClr val="002060"/>
                </a:solidFill>
              </a:rPr>
              <a:t>celebrações</a:t>
            </a:r>
            <a:r>
              <a:rPr lang="pt-BR" b="1" dirty="0" smtClean="0">
                <a:solidFill>
                  <a:srgbClr val="002060"/>
                </a:solidFill>
              </a:rPr>
              <a:t>, realizar ações celebrativas</a:t>
            </a:r>
            <a:r>
              <a:rPr lang="pt-BR" b="1" dirty="0">
                <a:solidFill>
                  <a:srgbClr val="002060"/>
                </a:solidFill>
              </a:rPr>
              <a:t> </a:t>
            </a:r>
            <a:r>
              <a:rPr lang="pt-BR" b="1" dirty="0" smtClean="0">
                <a:solidFill>
                  <a:srgbClr val="002060"/>
                </a:solidFill>
              </a:rPr>
              <a:t>e avaliar o processo </a:t>
            </a:r>
          </a:p>
          <a:p>
            <a:pPr lvl="0"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 piedade </a:t>
            </a:r>
            <a:r>
              <a:rPr lang="pt-BR" b="1" dirty="0">
                <a:solidFill>
                  <a:srgbClr val="002060"/>
                </a:solidFill>
              </a:rPr>
              <a:t>popular </a:t>
            </a:r>
            <a:r>
              <a:rPr lang="pt-BR" b="1" dirty="0" smtClean="0">
                <a:solidFill>
                  <a:srgbClr val="002060"/>
                </a:solidFill>
              </a:rPr>
              <a:t> deve </a:t>
            </a:r>
            <a:r>
              <a:rPr lang="pt-BR" b="1" dirty="0">
                <a:solidFill>
                  <a:srgbClr val="002060"/>
                </a:solidFill>
              </a:rPr>
              <a:t>ser </a:t>
            </a:r>
            <a:r>
              <a:rPr lang="pt-BR" b="1" dirty="0" smtClean="0">
                <a:solidFill>
                  <a:srgbClr val="002060"/>
                </a:solidFill>
              </a:rPr>
              <a:t>valorizada, estimulada e purificada. É útil  para </a:t>
            </a:r>
            <a:r>
              <a:rPr lang="pt-BR" b="1" dirty="0">
                <a:solidFill>
                  <a:srgbClr val="002060"/>
                </a:solidFill>
              </a:rPr>
              <a:t>a </a:t>
            </a:r>
            <a:r>
              <a:rPr lang="pt-BR" b="1" dirty="0" smtClean="0">
                <a:solidFill>
                  <a:srgbClr val="002060"/>
                </a:solidFill>
              </a:rPr>
              <a:t>preservar </a:t>
            </a:r>
            <a:r>
              <a:rPr lang="pt-BR" b="1" dirty="0">
                <a:solidFill>
                  <a:srgbClr val="002060"/>
                </a:solidFill>
              </a:rPr>
              <a:t>e a </a:t>
            </a:r>
            <a:r>
              <a:rPr lang="pt-BR" b="1" dirty="0" smtClean="0">
                <a:solidFill>
                  <a:srgbClr val="002060"/>
                </a:solidFill>
              </a:rPr>
              <a:t>transmitir a fé, </a:t>
            </a:r>
            <a:r>
              <a:rPr lang="pt-BR" b="1" dirty="0">
                <a:solidFill>
                  <a:srgbClr val="002060"/>
                </a:solidFill>
              </a:rPr>
              <a:t>para a iniciação à vida </a:t>
            </a:r>
            <a:r>
              <a:rPr lang="pt-BR" b="1" dirty="0" smtClean="0">
                <a:solidFill>
                  <a:srgbClr val="002060"/>
                </a:solidFill>
              </a:rPr>
              <a:t>cristã</a:t>
            </a:r>
            <a:r>
              <a:rPr lang="pt-BR" b="1" dirty="0">
                <a:solidFill>
                  <a:srgbClr val="002060"/>
                </a:solidFill>
              </a:rPr>
              <a:t> </a:t>
            </a:r>
            <a:r>
              <a:rPr lang="pt-BR" b="1" dirty="0" smtClean="0">
                <a:solidFill>
                  <a:srgbClr val="002060"/>
                </a:solidFill>
              </a:rPr>
              <a:t>e para a </a:t>
            </a:r>
            <a:r>
              <a:rPr lang="pt-BR" b="1" dirty="0">
                <a:solidFill>
                  <a:srgbClr val="002060"/>
                </a:solidFill>
              </a:rPr>
              <a:t>promoção da </a:t>
            </a:r>
            <a:r>
              <a:rPr lang="pt-BR" b="1" dirty="0" smtClean="0">
                <a:solidFill>
                  <a:srgbClr val="002060"/>
                </a:solidFill>
              </a:rPr>
              <a:t>cultura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45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28047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IGREJA: CASA DA INICIAÇÃO À VIDA CRISTÃ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075240" cy="5805264"/>
          </a:xfrm>
        </p:spPr>
        <p:txBody>
          <a:bodyPr>
            <a:normAutofit fontScale="77500" lnSpcReduction="20000"/>
          </a:bodyPr>
          <a:lstStyle/>
          <a:p>
            <a:pPr lvl="0">
              <a:lnSpc>
                <a:spcPct val="17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 iniciação </a:t>
            </a:r>
            <a:r>
              <a:rPr lang="pt-BR" b="1" dirty="0">
                <a:solidFill>
                  <a:srgbClr val="002060"/>
                </a:solidFill>
              </a:rPr>
              <a:t>à vida cristã requer </a:t>
            </a:r>
            <a:r>
              <a:rPr lang="pt-BR" b="1" dirty="0" smtClean="0">
                <a:solidFill>
                  <a:srgbClr val="002060"/>
                </a:solidFill>
              </a:rPr>
              <a:t>atenção </a:t>
            </a:r>
            <a:r>
              <a:rPr lang="pt-BR" b="1" dirty="0">
                <a:solidFill>
                  <a:srgbClr val="002060"/>
                </a:solidFill>
              </a:rPr>
              <a:t>às </a:t>
            </a:r>
            <a:r>
              <a:rPr lang="pt-BR" b="1" dirty="0" smtClean="0">
                <a:solidFill>
                  <a:srgbClr val="002060"/>
                </a:solidFill>
              </a:rPr>
              <a:t>pessoas, valorizando suas experiências, ajudando-as </a:t>
            </a:r>
            <a:r>
              <a:rPr lang="pt-BR" b="1" dirty="0">
                <a:solidFill>
                  <a:srgbClr val="002060"/>
                </a:solidFill>
              </a:rPr>
              <a:t>a reconhecer a própria busca de Deus e a abrir-se à Sua </a:t>
            </a:r>
            <a:r>
              <a:rPr lang="pt-BR" b="1" dirty="0" smtClean="0">
                <a:solidFill>
                  <a:srgbClr val="002060"/>
                </a:solidFill>
              </a:rPr>
              <a:t>presença. A comunidade e a família têm </a:t>
            </a:r>
            <a:r>
              <a:rPr lang="pt-BR" b="1" dirty="0">
                <a:solidFill>
                  <a:srgbClr val="002060"/>
                </a:solidFill>
              </a:rPr>
              <a:t>papel indispensável nesta </a:t>
            </a:r>
            <a:r>
              <a:rPr lang="pt-BR" b="1" dirty="0" smtClean="0">
                <a:solidFill>
                  <a:srgbClr val="002060"/>
                </a:solidFill>
              </a:rPr>
              <a:t>iniciação</a:t>
            </a:r>
            <a:endParaRPr lang="pt-BR" b="1" dirty="0">
              <a:solidFill>
                <a:srgbClr val="002060"/>
              </a:solidFill>
            </a:endParaRPr>
          </a:p>
          <a:p>
            <a:pPr lvl="0">
              <a:lnSpc>
                <a:spcPct val="170000"/>
              </a:lnSpc>
            </a:pPr>
            <a:r>
              <a:rPr lang="pt-BR" b="1" dirty="0">
                <a:solidFill>
                  <a:srgbClr val="002060"/>
                </a:solidFill>
              </a:rPr>
              <a:t>A formação </a:t>
            </a:r>
            <a:r>
              <a:rPr lang="pt-BR" b="1" dirty="0" smtClean="0">
                <a:solidFill>
                  <a:srgbClr val="002060"/>
                </a:solidFill>
              </a:rPr>
              <a:t>precisa </a:t>
            </a:r>
            <a:r>
              <a:rPr lang="pt-BR" b="1" dirty="0">
                <a:solidFill>
                  <a:srgbClr val="002060"/>
                </a:solidFill>
              </a:rPr>
              <a:t>articular fé e vida e integrar cinco aspectos </a:t>
            </a:r>
            <a:r>
              <a:rPr lang="pt-BR" b="1" dirty="0" smtClean="0">
                <a:solidFill>
                  <a:srgbClr val="002060"/>
                </a:solidFill>
              </a:rPr>
              <a:t>: </a:t>
            </a:r>
            <a:r>
              <a:rPr lang="pt-BR" b="1" dirty="0">
                <a:solidFill>
                  <a:srgbClr val="002060"/>
                </a:solidFill>
              </a:rPr>
              <a:t>o encontro com Jesus Cristo, a conversão, o discipulado, a </a:t>
            </a:r>
            <a:r>
              <a:rPr lang="pt-BR" b="1" dirty="0" smtClean="0">
                <a:solidFill>
                  <a:srgbClr val="002060"/>
                </a:solidFill>
              </a:rPr>
              <a:t>comunhão e </a:t>
            </a:r>
            <a:r>
              <a:rPr lang="pt-BR" b="1" dirty="0">
                <a:solidFill>
                  <a:srgbClr val="002060"/>
                </a:solidFill>
              </a:rPr>
              <a:t>a </a:t>
            </a:r>
            <a:r>
              <a:rPr lang="pt-BR" b="1" dirty="0" smtClean="0">
                <a:solidFill>
                  <a:srgbClr val="002060"/>
                </a:solidFill>
              </a:rPr>
              <a:t>missão. </a:t>
            </a:r>
            <a:r>
              <a:rPr lang="pt-BR" b="1" dirty="0">
                <a:solidFill>
                  <a:srgbClr val="002060"/>
                </a:solidFill>
              </a:rPr>
              <a:t>I</a:t>
            </a:r>
            <a:r>
              <a:rPr lang="pt-BR" b="1" dirty="0" smtClean="0">
                <a:solidFill>
                  <a:srgbClr val="002060"/>
                </a:solidFill>
              </a:rPr>
              <a:t>ntegra </a:t>
            </a:r>
            <a:r>
              <a:rPr lang="pt-BR" b="1" dirty="0">
                <a:solidFill>
                  <a:srgbClr val="002060"/>
                </a:solidFill>
              </a:rPr>
              <a:t>vivência comunitária, </a:t>
            </a:r>
            <a:r>
              <a:rPr lang="pt-BR" b="1" dirty="0" smtClean="0">
                <a:solidFill>
                  <a:srgbClr val="002060"/>
                </a:solidFill>
              </a:rPr>
              <a:t>participação </a:t>
            </a:r>
            <a:r>
              <a:rPr lang="pt-BR" b="1" dirty="0">
                <a:solidFill>
                  <a:srgbClr val="002060"/>
                </a:solidFill>
              </a:rPr>
              <a:t>em </a:t>
            </a:r>
            <a:r>
              <a:rPr lang="pt-BR" b="1" dirty="0" smtClean="0">
                <a:solidFill>
                  <a:srgbClr val="002060"/>
                </a:solidFill>
              </a:rPr>
              <a:t>celebrações, interação </a:t>
            </a:r>
            <a:r>
              <a:rPr lang="pt-BR" b="1" dirty="0">
                <a:solidFill>
                  <a:srgbClr val="002060"/>
                </a:solidFill>
              </a:rPr>
              <a:t>com os meios de comunicação, </a:t>
            </a:r>
            <a:r>
              <a:rPr lang="pt-BR" b="1" dirty="0" smtClean="0">
                <a:solidFill>
                  <a:srgbClr val="002060"/>
                </a:solidFill>
              </a:rPr>
              <a:t>inserção </a:t>
            </a:r>
            <a:r>
              <a:rPr lang="pt-BR" b="1" dirty="0">
                <a:solidFill>
                  <a:srgbClr val="002060"/>
                </a:solidFill>
              </a:rPr>
              <a:t>nas </a:t>
            </a:r>
            <a:r>
              <a:rPr lang="pt-BR" b="1" dirty="0" smtClean="0">
                <a:solidFill>
                  <a:srgbClr val="002060"/>
                </a:solidFill>
              </a:rPr>
              <a:t>pastorais </a:t>
            </a:r>
            <a:r>
              <a:rPr lang="pt-BR" b="1" dirty="0">
                <a:solidFill>
                  <a:srgbClr val="002060"/>
                </a:solidFill>
              </a:rPr>
              <a:t>e </a:t>
            </a:r>
            <a:r>
              <a:rPr lang="pt-BR" b="1" dirty="0" smtClean="0">
                <a:solidFill>
                  <a:srgbClr val="002060"/>
                </a:solidFill>
              </a:rPr>
              <a:t>capacitação</a:t>
            </a:r>
            <a:endParaRPr lang="pt-BR" b="1" dirty="0">
              <a:solidFill>
                <a:srgbClr val="002060"/>
              </a:solidFill>
            </a:endParaRPr>
          </a:p>
          <a:p>
            <a:pPr lvl="0">
              <a:lnSpc>
                <a:spcPct val="170000"/>
              </a:lnSpc>
            </a:pPr>
            <a:r>
              <a:rPr lang="pt-BR" b="1" dirty="0">
                <a:solidFill>
                  <a:srgbClr val="002060"/>
                </a:solidFill>
              </a:rPr>
              <a:t>A formação </a:t>
            </a:r>
            <a:r>
              <a:rPr lang="pt-BR" b="1" dirty="0" smtClean="0">
                <a:solidFill>
                  <a:srgbClr val="002060"/>
                </a:solidFill>
              </a:rPr>
              <a:t>do laicato deve </a:t>
            </a:r>
            <a:r>
              <a:rPr lang="pt-BR" b="1" dirty="0">
                <a:solidFill>
                  <a:srgbClr val="002060"/>
                </a:solidFill>
              </a:rPr>
              <a:t>ser uma das prioridades da Igreja </a:t>
            </a:r>
            <a:r>
              <a:rPr lang="pt-BR" b="1" dirty="0" smtClean="0">
                <a:solidFill>
                  <a:srgbClr val="002060"/>
                </a:solidFill>
              </a:rPr>
              <a:t>Particular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46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674931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858000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 fontAlgn="ctr"/>
            <a:r>
              <a:rPr lang="pt-BR" b="1" dirty="0" smtClean="0">
                <a:solidFill>
                  <a:schemeClr val="tx1"/>
                </a:solidFill>
              </a:rPr>
              <a:t>IGREJA: </a:t>
            </a:r>
            <a:r>
              <a:rPr lang="pt-BR" b="1" dirty="0">
                <a:solidFill>
                  <a:schemeClr val="tx1"/>
                </a:solidFill>
              </a:rPr>
              <a:t>LUGAR DE ANIMAÇÃO BÍBLICA DA VIDA E DA </a:t>
            </a:r>
            <a:r>
              <a:rPr lang="pt-BR" b="1" dirty="0" smtClean="0">
                <a:solidFill>
                  <a:schemeClr val="tx1"/>
                </a:solidFill>
              </a:rPr>
              <a:t>PASTORAL</a:t>
            </a:r>
            <a:br>
              <a:rPr lang="pt-BR" b="1" dirty="0" smtClean="0">
                <a:solidFill>
                  <a:schemeClr val="tx1"/>
                </a:solidFill>
              </a:rPr>
            </a:br>
            <a:r>
              <a:rPr lang="pt-BR" b="1" dirty="0">
                <a:solidFill>
                  <a:schemeClr val="tx1"/>
                </a:solidFill>
              </a:rPr>
              <a:t/>
            </a:r>
            <a:br>
              <a:rPr lang="pt-BR" b="1" dirty="0">
                <a:solidFill>
                  <a:schemeClr val="tx1"/>
                </a:solidFill>
              </a:rPr>
            </a:br>
            <a:r>
              <a:rPr lang="pt-BR" b="1" dirty="0">
                <a:solidFill>
                  <a:schemeClr val="tx1"/>
                </a:solidFill>
              </a:rPr>
              <a:t/>
            </a:r>
            <a:br>
              <a:rPr lang="pt-BR" b="1" dirty="0">
                <a:solidFill>
                  <a:schemeClr val="tx1"/>
                </a:solidFill>
              </a:rPr>
            </a:br>
            <a:r>
              <a:rPr lang="pt-BR" b="1" dirty="0" smtClean="0">
                <a:solidFill>
                  <a:schemeClr val="tx1"/>
                </a:solidFill>
              </a:rPr>
              <a:t/>
            </a:r>
            <a:br>
              <a:rPr lang="pt-BR" b="1" dirty="0" smtClean="0">
                <a:solidFill>
                  <a:schemeClr val="tx1"/>
                </a:solidFill>
              </a:rPr>
            </a:br>
            <a:r>
              <a:rPr lang="pt-BR" b="1" dirty="0" smtClean="0">
                <a:solidFill>
                  <a:schemeClr val="tx1"/>
                </a:solidFill>
              </a:rPr>
              <a:t/>
            </a:r>
            <a:br>
              <a:rPr lang="pt-BR" b="1" dirty="0" smtClean="0">
                <a:solidFill>
                  <a:schemeClr val="tx1"/>
                </a:solidFill>
              </a:rPr>
            </a:br>
            <a:r>
              <a:rPr lang="pt-BR" sz="3200" b="1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pt-BR" sz="3200" b="1" dirty="0" smtClean="0">
                <a:solidFill>
                  <a:srgbClr val="FF0000"/>
                </a:solidFill>
                <a:latin typeface="+mn-lt"/>
              </a:rPr>
            </a:br>
            <a:endParaRPr lang="pt-BR" sz="3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4294967295"/>
          </p:nvPr>
        </p:nvSpPr>
        <p:spPr>
          <a:xfrm>
            <a:off x="2971800" y="5010150"/>
            <a:ext cx="6172200" cy="1371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2800" dirty="0" smtClean="0">
              <a:solidFill>
                <a:srgbClr val="FFFF00"/>
              </a:solidFill>
            </a:endParaRP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47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077973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IGREJA: LUGAR DE ANIMAÇÃO BÍBLICA DA VIDA E DA PASTORAL</a:t>
            </a: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931224" cy="5472608"/>
          </a:xfrm>
        </p:spPr>
        <p:txBody>
          <a:bodyPr>
            <a:normAutofit fontScale="85000" lnSpcReduction="20000"/>
          </a:bodyPr>
          <a:lstStyle/>
          <a:p>
            <a:pPr lvl="0">
              <a:lnSpc>
                <a:spcPct val="160000"/>
              </a:lnSpc>
            </a:pPr>
            <a:r>
              <a:rPr lang="pt-BR" b="1" dirty="0">
                <a:solidFill>
                  <a:srgbClr val="002060"/>
                </a:solidFill>
              </a:rPr>
              <a:t>A </a:t>
            </a:r>
            <a:r>
              <a:rPr lang="pt-BR" b="1" dirty="0" smtClean="0">
                <a:solidFill>
                  <a:srgbClr val="002060"/>
                </a:solidFill>
              </a:rPr>
              <a:t>animação </a:t>
            </a:r>
            <a:r>
              <a:rPr lang="pt-BR" b="1" dirty="0">
                <a:solidFill>
                  <a:srgbClr val="002060"/>
                </a:solidFill>
              </a:rPr>
              <a:t>bíblica da vida e da </a:t>
            </a:r>
            <a:r>
              <a:rPr lang="pt-BR" b="1" dirty="0" smtClean="0">
                <a:solidFill>
                  <a:srgbClr val="002060"/>
                </a:solidFill>
              </a:rPr>
              <a:t>pastoral deve envolver </a:t>
            </a:r>
            <a:r>
              <a:rPr lang="pt-BR" b="1" dirty="0">
                <a:solidFill>
                  <a:srgbClr val="002060"/>
                </a:solidFill>
              </a:rPr>
              <a:t>toda a </a:t>
            </a:r>
            <a:r>
              <a:rPr lang="pt-BR" b="1" dirty="0" smtClean="0">
                <a:solidFill>
                  <a:srgbClr val="002060"/>
                </a:solidFill>
              </a:rPr>
              <a:t>comunidade. Seus objetivos </a:t>
            </a:r>
            <a:r>
              <a:rPr lang="pt-BR" b="1" dirty="0">
                <a:solidFill>
                  <a:srgbClr val="002060"/>
                </a:solidFill>
              </a:rPr>
              <a:t>são: propiciar meios de aproximação das pessoas à </a:t>
            </a:r>
            <a:r>
              <a:rPr lang="pt-BR" b="1" dirty="0" smtClean="0">
                <a:solidFill>
                  <a:srgbClr val="002060"/>
                </a:solidFill>
              </a:rPr>
              <a:t>Palavra, </a:t>
            </a:r>
            <a:r>
              <a:rPr lang="pt-BR" b="1" dirty="0">
                <a:solidFill>
                  <a:srgbClr val="002060"/>
                </a:solidFill>
              </a:rPr>
              <a:t>para conhecê-la e interpretá-la corretamente; entrar em comunhão e com a Palavra </a:t>
            </a:r>
            <a:r>
              <a:rPr lang="pt-BR" b="1" dirty="0" smtClean="0">
                <a:solidFill>
                  <a:srgbClr val="002060"/>
                </a:solidFill>
              </a:rPr>
              <a:t>por </a:t>
            </a:r>
            <a:r>
              <a:rPr lang="pt-BR" b="1" dirty="0">
                <a:solidFill>
                  <a:srgbClr val="002060"/>
                </a:solidFill>
              </a:rPr>
              <a:t>meio da oração; evangelizar e proclamá-la como fonte de vida em abundância para </a:t>
            </a:r>
            <a:r>
              <a:rPr lang="pt-BR" b="1" dirty="0" smtClean="0">
                <a:solidFill>
                  <a:srgbClr val="002060"/>
                </a:solidFill>
              </a:rPr>
              <a:t>todos</a:t>
            </a:r>
            <a:endParaRPr lang="pt-BR" b="1" dirty="0">
              <a:solidFill>
                <a:srgbClr val="002060"/>
              </a:solidFill>
            </a:endParaRPr>
          </a:p>
          <a:p>
            <a:pPr lvl="0">
              <a:lnSpc>
                <a:spcPct val="160000"/>
              </a:lnSpc>
            </a:pPr>
            <a:r>
              <a:rPr lang="pt-BR" b="1" dirty="0">
                <a:solidFill>
                  <a:srgbClr val="002060"/>
                </a:solidFill>
              </a:rPr>
              <a:t>A </a:t>
            </a:r>
            <a:r>
              <a:rPr lang="pt-BR" b="1" dirty="0" smtClean="0">
                <a:solidFill>
                  <a:srgbClr val="002060"/>
                </a:solidFill>
              </a:rPr>
              <a:t>Igreja valoriza </a:t>
            </a:r>
            <a:r>
              <a:rPr lang="pt-BR" b="1" dirty="0">
                <a:solidFill>
                  <a:srgbClr val="002060"/>
                </a:solidFill>
              </a:rPr>
              <a:t>a liturgia como âmbito privilegiado onde Deus fala à comunidade</a:t>
            </a:r>
            <a:r>
              <a:rPr lang="pt-BR" b="1" dirty="0" smtClean="0">
                <a:solidFill>
                  <a:srgbClr val="002060"/>
                </a:solidFill>
              </a:rPr>
              <a:t>.</a:t>
            </a:r>
          </a:p>
          <a:p>
            <a:pPr lvl="0"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 homilia </a:t>
            </a:r>
            <a:r>
              <a:rPr lang="pt-BR" b="1" dirty="0">
                <a:solidFill>
                  <a:srgbClr val="002060"/>
                </a:solidFill>
              </a:rPr>
              <a:t>atualiza a mensagem da Bíblia </a:t>
            </a:r>
            <a:r>
              <a:rPr lang="pt-BR" b="1" dirty="0" smtClean="0">
                <a:solidFill>
                  <a:srgbClr val="002060"/>
                </a:solidFill>
              </a:rPr>
              <a:t>levando os fiéis a </a:t>
            </a:r>
            <a:r>
              <a:rPr lang="pt-BR" b="1" dirty="0">
                <a:solidFill>
                  <a:srgbClr val="002060"/>
                </a:solidFill>
              </a:rPr>
              <a:t>descobrir a presença e </a:t>
            </a:r>
            <a:r>
              <a:rPr lang="pt-BR" b="1" dirty="0" smtClean="0">
                <a:solidFill>
                  <a:srgbClr val="002060"/>
                </a:solidFill>
              </a:rPr>
              <a:t>a eficácia da Palavra de Deus na própria vida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48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492358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4988"/>
            <a:ext cx="7467600" cy="1143000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IGREJA: LUGAR DE ANIMAÇÃO BÍBLICA DA VIDA E DA PASTORAL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931224" cy="5544616"/>
          </a:xfrm>
        </p:spPr>
        <p:txBody>
          <a:bodyPr>
            <a:normAutofit fontScale="85000" lnSpcReduction="10000"/>
          </a:bodyPr>
          <a:lstStyle/>
          <a:p>
            <a:pPr lvl="0"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Sejam criadas </a:t>
            </a:r>
            <a:r>
              <a:rPr lang="pt-BR" b="1" dirty="0">
                <a:solidFill>
                  <a:srgbClr val="002060"/>
                </a:solidFill>
              </a:rPr>
              <a:t>e fortalecidas equipes de animação bíblica da </a:t>
            </a:r>
            <a:r>
              <a:rPr lang="pt-BR" b="1" dirty="0" smtClean="0">
                <a:solidFill>
                  <a:srgbClr val="002060"/>
                </a:solidFill>
              </a:rPr>
              <a:t>pastoral. Realizem atividades </a:t>
            </a:r>
            <a:r>
              <a:rPr lang="pt-BR" b="1" dirty="0">
                <a:solidFill>
                  <a:srgbClr val="002060"/>
                </a:solidFill>
              </a:rPr>
              <a:t>que </a:t>
            </a:r>
            <a:r>
              <a:rPr lang="pt-BR" b="1" dirty="0" smtClean="0">
                <a:solidFill>
                  <a:srgbClr val="002060"/>
                </a:solidFill>
              </a:rPr>
              <a:t>reúnem </a:t>
            </a:r>
            <a:r>
              <a:rPr lang="pt-BR" b="1" dirty="0">
                <a:solidFill>
                  <a:srgbClr val="002060"/>
                </a:solidFill>
              </a:rPr>
              <a:t>grupos de famílias, círculos bíblicos e pequenas </a:t>
            </a:r>
            <a:r>
              <a:rPr lang="pt-BR" b="1" dirty="0" smtClean="0">
                <a:solidFill>
                  <a:srgbClr val="002060"/>
                </a:solidFill>
              </a:rPr>
              <a:t>comunidades e </a:t>
            </a:r>
            <a:r>
              <a:rPr lang="pt-BR" b="1" dirty="0">
                <a:solidFill>
                  <a:srgbClr val="002060"/>
                </a:solidFill>
              </a:rPr>
              <a:t>cursos e escolas </a:t>
            </a:r>
            <a:r>
              <a:rPr lang="pt-BR" b="1" dirty="0" smtClean="0">
                <a:solidFill>
                  <a:srgbClr val="002060"/>
                </a:solidFill>
              </a:rPr>
              <a:t>bíblicas</a:t>
            </a:r>
            <a:r>
              <a:rPr lang="pt-BR" b="1" dirty="0">
                <a:solidFill>
                  <a:srgbClr val="002060"/>
                </a:solidFill>
              </a:rPr>
              <a:t> </a:t>
            </a:r>
            <a:r>
              <a:rPr lang="pt-BR" b="1" dirty="0" smtClean="0">
                <a:solidFill>
                  <a:srgbClr val="002060"/>
                </a:solidFill>
              </a:rPr>
              <a:t>para </a:t>
            </a:r>
            <a:r>
              <a:rPr lang="pt-BR" b="1" dirty="0">
                <a:solidFill>
                  <a:srgbClr val="002060"/>
                </a:solidFill>
              </a:rPr>
              <a:t>leigos e </a:t>
            </a:r>
            <a:r>
              <a:rPr lang="pt-BR" b="1" dirty="0" smtClean="0">
                <a:solidFill>
                  <a:srgbClr val="002060"/>
                </a:solidFill>
              </a:rPr>
              <a:t>leigas</a:t>
            </a:r>
            <a:endParaRPr lang="pt-BR" b="1" dirty="0">
              <a:solidFill>
                <a:srgbClr val="002060"/>
              </a:solidFill>
            </a:endParaRPr>
          </a:p>
          <a:p>
            <a:pPr lvl="0"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Devem </a:t>
            </a:r>
            <a:r>
              <a:rPr lang="pt-BR" b="1" dirty="0">
                <a:solidFill>
                  <a:srgbClr val="002060"/>
                </a:solidFill>
              </a:rPr>
              <a:t>ser estimuladas iniciativas </a:t>
            </a:r>
            <a:r>
              <a:rPr lang="pt-BR" b="1" dirty="0" smtClean="0">
                <a:solidFill>
                  <a:srgbClr val="002060"/>
                </a:solidFill>
              </a:rPr>
              <a:t>para colocar a Bíblia nas </a:t>
            </a:r>
            <a:r>
              <a:rPr lang="pt-BR" b="1" dirty="0">
                <a:solidFill>
                  <a:srgbClr val="002060"/>
                </a:solidFill>
              </a:rPr>
              <a:t>mãos de </a:t>
            </a:r>
            <a:r>
              <a:rPr lang="pt-BR" b="1" dirty="0" smtClean="0">
                <a:solidFill>
                  <a:srgbClr val="002060"/>
                </a:solidFill>
              </a:rPr>
              <a:t>todos. É necessário </a:t>
            </a:r>
            <a:r>
              <a:rPr lang="pt-BR" b="1" dirty="0">
                <a:solidFill>
                  <a:srgbClr val="002060"/>
                </a:solidFill>
              </a:rPr>
              <a:t>ajudar a ler e interpretar </a:t>
            </a:r>
            <a:r>
              <a:rPr lang="pt-BR" b="1" dirty="0" smtClean="0">
                <a:solidFill>
                  <a:srgbClr val="002060"/>
                </a:solidFill>
              </a:rPr>
              <a:t>a Escritura</a:t>
            </a:r>
          </a:p>
          <a:p>
            <a:pPr lvl="0"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 leitura </a:t>
            </a:r>
            <a:r>
              <a:rPr lang="pt-BR" b="1" dirty="0" err="1" smtClean="0">
                <a:solidFill>
                  <a:srgbClr val="002060"/>
                </a:solidFill>
              </a:rPr>
              <a:t>orante</a:t>
            </a:r>
            <a:r>
              <a:rPr lang="pt-BR" b="1" dirty="0" smtClean="0">
                <a:solidFill>
                  <a:srgbClr val="002060"/>
                </a:solidFill>
              </a:rPr>
              <a:t> deve ser </a:t>
            </a:r>
            <a:r>
              <a:rPr lang="pt-BR" b="1" dirty="0">
                <a:solidFill>
                  <a:srgbClr val="002060"/>
                </a:solidFill>
              </a:rPr>
              <a:t>incentivada e </a:t>
            </a:r>
            <a:r>
              <a:rPr lang="pt-BR" b="1" dirty="0" smtClean="0">
                <a:solidFill>
                  <a:srgbClr val="002060"/>
                </a:solidFill>
              </a:rPr>
              <a:t>reforçada para </a:t>
            </a:r>
            <a:r>
              <a:rPr lang="pt-BR" b="1" dirty="0">
                <a:solidFill>
                  <a:srgbClr val="002060"/>
                </a:solidFill>
              </a:rPr>
              <a:t>que proporcione comunhão com o Senhor e ilumine a realidade vivida pelos participantes, animando-os e despertando-os para o </a:t>
            </a:r>
            <a:r>
              <a:rPr lang="pt-BR" b="1" dirty="0" smtClean="0">
                <a:solidFill>
                  <a:srgbClr val="002060"/>
                </a:solidFill>
              </a:rPr>
              <a:t>serviço </a:t>
            </a:r>
            <a:r>
              <a:rPr lang="pt-BR" b="1" dirty="0">
                <a:solidFill>
                  <a:srgbClr val="002060"/>
                </a:solidFill>
              </a:rPr>
              <a:t>do Reino de </a:t>
            </a:r>
            <a:r>
              <a:rPr lang="pt-BR" b="1" dirty="0" smtClean="0">
                <a:solidFill>
                  <a:srgbClr val="002060"/>
                </a:solidFill>
              </a:rPr>
              <a:t>Deus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49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0590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pPr algn="ctr"/>
            <a:r>
              <a:rPr lang="pt-BR" b="1" dirty="0" smtClean="0">
                <a:solidFill>
                  <a:srgbClr val="C00000"/>
                </a:solidFill>
              </a:rPr>
              <a:t>A IGREJA VIVE DE CRISTO</a:t>
            </a: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003232" cy="5493224"/>
          </a:xfrm>
        </p:spPr>
        <p:txBody>
          <a:bodyPr>
            <a:normAutofit fontScale="85000" lnSpcReduction="20000"/>
          </a:bodyPr>
          <a:lstStyle/>
          <a:p>
            <a:pPr lvl="0">
              <a:lnSpc>
                <a:spcPct val="160000"/>
              </a:lnSpc>
            </a:pPr>
            <a:r>
              <a:rPr lang="pt-BR" b="1" dirty="0">
                <a:solidFill>
                  <a:srgbClr val="002060"/>
                </a:solidFill>
              </a:rPr>
              <a:t>Jesus Cristo é a fonte </a:t>
            </a:r>
            <a:r>
              <a:rPr lang="pt-BR" b="1" dirty="0" smtClean="0">
                <a:solidFill>
                  <a:srgbClr val="002060"/>
                </a:solidFill>
              </a:rPr>
              <a:t>da Igreja </a:t>
            </a:r>
            <a:r>
              <a:rPr lang="pt-BR" b="1" dirty="0">
                <a:solidFill>
                  <a:srgbClr val="002060"/>
                </a:solidFill>
              </a:rPr>
              <a:t>e</a:t>
            </a:r>
            <a:r>
              <a:rPr lang="pt-BR" b="1" dirty="0" smtClean="0">
                <a:solidFill>
                  <a:srgbClr val="002060"/>
                </a:solidFill>
              </a:rPr>
              <a:t> de sua fé. Ela </a:t>
            </a:r>
            <a:r>
              <a:rPr lang="pt-BR" b="1" dirty="0">
                <a:solidFill>
                  <a:srgbClr val="002060"/>
                </a:solidFill>
              </a:rPr>
              <a:t>comunica </a:t>
            </a:r>
            <a:r>
              <a:rPr lang="pt-BR" b="1" dirty="0" smtClean="0">
                <a:solidFill>
                  <a:srgbClr val="002060"/>
                </a:solidFill>
              </a:rPr>
              <a:t>o Evangelho </a:t>
            </a:r>
            <a:r>
              <a:rPr lang="pt-BR" b="1" dirty="0">
                <a:solidFill>
                  <a:srgbClr val="002060"/>
                </a:solidFill>
              </a:rPr>
              <a:t>em sua realidade. </a:t>
            </a:r>
            <a:r>
              <a:rPr lang="pt-BR" b="1" dirty="0" smtClean="0">
                <a:solidFill>
                  <a:srgbClr val="002060"/>
                </a:solidFill>
              </a:rPr>
              <a:t>O </a:t>
            </a:r>
            <a:r>
              <a:rPr lang="pt-BR" b="1" dirty="0">
                <a:solidFill>
                  <a:srgbClr val="002060"/>
                </a:solidFill>
              </a:rPr>
              <a:t>fundamento do discipulado missionário é </a:t>
            </a:r>
            <a:r>
              <a:rPr lang="pt-BR" b="1" dirty="0" smtClean="0">
                <a:solidFill>
                  <a:srgbClr val="002060"/>
                </a:solidFill>
              </a:rPr>
              <a:t>Jesus Cristo</a:t>
            </a:r>
            <a:r>
              <a:rPr lang="pt-BR" b="1" dirty="0">
                <a:solidFill>
                  <a:srgbClr val="002060"/>
                </a:solidFill>
              </a:rPr>
              <a:t> </a:t>
            </a:r>
            <a:r>
              <a:rPr lang="pt-BR" b="1" dirty="0" smtClean="0">
                <a:solidFill>
                  <a:srgbClr val="002060"/>
                </a:solidFill>
              </a:rPr>
              <a:t>e a </a:t>
            </a:r>
            <a:r>
              <a:rPr lang="pt-BR" b="1" dirty="0">
                <a:solidFill>
                  <a:srgbClr val="002060"/>
                </a:solidFill>
              </a:rPr>
              <a:t>paixão por </a:t>
            </a:r>
            <a:r>
              <a:rPr lang="pt-BR" b="1" dirty="0" smtClean="0">
                <a:solidFill>
                  <a:srgbClr val="002060"/>
                </a:solidFill>
              </a:rPr>
              <a:t>Ele leva </a:t>
            </a:r>
            <a:r>
              <a:rPr lang="pt-BR" b="1" dirty="0">
                <a:solidFill>
                  <a:srgbClr val="002060"/>
                </a:solidFill>
              </a:rPr>
              <a:t>à </a:t>
            </a:r>
            <a:r>
              <a:rPr lang="pt-BR" b="1" dirty="0" smtClean="0">
                <a:solidFill>
                  <a:srgbClr val="002060"/>
                </a:solidFill>
              </a:rPr>
              <a:t>conversão </a:t>
            </a:r>
            <a:r>
              <a:rPr lang="pt-BR" b="1" dirty="0">
                <a:solidFill>
                  <a:srgbClr val="002060"/>
                </a:solidFill>
              </a:rPr>
              <a:t>pessoal e pastoral </a:t>
            </a:r>
            <a:endParaRPr lang="pt-BR" b="1" dirty="0" smtClean="0">
              <a:solidFill>
                <a:srgbClr val="002060"/>
              </a:solidFill>
            </a:endParaRPr>
          </a:p>
          <a:p>
            <a:pPr lvl="0"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 Igreja está </a:t>
            </a:r>
            <a:r>
              <a:rPr lang="pt-BR" b="1" dirty="0">
                <a:solidFill>
                  <a:srgbClr val="002060"/>
                </a:solidFill>
              </a:rPr>
              <a:t>a serviço do </a:t>
            </a:r>
            <a:r>
              <a:rPr lang="pt-BR" b="1" dirty="0" smtClean="0">
                <a:solidFill>
                  <a:srgbClr val="002060"/>
                </a:solidFill>
              </a:rPr>
              <a:t>Reino. O Reino </a:t>
            </a:r>
            <a:r>
              <a:rPr lang="pt-BR" b="1" dirty="0">
                <a:solidFill>
                  <a:srgbClr val="002060"/>
                </a:solidFill>
              </a:rPr>
              <a:t>de Deus está </a:t>
            </a:r>
            <a:r>
              <a:rPr lang="pt-BR" b="1" dirty="0" smtClean="0">
                <a:solidFill>
                  <a:srgbClr val="002060"/>
                </a:solidFill>
              </a:rPr>
              <a:t>próximo, então Deus </a:t>
            </a:r>
            <a:r>
              <a:rPr lang="pt-BR" b="1" dirty="0">
                <a:solidFill>
                  <a:srgbClr val="002060"/>
                </a:solidFill>
              </a:rPr>
              <a:t>mesmo está </a:t>
            </a:r>
            <a:r>
              <a:rPr lang="pt-BR" b="1" dirty="0" smtClean="0">
                <a:solidFill>
                  <a:srgbClr val="002060"/>
                </a:solidFill>
              </a:rPr>
              <a:t>próximo. </a:t>
            </a:r>
            <a:r>
              <a:rPr lang="pt-BR" b="1" dirty="0">
                <a:solidFill>
                  <a:srgbClr val="002060"/>
                </a:solidFill>
              </a:rPr>
              <a:t>O Reino </a:t>
            </a:r>
            <a:r>
              <a:rPr lang="pt-BR" b="1" dirty="0" smtClean="0">
                <a:solidFill>
                  <a:srgbClr val="002060"/>
                </a:solidFill>
              </a:rPr>
              <a:t>é </a:t>
            </a:r>
            <a:r>
              <a:rPr lang="pt-BR" b="1" dirty="0">
                <a:solidFill>
                  <a:srgbClr val="002060"/>
                </a:solidFill>
              </a:rPr>
              <a:t>a Pessoa </a:t>
            </a:r>
            <a:r>
              <a:rPr lang="pt-BR" b="1" dirty="0" smtClean="0">
                <a:solidFill>
                  <a:srgbClr val="002060"/>
                </a:solidFill>
              </a:rPr>
              <a:t>e a mensagem de Jesus. Neste </a:t>
            </a:r>
            <a:r>
              <a:rPr lang="pt-BR" b="1" dirty="0">
                <a:solidFill>
                  <a:srgbClr val="002060"/>
                </a:solidFill>
              </a:rPr>
              <a:t>sentido, </a:t>
            </a:r>
            <a:r>
              <a:rPr lang="pt-BR" b="1" dirty="0" smtClean="0">
                <a:solidFill>
                  <a:srgbClr val="002060"/>
                </a:solidFill>
              </a:rPr>
              <a:t>nos alegramos  o </a:t>
            </a:r>
            <a:r>
              <a:rPr lang="pt-BR" b="1" dirty="0">
                <a:solidFill>
                  <a:srgbClr val="002060"/>
                </a:solidFill>
              </a:rPr>
              <a:t>Ano Santo da Misericórdia </a:t>
            </a:r>
            <a:endParaRPr lang="pt-BR" b="1" dirty="0" smtClean="0">
              <a:solidFill>
                <a:srgbClr val="002060"/>
              </a:solidFill>
            </a:endParaRPr>
          </a:p>
          <a:p>
            <a:pPr lvl="0"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O encontro </a:t>
            </a:r>
            <a:r>
              <a:rPr lang="pt-BR" b="1" dirty="0">
                <a:solidFill>
                  <a:srgbClr val="002060"/>
                </a:solidFill>
              </a:rPr>
              <a:t>transformador com Jesus </a:t>
            </a:r>
            <a:r>
              <a:rPr lang="pt-BR" b="1" dirty="0" smtClean="0">
                <a:solidFill>
                  <a:srgbClr val="002060"/>
                </a:solidFill>
              </a:rPr>
              <a:t>nos insere na </a:t>
            </a:r>
            <a:r>
              <a:rPr lang="pt-BR" b="1" dirty="0">
                <a:solidFill>
                  <a:srgbClr val="002060"/>
                </a:solidFill>
              </a:rPr>
              <a:t>comunhão com a </a:t>
            </a:r>
            <a:r>
              <a:rPr lang="pt-BR" b="1" dirty="0" smtClean="0">
                <a:solidFill>
                  <a:srgbClr val="002060"/>
                </a:solidFill>
              </a:rPr>
              <a:t>Trindade </a:t>
            </a:r>
            <a:r>
              <a:rPr lang="pt-BR" b="1" dirty="0">
                <a:solidFill>
                  <a:srgbClr val="002060"/>
                </a:solidFill>
              </a:rPr>
              <a:t>e </a:t>
            </a:r>
            <a:r>
              <a:rPr lang="pt-BR" b="1" dirty="0" smtClean="0">
                <a:solidFill>
                  <a:srgbClr val="002060"/>
                </a:solidFill>
              </a:rPr>
              <a:t>nos </a:t>
            </a:r>
            <a:r>
              <a:rPr lang="pt-BR" b="1" dirty="0">
                <a:solidFill>
                  <a:srgbClr val="002060"/>
                </a:solidFill>
              </a:rPr>
              <a:t>comunica a missão de anunciar o </a:t>
            </a:r>
            <a:r>
              <a:rPr lang="pt-BR" b="1" dirty="0" smtClean="0">
                <a:solidFill>
                  <a:srgbClr val="002060"/>
                </a:solidFill>
              </a:rPr>
              <a:t>Reino. </a:t>
            </a:r>
            <a:r>
              <a:rPr lang="pt-BR" b="1" dirty="0">
                <a:solidFill>
                  <a:srgbClr val="002060"/>
                </a:solidFill>
              </a:rPr>
              <a:t>A Igreja existe no mundo como obra das três Pessoas </a:t>
            </a:r>
            <a:r>
              <a:rPr lang="pt-BR" b="1" dirty="0" smtClean="0">
                <a:solidFill>
                  <a:srgbClr val="002060"/>
                </a:solidFill>
              </a:rPr>
              <a:t>divinas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717572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0"/>
            <a:ext cx="7467600" cy="1143000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IGREJA: LUGAR DE ANIMAÇÃO BÍBLICA DA VIDA E DA PASTORAL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075240" cy="5616624"/>
          </a:xfrm>
        </p:spPr>
        <p:txBody>
          <a:bodyPr>
            <a:normAutofit fontScale="85000" lnSpcReduction="20000"/>
          </a:bodyPr>
          <a:lstStyle/>
          <a:p>
            <a:pPr lvl="0"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É </a:t>
            </a:r>
            <a:r>
              <a:rPr lang="pt-BR" b="1" dirty="0">
                <a:solidFill>
                  <a:srgbClr val="002060"/>
                </a:solidFill>
              </a:rPr>
              <a:t>importante favorecer o </a:t>
            </a:r>
            <a:r>
              <a:rPr lang="pt-BR" b="1" dirty="0" smtClean="0">
                <a:solidFill>
                  <a:srgbClr val="002060"/>
                </a:solidFill>
              </a:rPr>
              <a:t>conhecimento  da Bíblia entre </a:t>
            </a:r>
            <a:r>
              <a:rPr lang="pt-BR" b="1" dirty="0">
                <a:solidFill>
                  <a:srgbClr val="002060"/>
                </a:solidFill>
              </a:rPr>
              <a:t>os agentes culturais, mesmo nos ambientes secularizados e entre os não </a:t>
            </a:r>
            <a:r>
              <a:rPr lang="pt-BR" b="1" dirty="0" smtClean="0">
                <a:solidFill>
                  <a:srgbClr val="002060"/>
                </a:solidFill>
              </a:rPr>
              <a:t>crentes, </a:t>
            </a:r>
            <a:r>
              <a:rPr lang="pt-BR" b="1" dirty="0">
                <a:solidFill>
                  <a:srgbClr val="002060"/>
                </a:solidFill>
              </a:rPr>
              <a:t>assim como nas escolas e </a:t>
            </a:r>
            <a:r>
              <a:rPr lang="pt-BR" b="1" dirty="0" smtClean="0">
                <a:solidFill>
                  <a:srgbClr val="002060"/>
                </a:solidFill>
              </a:rPr>
              <a:t>universidades. </a:t>
            </a:r>
            <a:r>
              <a:rPr lang="pt-BR" b="1" dirty="0">
                <a:solidFill>
                  <a:srgbClr val="002060"/>
                </a:solidFill>
              </a:rPr>
              <a:t>Também se pode </a:t>
            </a:r>
            <a:r>
              <a:rPr lang="pt-BR" b="1" dirty="0" smtClean="0">
                <a:solidFill>
                  <a:srgbClr val="002060"/>
                </a:solidFill>
              </a:rPr>
              <a:t>estimular </a:t>
            </a:r>
            <a:r>
              <a:rPr lang="pt-BR" b="1" dirty="0">
                <a:solidFill>
                  <a:srgbClr val="002060"/>
                </a:solidFill>
              </a:rPr>
              <a:t>manifestações </a:t>
            </a:r>
            <a:r>
              <a:rPr lang="pt-BR" b="1" dirty="0" smtClean="0">
                <a:solidFill>
                  <a:srgbClr val="002060"/>
                </a:solidFill>
              </a:rPr>
              <a:t>artísticas, </a:t>
            </a:r>
            <a:r>
              <a:rPr lang="pt-BR" b="1" dirty="0">
                <a:solidFill>
                  <a:srgbClr val="002060"/>
                </a:solidFill>
              </a:rPr>
              <a:t>acompanhadas </a:t>
            </a:r>
            <a:r>
              <a:rPr lang="pt-BR" b="1" dirty="0" smtClean="0">
                <a:solidFill>
                  <a:srgbClr val="002060"/>
                </a:solidFill>
              </a:rPr>
              <a:t>da formação </a:t>
            </a:r>
            <a:r>
              <a:rPr lang="pt-BR" b="1" dirty="0">
                <a:solidFill>
                  <a:srgbClr val="002060"/>
                </a:solidFill>
              </a:rPr>
              <a:t>dos </a:t>
            </a:r>
            <a:r>
              <a:rPr lang="pt-BR" b="1" dirty="0" smtClean="0">
                <a:solidFill>
                  <a:srgbClr val="002060"/>
                </a:solidFill>
              </a:rPr>
              <a:t>artistas</a:t>
            </a:r>
            <a:endParaRPr lang="pt-BR" b="1" dirty="0">
              <a:solidFill>
                <a:srgbClr val="002060"/>
              </a:solidFill>
            </a:endParaRPr>
          </a:p>
          <a:p>
            <a:pPr lvl="0">
              <a:lnSpc>
                <a:spcPct val="160000"/>
              </a:lnSpc>
            </a:pPr>
            <a:r>
              <a:rPr lang="pt-BR" b="1" dirty="0">
                <a:solidFill>
                  <a:srgbClr val="002060"/>
                </a:solidFill>
              </a:rPr>
              <a:t>Importa utilizar o espaço “dos novos meios de comunicação social, especialmente a internet com inúmeras redes sociais</a:t>
            </a:r>
            <a:r>
              <a:rPr lang="pt-BR" b="1" dirty="0" smtClean="0">
                <a:solidFill>
                  <a:srgbClr val="002060"/>
                </a:solidFill>
              </a:rPr>
              <a:t>, lembrando, porém, que “</a:t>
            </a:r>
            <a:r>
              <a:rPr lang="pt-BR" b="1" dirty="0">
                <a:solidFill>
                  <a:srgbClr val="002060"/>
                </a:solidFill>
              </a:rPr>
              <a:t>o encontro pessoal </a:t>
            </a:r>
            <a:r>
              <a:rPr lang="pt-BR" b="1" dirty="0" smtClean="0">
                <a:solidFill>
                  <a:srgbClr val="002060"/>
                </a:solidFill>
              </a:rPr>
              <a:t>é insubstituível</a:t>
            </a:r>
            <a:endParaRPr lang="pt-BR" b="1" dirty="0">
              <a:solidFill>
                <a:srgbClr val="002060"/>
              </a:solidFill>
            </a:endParaRPr>
          </a:p>
          <a:p>
            <a:pPr lvl="0"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Também é importante a instituição </a:t>
            </a:r>
            <a:r>
              <a:rPr lang="pt-BR" b="1" dirty="0">
                <a:solidFill>
                  <a:srgbClr val="002060"/>
                </a:solidFill>
              </a:rPr>
              <a:t>de ministros e ministras da Palavra e à sua formação </a:t>
            </a:r>
            <a:r>
              <a:rPr lang="pt-BR" b="1" dirty="0" smtClean="0">
                <a:solidFill>
                  <a:srgbClr val="002060"/>
                </a:solidFill>
              </a:rPr>
              <a:t>continuada</a:t>
            </a:r>
            <a:r>
              <a:rPr lang="pt-BR" b="1" dirty="0">
                <a:solidFill>
                  <a:srgbClr val="002060"/>
                </a:solidFill>
              </a:rPr>
              <a:t> </a:t>
            </a:r>
            <a:r>
              <a:rPr lang="pt-BR" b="1" dirty="0" smtClean="0">
                <a:solidFill>
                  <a:srgbClr val="002060"/>
                </a:solidFill>
              </a:rPr>
              <a:t>e de qualidade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50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333387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858000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 fontAlgn="ctr"/>
            <a:r>
              <a:rPr lang="pt-BR" b="1" dirty="0" smtClean="0">
                <a:solidFill>
                  <a:schemeClr val="tx1"/>
                </a:solidFill>
              </a:rPr>
              <a:t>IGREJA: COMUNIDADE DE </a:t>
            </a:r>
            <a:br>
              <a:rPr lang="pt-BR" b="1" dirty="0" smtClean="0">
                <a:solidFill>
                  <a:schemeClr val="tx1"/>
                </a:solidFill>
              </a:rPr>
            </a:br>
            <a:r>
              <a:rPr lang="pt-BR" b="1" dirty="0" smtClean="0">
                <a:solidFill>
                  <a:schemeClr val="tx1"/>
                </a:solidFill>
              </a:rPr>
              <a:t>COMUNIDADES</a:t>
            </a:r>
            <a:br>
              <a:rPr lang="pt-BR" b="1" dirty="0" smtClean="0">
                <a:solidFill>
                  <a:schemeClr val="tx1"/>
                </a:solidFill>
              </a:rPr>
            </a:br>
            <a:r>
              <a:rPr lang="pt-BR" b="1" dirty="0">
                <a:solidFill>
                  <a:schemeClr val="tx1"/>
                </a:solidFill>
              </a:rPr>
              <a:t/>
            </a:r>
            <a:br>
              <a:rPr lang="pt-BR" b="1" dirty="0">
                <a:solidFill>
                  <a:schemeClr val="tx1"/>
                </a:solidFill>
              </a:rPr>
            </a:br>
            <a:r>
              <a:rPr lang="pt-BR" b="1" dirty="0">
                <a:solidFill>
                  <a:schemeClr val="tx1"/>
                </a:solidFill>
              </a:rPr>
              <a:t/>
            </a:r>
            <a:br>
              <a:rPr lang="pt-BR" b="1" dirty="0">
                <a:solidFill>
                  <a:schemeClr val="tx1"/>
                </a:solidFill>
              </a:rPr>
            </a:br>
            <a:r>
              <a:rPr lang="pt-BR" b="1" dirty="0" smtClean="0">
                <a:solidFill>
                  <a:schemeClr val="tx1"/>
                </a:solidFill>
              </a:rPr>
              <a:t/>
            </a:r>
            <a:br>
              <a:rPr lang="pt-BR" b="1" dirty="0" smtClean="0">
                <a:solidFill>
                  <a:schemeClr val="tx1"/>
                </a:solidFill>
              </a:rPr>
            </a:br>
            <a:r>
              <a:rPr lang="pt-BR" b="1" dirty="0" smtClean="0">
                <a:solidFill>
                  <a:schemeClr val="tx1"/>
                </a:solidFill>
              </a:rPr>
              <a:t/>
            </a:r>
            <a:br>
              <a:rPr lang="pt-BR" b="1" dirty="0" smtClean="0">
                <a:solidFill>
                  <a:schemeClr val="tx1"/>
                </a:solidFill>
              </a:rPr>
            </a:br>
            <a:r>
              <a:rPr lang="pt-BR" b="1" dirty="0">
                <a:solidFill>
                  <a:schemeClr val="tx1"/>
                </a:solidFill>
              </a:rPr>
              <a:t/>
            </a:r>
            <a:br>
              <a:rPr lang="pt-BR" b="1" dirty="0">
                <a:solidFill>
                  <a:schemeClr val="tx1"/>
                </a:solidFill>
              </a:rPr>
            </a:br>
            <a:endParaRPr lang="pt-BR" sz="3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4294967295"/>
          </p:nvPr>
        </p:nvSpPr>
        <p:spPr>
          <a:xfrm>
            <a:off x="2971800" y="5010150"/>
            <a:ext cx="6172200" cy="1371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2800" dirty="0" smtClean="0">
              <a:solidFill>
                <a:srgbClr val="FFFF00"/>
              </a:solidFill>
            </a:endParaRP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51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012657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IGREJA: COMUNIDADE DE </a:t>
            </a:r>
            <a:br>
              <a:rPr lang="pt-BR" b="1" dirty="0">
                <a:solidFill>
                  <a:srgbClr val="C00000"/>
                </a:solidFill>
              </a:rPr>
            </a:br>
            <a:r>
              <a:rPr lang="pt-BR" b="1" dirty="0">
                <a:solidFill>
                  <a:srgbClr val="C00000"/>
                </a:solidFill>
              </a:rPr>
              <a:t>COMUNIDADES</a:t>
            </a: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59216" cy="4873752"/>
          </a:xfrm>
        </p:spPr>
        <p:txBody>
          <a:bodyPr>
            <a:normAutofit fontScale="85000" lnSpcReduction="20000"/>
          </a:bodyPr>
          <a:lstStyle/>
          <a:p>
            <a:pPr lvl="0"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Devemos acelerar o </a:t>
            </a:r>
            <a:r>
              <a:rPr lang="pt-BR" b="1" dirty="0">
                <a:solidFill>
                  <a:srgbClr val="002060"/>
                </a:solidFill>
              </a:rPr>
              <a:t>processo de animação e fortalecimento de </a:t>
            </a:r>
            <a:r>
              <a:rPr lang="pt-BR" b="1" dirty="0" smtClean="0">
                <a:solidFill>
                  <a:srgbClr val="002060"/>
                </a:solidFill>
              </a:rPr>
              <a:t>comunidades investindo na </a:t>
            </a:r>
            <a:r>
              <a:rPr lang="pt-BR" b="1" dirty="0">
                <a:solidFill>
                  <a:srgbClr val="002060"/>
                </a:solidFill>
              </a:rPr>
              <a:t>descentralização das </a:t>
            </a:r>
            <a:r>
              <a:rPr lang="pt-BR" b="1" dirty="0" smtClean="0">
                <a:solidFill>
                  <a:srgbClr val="002060"/>
                </a:solidFill>
              </a:rPr>
              <a:t>paróquias, principalmente pela setorização, </a:t>
            </a:r>
            <a:r>
              <a:rPr lang="pt-BR" b="1" dirty="0">
                <a:solidFill>
                  <a:srgbClr val="002060"/>
                </a:solidFill>
              </a:rPr>
              <a:t>com equipes próprias </a:t>
            </a:r>
            <a:r>
              <a:rPr lang="pt-BR" b="1" dirty="0" smtClean="0">
                <a:solidFill>
                  <a:srgbClr val="002060"/>
                </a:solidFill>
              </a:rPr>
              <a:t>para favorecer </a:t>
            </a:r>
            <a:r>
              <a:rPr lang="pt-BR" b="1" dirty="0">
                <a:solidFill>
                  <a:srgbClr val="002060"/>
                </a:solidFill>
              </a:rPr>
              <a:t>o nascimento de comunidades, pois </a:t>
            </a:r>
            <a:r>
              <a:rPr lang="pt-BR" b="1" dirty="0" smtClean="0">
                <a:solidFill>
                  <a:srgbClr val="002060"/>
                </a:solidFill>
              </a:rPr>
              <a:t>isso valoriza </a:t>
            </a:r>
            <a:r>
              <a:rPr lang="pt-BR" b="1" dirty="0">
                <a:solidFill>
                  <a:srgbClr val="002060"/>
                </a:solidFill>
              </a:rPr>
              <a:t>os vínculos humanos e </a:t>
            </a:r>
            <a:r>
              <a:rPr lang="pt-BR" b="1" dirty="0" smtClean="0">
                <a:solidFill>
                  <a:srgbClr val="002060"/>
                </a:solidFill>
              </a:rPr>
              <a:t>sociais</a:t>
            </a:r>
            <a:endParaRPr lang="pt-BR" b="1" dirty="0">
              <a:solidFill>
                <a:srgbClr val="002060"/>
              </a:solidFill>
            </a:endParaRPr>
          </a:p>
          <a:p>
            <a:pPr lvl="0">
              <a:lnSpc>
                <a:spcPct val="160000"/>
              </a:lnSpc>
            </a:pPr>
            <a:r>
              <a:rPr lang="pt-BR" b="1" dirty="0">
                <a:solidFill>
                  <a:srgbClr val="002060"/>
                </a:solidFill>
              </a:rPr>
              <a:t>As </a:t>
            </a:r>
            <a:r>
              <a:rPr lang="pt-BR" b="1" dirty="0" smtClean="0">
                <a:solidFill>
                  <a:srgbClr val="002060"/>
                </a:solidFill>
              </a:rPr>
              <a:t>CEBs</a:t>
            </a:r>
            <a:r>
              <a:rPr lang="pt-BR" b="1" dirty="0">
                <a:solidFill>
                  <a:srgbClr val="002060"/>
                </a:solidFill>
              </a:rPr>
              <a:t>, alimentadas pela Palavra, pela Eucaristia, pela oração e pela fraternidade, </a:t>
            </a:r>
            <a:r>
              <a:rPr lang="pt-BR" b="1" dirty="0" smtClean="0">
                <a:solidFill>
                  <a:srgbClr val="002060"/>
                </a:solidFill>
              </a:rPr>
              <a:t>são </a:t>
            </a:r>
            <a:r>
              <a:rPr lang="pt-BR" b="1" dirty="0">
                <a:solidFill>
                  <a:srgbClr val="002060"/>
                </a:solidFill>
              </a:rPr>
              <a:t>sinal de vitalidade da </a:t>
            </a:r>
            <a:r>
              <a:rPr lang="pt-BR" b="1" dirty="0" smtClean="0">
                <a:solidFill>
                  <a:srgbClr val="002060"/>
                </a:solidFill>
              </a:rPr>
              <a:t>Igreja e também </a:t>
            </a:r>
            <a:r>
              <a:rPr lang="pt-BR" b="1" dirty="0">
                <a:solidFill>
                  <a:srgbClr val="002060"/>
                </a:solidFill>
              </a:rPr>
              <a:t>presença eclesial junto aos </a:t>
            </a:r>
            <a:r>
              <a:rPr lang="pt-BR" b="1" dirty="0" smtClean="0">
                <a:solidFill>
                  <a:srgbClr val="002060"/>
                </a:solidFill>
              </a:rPr>
              <a:t>pobres. Elas </a:t>
            </a:r>
            <a:r>
              <a:rPr lang="pt-BR" b="1" dirty="0">
                <a:solidFill>
                  <a:srgbClr val="002060"/>
                </a:solidFill>
              </a:rPr>
              <a:t>se deparam com os desafios da mudança de época e se veem desafiadas a </a:t>
            </a:r>
            <a:r>
              <a:rPr lang="pt-BR" b="1" dirty="0" smtClean="0">
                <a:solidFill>
                  <a:srgbClr val="002060"/>
                </a:solidFill>
              </a:rPr>
              <a:t>discernir novos caminhos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52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383165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341"/>
            <a:ext cx="7467600" cy="1143000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IGREJA: COMUNIDADE DE </a:t>
            </a:r>
            <a:br>
              <a:rPr lang="pt-BR" b="1" dirty="0">
                <a:solidFill>
                  <a:srgbClr val="C00000"/>
                </a:solidFill>
              </a:rPr>
            </a:br>
            <a:r>
              <a:rPr lang="pt-BR" b="1" dirty="0">
                <a:solidFill>
                  <a:srgbClr val="C00000"/>
                </a:solidFill>
              </a:rPr>
              <a:t>COMUNIDADES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003232" cy="5616624"/>
          </a:xfrm>
        </p:spPr>
        <p:txBody>
          <a:bodyPr>
            <a:normAutofit fontScale="92500" lnSpcReduction="20000"/>
          </a:bodyPr>
          <a:lstStyle/>
          <a:p>
            <a:pPr lvl="0">
              <a:lnSpc>
                <a:spcPct val="150000"/>
              </a:lnSpc>
            </a:pPr>
            <a:r>
              <a:rPr lang="pt-BR" b="1" dirty="0">
                <a:solidFill>
                  <a:srgbClr val="002060"/>
                </a:solidFill>
              </a:rPr>
              <a:t>As </a:t>
            </a:r>
            <a:r>
              <a:rPr lang="pt-BR" b="1" dirty="0" smtClean="0">
                <a:solidFill>
                  <a:srgbClr val="002060"/>
                </a:solidFill>
              </a:rPr>
              <a:t>pequenas comunidades são </a:t>
            </a:r>
            <a:r>
              <a:rPr lang="pt-BR" b="1" dirty="0">
                <a:solidFill>
                  <a:srgbClr val="002060"/>
                </a:solidFill>
              </a:rPr>
              <a:t>uma riqueza </a:t>
            </a:r>
            <a:r>
              <a:rPr lang="pt-BR" b="1" dirty="0" smtClean="0">
                <a:solidFill>
                  <a:srgbClr val="002060"/>
                </a:solidFill>
              </a:rPr>
              <a:t>que </a:t>
            </a:r>
            <a:r>
              <a:rPr lang="pt-BR" b="1" dirty="0">
                <a:solidFill>
                  <a:srgbClr val="002060"/>
                </a:solidFill>
              </a:rPr>
              <a:t>o Espírito suscita para </a:t>
            </a:r>
            <a:r>
              <a:rPr lang="pt-BR" b="1" dirty="0" smtClean="0">
                <a:solidFill>
                  <a:srgbClr val="002060"/>
                </a:solidFill>
              </a:rPr>
              <a:t>evangelizar. Todos devem se </a:t>
            </a:r>
            <a:r>
              <a:rPr lang="pt-BR" b="1" dirty="0">
                <a:solidFill>
                  <a:srgbClr val="002060"/>
                </a:solidFill>
              </a:rPr>
              <a:t>comprometer com a </a:t>
            </a:r>
            <a:r>
              <a:rPr lang="pt-BR" b="1" dirty="0" smtClean="0">
                <a:solidFill>
                  <a:srgbClr val="002060"/>
                </a:solidFill>
              </a:rPr>
              <a:t>paróquia, </a:t>
            </a:r>
            <a:r>
              <a:rPr lang="pt-BR" b="1" dirty="0">
                <a:solidFill>
                  <a:srgbClr val="002060"/>
                </a:solidFill>
              </a:rPr>
              <a:t>a assumir os planos pastorais </a:t>
            </a:r>
            <a:r>
              <a:rPr lang="pt-BR" b="1" dirty="0" smtClean="0">
                <a:solidFill>
                  <a:srgbClr val="002060"/>
                </a:solidFill>
              </a:rPr>
              <a:t>da Igreja </a:t>
            </a:r>
            <a:r>
              <a:rPr lang="pt-BR" b="1" dirty="0">
                <a:solidFill>
                  <a:srgbClr val="002060"/>
                </a:solidFill>
              </a:rPr>
              <a:t>Particular, </a:t>
            </a:r>
            <a:r>
              <a:rPr lang="pt-BR" b="1" dirty="0" smtClean="0">
                <a:solidFill>
                  <a:srgbClr val="002060"/>
                </a:solidFill>
              </a:rPr>
              <a:t>e se </a:t>
            </a:r>
            <a:r>
              <a:rPr lang="pt-BR" b="1" dirty="0">
                <a:solidFill>
                  <a:srgbClr val="002060"/>
                </a:solidFill>
              </a:rPr>
              <a:t>unir em torno das </a:t>
            </a:r>
            <a:r>
              <a:rPr lang="pt-BR" b="1" dirty="0" smtClean="0">
                <a:solidFill>
                  <a:srgbClr val="002060"/>
                </a:solidFill>
              </a:rPr>
              <a:t>DGAE</a:t>
            </a:r>
            <a:endParaRPr lang="pt-BR" b="1" dirty="0">
              <a:solidFill>
                <a:srgbClr val="002060"/>
              </a:solidFill>
            </a:endParaRPr>
          </a:p>
          <a:p>
            <a:pPr lvl="0">
              <a:lnSpc>
                <a:spcPct val="150000"/>
              </a:lnSpc>
            </a:pPr>
            <a:r>
              <a:rPr lang="pt-BR" b="1" dirty="0">
                <a:solidFill>
                  <a:srgbClr val="002060"/>
                </a:solidFill>
              </a:rPr>
              <a:t>A pastoral vocacional se torna </a:t>
            </a:r>
            <a:r>
              <a:rPr lang="pt-BR" b="1" dirty="0" smtClean="0">
                <a:solidFill>
                  <a:srgbClr val="002060"/>
                </a:solidFill>
              </a:rPr>
              <a:t>prioritária, principalmente no </a:t>
            </a:r>
            <a:r>
              <a:rPr lang="pt-BR" b="1" dirty="0">
                <a:solidFill>
                  <a:srgbClr val="002060"/>
                </a:solidFill>
              </a:rPr>
              <a:t>cuidado com as vocações ao ministério ordenado e à </a:t>
            </a:r>
            <a:r>
              <a:rPr lang="pt-BR" b="1" dirty="0" smtClean="0">
                <a:solidFill>
                  <a:srgbClr val="002060"/>
                </a:solidFill>
              </a:rPr>
              <a:t>vida consagrada. Deve </a:t>
            </a:r>
            <a:r>
              <a:rPr lang="pt-BR" b="1" dirty="0">
                <a:solidFill>
                  <a:srgbClr val="002060"/>
                </a:solidFill>
              </a:rPr>
              <a:t>suscitar e desenvolver uma </a:t>
            </a:r>
            <a:r>
              <a:rPr lang="pt-BR" b="1" dirty="0" smtClean="0">
                <a:solidFill>
                  <a:srgbClr val="002060"/>
                </a:solidFill>
              </a:rPr>
              <a:t>cultura vocacional</a:t>
            </a:r>
            <a:endParaRPr lang="pt-BR" b="1" dirty="0">
              <a:solidFill>
                <a:srgbClr val="002060"/>
              </a:solidFill>
            </a:endParaRPr>
          </a:p>
          <a:p>
            <a:pPr lvl="0"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O número </a:t>
            </a:r>
            <a:r>
              <a:rPr lang="pt-BR" b="1" dirty="0">
                <a:solidFill>
                  <a:srgbClr val="002060"/>
                </a:solidFill>
              </a:rPr>
              <a:t>insuficiente de sacerdotes e sua </a:t>
            </a:r>
            <a:r>
              <a:rPr lang="pt-BR" b="1" dirty="0" smtClean="0">
                <a:solidFill>
                  <a:srgbClr val="002060"/>
                </a:solidFill>
              </a:rPr>
              <a:t>má distribuição </a:t>
            </a:r>
            <a:r>
              <a:rPr lang="pt-BR" b="1" dirty="0">
                <a:solidFill>
                  <a:srgbClr val="002060"/>
                </a:solidFill>
              </a:rPr>
              <a:t>impossibilitam </a:t>
            </a:r>
            <a:r>
              <a:rPr lang="pt-BR" b="1" dirty="0" smtClean="0">
                <a:solidFill>
                  <a:srgbClr val="002060"/>
                </a:solidFill>
              </a:rPr>
              <a:t>a muitas comunidades a participação regular </a:t>
            </a:r>
            <a:r>
              <a:rPr lang="pt-BR" b="1" dirty="0">
                <a:solidFill>
                  <a:srgbClr val="002060"/>
                </a:solidFill>
              </a:rPr>
              <a:t>na celebração da </a:t>
            </a:r>
            <a:r>
              <a:rPr lang="pt-BR" b="1" dirty="0" smtClean="0">
                <a:solidFill>
                  <a:srgbClr val="002060"/>
                </a:solidFill>
              </a:rPr>
              <a:t>Eucaristia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53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123849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341"/>
            <a:ext cx="7467600" cy="1143000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IGREJA: COMUNIDADE DE </a:t>
            </a:r>
            <a:br>
              <a:rPr lang="pt-BR" b="1" dirty="0">
                <a:solidFill>
                  <a:srgbClr val="C00000"/>
                </a:solidFill>
              </a:rPr>
            </a:br>
            <a:r>
              <a:rPr lang="pt-BR" b="1" dirty="0">
                <a:solidFill>
                  <a:srgbClr val="C00000"/>
                </a:solidFill>
              </a:rPr>
              <a:t>COMUNIDADES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003232" cy="5805264"/>
          </a:xfrm>
        </p:spPr>
        <p:txBody>
          <a:bodyPr>
            <a:normAutofit fontScale="92500" lnSpcReduction="20000"/>
          </a:bodyPr>
          <a:lstStyle/>
          <a:p>
            <a:pPr lvl="0"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 participação </a:t>
            </a:r>
            <a:r>
              <a:rPr lang="pt-BR" b="1" dirty="0">
                <a:solidFill>
                  <a:srgbClr val="002060"/>
                </a:solidFill>
              </a:rPr>
              <a:t>de todos nos destinos da </a:t>
            </a:r>
            <a:r>
              <a:rPr lang="pt-BR" b="1" dirty="0" smtClean="0">
                <a:solidFill>
                  <a:srgbClr val="002060"/>
                </a:solidFill>
              </a:rPr>
              <a:t>comunidade é necessária. </a:t>
            </a:r>
            <a:r>
              <a:rPr lang="pt-BR" b="1" dirty="0">
                <a:solidFill>
                  <a:srgbClr val="002060"/>
                </a:solidFill>
              </a:rPr>
              <a:t>Para isso, </a:t>
            </a:r>
            <a:r>
              <a:rPr lang="pt-BR" b="1" dirty="0" smtClean="0">
                <a:solidFill>
                  <a:srgbClr val="002060"/>
                </a:solidFill>
              </a:rPr>
              <a:t>devemos promover</a:t>
            </a:r>
            <a:r>
              <a:rPr lang="pt-BR" b="1" dirty="0"/>
              <a:t>:</a:t>
            </a:r>
          </a:p>
          <a:p>
            <a:pPr lvl="1" fontAlgn="ctr">
              <a:lnSpc>
                <a:spcPct val="160000"/>
              </a:lnSpc>
            </a:pPr>
            <a:r>
              <a:rPr lang="pt-BR" b="1" dirty="0"/>
              <a:t>a diversidade </a:t>
            </a:r>
            <a:r>
              <a:rPr lang="pt-BR" b="1" dirty="0" smtClean="0"/>
              <a:t>ministerial</a:t>
            </a:r>
          </a:p>
          <a:p>
            <a:pPr lvl="1" fontAlgn="ctr">
              <a:lnSpc>
                <a:spcPct val="160000"/>
              </a:lnSpc>
            </a:pPr>
            <a:r>
              <a:rPr lang="pt-BR" b="1" dirty="0" smtClean="0"/>
              <a:t>A unidade da diocese, </a:t>
            </a:r>
            <a:r>
              <a:rPr lang="pt-BR" b="1" dirty="0"/>
              <a:t>sob a orientação do bispo </a:t>
            </a:r>
            <a:endParaRPr lang="pt-BR" b="1" dirty="0" smtClean="0"/>
          </a:p>
          <a:p>
            <a:pPr lvl="1" fontAlgn="ctr">
              <a:lnSpc>
                <a:spcPct val="160000"/>
              </a:lnSpc>
            </a:pPr>
            <a:r>
              <a:rPr lang="pt-BR" b="1" dirty="0" smtClean="0"/>
              <a:t>o </a:t>
            </a:r>
            <a:r>
              <a:rPr lang="pt-BR" b="1" dirty="0"/>
              <a:t>carisma da vida </a:t>
            </a:r>
            <a:r>
              <a:rPr lang="pt-BR" b="1" dirty="0" smtClean="0"/>
              <a:t>consagrada</a:t>
            </a:r>
          </a:p>
          <a:p>
            <a:pPr lvl="1" fontAlgn="ctr">
              <a:lnSpc>
                <a:spcPct val="160000"/>
              </a:lnSpc>
            </a:pPr>
            <a:r>
              <a:rPr lang="pt-BR" b="1" dirty="0" smtClean="0"/>
              <a:t>assembleias</a:t>
            </a:r>
            <a:r>
              <a:rPr lang="pt-BR" b="1" dirty="0"/>
              <a:t>, conselhos e comissões, tanto em âmbito pastoral como </a:t>
            </a:r>
            <a:r>
              <a:rPr lang="pt-BR" b="1" dirty="0" smtClean="0"/>
              <a:t>econômico-administrativo.</a:t>
            </a:r>
          </a:p>
          <a:p>
            <a:pPr lvl="1" fontAlgn="ctr">
              <a:lnSpc>
                <a:spcPct val="160000"/>
              </a:lnSpc>
            </a:pPr>
            <a:r>
              <a:rPr lang="pt-BR" b="1" dirty="0" smtClean="0"/>
              <a:t>a pastoral </a:t>
            </a:r>
            <a:r>
              <a:rPr lang="pt-BR" b="1" dirty="0"/>
              <a:t>orgânica e de </a:t>
            </a:r>
            <a:r>
              <a:rPr lang="pt-BR" b="1" dirty="0" smtClean="0"/>
              <a:t>conjunto </a:t>
            </a:r>
          </a:p>
          <a:p>
            <a:pPr lvl="0"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Temos também a experiência </a:t>
            </a:r>
            <a:r>
              <a:rPr lang="pt-BR" b="1" dirty="0">
                <a:solidFill>
                  <a:srgbClr val="002060"/>
                </a:solidFill>
              </a:rPr>
              <a:t>das paróquias-irmãs, dentro e fora da diocese, análoga ao </a:t>
            </a:r>
            <a:r>
              <a:rPr lang="pt-BR" b="1" dirty="0" smtClean="0">
                <a:solidFill>
                  <a:srgbClr val="002060"/>
                </a:solidFill>
              </a:rPr>
              <a:t>projeto Igrejas-irmãs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54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040876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858000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 fontAlgn="ctr"/>
            <a:r>
              <a:rPr lang="pt-BR" b="1" dirty="0" smtClean="0">
                <a:solidFill>
                  <a:schemeClr val="tx1"/>
                </a:solidFill>
              </a:rPr>
              <a:t>IGREJA A SERVIÇO DA </a:t>
            </a:r>
            <a:br>
              <a:rPr lang="pt-BR" b="1" dirty="0" smtClean="0">
                <a:solidFill>
                  <a:schemeClr val="tx1"/>
                </a:solidFill>
              </a:rPr>
            </a:br>
            <a:r>
              <a:rPr lang="pt-BR" b="1" dirty="0" smtClean="0">
                <a:solidFill>
                  <a:schemeClr val="tx1"/>
                </a:solidFill>
              </a:rPr>
              <a:t>VIDA PLENA PARA TODOS</a:t>
            </a:r>
            <a:br>
              <a:rPr lang="pt-BR" b="1" dirty="0" smtClean="0">
                <a:solidFill>
                  <a:schemeClr val="tx1"/>
                </a:solidFill>
              </a:rPr>
            </a:br>
            <a:r>
              <a:rPr lang="pt-BR" b="1" dirty="0">
                <a:solidFill>
                  <a:schemeClr val="tx1"/>
                </a:solidFill>
              </a:rPr>
              <a:t/>
            </a:r>
            <a:br>
              <a:rPr lang="pt-BR" b="1" dirty="0">
                <a:solidFill>
                  <a:schemeClr val="tx1"/>
                </a:solidFill>
              </a:rPr>
            </a:br>
            <a:r>
              <a:rPr lang="pt-BR" b="1" dirty="0">
                <a:solidFill>
                  <a:schemeClr val="tx1"/>
                </a:solidFill>
              </a:rPr>
              <a:t/>
            </a:r>
            <a:br>
              <a:rPr lang="pt-BR" b="1" dirty="0">
                <a:solidFill>
                  <a:schemeClr val="tx1"/>
                </a:solidFill>
              </a:rPr>
            </a:br>
            <a:r>
              <a:rPr lang="pt-BR" b="1" dirty="0" smtClean="0">
                <a:solidFill>
                  <a:schemeClr val="tx1"/>
                </a:solidFill>
              </a:rPr>
              <a:t/>
            </a:r>
            <a:br>
              <a:rPr lang="pt-BR" b="1" dirty="0" smtClean="0">
                <a:solidFill>
                  <a:schemeClr val="tx1"/>
                </a:solidFill>
              </a:rPr>
            </a:br>
            <a:r>
              <a:rPr lang="pt-BR" b="1" dirty="0" smtClean="0">
                <a:solidFill>
                  <a:schemeClr val="tx1"/>
                </a:solidFill>
              </a:rPr>
              <a:t/>
            </a:r>
            <a:br>
              <a:rPr lang="pt-BR" b="1" dirty="0" smtClean="0">
                <a:solidFill>
                  <a:schemeClr val="tx1"/>
                </a:solidFill>
              </a:rPr>
            </a:br>
            <a:r>
              <a:rPr lang="pt-BR" b="1" dirty="0">
                <a:solidFill>
                  <a:schemeClr val="tx1"/>
                </a:solidFill>
              </a:rPr>
              <a:t/>
            </a:r>
            <a:br>
              <a:rPr lang="pt-BR" b="1" dirty="0">
                <a:solidFill>
                  <a:schemeClr val="tx1"/>
                </a:solidFill>
              </a:rPr>
            </a:br>
            <a:endParaRPr lang="pt-BR" sz="3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4294967295"/>
          </p:nvPr>
        </p:nvSpPr>
        <p:spPr>
          <a:xfrm>
            <a:off x="2971800" y="5010150"/>
            <a:ext cx="6172200" cy="1371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2800" dirty="0" smtClean="0">
              <a:solidFill>
                <a:srgbClr val="FFFF00"/>
              </a:solidFill>
            </a:endParaRP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55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247176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IGREJA A SERVIÇO DA </a:t>
            </a:r>
            <a:br>
              <a:rPr lang="pt-BR" b="1" dirty="0">
                <a:solidFill>
                  <a:srgbClr val="C00000"/>
                </a:solidFill>
              </a:rPr>
            </a:br>
            <a:r>
              <a:rPr lang="pt-BR" b="1" dirty="0">
                <a:solidFill>
                  <a:srgbClr val="C00000"/>
                </a:solidFill>
              </a:rPr>
              <a:t>VIDA PLENA PARA TODOS</a:t>
            </a: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075240" cy="5805264"/>
          </a:xfrm>
        </p:spPr>
        <p:txBody>
          <a:bodyPr>
            <a:normAutofit fontScale="85000" lnSpcReduction="20000"/>
          </a:bodyPr>
          <a:lstStyle/>
          <a:p>
            <a:pPr lvl="0">
              <a:lnSpc>
                <a:spcPct val="160000"/>
              </a:lnSpc>
            </a:pPr>
            <a:r>
              <a:rPr lang="pt-BR" b="1" dirty="0">
                <a:solidFill>
                  <a:srgbClr val="002060"/>
                </a:solidFill>
              </a:rPr>
              <a:t>A Igreja, através de uma pastoral social estruturada, orgânica e integral, tem a vocação e a missão de promover, cuidar e defender a </a:t>
            </a:r>
            <a:r>
              <a:rPr lang="pt-BR" b="1" dirty="0" smtClean="0">
                <a:solidFill>
                  <a:srgbClr val="002060"/>
                </a:solidFill>
              </a:rPr>
              <a:t>vida</a:t>
            </a:r>
          </a:p>
          <a:p>
            <a:pPr lvl="0"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O </a:t>
            </a:r>
            <a:r>
              <a:rPr lang="pt-BR" b="1" dirty="0">
                <a:solidFill>
                  <a:srgbClr val="002060"/>
                </a:solidFill>
              </a:rPr>
              <a:t>serviço à vida começa pelo respeito à dignidade da pessoa humana, através de iniciativas como: a) defender e promover a dignidade da vida </a:t>
            </a:r>
            <a:r>
              <a:rPr lang="pt-BR" b="1" dirty="0" smtClean="0">
                <a:solidFill>
                  <a:srgbClr val="002060"/>
                </a:solidFill>
              </a:rPr>
              <a:t>humana;  </a:t>
            </a:r>
            <a:r>
              <a:rPr lang="pt-BR" b="1" dirty="0">
                <a:solidFill>
                  <a:srgbClr val="002060"/>
                </a:solidFill>
              </a:rPr>
              <a:t>b) tratar o ser humano como fim e não como </a:t>
            </a:r>
            <a:r>
              <a:rPr lang="pt-BR" b="1" dirty="0" smtClean="0">
                <a:solidFill>
                  <a:srgbClr val="002060"/>
                </a:solidFill>
              </a:rPr>
              <a:t>meio; </a:t>
            </a:r>
            <a:r>
              <a:rPr lang="pt-BR" b="1" dirty="0">
                <a:solidFill>
                  <a:srgbClr val="002060"/>
                </a:solidFill>
              </a:rPr>
              <a:t>c) tratar todo ser humano sem preconceito nem </a:t>
            </a:r>
            <a:r>
              <a:rPr lang="pt-BR" b="1" dirty="0" smtClean="0">
                <a:solidFill>
                  <a:srgbClr val="002060"/>
                </a:solidFill>
              </a:rPr>
              <a:t>discriminação. </a:t>
            </a:r>
            <a:r>
              <a:rPr lang="pt-BR" b="1" dirty="0">
                <a:solidFill>
                  <a:srgbClr val="002060"/>
                </a:solidFill>
              </a:rPr>
              <a:t>Neste sentido, destaca-se a </a:t>
            </a:r>
            <a:r>
              <a:rPr lang="pt-BR" b="1" dirty="0" smtClean="0">
                <a:solidFill>
                  <a:srgbClr val="002060"/>
                </a:solidFill>
              </a:rPr>
              <a:t>CF</a:t>
            </a:r>
            <a:endParaRPr lang="pt-BR" b="1" dirty="0">
              <a:solidFill>
                <a:srgbClr val="002060"/>
              </a:solidFill>
            </a:endParaRPr>
          </a:p>
          <a:p>
            <a:pPr lvl="0">
              <a:lnSpc>
                <a:spcPct val="160000"/>
              </a:lnSpc>
            </a:pPr>
            <a:r>
              <a:rPr lang="pt-BR" b="1" dirty="0">
                <a:solidFill>
                  <a:srgbClr val="002060"/>
                </a:solidFill>
              </a:rPr>
              <a:t>Um olhar especial merece a </a:t>
            </a:r>
            <a:r>
              <a:rPr lang="pt-BR" b="1" dirty="0" smtClean="0">
                <a:solidFill>
                  <a:srgbClr val="002060"/>
                </a:solidFill>
              </a:rPr>
              <a:t>família que </a:t>
            </a:r>
            <a:r>
              <a:rPr lang="pt-BR" b="1" dirty="0">
                <a:solidFill>
                  <a:srgbClr val="002060"/>
                </a:solidFill>
              </a:rPr>
              <a:t>precisa ser considerada </a:t>
            </a:r>
            <a:r>
              <a:rPr lang="pt-BR" b="1" dirty="0" smtClean="0">
                <a:solidFill>
                  <a:srgbClr val="002060"/>
                </a:solidFill>
              </a:rPr>
              <a:t>um </a:t>
            </a:r>
            <a:r>
              <a:rPr lang="pt-BR" b="1" dirty="0">
                <a:solidFill>
                  <a:srgbClr val="002060"/>
                </a:solidFill>
              </a:rPr>
              <a:t>dos eixos transversais de toda a ação </a:t>
            </a:r>
            <a:r>
              <a:rPr lang="pt-BR" b="1" dirty="0" smtClean="0">
                <a:solidFill>
                  <a:srgbClr val="002060"/>
                </a:solidFill>
              </a:rPr>
              <a:t>evangelizadora.  É preciso </a:t>
            </a:r>
            <a:r>
              <a:rPr lang="pt-BR" b="1" dirty="0">
                <a:solidFill>
                  <a:srgbClr val="002060"/>
                </a:solidFill>
              </a:rPr>
              <a:t>uma pastoral </a:t>
            </a:r>
            <a:r>
              <a:rPr lang="pt-BR" b="1" dirty="0" smtClean="0">
                <a:solidFill>
                  <a:srgbClr val="002060"/>
                </a:solidFill>
              </a:rPr>
              <a:t>familiar intensa</a:t>
            </a:r>
            <a:r>
              <a:rPr lang="pt-BR" b="1" dirty="0">
                <a:solidFill>
                  <a:srgbClr val="002060"/>
                </a:solidFill>
              </a:rPr>
              <a:t>, vigorosa e </a:t>
            </a:r>
            <a:r>
              <a:rPr lang="pt-BR" b="1" dirty="0" smtClean="0">
                <a:solidFill>
                  <a:srgbClr val="002060"/>
                </a:solidFill>
              </a:rPr>
              <a:t>frutuosa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56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829243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8636"/>
            <a:ext cx="7467600" cy="1143000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IGREJA A SERVIÇO DA </a:t>
            </a:r>
            <a:br>
              <a:rPr lang="pt-BR" b="1" dirty="0">
                <a:solidFill>
                  <a:srgbClr val="C00000"/>
                </a:solidFill>
              </a:rPr>
            </a:br>
            <a:r>
              <a:rPr lang="pt-BR" b="1" dirty="0">
                <a:solidFill>
                  <a:srgbClr val="C00000"/>
                </a:solidFill>
              </a:rPr>
              <a:t>VIDA PLENA PARA TODOS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003232" cy="5349208"/>
          </a:xfrm>
        </p:spPr>
        <p:txBody>
          <a:bodyPr>
            <a:normAutofit fontScale="85000" lnSpcReduction="10000"/>
          </a:bodyPr>
          <a:lstStyle/>
          <a:p>
            <a:pPr lvl="0">
              <a:lnSpc>
                <a:spcPct val="160000"/>
              </a:lnSpc>
            </a:pPr>
            <a:r>
              <a:rPr lang="pt-BR" b="1" dirty="0">
                <a:solidFill>
                  <a:srgbClr val="002060"/>
                </a:solidFill>
              </a:rPr>
              <a:t>É </a:t>
            </a:r>
            <a:r>
              <a:rPr lang="pt-BR" b="1" dirty="0" smtClean="0">
                <a:solidFill>
                  <a:srgbClr val="002060"/>
                </a:solidFill>
              </a:rPr>
              <a:t>preciso o </a:t>
            </a:r>
            <a:r>
              <a:rPr lang="pt-BR" b="1" dirty="0">
                <a:solidFill>
                  <a:srgbClr val="002060"/>
                </a:solidFill>
              </a:rPr>
              <a:t>empenho na defesa da dignidade das mulheres, das pessoas com deficiência e dos </a:t>
            </a:r>
            <a:r>
              <a:rPr lang="pt-BR" b="1" dirty="0" smtClean="0">
                <a:solidFill>
                  <a:srgbClr val="002060"/>
                </a:solidFill>
              </a:rPr>
              <a:t>idosos </a:t>
            </a:r>
            <a:endParaRPr lang="pt-BR" b="1" dirty="0">
              <a:solidFill>
                <a:srgbClr val="002060"/>
              </a:solidFill>
            </a:endParaRPr>
          </a:p>
          <a:p>
            <a:pPr lvl="0">
              <a:lnSpc>
                <a:spcPct val="160000"/>
              </a:lnSpc>
            </a:pPr>
            <a:r>
              <a:rPr lang="pt-BR" b="1" dirty="0">
                <a:solidFill>
                  <a:srgbClr val="002060"/>
                </a:solidFill>
              </a:rPr>
              <a:t>Crianças, adolescentes e jovens precisam de maior </a:t>
            </a:r>
            <a:r>
              <a:rPr lang="pt-BR" b="1" dirty="0" smtClean="0">
                <a:solidFill>
                  <a:srgbClr val="002060"/>
                </a:solidFill>
              </a:rPr>
              <a:t>atenção. É importante </a:t>
            </a:r>
            <a:r>
              <a:rPr lang="pt-BR" b="1" dirty="0">
                <a:solidFill>
                  <a:srgbClr val="002060"/>
                </a:solidFill>
              </a:rPr>
              <a:t>promover e apoiar a pastoral juvenil, </a:t>
            </a:r>
            <a:r>
              <a:rPr lang="pt-BR" b="1" dirty="0" smtClean="0">
                <a:solidFill>
                  <a:srgbClr val="002060"/>
                </a:solidFill>
              </a:rPr>
              <a:t>do </a:t>
            </a:r>
            <a:r>
              <a:rPr lang="pt-BR" b="1" dirty="0">
                <a:solidFill>
                  <a:srgbClr val="002060"/>
                </a:solidFill>
              </a:rPr>
              <a:t>menor, </a:t>
            </a:r>
            <a:r>
              <a:rPr lang="pt-BR" b="1" dirty="0" smtClean="0">
                <a:solidFill>
                  <a:srgbClr val="002060"/>
                </a:solidFill>
              </a:rPr>
              <a:t>da criança e da sobriedade</a:t>
            </a:r>
          </a:p>
          <a:p>
            <a:pPr lvl="0"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No </a:t>
            </a:r>
            <a:r>
              <a:rPr lang="pt-BR" b="1" dirty="0">
                <a:solidFill>
                  <a:srgbClr val="002060"/>
                </a:solidFill>
              </a:rPr>
              <a:t>âmbito da Economia, é necessário compartilhar as alegrias e preocupações dos trabalhadores e das trabalhadoras, por meio da presença evangelizadora, nos locais de trabalho, </a:t>
            </a:r>
            <a:r>
              <a:rPr lang="pt-BR" b="1" dirty="0" smtClean="0">
                <a:solidFill>
                  <a:srgbClr val="002060"/>
                </a:solidFill>
              </a:rPr>
              <a:t>sindicatos</a:t>
            </a:r>
            <a:r>
              <a:rPr lang="pt-BR" b="1" dirty="0">
                <a:solidFill>
                  <a:srgbClr val="002060"/>
                </a:solidFill>
              </a:rPr>
              <a:t>, </a:t>
            </a:r>
            <a:r>
              <a:rPr lang="pt-BR" b="1" dirty="0" smtClean="0">
                <a:solidFill>
                  <a:srgbClr val="002060"/>
                </a:solidFill>
              </a:rPr>
              <a:t>associações </a:t>
            </a:r>
            <a:r>
              <a:rPr lang="pt-BR" b="1" dirty="0">
                <a:solidFill>
                  <a:srgbClr val="002060"/>
                </a:solidFill>
              </a:rPr>
              <a:t>de classe e </a:t>
            </a:r>
            <a:r>
              <a:rPr lang="pt-BR" b="1" dirty="0" smtClean="0">
                <a:solidFill>
                  <a:srgbClr val="002060"/>
                </a:solidFill>
              </a:rPr>
              <a:t>lazer. Urge </a:t>
            </a:r>
            <a:r>
              <a:rPr lang="pt-BR" b="1" dirty="0">
                <a:solidFill>
                  <a:srgbClr val="002060"/>
                </a:solidFill>
              </a:rPr>
              <a:t>lutar contra o </a:t>
            </a:r>
            <a:r>
              <a:rPr lang="pt-BR" b="1" dirty="0" smtClean="0">
                <a:solidFill>
                  <a:srgbClr val="002060"/>
                </a:solidFill>
              </a:rPr>
              <a:t>desemprego, </a:t>
            </a:r>
            <a:r>
              <a:rPr lang="pt-BR" b="1" dirty="0">
                <a:solidFill>
                  <a:srgbClr val="002060"/>
                </a:solidFill>
              </a:rPr>
              <a:t>o </a:t>
            </a:r>
            <a:r>
              <a:rPr lang="pt-BR" b="1" dirty="0" smtClean="0">
                <a:solidFill>
                  <a:srgbClr val="002060"/>
                </a:solidFill>
              </a:rPr>
              <a:t>subemprego e a perda de direitos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57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38008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2405"/>
            <a:ext cx="7467600" cy="1143000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IGREJA A SERVIÇO DA </a:t>
            </a:r>
            <a:br>
              <a:rPr lang="pt-BR" b="1" dirty="0">
                <a:solidFill>
                  <a:srgbClr val="C00000"/>
                </a:solidFill>
              </a:rPr>
            </a:br>
            <a:r>
              <a:rPr lang="pt-BR" b="1" dirty="0">
                <a:solidFill>
                  <a:srgbClr val="C00000"/>
                </a:solidFill>
              </a:rPr>
              <a:t>VIDA PLENA PARA TODOS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931224" cy="5328592"/>
          </a:xfrm>
        </p:spPr>
        <p:txBody>
          <a:bodyPr>
            <a:normAutofit fontScale="85000" lnSpcReduction="10000"/>
          </a:bodyPr>
          <a:lstStyle/>
          <a:p>
            <a:pPr lvl="0">
              <a:lnSpc>
                <a:spcPct val="160000"/>
              </a:lnSpc>
            </a:pPr>
            <a:r>
              <a:rPr lang="pt-BR" b="1" dirty="0">
                <a:solidFill>
                  <a:srgbClr val="002060"/>
                </a:solidFill>
              </a:rPr>
              <a:t>Atenção especial merecem os migrantes forçados a buscar trabalho e moradia</a:t>
            </a:r>
            <a:r>
              <a:rPr lang="pt-BR" b="1" dirty="0" smtClean="0">
                <a:solidFill>
                  <a:srgbClr val="002060"/>
                </a:solidFill>
              </a:rPr>
              <a:t>: os </a:t>
            </a:r>
            <a:r>
              <a:rPr lang="pt-BR" b="1" dirty="0">
                <a:solidFill>
                  <a:srgbClr val="002060"/>
                </a:solidFill>
              </a:rPr>
              <a:t>migrantes brasileiros no </a:t>
            </a:r>
            <a:r>
              <a:rPr lang="pt-BR" b="1" dirty="0" smtClean="0">
                <a:solidFill>
                  <a:srgbClr val="002060"/>
                </a:solidFill>
              </a:rPr>
              <a:t>exterior; os </a:t>
            </a:r>
            <a:r>
              <a:rPr lang="pt-BR" b="1" dirty="0">
                <a:solidFill>
                  <a:srgbClr val="002060"/>
                </a:solidFill>
              </a:rPr>
              <a:t>migrantes </a:t>
            </a:r>
            <a:r>
              <a:rPr lang="pt-BR" b="1" dirty="0" smtClean="0">
                <a:solidFill>
                  <a:srgbClr val="002060"/>
                </a:solidFill>
              </a:rPr>
              <a:t>sazonais; as </a:t>
            </a:r>
            <a:r>
              <a:rPr lang="pt-BR" b="1" dirty="0">
                <a:solidFill>
                  <a:srgbClr val="002060"/>
                </a:solidFill>
              </a:rPr>
              <a:t>vítimas do tráfico de </a:t>
            </a:r>
            <a:r>
              <a:rPr lang="pt-BR" b="1" dirty="0" smtClean="0">
                <a:solidFill>
                  <a:srgbClr val="002060"/>
                </a:solidFill>
              </a:rPr>
              <a:t>pessoas; os </a:t>
            </a:r>
            <a:r>
              <a:rPr lang="pt-BR" b="1" dirty="0">
                <a:solidFill>
                  <a:srgbClr val="002060"/>
                </a:solidFill>
              </a:rPr>
              <a:t>trabalhadores </a:t>
            </a:r>
            <a:r>
              <a:rPr lang="pt-BR" b="1" dirty="0" smtClean="0">
                <a:solidFill>
                  <a:srgbClr val="002060"/>
                </a:solidFill>
              </a:rPr>
              <a:t>explorados; os </a:t>
            </a:r>
            <a:r>
              <a:rPr lang="pt-BR" b="1" dirty="0">
                <a:solidFill>
                  <a:srgbClr val="002060"/>
                </a:solidFill>
              </a:rPr>
              <a:t>novos migrantes </a:t>
            </a:r>
            <a:r>
              <a:rPr lang="pt-BR" b="1" dirty="0" smtClean="0">
                <a:solidFill>
                  <a:srgbClr val="002060"/>
                </a:solidFill>
              </a:rPr>
              <a:t>estrangeiros</a:t>
            </a:r>
            <a:endParaRPr lang="pt-BR" b="1" dirty="0">
              <a:solidFill>
                <a:srgbClr val="002060"/>
              </a:solidFill>
            </a:endParaRPr>
          </a:p>
          <a:p>
            <a:pPr fontAlgn="ctr">
              <a:lnSpc>
                <a:spcPct val="160000"/>
              </a:lnSpc>
            </a:pPr>
            <a:r>
              <a:rPr lang="pt-BR" b="1" dirty="0">
                <a:solidFill>
                  <a:srgbClr val="002060"/>
                </a:solidFill>
              </a:rPr>
              <a:t>É urgente o estabelecimento de estruturas </a:t>
            </a:r>
            <a:r>
              <a:rPr lang="pt-BR" b="1" dirty="0" smtClean="0">
                <a:solidFill>
                  <a:srgbClr val="002060"/>
                </a:solidFill>
              </a:rPr>
              <a:t>destinadas a </a:t>
            </a:r>
            <a:r>
              <a:rPr lang="pt-BR" b="1" dirty="0">
                <a:solidFill>
                  <a:srgbClr val="002060"/>
                </a:solidFill>
              </a:rPr>
              <a:t>acompanhar os migrantes e </a:t>
            </a:r>
            <a:r>
              <a:rPr lang="pt-BR" b="1" dirty="0" smtClean="0">
                <a:solidFill>
                  <a:srgbClr val="002060"/>
                </a:solidFill>
              </a:rPr>
              <a:t>refugiados e a se empenhar na busca de uma </a:t>
            </a:r>
            <a:r>
              <a:rPr lang="pt-BR" b="1" dirty="0">
                <a:solidFill>
                  <a:srgbClr val="002060"/>
                </a:solidFill>
              </a:rPr>
              <a:t>política migratória </a:t>
            </a:r>
            <a:r>
              <a:rPr lang="pt-BR" b="1" dirty="0" smtClean="0">
                <a:solidFill>
                  <a:srgbClr val="002060"/>
                </a:solidFill>
              </a:rPr>
              <a:t>justa</a:t>
            </a:r>
            <a:endParaRPr lang="pt-BR" b="1" dirty="0">
              <a:solidFill>
                <a:srgbClr val="002060"/>
              </a:solidFill>
            </a:endParaRPr>
          </a:p>
          <a:p>
            <a:pPr lvl="0">
              <a:lnSpc>
                <a:spcPct val="160000"/>
              </a:lnSpc>
            </a:pPr>
            <a:r>
              <a:rPr lang="pt-BR" b="1" dirty="0">
                <a:solidFill>
                  <a:srgbClr val="002060"/>
                </a:solidFill>
              </a:rPr>
              <a:t>No âmbito da cultura, cabe promover uma sociedade que respeite as diferenças, combatendo o preconceito e a </a:t>
            </a:r>
            <a:r>
              <a:rPr lang="pt-BR" b="1" dirty="0" smtClean="0">
                <a:solidFill>
                  <a:srgbClr val="002060"/>
                </a:solidFill>
              </a:rPr>
              <a:t>discriminação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58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122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IGREJA A SERVIÇO DA </a:t>
            </a:r>
            <a:br>
              <a:rPr lang="pt-BR" b="1" dirty="0">
                <a:solidFill>
                  <a:srgbClr val="C00000"/>
                </a:solidFill>
              </a:rPr>
            </a:br>
            <a:r>
              <a:rPr lang="pt-BR" b="1" dirty="0">
                <a:solidFill>
                  <a:srgbClr val="C00000"/>
                </a:solidFill>
              </a:rPr>
              <a:t>VIDA PLENA PARA TODOS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lvl="0">
              <a:lnSpc>
                <a:spcPct val="160000"/>
              </a:lnSpc>
            </a:pPr>
            <a:r>
              <a:rPr lang="pt-BR" b="1" dirty="0">
                <a:solidFill>
                  <a:srgbClr val="002060"/>
                </a:solidFill>
              </a:rPr>
              <a:t>Cabe apoiar as iniciativas em prol da inclusão social e o reconhecimento dos direitos das </a:t>
            </a:r>
            <a:r>
              <a:rPr lang="pt-BR" b="1" dirty="0" smtClean="0">
                <a:solidFill>
                  <a:srgbClr val="002060"/>
                </a:solidFill>
              </a:rPr>
              <a:t>minorias</a:t>
            </a:r>
          </a:p>
          <a:p>
            <a:pPr lvl="0"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Importante é </a:t>
            </a:r>
            <a:r>
              <a:rPr lang="pt-BR" b="1" dirty="0">
                <a:solidFill>
                  <a:srgbClr val="002060"/>
                </a:solidFill>
              </a:rPr>
              <a:t>a formação de </a:t>
            </a:r>
            <a:r>
              <a:rPr lang="pt-BR" b="1" dirty="0" smtClean="0">
                <a:solidFill>
                  <a:srgbClr val="002060"/>
                </a:solidFill>
              </a:rPr>
              <a:t>pessoas </a:t>
            </a:r>
            <a:r>
              <a:rPr lang="pt-BR" b="1" dirty="0">
                <a:solidFill>
                  <a:srgbClr val="002060"/>
                </a:solidFill>
              </a:rPr>
              <a:t>que estejam em níveis de decisão, </a:t>
            </a:r>
            <a:r>
              <a:rPr lang="pt-BR" b="1" dirty="0" smtClean="0">
                <a:solidFill>
                  <a:srgbClr val="002060"/>
                </a:solidFill>
              </a:rPr>
              <a:t>evangelizando </a:t>
            </a:r>
            <a:r>
              <a:rPr lang="pt-BR" b="1" dirty="0">
                <a:solidFill>
                  <a:srgbClr val="002060"/>
                </a:solidFill>
              </a:rPr>
              <a:t>os </a:t>
            </a:r>
            <a:r>
              <a:rPr lang="pt-BR" b="1" dirty="0" smtClean="0">
                <a:solidFill>
                  <a:srgbClr val="002060"/>
                </a:solidFill>
              </a:rPr>
              <a:t>novos areópagos: mundo universitário</a:t>
            </a:r>
            <a:r>
              <a:rPr lang="pt-BR" b="1" dirty="0">
                <a:solidFill>
                  <a:srgbClr val="002060"/>
                </a:solidFill>
              </a:rPr>
              <a:t> </a:t>
            </a:r>
            <a:r>
              <a:rPr lang="pt-BR" b="1" dirty="0" smtClean="0">
                <a:solidFill>
                  <a:srgbClr val="002060"/>
                </a:solidFill>
              </a:rPr>
              <a:t>com </a:t>
            </a:r>
            <a:r>
              <a:rPr lang="pt-BR" b="1" dirty="0">
                <a:solidFill>
                  <a:srgbClr val="002060"/>
                </a:solidFill>
              </a:rPr>
              <a:t>u</a:t>
            </a:r>
            <a:r>
              <a:rPr lang="pt-BR" b="1" dirty="0" smtClean="0">
                <a:solidFill>
                  <a:srgbClr val="002060"/>
                </a:solidFill>
              </a:rPr>
              <a:t>ma </a:t>
            </a:r>
            <a:r>
              <a:rPr lang="pt-BR" b="1" dirty="0">
                <a:solidFill>
                  <a:srgbClr val="002060"/>
                </a:solidFill>
              </a:rPr>
              <a:t>consistente pastoral </a:t>
            </a:r>
            <a:r>
              <a:rPr lang="pt-BR" b="1" dirty="0" smtClean="0">
                <a:solidFill>
                  <a:srgbClr val="002060"/>
                </a:solidFill>
              </a:rPr>
              <a:t>universitária; mundo </a:t>
            </a:r>
            <a:r>
              <a:rPr lang="pt-BR" b="1" dirty="0">
                <a:solidFill>
                  <a:srgbClr val="002060"/>
                </a:solidFill>
              </a:rPr>
              <a:t>da </a:t>
            </a:r>
            <a:r>
              <a:rPr lang="pt-BR" b="1" dirty="0" smtClean="0">
                <a:solidFill>
                  <a:srgbClr val="002060"/>
                </a:solidFill>
              </a:rPr>
              <a:t>comunicação, com investimentos </a:t>
            </a:r>
            <a:r>
              <a:rPr lang="pt-BR" b="1" dirty="0">
                <a:solidFill>
                  <a:srgbClr val="002060"/>
                </a:solidFill>
              </a:rPr>
              <a:t>tecnológicos e qualificação de </a:t>
            </a:r>
            <a:r>
              <a:rPr lang="pt-BR" b="1" dirty="0" smtClean="0">
                <a:solidFill>
                  <a:srgbClr val="002060"/>
                </a:solidFill>
              </a:rPr>
              <a:t>pessoal; presença </a:t>
            </a:r>
            <a:r>
              <a:rPr lang="pt-BR" b="1" dirty="0">
                <a:solidFill>
                  <a:srgbClr val="002060"/>
                </a:solidFill>
              </a:rPr>
              <a:t>pastoral junto aos empresários, aos políticos, aos formadores de opinião no mundo do trabalho, dirigentes sindicais e líderes </a:t>
            </a:r>
            <a:r>
              <a:rPr lang="pt-BR" b="1" dirty="0" smtClean="0">
                <a:solidFill>
                  <a:srgbClr val="002060"/>
                </a:solidFill>
              </a:rPr>
              <a:t>comunitários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59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0197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28636"/>
            <a:ext cx="7467600" cy="1143000"/>
          </a:xfrm>
        </p:spPr>
        <p:txBody>
          <a:bodyPr/>
          <a:lstStyle/>
          <a:p>
            <a:pPr algn="ctr"/>
            <a:r>
              <a:rPr lang="pt-BR" b="1" dirty="0" smtClean="0">
                <a:solidFill>
                  <a:srgbClr val="C00000"/>
                </a:solidFill>
              </a:rPr>
              <a:t>IGREJA: LUGAR DO ENCONTRO COM JESUS CRISTO</a:t>
            </a: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931224" cy="5544616"/>
          </a:xfrm>
        </p:spPr>
        <p:txBody>
          <a:bodyPr>
            <a:normAutofit fontScale="85000" lnSpcReduction="20000"/>
          </a:bodyPr>
          <a:lstStyle/>
          <a:p>
            <a:pPr lvl="0">
              <a:lnSpc>
                <a:spcPct val="160000"/>
              </a:lnSpc>
            </a:pPr>
            <a:r>
              <a:rPr lang="pt-BR" b="1" dirty="0">
                <a:solidFill>
                  <a:srgbClr val="002060"/>
                </a:solidFill>
              </a:rPr>
              <a:t>N</a:t>
            </a:r>
            <a:r>
              <a:rPr lang="pt-BR" b="1" dirty="0" smtClean="0">
                <a:solidFill>
                  <a:srgbClr val="002060"/>
                </a:solidFill>
              </a:rPr>
              <a:t>a comunhão, </a:t>
            </a:r>
            <a:r>
              <a:rPr lang="pt-BR" b="1" dirty="0">
                <a:solidFill>
                  <a:srgbClr val="002060"/>
                </a:solidFill>
              </a:rPr>
              <a:t>ao contemplar o</a:t>
            </a:r>
            <a:r>
              <a:rPr lang="pt-BR" b="1" dirty="0" smtClean="0">
                <a:solidFill>
                  <a:srgbClr val="002060"/>
                </a:solidFill>
              </a:rPr>
              <a:t> </a:t>
            </a:r>
            <a:r>
              <a:rPr lang="pt-BR" b="1" dirty="0">
                <a:solidFill>
                  <a:srgbClr val="002060"/>
                </a:solidFill>
              </a:rPr>
              <a:t>Cristo, </a:t>
            </a:r>
            <a:r>
              <a:rPr lang="pt-BR" b="1" dirty="0" smtClean="0">
                <a:solidFill>
                  <a:srgbClr val="002060"/>
                </a:solidFill>
              </a:rPr>
              <a:t>descobrimos </a:t>
            </a:r>
            <a:r>
              <a:rPr lang="pt-BR" b="1" dirty="0">
                <a:solidFill>
                  <a:srgbClr val="002060"/>
                </a:solidFill>
              </a:rPr>
              <a:t>o Verbo </a:t>
            </a:r>
            <a:r>
              <a:rPr lang="pt-BR" b="1" dirty="0" smtClean="0">
                <a:solidFill>
                  <a:srgbClr val="002060"/>
                </a:solidFill>
              </a:rPr>
              <a:t>entre nós, para </a:t>
            </a:r>
            <a:r>
              <a:rPr lang="pt-BR" b="1" dirty="0">
                <a:solidFill>
                  <a:srgbClr val="002060"/>
                </a:solidFill>
              </a:rPr>
              <a:t>anunciar o Reino, a graça, a justiça e a </a:t>
            </a:r>
            <a:r>
              <a:rPr lang="pt-BR" b="1" dirty="0" smtClean="0">
                <a:solidFill>
                  <a:srgbClr val="002060"/>
                </a:solidFill>
              </a:rPr>
              <a:t>reconciliação, cuidar das ovelhas </a:t>
            </a:r>
            <a:r>
              <a:rPr lang="pt-BR" b="1" dirty="0">
                <a:solidFill>
                  <a:srgbClr val="002060"/>
                </a:solidFill>
              </a:rPr>
              <a:t>que não fazem parte do </a:t>
            </a:r>
            <a:r>
              <a:rPr lang="pt-BR" b="1" dirty="0" smtClean="0">
                <a:solidFill>
                  <a:srgbClr val="002060"/>
                </a:solidFill>
              </a:rPr>
              <a:t>rebanho. Deus se comunica </a:t>
            </a:r>
            <a:r>
              <a:rPr lang="pt-BR" b="1" dirty="0">
                <a:solidFill>
                  <a:srgbClr val="002060"/>
                </a:solidFill>
              </a:rPr>
              <a:t>conosco </a:t>
            </a:r>
            <a:r>
              <a:rPr lang="pt-BR" b="1" dirty="0" smtClean="0">
                <a:solidFill>
                  <a:srgbClr val="002060"/>
                </a:solidFill>
              </a:rPr>
              <a:t>pelo Verbo </a:t>
            </a:r>
            <a:r>
              <a:rPr lang="pt-BR" b="1" dirty="0">
                <a:solidFill>
                  <a:srgbClr val="002060"/>
                </a:solidFill>
              </a:rPr>
              <a:t>feito </a:t>
            </a:r>
            <a:r>
              <a:rPr lang="pt-BR" b="1" dirty="0" smtClean="0">
                <a:solidFill>
                  <a:srgbClr val="002060"/>
                </a:solidFill>
              </a:rPr>
              <a:t>carne </a:t>
            </a:r>
          </a:p>
          <a:p>
            <a:pPr lvl="0"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O </a:t>
            </a:r>
            <a:r>
              <a:rPr lang="pt-BR" b="1" dirty="0">
                <a:solidFill>
                  <a:srgbClr val="002060"/>
                </a:solidFill>
              </a:rPr>
              <a:t>encontro com </a:t>
            </a:r>
            <a:r>
              <a:rPr lang="pt-BR" b="1" dirty="0" smtClean="0">
                <a:solidFill>
                  <a:srgbClr val="002060"/>
                </a:solidFill>
              </a:rPr>
              <a:t>Jesus, mediado pela Igreja,  </a:t>
            </a:r>
            <a:r>
              <a:rPr lang="pt-BR" b="1" dirty="0">
                <a:solidFill>
                  <a:srgbClr val="002060"/>
                </a:solidFill>
              </a:rPr>
              <a:t>convida à conversão e ao discipulado missionário. </a:t>
            </a:r>
            <a:endParaRPr lang="pt-BR" b="1" dirty="0" smtClean="0">
              <a:solidFill>
                <a:srgbClr val="002060"/>
              </a:solidFill>
            </a:endParaRPr>
          </a:p>
          <a:p>
            <a:pPr lvl="0"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As motivações </a:t>
            </a:r>
            <a:r>
              <a:rPr lang="pt-BR" b="1" dirty="0">
                <a:solidFill>
                  <a:srgbClr val="002060"/>
                </a:solidFill>
              </a:rPr>
              <a:t>para evangelizar </a:t>
            </a:r>
            <a:r>
              <a:rPr lang="pt-BR" b="1" dirty="0" smtClean="0">
                <a:solidFill>
                  <a:srgbClr val="002060"/>
                </a:solidFill>
              </a:rPr>
              <a:t>são </a:t>
            </a:r>
            <a:r>
              <a:rPr lang="pt-BR" b="1" dirty="0">
                <a:solidFill>
                  <a:srgbClr val="002060"/>
                </a:solidFill>
              </a:rPr>
              <a:t>o </a:t>
            </a:r>
            <a:r>
              <a:rPr lang="pt-BR" b="1" dirty="0" smtClean="0">
                <a:solidFill>
                  <a:srgbClr val="002060"/>
                </a:solidFill>
              </a:rPr>
              <a:t>amor, a salvação que </a:t>
            </a:r>
            <a:r>
              <a:rPr lang="pt-BR" b="1" dirty="0">
                <a:solidFill>
                  <a:srgbClr val="002060"/>
                </a:solidFill>
              </a:rPr>
              <a:t>recebemos de Jesus, </a:t>
            </a:r>
            <a:r>
              <a:rPr lang="pt-BR" b="1" dirty="0" smtClean="0">
                <a:solidFill>
                  <a:srgbClr val="002060"/>
                </a:solidFill>
              </a:rPr>
              <a:t>e o desejo de amá-lo sempre mais</a:t>
            </a:r>
            <a:endParaRPr lang="pt-BR" b="1" dirty="0">
              <a:solidFill>
                <a:srgbClr val="002060"/>
              </a:solidFill>
            </a:endParaRPr>
          </a:p>
          <a:p>
            <a:pPr lvl="0"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Desse encontro nasce a </a:t>
            </a:r>
            <a:r>
              <a:rPr lang="pt-BR" b="1" dirty="0">
                <a:solidFill>
                  <a:srgbClr val="002060"/>
                </a:solidFill>
              </a:rPr>
              <a:t>fé que </a:t>
            </a:r>
            <a:r>
              <a:rPr lang="pt-BR" b="1" dirty="0" smtClean="0">
                <a:solidFill>
                  <a:srgbClr val="002060"/>
                </a:solidFill>
              </a:rPr>
              <a:t>exige </a:t>
            </a:r>
            <a:r>
              <a:rPr lang="pt-BR" b="1" dirty="0">
                <a:solidFill>
                  <a:srgbClr val="002060"/>
                </a:solidFill>
              </a:rPr>
              <a:t>a decisão de  </a:t>
            </a:r>
            <a:r>
              <a:rPr lang="pt-BR" b="1" dirty="0" smtClean="0">
                <a:solidFill>
                  <a:srgbClr val="002060"/>
                </a:solidFill>
              </a:rPr>
              <a:t>estar com </a:t>
            </a:r>
            <a:r>
              <a:rPr lang="pt-BR" b="1" dirty="0">
                <a:solidFill>
                  <a:srgbClr val="002060"/>
                </a:solidFill>
              </a:rPr>
              <a:t>o Senhor, para </a:t>
            </a:r>
            <a:r>
              <a:rPr lang="pt-BR" b="1" dirty="0" smtClean="0">
                <a:solidFill>
                  <a:srgbClr val="002060"/>
                </a:solidFill>
              </a:rPr>
              <a:t>compreender suas razões 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775062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341"/>
            <a:ext cx="7467600" cy="1143000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IGREJA A SERVIÇO DA </a:t>
            </a:r>
            <a:br>
              <a:rPr lang="pt-BR" b="1" dirty="0">
                <a:solidFill>
                  <a:srgbClr val="C00000"/>
                </a:solidFill>
              </a:rPr>
            </a:br>
            <a:r>
              <a:rPr lang="pt-BR" b="1" dirty="0">
                <a:solidFill>
                  <a:srgbClr val="C00000"/>
                </a:solidFill>
              </a:rPr>
              <a:t>VIDA PLENA PARA TODOS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003232" cy="5688632"/>
          </a:xfrm>
        </p:spPr>
        <p:txBody>
          <a:bodyPr>
            <a:normAutofit fontScale="85000" lnSpcReduction="20000"/>
          </a:bodyPr>
          <a:lstStyle/>
          <a:p>
            <a:pPr lvl="0"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Devemos incentivar </a:t>
            </a:r>
            <a:r>
              <a:rPr lang="pt-BR" b="1" dirty="0">
                <a:solidFill>
                  <a:srgbClr val="002060"/>
                </a:solidFill>
              </a:rPr>
              <a:t>a Pastoral da Cultura, </a:t>
            </a:r>
            <a:r>
              <a:rPr lang="pt-BR" b="1" dirty="0" smtClean="0">
                <a:solidFill>
                  <a:srgbClr val="002060"/>
                </a:solidFill>
              </a:rPr>
              <a:t>que atinja os </a:t>
            </a:r>
            <a:r>
              <a:rPr lang="pt-BR" b="1" dirty="0">
                <a:solidFill>
                  <a:srgbClr val="002060"/>
                </a:solidFill>
              </a:rPr>
              <a:t>núcleos de criação e difusão cultural e a diversidade </a:t>
            </a:r>
            <a:r>
              <a:rPr lang="pt-BR" b="1" dirty="0" smtClean="0">
                <a:solidFill>
                  <a:srgbClr val="002060"/>
                </a:solidFill>
              </a:rPr>
              <a:t>da cultura popular. Neste contexto, </a:t>
            </a:r>
            <a:r>
              <a:rPr lang="pt-BR" b="1" dirty="0">
                <a:solidFill>
                  <a:srgbClr val="002060"/>
                </a:solidFill>
              </a:rPr>
              <a:t>a evangelização </a:t>
            </a:r>
            <a:r>
              <a:rPr lang="pt-BR" b="1" dirty="0" smtClean="0">
                <a:solidFill>
                  <a:srgbClr val="002060"/>
                </a:solidFill>
              </a:rPr>
              <a:t>deve aproximar </a:t>
            </a:r>
            <a:r>
              <a:rPr lang="pt-BR" b="1" dirty="0">
                <a:solidFill>
                  <a:srgbClr val="002060"/>
                </a:solidFill>
              </a:rPr>
              <a:t>a fé e a razão, através do </a:t>
            </a:r>
            <a:r>
              <a:rPr lang="pt-BR" b="1" dirty="0" smtClean="0">
                <a:solidFill>
                  <a:srgbClr val="002060"/>
                </a:solidFill>
              </a:rPr>
              <a:t>diálogo com </a:t>
            </a:r>
            <a:r>
              <a:rPr lang="pt-BR" b="1" dirty="0">
                <a:solidFill>
                  <a:srgbClr val="002060"/>
                </a:solidFill>
              </a:rPr>
              <a:t>a sociedade </a:t>
            </a:r>
            <a:endParaRPr lang="pt-BR" b="1" dirty="0" smtClean="0">
              <a:solidFill>
                <a:srgbClr val="002060"/>
              </a:solidFill>
            </a:endParaRPr>
          </a:p>
          <a:p>
            <a:pPr lvl="0"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É importante o </a:t>
            </a:r>
            <a:r>
              <a:rPr lang="pt-BR" b="1" dirty="0">
                <a:solidFill>
                  <a:srgbClr val="002060"/>
                </a:solidFill>
              </a:rPr>
              <a:t>cuidado da vida no </a:t>
            </a:r>
            <a:r>
              <a:rPr lang="pt-BR" b="1" dirty="0" smtClean="0">
                <a:solidFill>
                  <a:srgbClr val="002060"/>
                </a:solidFill>
              </a:rPr>
              <a:t>planeta. A devastação </a:t>
            </a:r>
            <a:r>
              <a:rPr lang="pt-BR" b="1" dirty="0">
                <a:solidFill>
                  <a:srgbClr val="002060"/>
                </a:solidFill>
              </a:rPr>
              <a:t>da Amazônia exige </a:t>
            </a:r>
            <a:r>
              <a:rPr lang="pt-BR" b="1" dirty="0" smtClean="0">
                <a:solidFill>
                  <a:srgbClr val="002060"/>
                </a:solidFill>
              </a:rPr>
              <a:t>atitudes. </a:t>
            </a:r>
            <a:r>
              <a:rPr lang="pt-BR" b="1" dirty="0">
                <a:solidFill>
                  <a:srgbClr val="002060"/>
                </a:solidFill>
              </a:rPr>
              <a:t>Requer-se </a:t>
            </a:r>
            <a:r>
              <a:rPr lang="pt-BR" b="1" dirty="0" smtClean="0">
                <a:solidFill>
                  <a:srgbClr val="002060"/>
                </a:solidFill>
              </a:rPr>
              <a:t>esforço </a:t>
            </a:r>
            <a:r>
              <a:rPr lang="pt-BR" b="1" dirty="0">
                <a:solidFill>
                  <a:srgbClr val="002060"/>
                </a:solidFill>
              </a:rPr>
              <a:t>e presença profética, valorizando as culturas locais e estimulando uma evangelização </a:t>
            </a:r>
            <a:r>
              <a:rPr lang="pt-BR" b="1" dirty="0" smtClean="0">
                <a:solidFill>
                  <a:srgbClr val="002060"/>
                </a:solidFill>
              </a:rPr>
              <a:t>inculturada</a:t>
            </a:r>
            <a:endParaRPr lang="pt-BR" b="1" dirty="0">
              <a:solidFill>
                <a:srgbClr val="002060"/>
              </a:solidFill>
            </a:endParaRPr>
          </a:p>
          <a:p>
            <a:pPr lvl="0"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Devemos educar </a:t>
            </a:r>
            <a:r>
              <a:rPr lang="pt-BR" b="1" dirty="0">
                <a:solidFill>
                  <a:srgbClr val="002060"/>
                </a:solidFill>
              </a:rPr>
              <a:t>para a preservação da natureza e o cuidado com a ecologia humana, através </a:t>
            </a:r>
            <a:r>
              <a:rPr lang="pt-BR" b="1" dirty="0" smtClean="0">
                <a:solidFill>
                  <a:srgbClr val="002060"/>
                </a:solidFill>
              </a:rPr>
              <a:t>ações</a:t>
            </a:r>
            <a:r>
              <a:rPr lang="pt-BR" b="1" dirty="0">
                <a:solidFill>
                  <a:srgbClr val="002060"/>
                </a:solidFill>
              </a:rPr>
              <a:t> </a:t>
            </a:r>
            <a:r>
              <a:rPr lang="pt-BR" b="1" dirty="0" smtClean="0">
                <a:solidFill>
                  <a:srgbClr val="002060"/>
                </a:solidFill>
              </a:rPr>
              <a:t>como </a:t>
            </a:r>
            <a:r>
              <a:rPr lang="pt-BR" b="1" dirty="0">
                <a:solidFill>
                  <a:srgbClr val="002060"/>
                </a:solidFill>
              </a:rPr>
              <a:t>a preservação da água</a:t>
            </a:r>
            <a:r>
              <a:rPr lang="pt-BR" b="1" dirty="0" smtClean="0">
                <a:solidFill>
                  <a:srgbClr val="002060"/>
                </a:solidFill>
              </a:rPr>
              <a:t>, </a:t>
            </a:r>
            <a:r>
              <a:rPr lang="pt-BR" b="1" dirty="0">
                <a:solidFill>
                  <a:srgbClr val="002060"/>
                </a:solidFill>
              </a:rPr>
              <a:t>do </a:t>
            </a:r>
            <a:r>
              <a:rPr lang="pt-BR" b="1" dirty="0" smtClean="0">
                <a:solidFill>
                  <a:srgbClr val="002060"/>
                </a:solidFill>
              </a:rPr>
              <a:t>solo</a:t>
            </a:r>
            <a:r>
              <a:rPr lang="pt-BR" b="1" dirty="0">
                <a:solidFill>
                  <a:srgbClr val="002060"/>
                </a:solidFill>
              </a:rPr>
              <a:t> </a:t>
            </a:r>
            <a:r>
              <a:rPr lang="pt-BR" b="1" dirty="0" smtClean="0">
                <a:solidFill>
                  <a:srgbClr val="002060"/>
                </a:solidFill>
              </a:rPr>
              <a:t>e </a:t>
            </a:r>
            <a:r>
              <a:rPr lang="pt-BR" b="1" dirty="0">
                <a:solidFill>
                  <a:srgbClr val="002060"/>
                </a:solidFill>
              </a:rPr>
              <a:t>do </a:t>
            </a:r>
            <a:r>
              <a:rPr lang="pt-BR" b="1" dirty="0" smtClean="0">
                <a:solidFill>
                  <a:srgbClr val="002060"/>
                </a:solidFill>
              </a:rPr>
              <a:t>ar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60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430323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0"/>
            <a:ext cx="7467600" cy="1143000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IGREJA A SERVIÇO DA </a:t>
            </a:r>
            <a:br>
              <a:rPr lang="pt-BR" b="1" dirty="0">
                <a:solidFill>
                  <a:srgbClr val="C00000"/>
                </a:solidFill>
              </a:rPr>
            </a:br>
            <a:r>
              <a:rPr lang="pt-BR" b="1" dirty="0">
                <a:solidFill>
                  <a:srgbClr val="C00000"/>
                </a:solidFill>
              </a:rPr>
              <a:t>VIDA PLENA PARA TODOS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931224" cy="5400600"/>
          </a:xfrm>
        </p:spPr>
        <p:txBody>
          <a:bodyPr>
            <a:normAutofit fontScale="85000" lnSpcReduction="10000"/>
          </a:bodyPr>
          <a:lstStyle/>
          <a:p>
            <a:pPr lvl="0">
              <a:lnSpc>
                <a:spcPct val="160000"/>
              </a:lnSpc>
            </a:pPr>
            <a:r>
              <a:rPr lang="pt-BR" b="1" dirty="0">
                <a:solidFill>
                  <a:srgbClr val="002060"/>
                </a:solidFill>
              </a:rPr>
              <a:t>Promova-se </a:t>
            </a:r>
            <a:r>
              <a:rPr lang="pt-BR" b="1" dirty="0" smtClean="0">
                <a:solidFill>
                  <a:srgbClr val="002060"/>
                </a:solidFill>
              </a:rPr>
              <a:t>a </a:t>
            </a:r>
            <a:r>
              <a:rPr lang="pt-BR" b="1" dirty="0">
                <a:solidFill>
                  <a:srgbClr val="002060"/>
                </a:solidFill>
              </a:rPr>
              <a:t>participação social e política dos </a:t>
            </a:r>
            <a:r>
              <a:rPr lang="pt-BR" b="1" dirty="0" smtClean="0">
                <a:solidFill>
                  <a:srgbClr val="002060"/>
                </a:solidFill>
              </a:rPr>
              <a:t>leigos </a:t>
            </a:r>
            <a:r>
              <a:rPr lang="pt-BR" b="1" dirty="0">
                <a:solidFill>
                  <a:srgbClr val="002060"/>
                </a:solidFill>
              </a:rPr>
              <a:t>e </a:t>
            </a:r>
            <a:r>
              <a:rPr lang="pt-BR" b="1" dirty="0" smtClean="0">
                <a:solidFill>
                  <a:srgbClr val="002060"/>
                </a:solidFill>
              </a:rPr>
              <a:t>leigas. Cresce </a:t>
            </a:r>
            <a:r>
              <a:rPr lang="pt-BR" b="1" dirty="0">
                <a:solidFill>
                  <a:srgbClr val="002060"/>
                </a:solidFill>
              </a:rPr>
              <a:t>a importância </a:t>
            </a:r>
            <a:r>
              <a:rPr lang="pt-BR" b="1" dirty="0" smtClean="0">
                <a:solidFill>
                  <a:srgbClr val="002060"/>
                </a:solidFill>
              </a:rPr>
              <a:t>do </a:t>
            </a:r>
            <a:r>
              <a:rPr lang="pt-BR" b="1" dirty="0">
                <a:solidFill>
                  <a:srgbClr val="002060"/>
                </a:solidFill>
              </a:rPr>
              <a:t>fortalecimento da sociedade civil, </a:t>
            </a:r>
            <a:r>
              <a:rPr lang="pt-BR" b="1" dirty="0" smtClean="0">
                <a:solidFill>
                  <a:srgbClr val="002060"/>
                </a:solidFill>
              </a:rPr>
              <a:t>da </a:t>
            </a:r>
            <a:r>
              <a:rPr lang="pt-BR" b="1" dirty="0">
                <a:solidFill>
                  <a:srgbClr val="002060"/>
                </a:solidFill>
              </a:rPr>
              <a:t>luta contra a </a:t>
            </a:r>
            <a:r>
              <a:rPr lang="pt-BR" b="1" dirty="0" smtClean="0">
                <a:solidFill>
                  <a:srgbClr val="002060"/>
                </a:solidFill>
              </a:rPr>
              <a:t>corrupção e do </a:t>
            </a:r>
            <a:r>
              <a:rPr lang="pt-BR" b="1" dirty="0">
                <a:solidFill>
                  <a:srgbClr val="002060"/>
                </a:solidFill>
              </a:rPr>
              <a:t>serviço </a:t>
            </a:r>
            <a:r>
              <a:rPr lang="pt-BR" b="1" dirty="0" smtClean="0">
                <a:solidFill>
                  <a:srgbClr val="002060"/>
                </a:solidFill>
              </a:rPr>
              <a:t>pela unidade </a:t>
            </a:r>
            <a:r>
              <a:rPr lang="pt-BR" b="1" dirty="0">
                <a:solidFill>
                  <a:srgbClr val="002060"/>
                </a:solidFill>
              </a:rPr>
              <a:t>e fraternidade dos </a:t>
            </a:r>
            <a:r>
              <a:rPr lang="pt-BR" b="1" dirty="0" smtClean="0">
                <a:solidFill>
                  <a:srgbClr val="002060"/>
                </a:solidFill>
              </a:rPr>
              <a:t>povos</a:t>
            </a:r>
            <a:endParaRPr lang="pt-BR" b="1" dirty="0">
              <a:solidFill>
                <a:srgbClr val="002060"/>
              </a:solidFill>
            </a:endParaRPr>
          </a:p>
          <a:p>
            <a:pPr lvl="0">
              <a:lnSpc>
                <a:spcPct val="160000"/>
              </a:lnSpc>
            </a:pPr>
            <a:r>
              <a:rPr lang="pt-BR" b="1" dirty="0">
                <a:solidFill>
                  <a:srgbClr val="002060"/>
                </a:solidFill>
              </a:rPr>
              <a:t>Como </a:t>
            </a:r>
            <a:r>
              <a:rPr lang="pt-BR" b="1" dirty="0" smtClean="0">
                <a:solidFill>
                  <a:srgbClr val="002060"/>
                </a:solidFill>
              </a:rPr>
              <a:t>cidadãos, empenho </a:t>
            </a:r>
            <a:r>
              <a:rPr lang="pt-BR" b="1" dirty="0">
                <a:solidFill>
                  <a:srgbClr val="002060"/>
                </a:solidFill>
              </a:rPr>
              <a:t>para que </a:t>
            </a:r>
            <a:r>
              <a:rPr lang="pt-BR" b="1" dirty="0" smtClean="0">
                <a:solidFill>
                  <a:srgbClr val="002060"/>
                </a:solidFill>
              </a:rPr>
              <a:t>organizações </a:t>
            </a:r>
            <a:r>
              <a:rPr lang="pt-BR" b="1" dirty="0">
                <a:solidFill>
                  <a:srgbClr val="002060"/>
                </a:solidFill>
              </a:rPr>
              <a:t>católicas colaborem ou ajam em </a:t>
            </a:r>
            <a:r>
              <a:rPr lang="pt-BR" b="1" dirty="0" smtClean="0">
                <a:solidFill>
                  <a:srgbClr val="002060"/>
                </a:solidFill>
              </a:rPr>
              <a:t>parceria para implantação e </a:t>
            </a:r>
            <a:r>
              <a:rPr lang="pt-BR" b="1" dirty="0">
                <a:solidFill>
                  <a:srgbClr val="002060"/>
                </a:solidFill>
              </a:rPr>
              <a:t>execução de políticas </a:t>
            </a:r>
            <a:r>
              <a:rPr lang="pt-BR" b="1" dirty="0" smtClean="0">
                <a:solidFill>
                  <a:srgbClr val="002060"/>
                </a:solidFill>
              </a:rPr>
              <a:t>públicas para </a:t>
            </a:r>
            <a:r>
              <a:rPr lang="pt-BR" b="1" dirty="0">
                <a:solidFill>
                  <a:srgbClr val="002060"/>
                </a:solidFill>
              </a:rPr>
              <a:t>a defesa e a promoção da vida e do bem comum, segundo a </a:t>
            </a:r>
            <a:r>
              <a:rPr lang="pt-BR" b="1" dirty="0" smtClean="0">
                <a:solidFill>
                  <a:srgbClr val="002060"/>
                </a:solidFill>
              </a:rPr>
              <a:t>DSI</a:t>
            </a:r>
            <a:endParaRPr lang="pt-BR" b="1" dirty="0">
              <a:solidFill>
                <a:srgbClr val="002060"/>
              </a:solidFill>
            </a:endParaRPr>
          </a:p>
          <a:p>
            <a:pPr lvl="0"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 paz </a:t>
            </a:r>
            <a:r>
              <a:rPr lang="pt-BR" b="1" dirty="0">
                <a:solidFill>
                  <a:srgbClr val="002060"/>
                </a:solidFill>
              </a:rPr>
              <a:t>pressupõe a participação em campanhas que busquem </a:t>
            </a:r>
            <a:r>
              <a:rPr lang="pt-BR" b="1" dirty="0" smtClean="0">
                <a:solidFill>
                  <a:srgbClr val="002060"/>
                </a:solidFill>
              </a:rPr>
              <a:t>efetivara </a:t>
            </a:r>
            <a:r>
              <a:rPr lang="pt-BR" b="1" dirty="0">
                <a:solidFill>
                  <a:srgbClr val="002060"/>
                </a:solidFill>
              </a:rPr>
              <a:t>convivência </a:t>
            </a:r>
            <a:r>
              <a:rPr lang="pt-BR" b="1" dirty="0" smtClean="0">
                <a:solidFill>
                  <a:srgbClr val="002060"/>
                </a:solidFill>
              </a:rPr>
              <a:t>pacífica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61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76370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IGREJA A SERVIÇO DA </a:t>
            </a:r>
            <a:br>
              <a:rPr lang="pt-BR" b="1" dirty="0">
                <a:solidFill>
                  <a:srgbClr val="C00000"/>
                </a:solidFill>
              </a:rPr>
            </a:br>
            <a:r>
              <a:rPr lang="pt-BR" b="1" dirty="0">
                <a:solidFill>
                  <a:srgbClr val="C00000"/>
                </a:solidFill>
              </a:rPr>
              <a:t>VIDA PLENA PARA TODOS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59216" cy="4873752"/>
          </a:xfrm>
        </p:spPr>
        <p:txBody>
          <a:bodyPr>
            <a:normAutofit fontScale="92500"/>
          </a:bodyPr>
          <a:lstStyle/>
          <a:p>
            <a:pPr lvl="0"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Urge </a:t>
            </a:r>
            <a:r>
              <a:rPr lang="pt-BR" b="1" dirty="0">
                <a:solidFill>
                  <a:srgbClr val="002060"/>
                </a:solidFill>
              </a:rPr>
              <a:t>uma presença mais efetiva da </a:t>
            </a:r>
            <a:r>
              <a:rPr lang="pt-BR" b="1" dirty="0" smtClean="0">
                <a:solidFill>
                  <a:srgbClr val="002060"/>
                </a:solidFill>
              </a:rPr>
              <a:t>Igreja nas </a:t>
            </a:r>
            <a:r>
              <a:rPr lang="pt-BR" b="1" dirty="0">
                <a:solidFill>
                  <a:srgbClr val="002060"/>
                </a:solidFill>
              </a:rPr>
              <a:t>periferias existenciais, em regiões suburbanas e em situações de fratura </a:t>
            </a:r>
            <a:r>
              <a:rPr lang="pt-BR" b="1" dirty="0" smtClean="0">
                <a:solidFill>
                  <a:srgbClr val="002060"/>
                </a:solidFill>
              </a:rPr>
              <a:t>social</a:t>
            </a:r>
            <a:endParaRPr lang="pt-BR" b="1" dirty="0">
              <a:solidFill>
                <a:srgbClr val="002060"/>
              </a:solidFill>
            </a:endParaRPr>
          </a:p>
          <a:p>
            <a:pPr lvl="0">
              <a:lnSpc>
                <a:spcPct val="150000"/>
              </a:lnSpc>
            </a:pPr>
            <a:r>
              <a:rPr lang="pt-BR" b="1" dirty="0">
                <a:solidFill>
                  <a:srgbClr val="002060"/>
                </a:solidFill>
              </a:rPr>
              <a:t>O empenho </a:t>
            </a:r>
            <a:r>
              <a:rPr lang="pt-BR" b="1" dirty="0" smtClean="0">
                <a:solidFill>
                  <a:srgbClr val="002060"/>
                </a:solidFill>
              </a:rPr>
              <a:t>pela </a:t>
            </a:r>
            <a:r>
              <a:rPr lang="pt-BR" b="1" dirty="0">
                <a:solidFill>
                  <a:srgbClr val="002060"/>
                </a:solidFill>
              </a:rPr>
              <a:t>promoção humana e pela justiça social exige </a:t>
            </a:r>
            <a:r>
              <a:rPr lang="pt-BR" b="1" dirty="0" smtClean="0">
                <a:solidFill>
                  <a:srgbClr val="002060"/>
                </a:solidFill>
              </a:rPr>
              <a:t>esforço </a:t>
            </a:r>
            <a:r>
              <a:rPr lang="pt-BR" b="1" dirty="0">
                <a:solidFill>
                  <a:srgbClr val="002060"/>
                </a:solidFill>
              </a:rPr>
              <a:t>para educar a comunidade eclesial no conhecimento e na aplicação da </a:t>
            </a:r>
            <a:r>
              <a:rPr lang="pt-BR" b="1" dirty="0" smtClean="0">
                <a:solidFill>
                  <a:srgbClr val="002060"/>
                </a:solidFill>
              </a:rPr>
              <a:t>DSI, </a:t>
            </a:r>
            <a:r>
              <a:rPr lang="pt-BR" b="1" dirty="0">
                <a:solidFill>
                  <a:srgbClr val="002060"/>
                </a:solidFill>
              </a:rPr>
              <a:t>como decorrência da fé cristã. A ética social </a:t>
            </a:r>
            <a:r>
              <a:rPr lang="pt-BR" b="1" dirty="0" smtClean="0">
                <a:solidFill>
                  <a:srgbClr val="002060"/>
                </a:solidFill>
              </a:rPr>
              <a:t>cristã </a:t>
            </a:r>
            <a:r>
              <a:rPr lang="pt-BR" b="1" dirty="0">
                <a:solidFill>
                  <a:srgbClr val="002060"/>
                </a:solidFill>
              </a:rPr>
              <a:t>precisa ocupar lugar de destaque em nossos processos de formação e planos </a:t>
            </a:r>
            <a:r>
              <a:rPr lang="pt-BR" b="1" dirty="0" smtClean="0">
                <a:solidFill>
                  <a:srgbClr val="002060"/>
                </a:solidFill>
              </a:rPr>
              <a:t>pastorais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62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351504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 fontAlgn="ctr"/>
            <a:r>
              <a:rPr lang="pt-BR" sz="2800" cap="all" dirty="0" smtClean="0">
                <a:solidFill>
                  <a:srgbClr val="FFFF00"/>
                </a:solidFill>
              </a:rPr>
              <a:t>CONCLUSÃO</a:t>
            </a:r>
            <a:endParaRPr lang="pt-BR" sz="2800" cap="all" dirty="0">
              <a:solidFill>
                <a:srgbClr val="FFFF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63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211521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4988"/>
            <a:ext cx="7467600" cy="1143000"/>
          </a:xfrm>
        </p:spPr>
        <p:txBody>
          <a:bodyPr/>
          <a:lstStyle/>
          <a:p>
            <a:pPr algn="ctr"/>
            <a:r>
              <a:rPr lang="pt-BR" sz="3200" b="1" cap="all" dirty="0" smtClean="0">
                <a:solidFill>
                  <a:srgbClr val="C00000"/>
                </a:solidFill>
              </a:rPr>
              <a:t>CONCLUSÃO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003232" cy="5616624"/>
          </a:xfrm>
        </p:spPr>
        <p:txBody>
          <a:bodyPr>
            <a:normAutofit fontScale="85000" lnSpcReduction="20000"/>
          </a:bodyPr>
          <a:lstStyle/>
          <a:p>
            <a:pPr lvl="0">
              <a:lnSpc>
                <a:spcPct val="170000"/>
              </a:lnSpc>
            </a:pPr>
            <a:r>
              <a:rPr lang="pt-BR" b="1" dirty="0">
                <a:solidFill>
                  <a:srgbClr val="002060"/>
                </a:solidFill>
              </a:rPr>
              <a:t>As DGAE 2015-2019 são </a:t>
            </a:r>
            <a:r>
              <a:rPr lang="pt-BR" b="1" dirty="0" smtClean="0">
                <a:solidFill>
                  <a:srgbClr val="002060"/>
                </a:solidFill>
              </a:rPr>
              <a:t>referencial </a:t>
            </a:r>
            <a:r>
              <a:rPr lang="pt-BR" b="1" dirty="0">
                <a:solidFill>
                  <a:srgbClr val="002060"/>
                </a:solidFill>
              </a:rPr>
              <a:t>para o </a:t>
            </a:r>
            <a:r>
              <a:rPr lang="pt-BR" b="1" dirty="0" smtClean="0">
                <a:solidFill>
                  <a:srgbClr val="002060"/>
                </a:solidFill>
              </a:rPr>
              <a:t>planejamento </a:t>
            </a:r>
            <a:r>
              <a:rPr lang="pt-BR" b="1" dirty="0">
                <a:solidFill>
                  <a:srgbClr val="002060"/>
                </a:solidFill>
              </a:rPr>
              <a:t>pastoral das Comissões Episcopais Pastorais e Regionais da CNBB, para as Dioceses e outros organismos </a:t>
            </a:r>
            <a:r>
              <a:rPr lang="pt-BR" b="1" dirty="0" smtClean="0">
                <a:solidFill>
                  <a:srgbClr val="002060"/>
                </a:solidFill>
              </a:rPr>
              <a:t>eclesiais</a:t>
            </a:r>
          </a:p>
          <a:p>
            <a:pPr lvl="0">
              <a:lnSpc>
                <a:spcPct val="17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Planejar </a:t>
            </a:r>
            <a:r>
              <a:rPr lang="pt-BR" b="1" dirty="0">
                <a:solidFill>
                  <a:srgbClr val="002060"/>
                </a:solidFill>
              </a:rPr>
              <a:t>a pastoral </a:t>
            </a:r>
            <a:r>
              <a:rPr lang="pt-BR" b="1" dirty="0" smtClean="0">
                <a:solidFill>
                  <a:srgbClr val="002060"/>
                </a:solidFill>
              </a:rPr>
              <a:t>é uma </a:t>
            </a:r>
            <a:r>
              <a:rPr lang="pt-BR" b="1" dirty="0">
                <a:solidFill>
                  <a:srgbClr val="002060"/>
                </a:solidFill>
              </a:rPr>
              <a:t>ação carregada de sentido espiritual. Por isso, todo processo precisa ser rezado, celebrado e transformado em louvor a </a:t>
            </a:r>
            <a:r>
              <a:rPr lang="pt-BR" b="1" dirty="0" smtClean="0">
                <a:solidFill>
                  <a:srgbClr val="002060"/>
                </a:solidFill>
              </a:rPr>
              <a:t>Deus</a:t>
            </a:r>
          </a:p>
          <a:p>
            <a:pPr lvl="0">
              <a:lnSpc>
                <a:spcPct val="17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Confiamos </a:t>
            </a:r>
            <a:r>
              <a:rPr lang="pt-BR" b="1" dirty="0">
                <a:solidFill>
                  <a:srgbClr val="002060"/>
                </a:solidFill>
              </a:rPr>
              <a:t>à Mãe Aparecida o </a:t>
            </a:r>
            <a:r>
              <a:rPr lang="pt-BR" b="1" dirty="0" smtClean="0">
                <a:solidFill>
                  <a:srgbClr val="002060"/>
                </a:solidFill>
              </a:rPr>
              <a:t>esforço </a:t>
            </a:r>
            <a:r>
              <a:rPr lang="pt-BR" b="1" dirty="0">
                <a:solidFill>
                  <a:srgbClr val="002060"/>
                </a:solidFill>
              </a:rPr>
              <a:t>que será feito para a aplicação destas Diretrizes, como também os frutos que delas são esperados. </a:t>
            </a:r>
            <a:endParaRPr lang="pt-BR" b="1" dirty="0" smtClean="0">
              <a:solidFill>
                <a:srgbClr val="002060"/>
              </a:solidFill>
            </a:endParaRPr>
          </a:p>
          <a:p>
            <a:pPr lvl="0">
              <a:lnSpc>
                <a:spcPct val="17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 presença </a:t>
            </a:r>
            <a:r>
              <a:rPr lang="pt-BR" b="1" dirty="0">
                <a:solidFill>
                  <a:srgbClr val="002060"/>
                </a:solidFill>
              </a:rPr>
              <a:t>atuante do Espírito Santo nos anima na </a:t>
            </a:r>
            <a:r>
              <a:rPr lang="pt-BR" b="1" dirty="0" smtClean="0">
                <a:solidFill>
                  <a:srgbClr val="002060"/>
                </a:solidFill>
              </a:rPr>
              <a:t>missão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64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238458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ANEXO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800" dirty="0">
                <a:solidFill>
                  <a:srgbClr val="FFFF00"/>
                </a:solidFill>
              </a:rPr>
              <a:t>INDICAÇÕES DE OPERACIONALIZAÇÃO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65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354975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INDICAÇÕES DE </a:t>
            </a:r>
            <a:r>
              <a:rPr lang="pt-BR" b="1" dirty="0" smtClean="0">
                <a:solidFill>
                  <a:srgbClr val="C00000"/>
                </a:solidFill>
              </a:rPr>
              <a:t>OPERACIONALIZAÇÃO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931224" cy="5616624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pt-BR" b="1" dirty="0">
                <a:solidFill>
                  <a:srgbClr val="002060"/>
                </a:solidFill>
              </a:rPr>
              <a:t>É preciso encontrar caminhos para as urgências serem colocadas em </a:t>
            </a:r>
            <a:r>
              <a:rPr lang="pt-BR" b="1" dirty="0" smtClean="0">
                <a:solidFill>
                  <a:srgbClr val="002060"/>
                </a:solidFill>
              </a:rPr>
              <a:t>prática</a:t>
            </a:r>
            <a:endParaRPr lang="pt-BR" b="1" dirty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Cabe </a:t>
            </a:r>
            <a:r>
              <a:rPr lang="pt-BR" b="1" dirty="0">
                <a:solidFill>
                  <a:srgbClr val="002060"/>
                </a:solidFill>
              </a:rPr>
              <a:t>a cada realidade local, a começar pelos Regionais da CNBB e pelas Dioceses, transformar as Diretrizes em planos </a:t>
            </a:r>
            <a:r>
              <a:rPr lang="pt-BR" b="1" dirty="0" smtClean="0">
                <a:solidFill>
                  <a:srgbClr val="002060"/>
                </a:solidFill>
              </a:rPr>
              <a:t>pastorais</a:t>
            </a:r>
            <a:endParaRPr lang="pt-BR" b="1" dirty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</a:pPr>
            <a:r>
              <a:rPr lang="pt-BR" b="1" dirty="0">
                <a:solidFill>
                  <a:srgbClr val="002060"/>
                </a:solidFill>
              </a:rPr>
              <a:t>Planos são o conjunto de atividades articuladas entre si para se chegar a um objetivo, no caso, o indicado pelas </a:t>
            </a:r>
            <a:r>
              <a:rPr lang="pt-BR" b="1" dirty="0" smtClean="0">
                <a:solidFill>
                  <a:srgbClr val="002060"/>
                </a:solidFill>
              </a:rPr>
              <a:t>Diretrizes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As </a:t>
            </a:r>
            <a:r>
              <a:rPr lang="pt-BR" b="1" dirty="0">
                <a:solidFill>
                  <a:srgbClr val="002060"/>
                </a:solidFill>
              </a:rPr>
              <a:t>Diretrizes respondem à questão: aonde precisamos chegar? Os planos respondem a outras questões: como (passos ou etapas), quem (responsáveis), com o quê (recursos) e quando (prazos</a:t>
            </a:r>
            <a:r>
              <a:rPr lang="pt-BR" b="1" dirty="0" smtClean="0">
                <a:solidFill>
                  <a:srgbClr val="002060"/>
                </a:solidFill>
              </a:rPr>
              <a:t>)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66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2286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INDICAÇÕES DE OPERACIONALIZAÇÃO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95536" y="1313384"/>
            <a:ext cx="8003232" cy="5544616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pt-BR" b="1" dirty="0">
                <a:solidFill>
                  <a:srgbClr val="002060"/>
                </a:solidFill>
              </a:rPr>
              <a:t>O primeiro passo implica a constituição dos organismos que vão </a:t>
            </a:r>
            <a:r>
              <a:rPr lang="pt-BR" b="1" dirty="0" smtClean="0">
                <a:solidFill>
                  <a:srgbClr val="002060"/>
                </a:solidFill>
              </a:rPr>
              <a:t>trabalhar </a:t>
            </a:r>
            <a:r>
              <a:rPr lang="pt-BR" b="1" dirty="0">
                <a:solidFill>
                  <a:srgbClr val="002060"/>
                </a:solidFill>
              </a:rPr>
              <a:t>na elaboração do plano de pastoral. </a:t>
            </a:r>
            <a:r>
              <a:rPr lang="pt-BR" b="1" dirty="0" smtClean="0">
                <a:solidFill>
                  <a:srgbClr val="002060"/>
                </a:solidFill>
              </a:rPr>
              <a:t>Por </a:t>
            </a:r>
            <a:r>
              <a:rPr lang="pt-BR" b="1" dirty="0">
                <a:solidFill>
                  <a:srgbClr val="002060"/>
                </a:solidFill>
              </a:rPr>
              <a:t>isso, já nos primeiros </a:t>
            </a:r>
            <a:r>
              <a:rPr lang="pt-BR" b="1" dirty="0" smtClean="0">
                <a:solidFill>
                  <a:srgbClr val="002060"/>
                </a:solidFill>
              </a:rPr>
              <a:t>momentos, </a:t>
            </a:r>
            <a:r>
              <a:rPr lang="pt-BR" b="1" dirty="0">
                <a:solidFill>
                  <a:srgbClr val="002060"/>
                </a:solidFill>
              </a:rPr>
              <a:t>é necessário pensar nos conselhos, </a:t>
            </a:r>
            <a:r>
              <a:rPr lang="pt-BR" b="1" dirty="0" smtClean="0">
                <a:solidFill>
                  <a:srgbClr val="002060"/>
                </a:solidFill>
              </a:rPr>
              <a:t>comissões </a:t>
            </a:r>
            <a:r>
              <a:rPr lang="pt-BR" b="1" dirty="0">
                <a:solidFill>
                  <a:srgbClr val="002060"/>
                </a:solidFill>
              </a:rPr>
              <a:t>específicas e </a:t>
            </a:r>
            <a:r>
              <a:rPr lang="pt-BR" b="1" dirty="0" smtClean="0">
                <a:solidFill>
                  <a:srgbClr val="002060"/>
                </a:solidFill>
              </a:rPr>
              <a:t>assembleias</a:t>
            </a:r>
            <a:endParaRPr lang="pt-BR" b="1" dirty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</a:pPr>
            <a:r>
              <a:rPr lang="pt-BR" b="1" dirty="0">
                <a:solidFill>
                  <a:srgbClr val="002060"/>
                </a:solidFill>
              </a:rPr>
              <a:t>O segundo passo é a resposta a uma única pergunta: compreendemos realmente o que as Diretrizes nos pedem? </a:t>
            </a:r>
            <a:r>
              <a:rPr lang="pt-BR" b="1" dirty="0" smtClean="0">
                <a:solidFill>
                  <a:srgbClr val="002060"/>
                </a:solidFill>
              </a:rPr>
              <a:t>Torna-se indispensável estudar </a:t>
            </a:r>
            <a:r>
              <a:rPr lang="pt-BR" b="1" dirty="0">
                <a:solidFill>
                  <a:srgbClr val="002060"/>
                </a:solidFill>
              </a:rPr>
              <a:t>as </a:t>
            </a:r>
            <a:r>
              <a:rPr lang="pt-BR" b="1" dirty="0" smtClean="0">
                <a:solidFill>
                  <a:srgbClr val="002060"/>
                </a:solidFill>
              </a:rPr>
              <a:t>Diretrizes</a:t>
            </a:r>
            <a:endParaRPr lang="pt-BR" b="1" dirty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</a:pPr>
            <a:r>
              <a:rPr lang="pt-BR" b="1" dirty="0">
                <a:solidFill>
                  <a:srgbClr val="002060"/>
                </a:solidFill>
              </a:rPr>
              <a:t>O terceiro passo consiste em perceber até que ponto as Diretrizes anteriores foram realmente seguidas, até que ponto o plano pastoral ainda em vigor foi efetivamente </a:t>
            </a:r>
            <a:r>
              <a:rPr lang="pt-BR" b="1" dirty="0" smtClean="0">
                <a:solidFill>
                  <a:srgbClr val="002060"/>
                </a:solidFill>
              </a:rPr>
              <a:t>cumprido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67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594695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2405"/>
            <a:ext cx="7467600" cy="1143000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INDICAÇÕES DE OPERACIONALIZAÇÃO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003232" cy="5544616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60000"/>
              </a:lnSpc>
            </a:pPr>
            <a:r>
              <a:rPr lang="pt-BR" b="1" dirty="0">
                <a:solidFill>
                  <a:srgbClr val="002060"/>
                </a:solidFill>
              </a:rPr>
              <a:t>O quarto passo consiste em identificar </a:t>
            </a:r>
            <a:r>
              <a:rPr lang="pt-BR" b="1" dirty="0" smtClean="0">
                <a:solidFill>
                  <a:srgbClr val="002060"/>
                </a:solidFill>
              </a:rPr>
              <a:t>onde </a:t>
            </a:r>
            <a:r>
              <a:rPr lang="pt-BR" b="1" dirty="0">
                <a:solidFill>
                  <a:srgbClr val="002060"/>
                </a:solidFill>
              </a:rPr>
              <a:t>nos encontramos, tanto no âmbito eclesial quanto no social. </a:t>
            </a:r>
            <a:endParaRPr lang="pt-BR" b="1" dirty="0" smtClean="0">
              <a:solidFill>
                <a:srgbClr val="002060"/>
              </a:solidFill>
            </a:endParaRPr>
          </a:p>
          <a:p>
            <a:pPr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O </a:t>
            </a:r>
            <a:r>
              <a:rPr lang="pt-BR" b="1" dirty="0">
                <a:solidFill>
                  <a:srgbClr val="002060"/>
                </a:solidFill>
              </a:rPr>
              <a:t>quinto passo consiste na mobilização do maior número de pessoas</a:t>
            </a:r>
            <a:r>
              <a:rPr lang="pt-BR" b="1" dirty="0" smtClean="0">
                <a:solidFill>
                  <a:srgbClr val="002060"/>
                </a:solidFill>
              </a:rPr>
              <a:t>. </a:t>
            </a:r>
            <a:r>
              <a:rPr lang="pt-BR" b="1" dirty="0">
                <a:solidFill>
                  <a:srgbClr val="002060"/>
                </a:solidFill>
              </a:rPr>
              <a:t>É preciso ouvir os </a:t>
            </a:r>
            <a:r>
              <a:rPr lang="pt-BR" b="1" dirty="0" smtClean="0">
                <a:solidFill>
                  <a:srgbClr val="002060"/>
                </a:solidFill>
              </a:rPr>
              <a:t>engajados </a:t>
            </a:r>
            <a:r>
              <a:rPr lang="pt-BR" b="1" dirty="0">
                <a:solidFill>
                  <a:srgbClr val="002060"/>
                </a:solidFill>
              </a:rPr>
              <a:t>nas atividades pastorais, os que frequentam </a:t>
            </a:r>
            <a:r>
              <a:rPr lang="pt-BR" b="1" dirty="0" smtClean="0">
                <a:solidFill>
                  <a:srgbClr val="002060"/>
                </a:solidFill>
              </a:rPr>
              <a:t>a comunidade </a:t>
            </a:r>
            <a:r>
              <a:rPr lang="pt-BR" b="1" dirty="0">
                <a:solidFill>
                  <a:srgbClr val="002060"/>
                </a:solidFill>
              </a:rPr>
              <a:t>apenas aos domingos ou em ocasiões específicas, os </a:t>
            </a:r>
            <a:r>
              <a:rPr lang="pt-BR" b="1" dirty="0" smtClean="0">
                <a:solidFill>
                  <a:srgbClr val="002060"/>
                </a:solidFill>
              </a:rPr>
              <a:t>de outras confissões cristãs, </a:t>
            </a:r>
            <a:r>
              <a:rPr lang="pt-BR" b="1" dirty="0">
                <a:solidFill>
                  <a:srgbClr val="002060"/>
                </a:solidFill>
              </a:rPr>
              <a:t>os que buscam a Deus na sinceridade de </a:t>
            </a:r>
            <a:r>
              <a:rPr lang="pt-BR" b="1" dirty="0" smtClean="0">
                <a:solidFill>
                  <a:srgbClr val="002060"/>
                </a:solidFill>
              </a:rPr>
              <a:t>coração e os </a:t>
            </a:r>
            <a:r>
              <a:rPr lang="pt-BR" b="1" dirty="0">
                <a:solidFill>
                  <a:srgbClr val="002060"/>
                </a:solidFill>
              </a:rPr>
              <a:t>que rejeitam a </a:t>
            </a:r>
            <a:r>
              <a:rPr lang="pt-BR" b="1" dirty="0" smtClean="0">
                <a:solidFill>
                  <a:srgbClr val="002060"/>
                </a:solidFill>
              </a:rPr>
              <a:t>Cristo</a:t>
            </a:r>
            <a:endParaRPr lang="pt-BR" b="1" dirty="0">
              <a:solidFill>
                <a:srgbClr val="002060"/>
              </a:solidFill>
            </a:endParaRPr>
          </a:p>
          <a:p>
            <a:pPr>
              <a:lnSpc>
                <a:spcPct val="160000"/>
              </a:lnSpc>
            </a:pPr>
            <a:r>
              <a:rPr lang="pt-BR" b="1" dirty="0">
                <a:solidFill>
                  <a:srgbClr val="002060"/>
                </a:solidFill>
              </a:rPr>
              <a:t>O sexto passo exige a tomada de </a:t>
            </a:r>
            <a:r>
              <a:rPr lang="pt-BR" b="1" dirty="0" smtClean="0">
                <a:solidFill>
                  <a:srgbClr val="002060"/>
                </a:solidFill>
              </a:rPr>
              <a:t>decisões </a:t>
            </a:r>
            <a:r>
              <a:rPr lang="pt-BR" b="1" dirty="0">
                <a:solidFill>
                  <a:srgbClr val="002060"/>
                </a:solidFill>
              </a:rPr>
              <a:t>que se referem ao modo como o plano vai se </a:t>
            </a:r>
            <a:r>
              <a:rPr lang="pt-BR" b="1" dirty="0" smtClean="0">
                <a:solidFill>
                  <a:srgbClr val="002060"/>
                </a:solidFill>
              </a:rPr>
              <a:t>desenvolver. </a:t>
            </a:r>
            <a:r>
              <a:rPr lang="pt-BR" b="1" dirty="0">
                <a:solidFill>
                  <a:srgbClr val="002060"/>
                </a:solidFill>
              </a:rPr>
              <a:t>Diante </a:t>
            </a:r>
            <a:r>
              <a:rPr lang="pt-BR" b="1" dirty="0" smtClean="0">
                <a:solidFill>
                  <a:srgbClr val="002060"/>
                </a:solidFill>
              </a:rPr>
              <a:t>das urgências, </a:t>
            </a:r>
            <a:r>
              <a:rPr lang="pt-BR" b="1" dirty="0">
                <a:solidFill>
                  <a:srgbClr val="002060"/>
                </a:solidFill>
              </a:rPr>
              <a:t>decisões precisam ser </a:t>
            </a:r>
            <a:r>
              <a:rPr lang="pt-BR" b="1" dirty="0" smtClean="0">
                <a:solidFill>
                  <a:srgbClr val="002060"/>
                </a:solidFill>
              </a:rPr>
              <a:t>tomadas 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68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112892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341"/>
            <a:ext cx="7467600" cy="1143000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INDICAÇÕES DE OPERACIONALIZAÇÃO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7992888" cy="5449816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pt-BR" b="1" dirty="0">
                <a:solidFill>
                  <a:srgbClr val="002060"/>
                </a:solidFill>
              </a:rPr>
              <a:t>O sétimo passo é </a:t>
            </a:r>
            <a:r>
              <a:rPr lang="pt-BR" b="1" dirty="0" smtClean="0">
                <a:solidFill>
                  <a:srgbClr val="002060"/>
                </a:solidFill>
              </a:rPr>
              <a:t>a construção de </a:t>
            </a:r>
            <a:r>
              <a:rPr lang="pt-BR" b="1" dirty="0">
                <a:solidFill>
                  <a:srgbClr val="002060"/>
                </a:solidFill>
              </a:rPr>
              <a:t>programas e os </a:t>
            </a:r>
            <a:r>
              <a:rPr lang="pt-BR" b="1" dirty="0" smtClean="0">
                <a:solidFill>
                  <a:srgbClr val="002060"/>
                </a:solidFill>
              </a:rPr>
              <a:t>projetos, respondendo às </a:t>
            </a:r>
            <a:r>
              <a:rPr lang="pt-BR" b="1" dirty="0">
                <a:solidFill>
                  <a:srgbClr val="002060"/>
                </a:solidFill>
              </a:rPr>
              <a:t>questões </a:t>
            </a:r>
            <a:r>
              <a:rPr lang="pt-BR" b="1" dirty="0" smtClean="0">
                <a:solidFill>
                  <a:srgbClr val="002060"/>
                </a:solidFill>
              </a:rPr>
              <a:t>concretas </a:t>
            </a:r>
            <a:r>
              <a:rPr lang="pt-BR" b="1" dirty="0">
                <a:solidFill>
                  <a:srgbClr val="002060"/>
                </a:solidFill>
              </a:rPr>
              <a:t>de como, onde, quem, com quem, com o quê e quando. </a:t>
            </a:r>
            <a:r>
              <a:rPr lang="pt-BR" b="1" dirty="0" smtClean="0">
                <a:solidFill>
                  <a:srgbClr val="002060"/>
                </a:solidFill>
              </a:rPr>
              <a:t>Trata-se de </a:t>
            </a:r>
            <a:r>
              <a:rPr lang="pt-BR" b="1" dirty="0">
                <a:solidFill>
                  <a:srgbClr val="002060"/>
                </a:solidFill>
              </a:rPr>
              <a:t>discernir quais atividades </a:t>
            </a:r>
            <a:r>
              <a:rPr lang="pt-BR" b="1" dirty="0" smtClean="0">
                <a:solidFill>
                  <a:srgbClr val="002060"/>
                </a:solidFill>
              </a:rPr>
              <a:t>ajudam </a:t>
            </a:r>
            <a:r>
              <a:rPr lang="pt-BR" b="1" dirty="0">
                <a:solidFill>
                  <a:srgbClr val="002060"/>
                </a:solidFill>
              </a:rPr>
              <a:t>a concretizar as Diretrizes </a:t>
            </a:r>
            <a:r>
              <a:rPr lang="pt-BR" b="1" dirty="0" smtClean="0">
                <a:solidFill>
                  <a:srgbClr val="002060"/>
                </a:solidFill>
              </a:rPr>
              <a:t>e </a:t>
            </a:r>
            <a:r>
              <a:rPr lang="pt-BR" b="1" dirty="0">
                <a:solidFill>
                  <a:srgbClr val="002060"/>
                </a:solidFill>
              </a:rPr>
              <a:t>quais </a:t>
            </a:r>
            <a:r>
              <a:rPr lang="pt-BR" b="1" dirty="0" smtClean="0">
                <a:solidFill>
                  <a:srgbClr val="002060"/>
                </a:solidFill>
              </a:rPr>
              <a:t>não devem </a:t>
            </a:r>
            <a:r>
              <a:rPr lang="pt-BR" b="1" dirty="0">
                <a:solidFill>
                  <a:srgbClr val="002060"/>
                </a:solidFill>
              </a:rPr>
              <a:t>mais entrar </a:t>
            </a:r>
            <a:r>
              <a:rPr lang="pt-BR" b="1" dirty="0" smtClean="0">
                <a:solidFill>
                  <a:srgbClr val="002060"/>
                </a:solidFill>
              </a:rPr>
              <a:t>no </a:t>
            </a:r>
            <a:r>
              <a:rPr lang="pt-BR" b="1" dirty="0">
                <a:solidFill>
                  <a:srgbClr val="002060"/>
                </a:solidFill>
              </a:rPr>
              <a:t>próximo </a:t>
            </a:r>
            <a:r>
              <a:rPr lang="pt-BR" b="1" dirty="0" smtClean="0">
                <a:solidFill>
                  <a:srgbClr val="002060"/>
                </a:solidFill>
              </a:rPr>
              <a:t>plano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O oitavo </a:t>
            </a:r>
            <a:r>
              <a:rPr lang="pt-BR" b="1" dirty="0">
                <a:solidFill>
                  <a:srgbClr val="002060"/>
                </a:solidFill>
              </a:rPr>
              <a:t>passo envolve o acompanhamento da execução do plano. </a:t>
            </a:r>
            <a:r>
              <a:rPr lang="pt-BR" b="1" dirty="0" smtClean="0">
                <a:solidFill>
                  <a:srgbClr val="002060"/>
                </a:solidFill>
              </a:rPr>
              <a:t>Devemos estabelecer </a:t>
            </a:r>
            <a:r>
              <a:rPr lang="pt-BR" b="1" dirty="0">
                <a:solidFill>
                  <a:srgbClr val="002060"/>
                </a:solidFill>
              </a:rPr>
              <a:t>os instrumentos que acompanharão o seu cumprimento, </a:t>
            </a:r>
            <a:r>
              <a:rPr lang="pt-BR" b="1" dirty="0" smtClean="0">
                <a:solidFill>
                  <a:srgbClr val="002060"/>
                </a:solidFill>
              </a:rPr>
              <a:t>para </a:t>
            </a:r>
            <a:r>
              <a:rPr lang="pt-BR" b="1" dirty="0">
                <a:solidFill>
                  <a:srgbClr val="002060"/>
                </a:solidFill>
              </a:rPr>
              <a:t>contínua revisão e </a:t>
            </a:r>
            <a:r>
              <a:rPr lang="pt-BR" b="1" dirty="0" smtClean="0">
                <a:solidFill>
                  <a:srgbClr val="002060"/>
                </a:solidFill>
              </a:rPr>
              <a:t>adequação </a:t>
            </a:r>
            <a:r>
              <a:rPr lang="pt-BR" b="1" dirty="0">
                <a:solidFill>
                  <a:srgbClr val="002060"/>
                </a:solidFill>
              </a:rPr>
              <a:t>dos rumos. </a:t>
            </a:r>
            <a:r>
              <a:rPr lang="pt-BR" b="1" dirty="0" smtClean="0">
                <a:solidFill>
                  <a:srgbClr val="002060"/>
                </a:solidFill>
              </a:rPr>
              <a:t>Merecem destaque as </a:t>
            </a:r>
            <a:r>
              <a:rPr lang="pt-BR" b="1" dirty="0">
                <a:solidFill>
                  <a:srgbClr val="002060"/>
                </a:solidFill>
              </a:rPr>
              <a:t>coordenações diocesanas e </a:t>
            </a:r>
            <a:r>
              <a:rPr lang="pt-BR" b="1" dirty="0" smtClean="0">
                <a:solidFill>
                  <a:srgbClr val="002060"/>
                </a:solidFill>
              </a:rPr>
              <a:t>locais e assembleias </a:t>
            </a:r>
            <a:r>
              <a:rPr lang="pt-BR" b="1" dirty="0">
                <a:solidFill>
                  <a:srgbClr val="002060"/>
                </a:solidFill>
              </a:rPr>
              <a:t>periódicas </a:t>
            </a:r>
            <a:r>
              <a:rPr lang="pt-BR" b="1" dirty="0" smtClean="0">
                <a:solidFill>
                  <a:srgbClr val="002060"/>
                </a:solidFill>
              </a:rPr>
              <a:t>onde se </a:t>
            </a:r>
            <a:r>
              <a:rPr lang="pt-BR" b="1" dirty="0">
                <a:solidFill>
                  <a:srgbClr val="002060"/>
                </a:solidFill>
              </a:rPr>
              <a:t>verifica o cumprimento </a:t>
            </a:r>
            <a:r>
              <a:rPr lang="pt-BR" b="1" dirty="0" smtClean="0">
                <a:solidFill>
                  <a:srgbClr val="002060"/>
                </a:solidFill>
              </a:rPr>
              <a:t>do plano</a:t>
            </a:r>
            <a:endParaRPr lang="pt-BR" b="1" dirty="0">
              <a:solidFill>
                <a:srgbClr val="002060"/>
              </a:solidFill>
            </a:endParaRP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69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6897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/>
          <a:lstStyle/>
          <a:p>
            <a:pPr algn="ctr"/>
            <a:r>
              <a:rPr lang="pt-BR" b="1" dirty="0" smtClean="0">
                <a:solidFill>
                  <a:srgbClr val="C00000"/>
                </a:solidFill>
              </a:rPr>
              <a:t>ATITUDES FUNDAMENTAIS DO DISCÍPULO MISSIONÁRIO</a:t>
            </a: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003232" cy="5544616"/>
          </a:xfrm>
        </p:spPr>
        <p:txBody>
          <a:bodyPr>
            <a:normAutofit fontScale="85000" lnSpcReduction="20000"/>
          </a:bodyPr>
          <a:lstStyle/>
          <a:p>
            <a:pPr lvl="0">
              <a:lnSpc>
                <a:spcPct val="150000"/>
              </a:lnSpc>
            </a:pPr>
            <a:r>
              <a:rPr lang="pt-BR" b="1" dirty="0">
                <a:solidFill>
                  <a:srgbClr val="002060"/>
                </a:solidFill>
              </a:rPr>
              <a:t>O </a:t>
            </a:r>
            <a:r>
              <a:rPr lang="pt-BR" b="1" dirty="0" smtClean="0">
                <a:solidFill>
                  <a:srgbClr val="002060"/>
                </a:solidFill>
              </a:rPr>
              <a:t>discípulo missionário encontra na </a:t>
            </a:r>
            <a:r>
              <a:rPr lang="pt-BR" b="1" i="1" dirty="0" smtClean="0">
                <a:solidFill>
                  <a:srgbClr val="002060"/>
                </a:solidFill>
              </a:rPr>
              <a:t>alteridade</a:t>
            </a:r>
            <a:r>
              <a:rPr lang="pt-BR" b="1" dirty="0" smtClean="0">
                <a:solidFill>
                  <a:srgbClr val="002060"/>
                </a:solidFill>
              </a:rPr>
              <a:t> </a:t>
            </a:r>
            <a:r>
              <a:rPr lang="pt-BR" b="1" dirty="0">
                <a:solidFill>
                  <a:srgbClr val="002060"/>
                </a:solidFill>
              </a:rPr>
              <a:t>e </a:t>
            </a:r>
            <a:r>
              <a:rPr lang="pt-BR" b="1" dirty="0" smtClean="0">
                <a:solidFill>
                  <a:srgbClr val="002060"/>
                </a:solidFill>
              </a:rPr>
              <a:t>na </a:t>
            </a:r>
            <a:r>
              <a:rPr lang="pt-BR" b="1" i="1" dirty="0" smtClean="0">
                <a:solidFill>
                  <a:srgbClr val="002060"/>
                </a:solidFill>
              </a:rPr>
              <a:t>gratuidade</a:t>
            </a:r>
            <a:r>
              <a:rPr lang="pt-BR" b="1" dirty="0" smtClean="0">
                <a:solidFill>
                  <a:srgbClr val="002060"/>
                </a:solidFill>
              </a:rPr>
              <a:t> </a:t>
            </a:r>
            <a:r>
              <a:rPr lang="pt-BR" b="1" dirty="0">
                <a:solidFill>
                  <a:srgbClr val="002060"/>
                </a:solidFill>
              </a:rPr>
              <a:t>as marcas que configuram sua vida à de </a:t>
            </a:r>
            <a:r>
              <a:rPr lang="pt-BR" b="1" dirty="0" smtClean="0">
                <a:solidFill>
                  <a:srgbClr val="002060"/>
                </a:solidFill>
              </a:rPr>
              <a:t>Cristo. </a:t>
            </a:r>
          </a:p>
          <a:p>
            <a:pPr lvl="0">
              <a:lnSpc>
                <a:spcPct val="150000"/>
              </a:lnSpc>
            </a:pPr>
            <a:r>
              <a:rPr lang="pt-BR" b="1" i="1" dirty="0" smtClean="0">
                <a:solidFill>
                  <a:srgbClr val="002060"/>
                </a:solidFill>
              </a:rPr>
              <a:t>Alteridade</a:t>
            </a:r>
            <a:r>
              <a:rPr lang="pt-BR" b="1" dirty="0" smtClean="0">
                <a:solidFill>
                  <a:srgbClr val="002060"/>
                </a:solidFill>
              </a:rPr>
              <a:t> se </a:t>
            </a:r>
            <a:r>
              <a:rPr lang="pt-BR" b="1" dirty="0">
                <a:solidFill>
                  <a:srgbClr val="002060"/>
                </a:solidFill>
              </a:rPr>
              <a:t>refere </a:t>
            </a:r>
            <a:r>
              <a:rPr lang="pt-BR" b="1" dirty="0" smtClean="0">
                <a:solidFill>
                  <a:srgbClr val="002060"/>
                </a:solidFill>
              </a:rPr>
              <a:t>ao próximo. </a:t>
            </a:r>
            <a:r>
              <a:rPr lang="pt-BR" b="1" dirty="0">
                <a:solidFill>
                  <a:srgbClr val="002060"/>
                </a:solidFill>
              </a:rPr>
              <a:t>As diferenças </a:t>
            </a:r>
            <a:r>
              <a:rPr lang="pt-BR" b="1" dirty="0" smtClean="0">
                <a:solidFill>
                  <a:srgbClr val="002060"/>
                </a:solidFill>
              </a:rPr>
              <a:t>exigem respeito </a:t>
            </a:r>
            <a:r>
              <a:rPr lang="pt-BR" b="1" dirty="0">
                <a:solidFill>
                  <a:srgbClr val="002060"/>
                </a:solidFill>
              </a:rPr>
              <a:t>mútuo, </a:t>
            </a:r>
            <a:r>
              <a:rPr lang="pt-BR" b="1" dirty="0" smtClean="0">
                <a:solidFill>
                  <a:srgbClr val="002060"/>
                </a:solidFill>
              </a:rPr>
              <a:t>encontro</a:t>
            </a:r>
            <a:r>
              <a:rPr lang="pt-BR" b="1" dirty="0">
                <a:solidFill>
                  <a:srgbClr val="002060"/>
                </a:solidFill>
              </a:rPr>
              <a:t>, </a:t>
            </a:r>
            <a:r>
              <a:rPr lang="pt-BR" b="1" dirty="0" smtClean="0">
                <a:solidFill>
                  <a:srgbClr val="002060"/>
                </a:solidFill>
              </a:rPr>
              <a:t>diálogo</a:t>
            </a:r>
            <a:r>
              <a:rPr lang="pt-BR" b="1" dirty="0">
                <a:solidFill>
                  <a:srgbClr val="002060"/>
                </a:solidFill>
              </a:rPr>
              <a:t>, </a:t>
            </a:r>
            <a:r>
              <a:rPr lang="pt-BR" b="1" dirty="0" smtClean="0">
                <a:solidFill>
                  <a:srgbClr val="002060"/>
                </a:solidFill>
              </a:rPr>
              <a:t>intercâmbio </a:t>
            </a:r>
            <a:r>
              <a:rPr lang="pt-BR" b="1" dirty="0">
                <a:solidFill>
                  <a:srgbClr val="002060"/>
                </a:solidFill>
              </a:rPr>
              <a:t>de vida, </a:t>
            </a:r>
            <a:r>
              <a:rPr lang="pt-BR" b="1" dirty="0" smtClean="0">
                <a:solidFill>
                  <a:srgbClr val="002060"/>
                </a:solidFill>
              </a:rPr>
              <a:t>partilha e solidariedade</a:t>
            </a:r>
            <a:r>
              <a:rPr lang="pt-BR" b="1" dirty="0">
                <a:solidFill>
                  <a:srgbClr val="002060"/>
                </a:solidFill>
              </a:rPr>
              <a:t>. </a:t>
            </a:r>
            <a:endParaRPr lang="pt-BR" b="1" dirty="0" smtClean="0">
              <a:solidFill>
                <a:srgbClr val="002060"/>
              </a:solidFill>
            </a:endParaRPr>
          </a:p>
          <a:p>
            <a:pPr lvl="0"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 </a:t>
            </a:r>
            <a:r>
              <a:rPr lang="pt-BR" b="1" i="1" dirty="0" smtClean="0">
                <a:solidFill>
                  <a:srgbClr val="002060"/>
                </a:solidFill>
              </a:rPr>
              <a:t>gratuidade</a:t>
            </a:r>
            <a:r>
              <a:rPr lang="pt-BR" b="1" dirty="0">
                <a:solidFill>
                  <a:srgbClr val="002060"/>
                </a:solidFill>
              </a:rPr>
              <a:t> </a:t>
            </a:r>
            <a:r>
              <a:rPr lang="pt-BR" b="1" dirty="0" smtClean="0">
                <a:solidFill>
                  <a:srgbClr val="002060"/>
                </a:solidFill>
              </a:rPr>
              <a:t>encontra </a:t>
            </a:r>
            <a:r>
              <a:rPr lang="pt-BR" b="1" dirty="0">
                <a:solidFill>
                  <a:srgbClr val="002060"/>
                </a:solidFill>
              </a:rPr>
              <a:t>no mistério pascal sua </a:t>
            </a:r>
            <a:r>
              <a:rPr lang="pt-BR" b="1" dirty="0" smtClean="0">
                <a:solidFill>
                  <a:srgbClr val="002060"/>
                </a:solidFill>
              </a:rPr>
              <a:t>expressão maior e </a:t>
            </a:r>
            <a:r>
              <a:rPr lang="pt-BR" b="1" dirty="0">
                <a:solidFill>
                  <a:srgbClr val="002060"/>
                </a:solidFill>
              </a:rPr>
              <a:t>sua </a:t>
            </a:r>
            <a:r>
              <a:rPr lang="pt-BR" b="1" dirty="0" smtClean="0">
                <a:solidFill>
                  <a:srgbClr val="002060"/>
                </a:solidFill>
              </a:rPr>
              <a:t>fonte. </a:t>
            </a:r>
            <a:r>
              <a:rPr lang="pt-BR" b="1" dirty="0">
                <a:solidFill>
                  <a:srgbClr val="002060"/>
                </a:solidFill>
              </a:rPr>
              <a:t>A vida só se ganha na entrega, na </a:t>
            </a:r>
            <a:r>
              <a:rPr lang="pt-BR" b="1" dirty="0" smtClean="0">
                <a:solidFill>
                  <a:srgbClr val="002060"/>
                </a:solidFill>
              </a:rPr>
              <a:t>doação</a:t>
            </a:r>
          </a:p>
          <a:p>
            <a:pPr lvl="0">
              <a:lnSpc>
                <a:spcPct val="150000"/>
              </a:lnSpc>
            </a:pPr>
            <a:r>
              <a:rPr lang="pt-BR" b="1" dirty="0">
                <a:solidFill>
                  <a:srgbClr val="002060"/>
                </a:solidFill>
              </a:rPr>
              <a:t>E</a:t>
            </a:r>
            <a:r>
              <a:rPr lang="pt-BR" b="1" dirty="0" smtClean="0">
                <a:solidFill>
                  <a:srgbClr val="002060"/>
                </a:solidFill>
              </a:rPr>
              <a:t>ssas atitudes cortam </a:t>
            </a:r>
            <a:r>
              <a:rPr lang="pt-BR" b="1" dirty="0">
                <a:solidFill>
                  <a:srgbClr val="002060"/>
                </a:solidFill>
              </a:rPr>
              <a:t>a raiz </a:t>
            </a:r>
            <a:r>
              <a:rPr lang="pt-BR" b="1" dirty="0" smtClean="0">
                <a:solidFill>
                  <a:srgbClr val="002060"/>
                </a:solidFill>
              </a:rPr>
              <a:t>da </a:t>
            </a:r>
            <a:r>
              <a:rPr lang="pt-BR" b="1" dirty="0">
                <a:solidFill>
                  <a:srgbClr val="002060"/>
                </a:solidFill>
              </a:rPr>
              <a:t>violência, da exclusão, da exploração e de toda </a:t>
            </a:r>
            <a:r>
              <a:rPr lang="pt-BR" b="1" dirty="0" smtClean="0">
                <a:solidFill>
                  <a:srgbClr val="002060"/>
                </a:solidFill>
              </a:rPr>
              <a:t>discórdia. Os </a:t>
            </a:r>
            <a:r>
              <a:rPr lang="pt-BR" b="1" dirty="0">
                <a:solidFill>
                  <a:srgbClr val="002060"/>
                </a:solidFill>
              </a:rPr>
              <a:t>discípulos missionários </a:t>
            </a:r>
            <a:r>
              <a:rPr lang="pt-BR" b="1" dirty="0" smtClean="0">
                <a:solidFill>
                  <a:srgbClr val="002060"/>
                </a:solidFill>
              </a:rPr>
              <a:t>expressam o amor de Deus, </a:t>
            </a:r>
            <a:r>
              <a:rPr lang="pt-BR" b="1" i="1" dirty="0" smtClean="0">
                <a:solidFill>
                  <a:srgbClr val="002060"/>
                </a:solidFill>
              </a:rPr>
              <a:t>promovem </a:t>
            </a:r>
            <a:r>
              <a:rPr lang="pt-BR" b="1" i="1" dirty="0">
                <a:solidFill>
                  <a:srgbClr val="002060"/>
                </a:solidFill>
              </a:rPr>
              <a:t>justiça, paz, reconciliação e </a:t>
            </a:r>
            <a:r>
              <a:rPr lang="pt-BR" b="1" i="1" dirty="0" smtClean="0">
                <a:solidFill>
                  <a:srgbClr val="002060"/>
                </a:solidFill>
              </a:rPr>
              <a:t>fraternidade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8341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341"/>
            <a:ext cx="7467600" cy="1143000"/>
          </a:xfrm>
        </p:spPr>
        <p:txBody>
          <a:bodyPr/>
          <a:lstStyle/>
          <a:p>
            <a:pPr algn="ctr"/>
            <a:r>
              <a:rPr lang="pt-BR" b="1" dirty="0" smtClean="0">
                <a:solidFill>
                  <a:srgbClr val="C00000"/>
                </a:solidFill>
              </a:rPr>
              <a:t>A IGREJA “EM SAÍDA”</a:t>
            </a: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931224" cy="5616624"/>
          </a:xfrm>
        </p:spPr>
        <p:txBody>
          <a:bodyPr>
            <a:normAutofit fontScale="85000" lnSpcReduction="20000"/>
          </a:bodyPr>
          <a:lstStyle/>
          <a:p>
            <a:pPr lvl="0">
              <a:lnSpc>
                <a:spcPct val="160000"/>
              </a:lnSpc>
            </a:pPr>
            <a:r>
              <a:rPr lang="pt-BR" b="1" dirty="0">
                <a:solidFill>
                  <a:srgbClr val="002060"/>
                </a:solidFill>
              </a:rPr>
              <a:t>Ser verdadeiro discípulo missionário exige o vínculo efetivo e afetivo com a </a:t>
            </a:r>
            <a:r>
              <a:rPr lang="pt-BR" b="1" dirty="0" smtClean="0">
                <a:solidFill>
                  <a:srgbClr val="002060"/>
                </a:solidFill>
              </a:rPr>
              <a:t>comunidade. Devemos exercer a </a:t>
            </a:r>
            <a:r>
              <a:rPr lang="pt-BR" b="1" dirty="0">
                <a:solidFill>
                  <a:srgbClr val="002060"/>
                </a:solidFill>
              </a:rPr>
              <a:t>missão na Igreja, </a:t>
            </a:r>
            <a:r>
              <a:rPr lang="pt-BR" b="1" dirty="0" smtClean="0">
                <a:solidFill>
                  <a:srgbClr val="002060"/>
                </a:solidFill>
              </a:rPr>
              <a:t>em saída. No </a:t>
            </a:r>
            <a:r>
              <a:rPr lang="pt-BR" b="1" dirty="0">
                <a:solidFill>
                  <a:srgbClr val="002060"/>
                </a:solidFill>
              </a:rPr>
              <a:t>‘ide</a:t>
            </a:r>
            <a:r>
              <a:rPr lang="pt-BR" b="1" dirty="0" smtClean="0">
                <a:solidFill>
                  <a:srgbClr val="002060"/>
                </a:solidFill>
              </a:rPr>
              <a:t>’, </a:t>
            </a:r>
            <a:r>
              <a:rPr lang="pt-BR" b="1" dirty="0">
                <a:solidFill>
                  <a:srgbClr val="002060"/>
                </a:solidFill>
              </a:rPr>
              <a:t>estão presentes os cenários e os desafios sempre novos da </a:t>
            </a:r>
            <a:r>
              <a:rPr lang="pt-BR" b="1" dirty="0" smtClean="0">
                <a:solidFill>
                  <a:srgbClr val="002060"/>
                </a:solidFill>
              </a:rPr>
              <a:t>missão, </a:t>
            </a:r>
            <a:r>
              <a:rPr lang="pt-BR" b="1" dirty="0">
                <a:solidFill>
                  <a:srgbClr val="002060"/>
                </a:solidFill>
              </a:rPr>
              <a:t>e hoje todos somos chamados a esta nova ‘saída’ </a:t>
            </a:r>
            <a:r>
              <a:rPr lang="pt-BR" b="1" dirty="0" smtClean="0">
                <a:solidFill>
                  <a:srgbClr val="002060"/>
                </a:solidFill>
              </a:rPr>
              <a:t>missionária</a:t>
            </a:r>
            <a:endParaRPr lang="pt-BR" b="1" dirty="0">
              <a:solidFill>
                <a:srgbClr val="002060"/>
              </a:solidFill>
            </a:endParaRPr>
          </a:p>
          <a:p>
            <a:pPr lvl="0">
              <a:lnSpc>
                <a:spcPct val="160000"/>
              </a:lnSpc>
            </a:pPr>
            <a:r>
              <a:rPr lang="pt-BR" b="1" dirty="0">
                <a:solidFill>
                  <a:srgbClr val="002060"/>
                </a:solidFill>
              </a:rPr>
              <a:t>A </a:t>
            </a:r>
            <a:r>
              <a:rPr lang="pt-BR" b="1" dirty="0" smtClean="0">
                <a:solidFill>
                  <a:srgbClr val="002060"/>
                </a:solidFill>
              </a:rPr>
              <a:t>Igreja conclama </a:t>
            </a:r>
            <a:r>
              <a:rPr lang="pt-BR" b="1" dirty="0">
                <a:solidFill>
                  <a:srgbClr val="002060"/>
                </a:solidFill>
              </a:rPr>
              <a:t>a todos para reunir-se na fraternidade, acolher a Palavra, celebrar os sacramentos e sair em missão, no testemunho, na solidariedade e no claro anúncio </a:t>
            </a:r>
            <a:r>
              <a:rPr lang="pt-BR" b="1" dirty="0" smtClean="0">
                <a:solidFill>
                  <a:srgbClr val="002060"/>
                </a:solidFill>
              </a:rPr>
              <a:t>de </a:t>
            </a:r>
            <a:r>
              <a:rPr lang="pt-BR" b="1" dirty="0">
                <a:solidFill>
                  <a:srgbClr val="002060"/>
                </a:solidFill>
              </a:rPr>
              <a:t>Jesus Cristo. </a:t>
            </a:r>
            <a:endParaRPr lang="pt-BR" b="1" dirty="0" smtClean="0">
              <a:solidFill>
                <a:srgbClr val="002060"/>
              </a:solidFill>
            </a:endParaRPr>
          </a:p>
          <a:p>
            <a:pPr lvl="0"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Somos </a:t>
            </a:r>
            <a:r>
              <a:rPr lang="pt-BR" b="1" dirty="0">
                <a:solidFill>
                  <a:srgbClr val="002060"/>
                </a:solidFill>
              </a:rPr>
              <a:t>chamados a viver uma </a:t>
            </a:r>
            <a:r>
              <a:rPr lang="pt-BR" b="1" dirty="0" smtClean="0">
                <a:solidFill>
                  <a:srgbClr val="002060"/>
                </a:solidFill>
              </a:rPr>
              <a:t>intimidade itinerante com Jesus, </a:t>
            </a:r>
            <a:r>
              <a:rPr lang="pt-BR" b="1" dirty="0">
                <a:solidFill>
                  <a:srgbClr val="002060"/>
                </a:solidFill>
              </a:rPr>
              <a:t>que é partilha da sua vida</a:t>
            </a:r>
            <a:r>
              <a:rPr lang="pt-BR" b="1" dirty="0" smtClean="0">
                <a:solidFill>
                  <a:srgbClr val="002060"/>
                </a:solidFill>
              </a:rPr>
              <a:t>, sua </a:t>
            </a:r>
            <a:r>
              <a:rPr lang="pt-BR" b="1" dirty="0">
                <a:solidFill>
                  <a:srgbClr val="002060"/>
                </a:solidFill>
              </a:rPr>
              <a:t>missão e </a:t>
            </a:r>
            <a:r>
              <a:rPr lang="pt-BR" b="1" dirty="0" smtClean="0">
                <a:solidFill>
                  <a:srgbClr val="002060"/>
                </a:solidFill>
              </a:rPr>
              <a:t>seus sentimentos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6445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CAPÍTULO 2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 fontAlgn="ctr"/>
            <a:r>
              <a:rPr lang="pt-BR" sz="2800" cap="all" dirty="0">
                <a:solidFill>
                  <a:srgbClr val="FFFF00"/>
                </a:solidFill>
              </a:rPr>
              <a:t>MARCAS DE NOSSO TEMPO</a:t>
            </a:r>
            <a:endParaRPr lang="pt-BR" sz="2800" dirty="0">
              <a:solidFill>
                <a:srgbClr val="FFFF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1FDED-4630-4A9E-B1D1-A78EAAB93757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2352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972</TotalTime>
  <Words>5228</Words>
  <Application>Microsoft Office PowerPoint</Application>
  <PresentationFormat>Apresentação na tela (4:3)</PresentationFormat>
  <Paragraphs>308</Paragraphs>
  <Slides>69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69</vt:i4>
      </vt:variant>
    </vt:vector>
  </HeadingPairs>
  <TitlesOfParts>
    <vt:vector size="70" baseType="lpstr">
      <vt:lpstr>Balcão Envidraçado</vt:lpstr>
      <vt:lpstr>DIRETRIZES GERAIS DA AÇÃO EVANGELIZADORA DA IGREJA NO BRASIL  2015-2019</vt:lpstr>
      <vt:lpstr>OBJETIVO GERAL</vt:lpstr>
      <vt:lpstr>INTRODUÇÃO</vt:lpstr>
      <vt:lpstr>CAPÍTULO 1</vt:lpstr>
      <vt:lpstr>A IGREJA VIVE DE CRISTO</vt:lpstr>
      <vt:lpstr>IGREJA: LUGAR DO ENCONTRO COM JESUS CRISTO</vt:lpstr>
      <vt:lpstr>ATITUDES FUNDAMENTAIS DO DISCÍPULO MISSIONÁRIO</vt:lpstr>
      <vt:lpstr>A IGREJA “EM SAÍDA”</vt:lpstr>
      <vt:lpstr>CAPÍTULO 2</vt:lpstr>
      <vt:lpstr>introdução</vt:lpstr>
      <vt:lpstr>RISCOS E CONSEQUÊNCIAS DE UMA MUDANÇA DE ÉPOCA </vt:lpstr>
      <vt:lpstr>RISCOS E CONSEQUÊNCIAS DE UMA MUDANÇA DE ÉPOCA </vt:lpstr>
      <vt:lpstr>RISCOS E CONSEQUÊNCIAS DE UMA MUDANÇA DE ÉPOCA </vt:lpstr>
      <vt:lpstr>RISCOS E CONSEQUÊNCIAS DE UMA MUDANÇA DE ÉPOCA </vt:lpstr>
      <vt:lpstr>RISCOS E CONSEQUÊNCIAS DE UMA MUDANÇA DE ÉPOCA </vt:lpstr>
      <vt:lpstr>CAPÍTULO 3</vt:lpstr>
      <vt:lpstr>INTRODUÇÃO</vt:lpstr>
      <vt:lpstr>INTRODUÇÃO</vt:lpstr>
      <vt:lpstr>IGREJA EM ESTADO PERMANENTE DE MISSÃO   “Ide pelo mundo inteiro e anunciai a boa nova a toda criatura! Quem crer e for batizado será salvo!”  (Mc 16,15) </vt:lpstr>
      <vt:lpstr>IGREJA EM ESTADO PERMANENTE DE MISSÃO</vt:lpstr>
      <vt:lpstr>IGREJA EM ESTADO PERMANENTE DE MISSÃO</vt:lpstr>
      <vt:lpstr>IGREJA: CASA DA INICIAÇÃO À VIDA CRISTÃ   “Paulo e Silas anunciaram a Palavra do Senhor ao carcereiro e a todos os da sua casa. E, imediatamente, foi batizado, junto com todos os seus familiares”  (At 16,32s) </vt:lpstr>
      <vt:lpstr>IGREJA: CASA DE INICIAÇÃO À VIDA CRISTÃ</vt:lpstr>
      <vt:lpstr>IGREJA: CASA DE INICIAÇÃO À VIDA CRISTÃ</vt:lpstr>
      <vt:lpstr>IGREJA: LUGAR DE ANIMAÇÃO BÍBLICA DA VIDA E DA PASTORAL    “Toda Escritura é inspirada por Deus e é útil para ensinar, para argumentar, para corrigir, para educar conforme a justiça”  (2Tm 3,16) </vt:lpstr>
      <vt:lpstr>IGREJA: LUGAR DE ANIMAÇÃO BÍBLICA DA VIDA E DA PASTORAL</vt:lpstr>
      <vt:lpstr>IGREJA: LUGAR DE ANIMAÇÃO BÍBLICA DA VIDA E DA PASTORAL</vt:lpstr>
      <vt:lpstr>GREJA: LUGAR DE ANIMAÇÃO BÍBLICA DA VIDA E DA PASTORAL</vt:lpstr>
      <vt:lpstr>IGREJA: COMUNIDADE DE  COMUNIDADES    “Sois uma raça escolhida, um sacerdócio régio, uma nação santa, um povo adquirido para Deus” (1Pd 2,9) </vt:lpstr>
      <vt:lpstr>IGREJA: COMUNIDADE DE  COMUNIDADES</vt:lpstr>
      <vt:lpstr>IGREJA: COMUNIDADE DE  COMUNIDADES</vt:lpstr>
      <vt:lpstr>IGREJA A SERVIÇO DA  VIDA PLENA PARA TODOS    “Eu vim para que todos tenham vida  e a tenham em abundância”  (Jo 10,10).</vt:lpstr>
      <vt:lpstr>IGREJA A SERVIÇO DA  VIDA PLENA PARA TODOS</vt:lpstr>
      <vt:lpstr>IGREJA A SERVIÇO DA  VIDA PLENA PARA TODOS</vt:lpstr>
      <vt:lpstr>IGREJA A SERVIÇO DA  VIDA PLENA PARA TODOS</vt:lpstr>
      <vt:lpstr>CAPÍTULO 4</vt:lpstr>
      <vt:lpstr>introdução</vt:lpstr>
      <vt:lpstr>IGREJA EM ESTADO PERMANENTE DE MISSÃO      </vt:lpstr>
      <vt:lpstr>IGREJA EM ESTADO PERMANENTE DE MISSÃO</vt:lpstr>
      <vt:lpstr>IGREJA EM ESTADO PERMANENTE DE MISSÃO</vt:lpstr>
      <vt:lpstr>IGREJA EM ESTADO PERMANENTE DE MISSÃO</vt:lpstr>
      <vt:lpstr>IGREJA EM ESTADO PERMANENTE DE MISSÃO</vt:lpstr>
      <vt:lpstr>IGREJA: CASA DA INICIAÇÃO À VIDA CRISTÃ      </vt:lpstr>
      <vt:lpstr>IGREJA: CASA DA INICIAÇÃO À VIDA CRISTÃ</vt:lpstr>
      <vt:lpstr>IGREJA: CASA DA INICIAÇÃO À VIDA CRISTÃ</vt:lpstr>
      <vt:lpstr>IGREJA: CASA DA INICIAÇÃO À VIDA CRISTÃ</vt:lpstr>
      <vt:lpstr>IGREJA: LUGAR DE ANIMAÇÃO BÍBLICA DA VIDA E DA PASTORAL      </vt:lpstr>
      <vt:lpstr>IGREJA: LUGAR DE ANIMAÇÃO BÍBLICA DA VIDA E DA PASTORAL</vt:lpstr>
      <vt:lpstr>IGREJA: LUGAR DE ANIMAÇÃO BÍBLICA DA VIDA E DA PASTORAL</vt:lpstr>
      <vt:lpstr>IGREJA: LUGAR DE ANIMAÇÃO BÍBLICA DA VIDA E DA PASTORAL</vt:lpstr>
      <vt:lpstr>IGREJA: COMUNIDADE DE  COMUNIDADES      </vt:lpstr>
      <vt:lpstr>IGREJA: COMUNIDADE DE  COMUNIDADES</vt:lpstr>
      <vt:lpstr>IGREJA: COMUNIDADE DE  COMUNIDADES</vt:lpstr>
      <vt:lpstr>IGREJA: COMUNIDADE DE  COMUNIDADES</vt:lpstr>
      <vt:lpstr>IGREJA A SERVIÇO DA  VIDA PLENA PARA TODOS      </vt:lpstr>
      <vt:lpstr>IGREJA A SERVIÇO DA  VIDA PLENA PARA TODOS</vt:lpstr>
      <vt:lpstr>IGREJA A SERVIÇO DA  VIDA PLENA PARA TODOS</vt:lpstr>
      <vt:lpstr>IGREJA A SERVIÇO DA  VIDA PLENA PARA TODOS</vt:lpstr>
      <vt:lpstr>IGREJA A SERVIÇO DA  VIDA PLENA PARA TODOS</vt:lpstr>
      <vt:lpstr>IGREJA A SERVIÇO DA  VIDA PLENA PARA TODOS</vt:lpstr>
      <vt:lpstr>IGREJA A SERVIÇO DA  VIDA PLENA PARA TODOS</vt:lpstr>
      <vt:lpstr>IGREJA A SERVIÇO DA  VIDA PLENA PARA TODOS</vt:lpstr>
      <vt:lpstr>Apresentação do PowerPoint</vt:lpstr>
      <vt:lpstr>CONCLUSÃO</vt:lpstr>
      <vt:lpstr>ANEXO</vt:lpstr>
      <vt:lpstr>INDICAÇÕES DE OPERACIONALIZAÇÃO</vt:lpstr>
      <vt:lpstr>INDICAÇÕES DE OPERACIONALIZAÇÃO</vt:lpstr>
      <vt:lpstr>INDICAÇÕES DE OPERACIONALIZAÇÃO</vt:lpstr>
      <vt:lpstr>INDICAÇÕES DE OPERACIONALIZAÇÃO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DIRETRIZES GERAIS DA AÇÃO EVANGELIZADORA DA IGREJA NO BRASIL  2015-2019</dc:title>
  <dc:creator>Pe Vanzella</dc:creator>
  <cp:lastModifiedBy>Neldornelas</cp:lastModifiedBy>
  <cp:revision>73</cp:revision>
  <dcterms:created xsi:type="dcterms:W3CDTF">2015-05-06T19:10:45Z</dcterms:created>
  <dcterms:modified xsi:type="dcterms:W3CDTF">2015-05-15T13:55:48Z</dcterms:modified>
</cp:coreProperties>
</file>