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7" r:id="rId2"/>
    <p:sldId id="258" r:id="rId3"/>
    <p:sldId id="259" r:id="rId4"/>
    <p:sldId id="260" r:id="rId5"/>
    <p:sldId id="261" r:id="rId6"/>
    <p:sldId id="262" r:id="rId7"/>
    <p:sldId id="277" r:id="rId8"/>
    <p:sldId id="321" r:id="rId9"/>
    <p:sldId id="278" r:id="rId10"/>
    <p:sldId id="279" r:id="rId11"/>
    <p:sldId id="280" r:id="rId12"/>
    <p:sldId id="310" r:id="rId13"/>
    <p:sldId id="281" r:id="rId14"/>
    <p:sldId id="303" r:id="rId15"/>
    <p:sldId id="304" r:id="rId16"/>
    <p:sldId id="305" r:id="rId17"/>
    <p:sldId id="306" r:id="rId18"/>
    <p:sldId id="312" r:id="rId19"/>
    <p:sldId id="313" r:id="rId20"/>
    <p:sldId id="323" r:id="rId21"/>
    <p:sldId id="314" r:id="rId22"/>
    <p:sldId id="311" r:id="rId23"/>
    <p:sldId id="322" r:id="rId24"/>
    <p:sldId id="315" r:id="rId25"/>
    <p:sldId id="316" r:id="rId26"/>
    <p:sldId id="319" r:id="rId27"/>
    <p:sldId id="317" r:id="rId28"/>
    <p:sldId id="318" r:id="rId29"/>
    <p:sldId id="320" r:id="rId30"/>
    <p:sldId id="282" r:id="rId31"/>
    <p:sldId id="283" r:id="rId32"/>
    <p:sldId id="307" r:id="rId33"/>
    <p:sldId id="284" r:id="rId34"/>
    <p:sldId id="285" r:id="rId35"/>
    <p:sldId id="286" r:id="rId36"/>
    <p:sldId id="287" r:id="rId37"/>
    <p:sldId id="288" r:id="rId38"/>
    <p:sldId id="289" r:id="rId39"/>
    <p:sldId id="324" r:id="rId40"/>
    <p:sldId id="297" r:id="rId41"/>
    <p:sldId id="298" r:id="rId42"/>
    <p:sldId id="301" r:id="rId43"/>
    <p:sldId id="299" r:id="rId4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90524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163276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33198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3093995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2035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2332376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2321320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4222266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hart">
  <p:cSld name="Título, texto e gráfico">
    <p:spTree>
      <p:nvGrpSpPr>
        <p:cNvPr id="1" name=""/>
        <p:cNvGrpSpPr/>
        <p:nvPr/>
      </p:nvGrpSpPr>
      <p:grpSpPr>
        <a:xfrm>
          <a:off x="0" y="0"/>
          <a:ext cx="0" cy="0"/>
          <a:chOff x="0" y="0"/>
          <a:chExt cx="0" cy="0"/>
        </a:xfrm>
      </p:grpSpPr>
      <p:sp>
        <p:nvSpPr>
          <p:cNvPr id="2" name="Título 1"/>
          <p:cNvSpPr>
            <a:spLocks noGrp="1"/>
          </p:cNvSpPr>
          <p:nvPr>
            <p:ph type="title"/>
          </p:nvPr>
        </p:nvSpPr>
        <p:spPr>
          <a:xfrm>
            <a:off x="1143000" y="609600"/>
            <a:ext cx="7772400"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69988" y="1946275"/>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Gráfico 3"/>
          <p:cNvSpPr>
            <a:spLocks noGrp="1"/>
          </p:cNvSpPr>
          <p:nvPr>
            <p:ph type="chart" sz="half" idx="2"/>
          </p:nvPr>
        </p:nvSpPr>
        <p:spPr>
          <a:xfrm>
            <a:off x="5132388" y="1946275"/>
            <a:ext cx="3810000" cy="4114800"/>
          </a:xfrm>
        </p:spPr>
        <p:txBody>
          <a:bodyPr/>
          <a:lstStyle/>
          <a:p>
            <a:endParaRPr lang="pt-BR"/>
          </a:p>
        </p:txBody>
      </p:sp>
      <p:sp>
        <p:nvSpPr>
          <p:cNvPr id="5" name="Espaço Reservado para Data 4"/>
          <p:cNvSpPr>
            <a:spLocks noGrp="1"/>
          </p:cNvSpPr>
          <p:nvPr>
            <p:ph type="dt" sz="half" idx="10"/>
          </p:nvPr>
        </p:nvSpPr>
        <p:spPr>
          <a:xfrm>
            <a:off x="1143000" y="6248400"/>
            <a:ext cx="1905000" cy="457200"/>
          </a:xfrm>
        </p:spPr>
        <p:txBody>
          <a:bodyPr/>
          <a:lstStyle>
            <a:lvl1pPr>
              <a:defRPr/>
            </a:lvl1pPr>
          </a:lstStyle>
          <a:p>
            <a:endParaRPr lang="pt-BR"/>
          </a:p>
        </p:txBody>
      </p:sp>
      <p:sp>
        <p:nvSpPr>
          <p:cNvPr id="6" name="Espaço Reservado para Rodapé 5"/>
          <p:cNvSpPr>
            <a:spLocks noGrp="1"/>
          </p:cNvSpPr>
          <p:nvPr>
            <p:ph type="ftr" sz="quarter" idx="11"/>
          </p:nvPr>
        </p:nvSpPr>
        <p:spPr>
          <a:xfrm>
            <a:off x="3581400" y="6248400"/>
            <a:ext cx="2895600" cy="457200"/>
          </a:xfrm>
        </p:spPr>
        <p:txBody>
          <a:bodyPr/>
          <a:lstStyle>
            <a:lvl1pPr>
              <a:defRPr/>
            </a:lvl1pPr>
          </a:lstStyle>
          <a:p>
            <a:endParaRPr lang="pt-BR"/>
          </a:p>
        </p:txBody>
      </p:sp>
      <p:sp>
        <p:nvSpPr>
          <p:cNvPr id="7" name="Espaço Reservado para Número de Slide 6"/>
          <p:cNvSpPr>
            <a:spLocks noGrp="1"/>
          </p:cNvSpPr>
          <p:nvPr>
            <p:ph type="sldNum" sz="quarter" idx="12"/>
          </p:nvPr>
        </p:nvSpPr>
        <p:spPr>
          <a:xfrm>
            <a:off x="7010400" y="6248400"/>
            <a:ext cx="1905000" cy="457200"/>
          </a:xfrm>
        </p:spPr>
        <p:txBody>
          <a:bodyPr/>
          <a:lstStyle>
            <a:lvl1pPr>
              <a:defRPr/>
            </a:lvl1pPr>
          </a:lstStyle>
          <a:p>
            <a:fld id="{E6C1E8B6-10EB-4905-A8CD-5A092123839C}" type="slidenum">
              <a:rPr lang="pt-BR"/>
              <a:pPr/>
              <a:t>‹nº›</a:t>
            </a:fld>
            <a:endParaRPr lang="pt-BR"/>
          </a:p>
        </p:txBody>
      </p:sp>
    </p:spTree>
    <p:extLst>
      <p:ext uri="{BB962C8B-B14F-4D97-AF65-F5344CB8AC3E}">
        <p14:creationId xmlns:p14="http://schemas.microsoft.com/office/powerpoint/2010/main" val="1619375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1827002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1898320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206893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981477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3688602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89384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393748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FEFE9166-F858-4BF9-89B9-DCA5712FEBA8}" type="datetimeFigureOut">
              <a:rPr lang="pt-BR" smtClean="0"/>
              <a:pPr/>
              <a:t>09/04/2017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B6D4B66-21C2-4DEA-A8F8-63418D480AAE}" type="slidenum">
              <a:rPr lang="pt-BR" smtClean="0"/>
              <a:pPr/>
              <a:t>‹nº›</a:t>
            </a:fld>
            <a:endParaRPr lang="pt-BR"/>
          </a:p>
        </p:txBody>
      </p:sp>
    </p:spTree>
    <p:extLst>
      <p:ext uri="{BB962C8B-B14F-4D97-AF65-F5344CB8AC3E}">
        <p14:creationId xmlns:p14="http://schemas.microsoft.com/office/powerpoint/2010/main" val="293650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FE9166-F858-4BF9-89B9-DCA5712FEBA8}" type="datetimeFigureOut">
              <a:rPr lang="pt-BR" smtClean="0"/>
              <a:pPr/>
              <a:t>09/04/2017</a:t>
            </a:fld>
            <a:endParaRPr lang="pt-B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B6D4B66-21C2-4DEA-A8F8-63418D480AAE}" type="slidenum">
              <a:rPr lang="pt-BR" smtClean="0"/>
              <a:pPr/>
              <a:t>‹nº›</a:t>
            </a:fld>
            <a:endParaRPr lang="pt-BR"/>
          </a:p>
        </p:txBody>
      </p:sp>
    </p:spTree>
    <p:extLst>
      <p:ext uri="{BB962C8B-B14F-4D97-AF65-F5344CB8AC3E}">
        <p14:creationId xmlns:p14="http://schemas.microsoft.com/office/powerpoint/2010/main" val="342260355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 id="214748372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hyperlink" Target="http://www.escoladegoverno.org.br/"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3717033"/>
            <a:ext cx="7071320" cy="2358754"/>
          </a:xfrm>
        </p:spPr>
        <p:txBody>
          <a:bodyPr>
            <a:noAutofit/>
          </a:bodyPr>
          <a:lstStyle/>
          <a:p>
            <a:r>
              <a:rPr lang="pt-BR" sz="4000" b="1" dirty="0">
                <a:solidFill>
                  <a:schemeClr val="accent2">
                    <a:lumMod val="75000"/>
                  </a:schemeClr>
                </a:solidFill>
              </a:rPr>
              <a:t>Democracia Direta (Iniciativa Popular/Referendos e Plebiscitos): a luta pela soberania popular</a:t>
            </a:r>
          </a:p>
        </p:txBody>
      </p:sp>
      <p:sp>
        <p:nvSpPr>
          <p:cNvPr id="2051" name="Rectangle 3"/>
          <p:cNvSpPr>
            <a:spLocks noGrp="1" noChangeArrowheads="1"/>
          </p:cNvSpPr>
          <p:nvPr>
            <p:ph type="subTitle" idx="1"/>
          </p:nvPr>
        </p:nvSpPr>
        <p:spPr>
          <a:xfrm>
            <a:off x="2051720" y="404664"/>
            <a:ext cx="5145832" cy="2808312"/>
          </a:xfrm>
        </p:spPr>
        <p:txBody>
          <a:bodyPr>
            <a:normAutofit fontScale="40000" lnSpcReduction="20000"/>
          </a:bodyPr>
          <a:lstStyle/>
          <a:p>
            <a:r>
              <a:rPr lang="pt-BR" sz="7600" dirty="0">
                <a:solidFill>
                  <a:schemeClr val="tx1"/>
                </a:solidFill>
              </a:rPr>
              <a:t>Maurício </a:t>
            </a:r>
            <a:r>
              <a:rPr lang="pt-BR" sz="7600" dirty="0" err="1">
                <a:solidFill>
                  <a:schemeClr val="tx1"/>
                </a:solidFill>
              </a:rPr>
              <a:t>Piragino</a:t>
            </a:r>
            <a:r>
              <a:rPr lang="pt-BR" sz="7600" dirty="0">
                <a:solidFill>
                  <a:schemeClr val="tx1"/>
                </a:solidFill>
              </a:rPr>
              <a:t> /</a:t>
            </a:r>
            <a:r>
              <a:rPr lang="pt-BR" sz="7600" dirty="0" smtClean="0">
                <a:solidFill>
                  <a:schemeClr val="tx1"/>
                </a:solidFill>
              </a:rPr>
              <a:t>Xixo</a:t>
            </a:r>
          </a:p>
          <a:p>
            <a:r>
              <a:rPr lang="pt-BR" sz="7600" dirty="0" smtClean="0">
                <a:solidFill>
                  <a:schemeClr val="tx1"/>
                </a:solidFill>
              </a:rPr>
              <a:t>Escola </a:t>
            </a:r>
            <a:r>
              <a:rPr lang="pt-BR" sz="7600" dirty="0">
                <a:solidFill>
                  <a:schemeClr val="tx1"/>
                </a:solidFill>
              </a:rPr>
              <a:t>de Governo </a:t>
            </a:r>
          </a:p>
          <a:p>
            <a:r>
              <a:rPr lang="pt-BR" sz="6200" dirty="0" smtClean="0">
                <a:solidFill>
                  <a:schemeClr val="tx1"/>
                </a:solidFill>
              </a:rPr>
              <a:t>xixo@escoladegoverno.org.br</a:t>
            </a:r>
            <a:endParaRPr lang="pt-BR" sz="6200" dirty="0">
              <a:solidFill>
                <a:schemeClr val="tx1"/>
              </a:solidFill>
            </a:endParaRPr>
          </a:p>
          <a:p>
            <a:r>
              <a:rPr lang="pt-BR" sz="7600" b="1" dirty="0" smtClean="0">
                <a:solidFill>
                  <a:schemeClr val="tx1"/>
                </a:solidFill>
              </a:rPr>
              <a:t>Escola de Cidadania Waldemar Rossi- </a:t>
            </a:r>
          </a:p>
          <a:p>
            <a:r>
              <a:rPr lang="pt-BR" sz="7600" dirty="0" smtClean="0">
                <a:solidFill>
                  <a:schemeClr val="tx1"/>
                </a:solidFill>
              </a:rPr>
              <a:t>10/4/2017</a:t>
            </a:r>
            <a:endParaRPr lang="pt-BR" sz="7600" dirty="0">
              <a:solidFill>
                <a:schemeClr val="tx1"/>
              </a:solidFill>
            </a:endParaRPr>
          </a:p>
          <a:p>
            <a:endParaRPr lang="pt-BR" dirty="0"/>
          </a:p>
          <a:p>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79513" y="654050"/>
            <a:ext cx="8136903" cy="6555641"/>
          </a:xfrm>
          <a:prstGeom prst="rect">
            <a:avLst/>
          </a:prstGeom>
          <a:noFill/>
          <a:ln w="9525">
            <a:noFill/>
            <a:miter lim="800000"/>
            <a:headEnd/>
            <a:tailEnd/>
          </a:ln>
          <a:effectLst/>
        </p:spPr>
        <p:txBody>
          <a:bodyPr wrap="square">
            <a:spAutoFit/>
          </a:bodyPr>
          <a:lstStyle/>
          <a:p>
            <a:r>
              <a:rPr lang="pt-BR" sz="3200" dirty="0">
                <a:solidFill>
                  <a:schemeClr val="accent2">
                    <a:lumMod val="50000"/>
                  </a:schemeClr>
                </a:solidFill>
                <a:latin typeface="Arial Unicode MS" pitchFamily="34" charset="-128"/>
                <a:ea typeface="Arial Unicode MS" pitchFamily="34" charset="-128"/>
                <a:cs typeface="Arial Unicode MS" pitchFamily="34" charset="-128"/>
              </a:rPr>
              <a:t>Três formas de exercer a </a:t>
            </a:r>
            <a:r>
              <a:rPr lang="pt-BR" sz="3200" b="1" dirty="0">
                <a:solidFill>
                  <a:schemeClr val="accent2">
                    <a:lumMod val="50000"/>
                  </a:schemeClr>
                </a:solidFill>
                <a:latin typeface="Arial Unicode MS" pitchFamily="34" charset="-128"/>
                <a:ea typeface="Arial Unicode MS" pitchFamily="34" charset="-128"/>
                <a:cs typeface="Arial Unicode MS" pitchFamily="34" charset="-128"/>
              </a:rPr>
              <a:t>democracia direta</a:t>
            </a:r>
            <a:r>
              <a:rPr lang="pt-BR" sz="3200" dirty="0">
                <a:solidFill>
                  <a:schemeClr val="accent2">
                    <a:lumMod val="50000"/>
                  </a:schemeClr>
                </a:solidFill>
                <a:latin typeface="Arial Unicode MS" pitchFamily="34" charset="-128"/>
                <a:ea typeface="Arial Unicode MS" pitchFamily="34" charset="-128"/>
                <a:cs typeface="Arial Unicode MS" pitchFamily="34" charset="-128"/>
              </a:rPr>
              <a:t>:</a:t>
            </a:r>
          </a:p>
          <a:p>
            <a:r>
              <a:rPr lang="pt-BR" sz="3200" dirty="0">
                <a:solidFill>
                  <a:schemeClr val="accent2">
                    <a:lumMod val="50000"/>
                  </a:schemeClr>
                </a:solidFill>
                <a:latin typeface="Arial Unicode MS" pitchFamily="34" charset="-128"/>
                <a:ea typeface="Arial Unicode MS" pitchFamily="34" charset="-128"/>
                <a:cs typeface="Arial Unicode MS" pitchFamily="34" charset="-128"/>
              </a:rPr>
              <a:t>1)votação em consultas populares, como referendos e plebiscitos, além de participação iniciativa legislativa e do recall;</a:t>
            </a:r>
          </a:p>
          <a:p>
            <a:r>
              <a:rPr lang="pt-BR" sz="3200" dirty="0">
                <a:solidFill>
                  <a:schemeClr val="accent2">
                    <a:lumMod val="50000"/>
                  </a:schemeClr>
                </a:solidFill>
                <a:latin typeface="Arial Unicode MS" pitchFamily="34" charset="-128"/>
                <a:ea typeface="Arial Unicode MS" pitchFamily="34" charset="-128"/>
                <a:cs typeface="Arial Unicode MS" pitchFamily="34" charset="-128"/>
              </a:rPr>
              <a:t>2)participação em conselhos de gestão e fiscalização de serviços públicos, além do Orçamento Participativo,</a:t>
            </a:r>
          </a:p>
          <a:p>
            <a:r>
              <a:rPr lang="pt-BR" sz="3200" dirty="0">
                <a:solidFill>
                  <a:schemeClr val="accent2">
                    <a:lumMod val="50000"/>
                  </a:schemeClr>
                </a:solidFill>
                <a:latin typeface="Arial Unicode MS" pitchFamily="34" charset="-128"/>
                <a:ea typeface="Arial Unicode MS" pitchFamily="34" charset="-128"/>
                <a:cs typeface="Arial Unicode MS" pitchFamily="34" charset="-128"/>
              </a:rPr>
              <a:t>3)no campo do Poder Judiciário, o júri popular e o órgão de controle externo do judiciário(ainda em discussão no nosso país).</a:t>
            </a:r>
          </a:p>
          <a:p>
            <a:r>
              <a:rPr lang="pt-BR" dirty="0">
                <a:solidFill>
                  <a:schemeClr val="accent2">
                    <a:lumMod val="50000"/>
                  </a:schemeClr>
                </a:solidFill>
                <a:latin typeface="Arial Unicode MS" pitchFamily="34" charset="-128"/>
                <a:ea typeface="Arial Unicode MS" pitchFamily="34" charset="-128"/>
                <a:cs typeface="Arial Unicode MS" pitchFamily="34" charset="-128"/>
              </a:rPr>
              <a:t> </a:t>
            </a:r>
          </a:p>
          <a:p>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43000" y="228600"/>
            <a:ext cx="7772400" cy="1219200"/>
          </a:xfrm>
        </p:spPr>
        <p:txBody>
          <a:bodyPr/>
          <a:lstStyle/>
          <a:p>
            <a:r>
              <a:rPr lang="pt-BR" dirty="0">
                <a:solidFill>
                  <a:schemeClr val="accent2">
                    <a:lumMod val="50000"/>
                  </a:schemeClr>
                </a:solidFill>
              </a:rPr>
              <a:t>REFERENDO </a:t>
            </a:r>
            <a:r>
              <a:rPr lang="pt-BR" dirty="0" smtClean="0">
                <a:solidFill>
                  <a:schemeClr val="accent2">
                    <a:lumMod val="50000"/>
                  </a:schemeClr>
                </a:solidFill>
              </a:rPr>
              <a:t>e </a:t>
            </a:r>
            <a:r>
              <a:rPr lang="pt-BR" dirty="0">
                <a:solidFill>
                  <a:schemeClr val="accent2">
                    <a:lumMod val="50000"/>
                  </a:schemeClr>
                </a:solidFill>
              </a:rPr>
              <a:t>PLEBISCITO</a:t>
            </a:r>
          </a:p>
        </p:txBody>
      </p:sp>
      <p:sp>
        <p:nvSpPr>
          <p:cNvPr id="11267" name="Rectangle 3"/>
          <p:cNvSpPr>
            <a:spLocks noGrp="1" noChangeArrowheads="1"/>
          </p:cNvSpPr>
          <p:nvPr>
            <p:ph type="body" sz="half" idx="1"/>
          </p:nvPr>
        </p:nvSpPr>
        <p:spPr>
          <a:xfrm>
            <a:off x="428596" y="1447800"/>
            <a:ext cx="4214842" cy="4613275"/>
          </a:xfrm>
        </p:spPr>
        <p:txBody>
          <a:bodyPr/>
          <a:lstStyle/>
          <a:p>
            <a:pPr algn="ctr">
              <a:buFont typeface="Wingdings" pitchFamily="2" charset="2"/>
              <a:buNone/>
            </a:pPr>
            <a:r>
              <a:rPr lang="pt-BR" sz="2800" b="1" dirty="0">
                <a:solidFill>
                  <a:schemeClr val="hlink"/>
                </a:solidFill>
                <a:latin typeface="Arial" pitchFamily="34" charset="0"/>
                <a:cs typeface="Arial" pitchFamily="34" charset="0"/>
              </a:rPr>
              <a:t>Referendo</a:t>
            </a:r>
            <a:endParaRPr lang="pt-BR" sz="2800" dirty="0">
              <a:solidFill>
                <a:schemeClr val="hlink"/>
              </a:solidFill>
              <a:cs typeface="Times New Roman" pitchFamily="18" charset="0"/>
            </a:endParaRPr>
          </a:p>
          <a:p>
            <a:pPr algn="just">
              <a:buFont typeface="Wingdings" pitchFamily="2" charset="2"/>
              <a:buNone/>
            </a:pPr>
            <a:r>
              <a:rPr lang="pt-BR" sz="2800" dirty="0">
                <a:latin typeface="Arial" pitchFamily="34" charset="0"/>
                <a:cs typeface="Arial" pitchFamily="34" charset="0"/>
              </a:rPr>
              <a:t>    </a:t>
            </a:r>
            <a:r>
              <a:rPr lang="pt-BR" sz="2800" dirty="0">
                <a:solidFill>
                  <a:schemeClr val="tx1"/>
                </a:solidFill>
                <a:latin typeface="Arial" pitchFamily="34" charset="0"/>
                <a:cs typeface="Arial" pitchFamily="34" charset="0"/>
              </a:rPr>
              <a:t>É o mecanismo de democracia direta pelo qual o </a:t>
            </a:r>
            <a:r>
              <a:rPr lang="pt-BR" sz="2800" b="1" u="sng" dirty="0">
                <a:solidFill>
                  <a:schemeClr val="tx1"/>
                </a:solidFill>
                <a:latin typeface="Arial" pitchFamily="34" charset="0"/>
                <a:cs typeface="Arial" pitchFamily="34" charset="0"/>
              </a:rPr>
              <a:t>povo é consultado depois da aprovação</a:t>
            </a:r>
            <a:r>
              <a:rPr lang="pt-BR" sz="2800" dirty="0">
                <a:solidFill>
                  <a:schemeClr val="tx1"/>
                </a:solidFill>
                <a:latin typeface="Arial" pitchFamily="34" charset="0"/>
                <a:cs typeface="Arial" pitchFamily="34" charset="0"/>
              </a:rPr>
              <a:t> de normas legais ou constitucionais, podendo confirmar ou rejeitar a norma</a:t>
            </a:r>
            <a:r>
              <a:rPr lang="pt-BR" sz="2800" dirty="0">
                <a:latin typeface="Arial" pitchFamily="34" charset="0"/>
                <a:cs typeface="Arial" pitchFamily="34" charset="0"/>
              </a:rPr>
              <a:t>.</a:t>
            </a:r>
            <a:endParaRPr lang="pt-BR" sz="2800" dirty="0">
              <a:cs typeface="Times New Roman" pitchFamily="18" charset="0"/>
            </a:endParaRPr>
          </a:p>
          <a:p>
            <a:pPr algn="just">
              <a:buFont typeface="Wingdings" pitchFamily="2" charset="2"/>
              <a:buNone/>
            </a:pPr>
            <a:endParaRPr lang="pt-BR" sz="2800" dirty="0"/>
          </a:p>
        </p:txBody>
      </p:sp>
      <p:graphicFrame>
        <p:nvGraphicFramePr>
          <p:cNvPr id="11268" name="Object 4"/>
          <p:cNvGraphicFramePr>
            <a:graphicFrameLocks noGrp="1" noChangeAspect="1"/>
          </p:cNvGraphicFramePr>
          <p:nvPr>
            <p:ph type="chart" sz="half" idx="2"/>
          </p:nvPr>
        </p:nvGraphicFramePr>
        <p:xfrm>
          <a:off x="5181600" y="1371600"/>
          <a:ext cx="3962400" cy="4638675"/>
        </p:xfrm>
        <a:graphic>
          <a:graphicData uri="http://schemas.openxmlformats.org/presentationml/2006/ole">
            <mc:AlternateContent xmlns:mc="http://schemas.openxmlformats.org/markup-compatibility/2006">
              <mc:Choice xmlns:v="urn:schemas-microsoft-com:vml" Requires="v">
                <p:oleObj spid="_x0000_s1085" name="Gráfico" r:id="rId3" imgW="4038585" imgH="4267110" progId="MSGraph.Chart.8">
                  <p:embed followColorScheme="full"/>
                </p:oleObj>
              </mc:Choice>
              <mc:Fallback>
                <p:oleObj name="Gráfico" r:id="rId3" imgW="4038585" imgH="4267110" progId="MSGraph.Chart.8">
                  <p:embed followColorScheme="full"/>
                  <p:pic>
                    <p:nvPicPr>
                      <p:cNvPr id="0" name="Picture 2"/>
                      <p:cNvPicPr>
                        <a:picLocks noChangeAspect="1" noChangeArrowheads="1"/>
                      </p:cNvPicPr>
                      <p:nvPr/>
                    </p:nvPicPr>
                    <p:blipFill>
                      <a:blip r:embed="rId4"/>
                      <a:srcRect/>
                      <a:stretch>
                        <a:fillRect/>
                      </a:stretch>
                    </p:blipFill>
                    <p:spPr bwMode="auto">
                      <a:xfrm>
                        <a:off x="5181600" y="1371600"/>
                        <a:ext cx="3962400" cy="463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305" name="Rectangle 41"/>
          <p:cNvSpPr>
            <a:spLocks noChangeArrowheads="1"/>
          </p:cNvSpPr>
          <p:nvPr/>
        </p:nvSpPr>
        <p:spPr bwMode="auto">
          <a:xfrm>
            <a:off x="0" y="3276600"/>
            <a:ext cx="9144000" cy="304800"/>
          </a:xfrm>
          <a:prstGeom prst="rect">
            <a:avLst/>
          </a:prstGeom>
          <a:noFill/>
          <a:ln w="9525">
            <a:noFill/>
            <a:miter lim="800000"/>
            <a:headEnd/>
            <a:tailEnd/>
          </a:ln>
          <a:effectLst/>
        </p:spPr>
        <p:txBody>
          <a:bodyPr>
            <a:spAutoFit/>
          </a:bodyPr>
          <a:lstStyle/>
          <a:p>
            <a:r>
              <a:rPr lang="pt-BR" sz="1400"/>
              <a:t> </a:t>
            </a:r>
            <a:endParaRPr lang="pt-BR"/>
          </a:p>
        </p:txBody>
      </p:sp>
      <p:sp>
        <p:nvSpPr>
          <p:cNvPr id="11306" name="Rectangle 42"/>
          <p:cNvSpPr>
            <a:spLocks noChangeArrowheads="1"/>
          </p:cNvSpPr>
          <p:nvPr/>
        </p:nvSpPr>
        <p:spPr bwMode="auto">
          <a:xfrm>
            <a:off x="4786314" y="1371600"/>
            <a:ext cx="4357686" cy="5386090"/>
          </a:xfrm>
          <a:prstGeom prst="rect">
            <a:avLst/>
          </a:prstGeom>
          <a:noFill/>
          <a:ln w="9525">
            <a:noFill/>
            <a:miter lim="800000"/>
            <a:headEnd/>
            <a:tailEnd/>
          </a:ln>
          <a:effectLst/>
        </p:spPr>
        <p:txBody>
          <a:bodyPr wrap="square">
            <a:spAutoFit/>
          </a:bodyPr>
          <a:lstStyle/>
          <a:p>
            <a:r>
              <a:rPr lang="pt-BR" sz="2800" b="1" dirty="0">
                <a:solidFill>
                  <a:schemeClr val="hlink"/>
                </a:solidFill>
                <a:latin typeface="Arial" pitchFamily="34" charset="0"/>
                <a:cs typeface="Arial" pitchFamily="34" charset="0"/>
              </a:rPr>
              <a:t>Plebiscito</a:t>
            </a:r>
          </a:p>
          <a:p>
            <a:r>
              <a:rPr lang="pt-BR" sz="2000" b="1" dirty="0">
                <a:latin typeface="Arial" pitchFamily="34" charset="0"/>
                <a:cs typeface="Arial" pitchFamily="34" charset="0"/>
              </a:rPr>
              <a:t>É o mecanismo de democracia direta pelo qual o </a:t>
            </a:r>
            <a:r>
              <a:rPr lang="pt-BR" sz="2000" b="1" u="sng" dirty="0">
                <a:latin typeface="Arial" pitchFamily="34" charset="0"/>
                <a:cs typeface="Arial" pitchFamily="34" charset="0"/>
              </a:rPr>
              <a:t>povo é consultado antes da aprovação</a:t>
            </a:r>
            <a:r>
              <a:rPr lang="pt-BR" sz="2000" b="1" dirty="0">
                <a:latin typeface="Arial" pitchFamily="34" charset="0"/>
                <a:cs typeface="Arial" pitchFamily="34" charset="0"/>
              </a:rPr>
              <a:t> de qualquer tipo de questão de interesse público,não necessariamente de natureza jurídica, como por exemplo políticas governamentais. Por meio do plebiscito o povo é consultado sobre medidas futuras, de caráter geral, bem como sobre fatos ou eventos excepcionais.</a:t>
            </a:r>
            <a:endParaRPr lang="pt-BR" sz="2000" b="1" dirty="0">
              <a:latin typeface="Arial" pitchFamily="34" charset="0"/>
              <a:cs typeface="Times New Roman" pitchFamily="18" charset="0"/>
            </a:endParaRPr>
          </a:p>
          <a:p>
            <a:pPr algn="just"/>
            <a:r>
              <a:rPr lang="pt-BR" sz="2800" b="1" dirty="0">
                <a:latin typeface="Arial" pitchFamily="34" charset="0"/>
                <a:cs typeface="Arial" pitchFamily="34" charset="0"/>
              </a:rPr>
              <a:t> </a:t>
            </a:r>
            <a:endParaRPr lang="pt-BR" sz="2800" b="1" dirty="0">
              <a:latin typeface="Arial" pitchFamily="34" charset="0"/>
              <a:cs typeface="Times New Roman" pitchFamily="18" charset="0"/>
            </a:endParaRPr>
          </a:p>
          <a:p>
            <a:pPr algn="just"/>
            <a:endParaRPr lang="pt-BR"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6347713" cy="6131768"/>
          </a:xfrm>
        </p:spPr>
        <p:txBody>
          <a:bodyPr>
            <a:normAutofit/>
          </a:bodyPr>
          <a:lstStyle/>
          <a:p>
            <a:r>
              <a:rPr lang="pt-BR" dirty="0" smtClean="0"/>
              <a:t/>
            </a:r>
            <a:br>
              <a:rPr lang="pt-BR" dirty="0" smtClean="0"/>
            </a:br>
            <a:r>
              <a:rPr lang="pt-BR" dirty="0"/>
              <a:t/>
            </a:r>
            <a:br>
              <a:rPr lang="pt-BR" dirty="0"/>
            </a:br>
            <a:r>
              <a:rPr lang="pt-BR" sz="3100" dirty="0" smtClean="0">
                <a:solidFill>
                  <a:schemeClr val="accent2">
                    <a:lumMod val="50000"/>
                  </a:schemeClr>
                </a:solidFill>
              </a:rPr>
              <a:t>1888 – </a:t>
            </a:r>
            <a:r>
              <a:rPr lang="pt-BR" sz="3100" dirty="0" err="1" smtClean="0">
                <a:solidFill>
                  <a:schemeClr val="accent2">
                    <a:lumMod val="50000"/>
                  </a:schemeClr>
                </a:solidFill>
              </a:rPr>
              <a:t>Deputado-RS</a:t>
            </a:r>
            <a:r>
              <a:rPr lang="pt-BR" sz="3100" dirty="0" smtClean="0">
                <a:solidFill>
                  <a:schemeClr val="accent2">
                    <a:lumMod val="50000"/>
                  </a:schemeClr>
                </a:solidFill>
              </a:rPr>
              <a:t> Aparício </a:t>
            </a:r>
            <a:r>
              <a:rPr lang="pt-BR" sz="3100" dirty="0" err="1" smtClean="0">
                <a:solidFill>
                  <a:schemeClr val="accent2">
                    <a:lumMod val="50000"/>
                  </a:schemeClr>
                </a:solidFill>
              </a:rPr>
              <a:t>Mariense</a:t>
            </a:r>
            <a:r>
              <a:rPr lang="pt-BR" sz="3100" dirty="0" smtClean="0">
                <a:solidFill>
                  <a:schemeClr val="accent2">
                    <a:lumMod val="50000"/>
                  </a:schemeClr>
                </a:solidFill>
              </a:rPr>
              <a:t> queria fazer um plebiscito(voto popular) para saber se a Princesa Isabel deveria assumir o reinado brasileiro pois segundo ele, ela era: </a:t>
            </a:r>
            <a:r>
              <a:rPr lang="pt-BR" sz="3100" i="1" dirty="0" smtClean="0"/>
              <a:t>“- uma senhora fanática,obcecada por educação jesuítica e casada com um príncipe estrangeiro”</a:t>
            </a:r>
            <a:endParaRPr lang="pt-BR" sz="3100" i="1" dirty="0"/>
          </a:p>
        </p:txBody>
      </p:sp>
      <p:pic>
        <p:nvPicPr>
          <p:cNvPr id="4" name="Espaço Reservado para Conteúdo 3" descr="Dona_Isabel_3.jpg"/>
          <p:cNvPicPr>
            <a:picLocks noGrp="1" noChangeAspect="1"/>
          </p:cNvPicPr>
          <p:nvPr>
            <p:ph idx="1"/>
          </p:nvPr>
        </p:nvPicPr>
        <p:blipFill>
          <a:blip r:embed="rId2"/>
          <a:stretch>
            <a:fillRect/>
          </a:stretch>
        </p:blipFill>
        <p:spPr>
          <a:xfrm>
            <a:off x="6314841" y="4462"/>
            <a:ext cx="2808312" cy="2899544"/>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6550496" cy="1544216"/>
          </a:xfrm>
        </p:spPr>
        <p:txBody>
          <a:bodyPr>
            <a:normAutofit fontScale="90000"/>
          </a:bodyPr>
          <a:lstStyle/>
          <a:p>
            <a:r>
              <a:rPr lang="pt-BR" sz="3200" dirty="0">
                <a:latin typeface="Arial" pitchFamily="34" charset="0"/>
                <a:cs typeface="Arial" pitchFamily="34" charset="0"/>
              </a:rPr>
              <a:t>Tivemos, no Brasil, apenas três consultas nacionais, que foram chamadas de </a:t>
            </a:r>
            <a:r>
              <a:rPr lang="pt-BR" sz="3200" dirty="0" smtClean="0">
                <a:latin typeface="Arial" pitchFamily="34" charset="0"/>
                <a:cs typeface="Arial" pitchFamily="34" charset="0"/>
              </a:rPr>
              <a:t>“plebiscitos”:</a:t>
            </a:r>
            <a:r>
              <a:rPr lang="pt-BR" dirty="0" smtClean="0">
                <a:latin typeface="Arial" pitchFamily="34" charset="0"/>
                <a:cs typeface="Arial" pitchFamily="34" charset="0"/>
              </a:rPr>
              <a:t> </a:t>
            </a:r>
            <a:r>
              <a:rPr lang="pt-BR" dirty="0">
                <a:latin typeface="Arial" pitchFamily="34" charset="0"/>
                <a:cs typeface="Arial" pitchFamily="34" charset="0"/>
              </a:rPr>
              <a:t/>
            </a:r>
            <a:br>
              <a:rPr lang="pt-BR" dirty="0">
                <a:latin typeface="Arial" pitchFamily="34" charset="0"/>
                <a:cs typeface="Arial" pitchFamily="34" charset="0"/>
              </a:rPr>
            </a:br>
            <a:endParaRPr lang="pt-BR" dirty="0">
              <a:latin typeface="Arial" pitchFamily="34" charset="0"/>
              <a:cs typeface="Arial" pitchFamily="34" charset="0"/>
            </a:endParaRPr>
          </a:p>
        </p:txBody>
      </p:sp>
      <p:sp>
        <p:nvSpPr>
          <p:cNvPr id="13315" name="Rectangle 3"/>
          <p:cNvSpPr>
            <a:spLocks noGrp="1" noChangeArrowheads="1"/>
          </p:cNvSpPr>
          <p:nvPr>
            <p:ph idx="1"/>
          </p:nvPr>
        </p:nvSpPr>
        <p:spPr>
          <a:xfrm>
            <a:off x="304800" y="1554162"/>
            <a:ext cx="8686800" cy="5303838"/>
          </a:xfrm>
        </p:spPr>
        <p:txBody>
          <a:bodyPr>
            <a:normAutofit/>
          </a:bodyPr>
          <a:lstStyle/>
          <a:p>
            <a:pPr algn="just">
              <a:lnSpc>
                <a:spcPct val="90000"/>
              </a:lnSpc>
            </a:pPr>
            <a:endParaRPr lang="pt-BR" dirty="0" smtClean="0">
              <a:cs typeface="Times New Roman" pitchFamily="18" charset="0"/>
            </a:endParaRPr>
          </a:p>
          <a:p>
            <a:pPr algn="just">
              <a:lnSpc>
                <a:spcPct val="90000"/>
              </a:lnSpc>
            </a:pPr>
            <a:r>
              <a:rPr lang="pt-BR" sz="2300" dirty="0" smtClean="0">
                <a:solidFill>
                  <a:schemeClr val="accent2">
                    <a:lumMod val="50000"/>
                  </a:schemeClr>
                </a:solidFill>
                <a:cs typeface="Times New Roman" pitchFamily="18" charset="0"/>
              </a:rPr>
              <a:t>e</a:t>
            </a:r>
            <a:r>
              <a:rPr lang="pt-BR" sz="2300" dirty="0" smtClean="0">
                <a:solidFill>
                  <a:schemeClr val="accent2">
                    <a:lumMod val="50000"/>
                  </a:schemeClr>
                </a:solidFill>
                <a:latin typeface="Arial" pitchFamily="34" charset="0"/>
                <a:cs typeface="Arial" pitchFamily="34" charset="0"/>
              </a:rPr>
              <a:t>m </a:t>
            </a:r>
            <a:r>
              <a:rPr lang="pt-BR" sz="2300" dirty="0">
                <a:solidFill>
                  <a:schemeClr val="accent2">
                    <a:lumMod val="50000"/>
                  </a:schemeClr>
                </a:solidFill>
                <a:latin typeface="Arial" pitchFamily="34" charset="0"/>
                <a:cs typeface="Arial" pitchFamily="34" charset="0"/>
              </a:rPr>
              <a:t>1963, para manter ou não o sistema parlamentarista adotado após a renúncia do Presidente Jânio Quadros; </a:t>
            </a:r>
          </a:p>
          <a:p>
            <a:pPr algn="just">
              <a:lnSpc>
                <a:spcPct val="90000"/>
              </a:lnSpc>
            </a:pPr>
            <a:r>
              <a:rPr lang="pt-BR" sz="2300" dirty="0">
                <a:solidFill>
                  <a:schemeClr val="accent2">
                    <a:lumMod val="50000"/>
                  </a:schemeClr>
                </a:solidFill>
                <a:latin typeface="Arial" pitchFamily="34" charset="0"/>
                <a:cs typeface="Arial" pitchFamily="34" charset="0"/>
              </a:rPr>
              <a:t>em 1993, para decidir sobre monarquia ou república, sobre presidencialismo ou parlamentarismo; </a:t>
            </a:r>
          </a:p>
          <a:p>
            <a:pPr algn="just">
              <a:lnSpc>
                <a:spcPct val="90000"/>
              </a:lnSpc>
            </a:pPr>
            <a:r>
              <a:rPr lang="pt-BR" sz="2300" dirty="0">
                <a:solidFill>
                  <a:schemeClr val="accent2">
                    <a:lumMod val="50000"/>
                  </a:schemeClr>
                </a:solidFill>
                <a:latin typeface="Arial" pitchFamily="34" charset="0"/>
                <a:cs typeface="Arial" pitchFamily="34" charset="0"/>
              </a:rPr>
              <a:t>em 2006, para opinar sobre comercialização de armas de fogo</a:t>
            </a:r>
            <a:r>
              <a:rPr lang="pt-BR" sz="2300" dirty="0" smtClean="0">
                <a:solidFill>
                  <a:schemeClr val="accent2">
                    <a:lumMod val="50000"/>
                  </a:schemeClr>
                </a:solidFill>
                <a:latin typeface="Arial" pitchFamily="34" charset="0"/>
                <a:cs typeface="Arial" pitchFamily="34" charset="0"/>
              </a:rPr>
              <a:t>.</a:t>
            </a:r>
          </a:p>
          <a:p>
            <a:pPr algn="just">
              <a:lnSpc>
                <a:spcPct val="90000"/>
              </a:lnSpc>
              <a:buNone/>
            </a:pPr>
            <a:r>
              <a:rPr lang="pt-BR" sz="2300" dirty="0" smtClean="0">
                <a:solidFill>
                  <a:schemeClr val="accent2">
                    <a:lumMod val="50000"/>
                  </a:schemeClr>
                </a:solidFill>
                <a:latin typeface="Arial" pitchFamily="34" charset="0"/>
                <a:cs typeface="Arial" pitchFamily="34" charset="0"/>
              </a:rPr>
              <a:t>Tivemos mais recentemente plebiscitos não nacionais: para a divisão do Estado do </a:t>
            </a:r>
            <a:r>
              <a:rPr lang="pt-BR" sz="230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Pará;</a:t>
            </a:r>
            <a:r>
              <a:rPr lang="pt-BR" sz="2300" dirty="0" smtClean="0">
                <a:solidFill>
                  <a:schemeClr val="accent2">
                    <a:lumMod val="50000"/>
                  </a:schemeClr>
                </a:solidFill>
                <a:latin typeface="Arial" pitchFamily="34" charset="0"/>
                <a:cs typeface="Arial" pitchFamily="34" charset="0"/>
              </a:rPr>
              <a:t> na cidade de </a:t>
            </a:r>
            <a:r>
              <a:rPr lang="pt-BR" sz="2300" dirty="0" err="1"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Embú</a:t>
            </a:r>
            <a:r>
              <a:rPr lang="pt-BR" sz="230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 </a:t>
            </a:r>
            <a:r>
              <a:rPr lang="pt-BR" sz="2300" dirty="0" smtClean="0">
                <a:solidFill>
                  <a:schemeClr val="accent2">
                    <a:lumMod val="50000"/>
                  </a:schemeClr>
                </a:solidFill>
                <a:latin typeface="Arial" pitchFamily="34" charset="0"/>
                <a:cs typeface="Arial" pitchFamily="34" charset="0"/>
              </a:rPr>
              <a:t>que se tornou “</a:t>
            </a:r>
            <a:r>
              <a:rPr lang="pt-BR" sz="2300" dirty="0" err="1" smtClean="0">
                <a:solidFill>
                  <a:schemeClr val="accent2">
                    <a:lumMod val="50000"/>
                  </a:schemeClr>
                </a:solidFill>
                <a:latin typeface="Arial" pitchFamily="34" charset="0"/>
                <a:cs typeface="Arial" pitchFamily="34" charset="0"/>
              </a:rPr>
              <a:t>Embú</a:t>
            </a:r>
            <a:r>
              <a:rPr lang="pt-BR" sz="2300" dirty="0" smtClean="0">
                <a:solidFill>
                  <a:schemeClr val="accent2">
                    <a:lumMod val="50000"/>
                  </a:schemeClr>
                </a:solidFill>
                <a:latin typeface="Arial" pitchFamily="34" charset="0"/>
                <a:cs typeface="Arial" pitchFamily="34" charset="0"/>
              </a:rPr>
              <a:t> das Artes”, além da divisão em distritos a cidade de </a:t>
            </a:r>
            <a:r>
              <a:rPr lang="pt-BR" sz="230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Campinas</a:t>
            </a:r>
            <a:r>
              <a:rPr lang="pt-BR" sz="2300" dirty="0" smtClean="0">
                <a:solidFill>
                  <a:schemeClr val="accent2">
                    <a:lumMod val="50000"/>
                  </a:schemeClr>
                </a:solidFill>
                <a:latin typeface="Arial" pitchFamily="34" charset="0"/>
                <a:cs typeface="Arial" pitchFamily="34" charset="0"/>
              </a:rPr>
              <a:t>, </a:t>
            </a:r>
            <a:r>
              <a:rPr lang="pt-BR" sz="2300" dirty="0" smtClean="0">
                <a:solidFill>
                  <a:schemeClr val="accent2">
                    <a:lumMod val="50000"/>
                  </a:schemeClr>
                </a:solidFill>
                <a:latin typeface="Arial" pitchFamily="34" charset="0"/>
                <a:cs typeface="Arial" pitchFamily="34" charset="0"/>
              </a:rPr>
              <a:t>decisão sobre o fuso </a:t>
            </a:r>
            <a:r>
              <a:rPr lang="pt-BR" sz="2300" dirty="0" smtClean="0">
                <a:solidFill>
                  <a:schemeClr val="accent2">
                    <a:lumMod val="50000"/>
                  </a:schemeClr>
                </a:solidFill>
                <a:latin typeface="Arial" pitchFamily="34" charset="0"/>
                <a:cs typeface="Arial" pitchFamily="34" charset="0"/>
              </a:rPr>
              <a:t>horário do estado do </a:t>
            </a:r>
            <a:r>
              <a:rPr lang="pt-BR" sz="230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Acre</a:t>
            </a:r>
            <a:r>
              <a:rPr lang="pt-BR" sz="2300" dirty="0" smtClean="0">
                <a:solidFill>
                  <a:schemeClr val="accent2">
                    <a:lumMod val="50000"/>
                  </a:schemeClr>
                </a:solidFill>
                <a:latin typeface="Arial" pitchFamily="34" charset="0"/>
                <a:cs typeface="Arial" pitchFamily="34" charset="0"/>
              </a:rPr>
              <a:t>.</a:t>
            </a:r>
          </a:p>
          <a:p>
            <a:pPr algn="just">
              <a:lnSpc>
                <a:spcPct val="90000"/>
              </a:lnSpc>
            </a:pPr>
            <a:endParaRPr lang="pt-BR" dirty="0" smtClean="0">
              <a:latin typeface="Arial" pitchFamily="34" charset="0"/>
              <a:cs typeface="Arial" pitchFamily="34" charset="0"/>
            </a:endParaRPr>
          </a:p>
          <a:p>
            <a:pPr algn="just">
              <a:lnSpc>
                <a:spcPct val="90000"/>
              </a:lnSpc>
            </a:pPr>
            <a:endParaRPr lang="pt-BR" dirty="0">
              <a:latin typeface="Arial" pitchFamily="34" charset="0"/>
              <a:cs typeface="Arial" pitchFamily="34" charset="0"/>
            </a:endParaRPr>
          </a:p>
          <a:p>
            <a:pPr algn="just">
              <a:lnSpc>
                <a:spcPct val="90000"/>
              </a:lnSpc>
            </a:pPr>
            <a:endParaRPr lang="pt-BR" dirty="0">
              <a:latin typeface="Arial" pitchFamily="34" charset="0"/>
              <a:cs typeface="Arial" pitchFamily="34" charset="0"/>
            </a:endParaRPr>
          </a:p>
          <a:p>
            <a:pPr algn="just">
              <a:lnSpc>
                <a:spcPct val="90000"/>
              </a:lnSpc>
              <a:buFont typeface="Wingdings" pitchFamily="2" charset="2"/>
              <a:buNone/>
            </a:pP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Jango e Tancredo</a:t>
            </a:r>
            <a:endParaRPr lang="pt-BR" dirty="0"/>
          </a:p>
        </p:txBody>
      </p:sp>
      <p:pic>
        <p:nvPicPr>
          <p:cNvPr id="4" name="Espaço Reservado para Conteúdo 3" descr="jango tancredo 02.jpg"/>
          <p:cNvPicPr>
            <a:picLocks noGrp="1" noChangeAspect="1"/>
          </p:cNvPicPr>
          <p:nvPr>
            <p:ph idx="1"/>
          </p:nvPr>
        </p:nvPicPr>
        <p:blipFill>
          <a:blip r:embed="rId2"/>
          <a:stretch>
            <a:fillRect/>
          </a:stretch>
        </p:blipFill>
        <p:spPr>
          <a:xfrm>
            <a:off x="609600" y="1929656"/>
            <a:ext cx="6347712" cy="3881437"/>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Jango, Tancredo e os militares</a:t>
            </a:r>
            <a:endParaRPr lang="pt-BR" dirty="0"/>
          </a:p>
        </p:txBody>
      </p:sp>
      <p:pic>
        <p:nvPicPr>
          <p:cNvPr id="4" name="Espaço Reservado para Conteúdo 3" descr="jango_tancredo 07___.jpg"/>
          <p:cNvPicPr>
            <a:picLocks noGrp="1" noChangeAspect="1"/>
          </p:cNvPicPr>
          <p:nvPr>
            <p:ph idx="1"/>
          </p:nvPr>
        </p:nvPicPr>
        <p:blipFill>
          <a:blip r:embed="rId2"/>
          <a:stretch>
            <a:fillRect/>
          </a:stretch>
        </p:blipFill>
        <p:spPr>
          <a:xfrm>
            <a:off x="971600" y="1930400"/>
            <a:ext cx="6984776" cy="4594944"/>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Campanha do plebiscito 1963</a:t>
            </a:r>
            <a:endParaRPr lang="pt-BR" dirty="0"/>
          </a:p>
        </p:txBody>
      </p:sp>
      <p:pic>
        <p:nvPicPr>
          <p:cNvPr id="4" name="Espaço Reservado para Conteúdo 3" descr="_video_bibi_ferreira_e_o_plebiscito_de_1963_2.jpg"/>
          <p:cNvPicPr>
            <a:picLocks noGrp="1" noChangeAspect="1"/>
          </p:cNvPicPr>
          <p:nvPr>
            <p:ph idx="1"/>
          </p:nvPr>
        </p:nvPicPr>
        <p:blipFill>
          <a:blip r:embed="rId2"/>
          <a:stretch>
            <a:fillRect/>
          </a:stretch>
        </p:blipFill>
        <p:spPr>
          <a:xfrm>
            <a:off x="609599" y="1268760"/>
            <a:ext cx="6914729" cy="54006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Capa Jornal pós plebiscito 1993 </a:t>
            </a:r>
            <a:endParaRPr lang="pt-BR" dirty="0"/>
          </a:p>
        </p:txBody>
      </p:sp>
      <p:pic>
        <p:nvPicPr>
          <p:cNvPr id="4" name="Espaço Reservado para Conteúdo 3" descr="plebiscito 1993.jpg"/>
          <p:cNvPicPr>
            <a:picLocks noGrp="1" noChangeAspect="1"/>
          </p:cNvPicPr>
          <p:nvPr>
            <p:ph idx="1"/>
          </p:nvPr>
        </p:nvPicPr>
        <p:blipFill>
          <a:blip r:embed="rId2"/>
          <a:stretch>
            <a:fillRect/>
          </a:stretch>
        </p:blipFill>
        <p:spPr>
          <a:xfrm>
            <a:off x="1691680" y="1270000"/>
            <a:ext cx="5265632" cy="5399360"/>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Direta no mundo</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sz="3200" dirty="0">
                <a:effectLst>
                  <a:outerShdw blurRad="38100" dist="38100" dir="2700000" algn="tl">
                    <a:srgbClr val="000000">
                      <a:alpha val="43137"/>
                    </a:srgbClr>
                  </a:outerShdw>
                </a:effectLst>
              </a:rPr>
              <a:t>Uruguai</a:t>
            </a:r>
            <a:r>
              <a:rPr lang="pt-BR" sz="3200" dirty="0"/>
              <a:t> </a:t>
            </a:r>
          </a:p>
          <a:p>
            <a:r>
              <a:rPr lang="pt-BR" sz="3200" dirty="0"/>
              <a:t>Tema: Redução da maioridade penal (18 para 16 anos)</a:t>
            </a:r>
          </a:p>
          <a:p>
            <a:r>
              <a:rPr lang="pt-BR" sz="3200" dirty="0"/>
              <a:t>Ano: 2014</a:t>
            </a:r>
          </a:p>
          <a:p>
            <a:r>
              <a:rPr lang="pt-BR" sz="3200" dirty="0"/>
              <a:t>Resultado:  Sim (46,99%) </a:t>
            </a:r>
          </a:p>
          <a:p>
            <a:r>
              <a:rPr lang="pt-BR" sz="3200" dirty="0"/>
              <a:t>*Para passar era necessário que cerca de 50% da população optasse por sim.</a:t>
            </a:r>
          </a:p>
          <a:p>
            <a:endParaRPr lang="pt-BR" dirty="0"/>
          </a:p>
        </p:txBody>
      </p:sp>
    </p:spTree>
    <p:extLst>
      <p:ext uri="{BB962C8B-B14F-4D97-AF65-F5344CB8AC3E}">
        <p14:creationId xmlns:p14="http://schemas.microsoft.com/office/powerpoint/2010/main" val="42000106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Direta no mundo</a:t>
            </a:r>
            <a:endParaRPr lang="pt-BR" dirty="0"/>
          </a:p>
        </p:txBody>
      </p:sp>
      <p:sp>
        <p:nvSpPr>
          <p:cNvPr id="3" name="Espaço Reservado para Conteúdo 2"/>
          <p:cNvSpPr>
            <a:spLocks noGrp="1"/>
          </p:cNvSpPr>
          <p:nvPr>
            <p:ph idx="1"/>
          </p:nvPr>
        </p:nvSpPr>
        <p:spPr>
          <a:xfrm>
            <a:off x="304800" y="1554162"/>
            <a:ext cx="8686800" cy="5303838"/>
          </a:xfrm>
        </p:spPr>
        <p:txBody>
          <a:bodyPr>
            <a:normAutofit/>
          </a:bodyPr>
          <a:lstStyle/>
          <a:p>
            <a:r>
              <a:rPr lang="pt-BR" sz="2400" dirty="0">
                <a:effectLst>
                  <a:outerShdw blurRad="38100" dist="38100" dir="2700000" algn="tl">
                    <a:srgbClr val="000000">
                      <a:alpha val="43137"/>
                    </a:srgbClr>
                  </a:outerShdw>
                </a:effectLst>
              </a:rPr>
              <a:t>Costa Rica</a:t>
            </a:r>
          </a:p>
          <a:p>
            <a:r>
              <a:rPr lang="pt-BR" sz="2400" dirty="0"/>
              <a:t>Tema: Tratado de Livre Comércio com os Estados Unidos.</a:t>
            </a:r>
          </a:p>
          <a:p>
            <a:r>
              <a:rPr lang="pt-BR" sz="2400" dirty="0"/>
              <a:t>Ano: 2007</a:t>
            </a:r>
          </a:p>
          <a:p>
            <a:r>
              <a:rPr lang="pt-BR" sz="2400" dirty="0"/>
              <a:t>Resultado: Sim (51,61%) x Não (48,39</a:t>
            </a:r>
            <a:r>
              <a:rPr lang="pt-BR" sz="2400" dirty="0" smtClean="0"/>
              <a:t>%)</a:t>
            </a:r>
          </a:p>
          <a:p>
            <a:endParaRPr lang="pt-BR" sz="2400" dirty="0" smtClean="0">
              <a:effectLst>
                <a:outerShdw blurRad="38100" dist="38100" dir="2700000" algn="tl">
                  <a:srgbClr val="000000">
                    <a:alpha val="43137"/>
                  </a:srgbClr>
                </a:outerShdw>
              </a:effectLst>
            </a:endParaRPr>
          </a:p>
          <a:p>
            <a:r>
              <a:rPr lang="pt-BR" sz="2400" dirty="0" smtClean="0">
                <a:effectLst>
                  <a:outerShdw blurRad="38100" dist="38100" dir="2700000" algn="tl">
                    <a:srgbClr val="000000">
                      <a:alpha val="43137"/>
                    </a:srgbClr>
                  </a:outerShdw>
                </a:effectLst>
              </a:rPr>
              <a:t>Bolívia</a:t>
            </a:r>
            <a:endParaRPr lang="pt-BR" sz="2400" dirty="0">
              <a:effectLst>
                <a:outerShdw blurRad="38100" dist="38100" dir="2700000" algn="tl">
                  <a:srgbClr val="000000">
                    <a:alpha val="43137"/>
                  </a:srgbClr>
                </a:outerShdw>
              </a:effectLst>
            </a:endParaRPr>
          </a:p>
          <a:p>
            <a:r>
              <a:rPr lang="pt-BR" sz="2400" dirty="0"/>
              <a:t>Tema: reforma constitucional promovida pelo presidente </a:t>
            </a:r>
          </a:p>
          <a:p>
            <a:r>
              <a:rPr lang="pt-BR" sz="2400" dirty="0"/>
              <a:t>Ano: 2016</a:t>
            </a:r>
          </a:p>
          <a:p>
            <a:r>
              <a:rPr lang="pt-BR" sz="2400" dirty="0"/>
              <a:t>Resultado: Não (51,31%) x Sim (48,69%)</a:t>
            </a:r>
          </a:p>
          <a:p>
            <a:r>
              <a:rPr lang="pt-BR" sz="2400" dirty="0"/>
              <a:t>Votos apurados: 99,49%</a:t>
            </a:r>
          </a:p>
          <a:p>
            <a:endParaRPr lang="pt-BR" dirty="0"/>
          </a:p>
          <a:p>
            <a:endParaRPr lang="pt-BR" dirty="0"/>
          </a:p>
          <a:p>
            <a:endParaRPr lang="pt-BR" dirty="0"/>
          </a:p>
        </p:txBody>
      </p:sp>
    </p:spTree>
    <p:extLst>
      <p:ext uri="{BB962C8B-B14F-4D97-AF65-F5344CB8AC3E}">
        <p14:creationId xmlns:p14="http://schemas.microsoft.com/office/powerpoint/2010/main" val="3805619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75428" y="548680"/>
            <a:ext cx="8001055" cy="2062103"/>
          </a:xfrm>
          <a:prstGeom prst="rect">
            <a:avLst/>
          </a:prstGeom>
          <a:noFill/>
          <a:ln w="9525">
            <a:noFill/>
            <a:miter lim="800000"/>
            <a:headEnd/>
            <a:tailEnd/>
          </a:ln>
          <a:effectLst/>
        </p:spPr>
        <p:txBody>
          <a:bodyPr wrap="square">
            <a:spAutoFit/>
          </a:bodyPr>
          <a:lstStyle/>
          <a:p>
            <a:pPr algn="ctr"/>
            <a:r>
              <a:rPr lang="pt-BR" sz="3200" b="1" dirty="0"/>
              <a:t>Democracia é o regime político </a:t>
            </a:r>
            <a:endParaRPr lang="pt-BR" sz="3200" b="1" dirty="0" smtClean="0"/>
          </a:p>
          <a:p>
            <a:pPr algn="ctr"/>
            <a:r>
              <a:rPr lang="pt-BR" sz="3200" b="1" dirty="0" smtClean="0"/>
              <a:t>que se </a:t>
            </a:r>
            <a:r>
              <a:rPr lang="pt-BR" sz="3200" b="1" dirty="0"/>
              <a:t>funda</a:t>
            </a:r>
          </a:p>
          <a:p>
            <a:pPr algn="ctr"/>
            <a:r>
              <a:rPr lang="pt-BR" sz="3200" b="1" dirty="0"/>
              <a:t>nos princípios da soberania popular e da distribuição eqüitativa de poder</a:t>
            </a:r>
          </a:p>
        </p:txBody>
      </p:sp>
      <p:pic>
        <p:nvPicPr>
          <p:cNvPr id="9219" name="Picture 3" descr="C:\Arquivos de programas\Arquivos comuns\Microsoft Shared\Clipart\cagcat50\PE02097_.wmf"/>
          <p:cNvPicPr>
            <a:picLocks noChangeAspect="1" noChangeArrowheads="1"/>
          </p:cNvPicPr>
          <p:nvPr/>
        </p:nvPicPr>
        <p:blipFill>
          <a:blip r:embed="rId2"/>
          <a:srcRect/>
          <a:stretch>
            <a:fillRect/>
          </a:stretch>
        </p:blipFill>
        <p:spPr bwMode="auto">
          <a:xfrm>
            <a:off x="1403648" y="3068960"/>
            <a:ext cx="5544616" cy="3600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6347713" cy="731168"/>
          </a:xfrm>
        </p:spPr>
        <p:txBody>
          <a:bodyPr/>
          <a:lstStyle/>
          <a:p>
            <a:r>
              <a:rPr lang="pt-BR" dirty="0" smtClean="0"/>
              <a:t>Democracia Direta no Mundo</a:t>
            </a:r>
            <a:endParaRPr lang="pt-BR" dirty="0"/>
          </a:p>
        </p:txBody>
      </p:sp>
      <p:sp>
        <p:nvSpPr>
          <p:cNvPr id="3" name="Espaço Reservado para Conteúdo 2"/>
          <p:cNvSpPr>
            <a:spLocks noGrp="1"/>
          </p:cNvSpPr>
          <p:nvPr>
            <p:ph idx="1"/>
          </p:nvPr>
        </p:nvSpPr>
        <p:spPr>
          <a:xfrm>
            <a:off x="609599" y="1340768"/>
            <a:ext cx="6347714" cy="5040560"/>
          </a:xfrm>
        </p:spPr>
        <p:txBody>
          <a:bodyPr>
            <a:normAutofit/>
          </a:bodyPr>
          <a:lstStyle/>
          <a:p>
            <a:r>
              <a:rPr lang="pt-BR" sz="2400" dirty="0" smtClean="0"/>
              <a:t>Reino Unido (BREXIT)</a:t>
            </a:r>
          </a:p>
          <a:p>
            <a:r>
              <a:rPr lang="pt-BR" sz="2400" dirty="0" smtClean="0"/>
              <a:t>Tema: Deveria o Reino Unido permanecer membro da União Europeia ou deixá-la?</a:t>
            </a:r>
          </a:p>
          <a:p>
            <a:r>
              <a:rPr lang="pt-BR" sz="2400" dirty="0" smtClean="0"/>
              <a:t>Data: 23 de junho de 2016</a:t>
            </a:r>
          </a:p>
          <a:p>
            <a:r>
              <a:rPr lang="pt-BR" sz="2400" dirty="0" smtClean="0"/>
              <a:t>Votantes: 33 578 016</a:t>
            </a:r>
          </a:p>
          <a:p>
            <a:r>
              <a:rPr lang="pt-BR" sz="2400" dirty="0" smtClean="0"/>
              <a:t>Resultado: Permanecer( 48,11%  )           Deixar ( 51, 89%)</a:t>
            </a:r>
          </a:p>
          <a:p>
            <a:r>
              <a:rPr lang="pt-BR" sz="2400" dirty="0" smtClean="0"/>
              <a:t>Observação: Escócia, maior parte da Irlanda do Norte e das grandes cidades da Inglaterra votaram por ‘Permanecer’</a:t>
            </a:r>
            <a:endParaRPr lang="pt-BR" sz="2400" dirty="0"/>
          </a:p>
        </p:txBody>
      </p:sp>
    </p:spTree>
    <p:extLst>
      <p:ext uri="{BB962C8B-B14F-4D97-AF65-F5344CB8AC3E}">
        <p14:creationId xmlns:p14="http://schemas.microsoft.com/office/powerpoint/2010/main" val="1145374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502568"/>
            <a:ext cx="8686800" cy="838200"/>
          </a:xfrm>
        </p:spPr>
        <p:txBody>
          <a:bodyPr/>
          <a:lstStyle/>
          <a:p>
            <a:r>
              <a:rPr lang="pt-BR" dirty="0" smtClean="0"/>
              <a:t>Democracia Direta no mundo</a:t>
            </a:r>
            <a:endParaRPr lang="pt-BR" dirty="0"/>
          </a:p>
        </p:txBody>
      </p:sp>
      <p:sp>
        <p:nvSpPr>
          <p:cNvPr id="3" name="Espaço Reservado para Conteúdo 2"/>
          <p:cNvSpPr>
            <a:spLocks noGrp="1"/>
          </p:cNvSpPr>
          <p:nvPr>
            <p:ph idx="1"/>
          </p:nvPr>
        </p:nvSpPr>
        <p:spPr>
          <a:xfrm>
            <a:off x="304800" y="1554162"/>
            <a:ext cx="8686800" cy="5303838"/>
          </a:xfrm>
        </p:spPr>
        <p:txBody>
          <a:bodyPr>
            <a:normAutofit lnSpcReduction="10000"/>
          </a:bodyPr>
          <a:lstStyle/>
          <a:p>
            <a:r>
              <a:rPr lang="pt-BR" sz="2400" dirty="0">
                <a:effectLst>
                  <a:outerShdw blurRad="38100" dist="38100" dir="2700000" algn="tl">
                    <a:srgbClr val="000000">
                      <a:alpha val="43137"/>
                    </a:srgbClr>
                  </a:outerShdw>
                </a:effectLst>
              </a:rPr>
              <a:t>Irlanda</a:t>
            </a:r>
          </a:p>
          <a:p>
            <a:r>
              <a:rPr lang="pt-BR" sz="2400" dirty="0"/>
              <a:t>Tema: Casamento gay</a:t>
            </a:r>
          </a:p>
          <a:p>
            <a:r>
              <a:rPr lang="pt-BR" sz="2400" dirty="0"/>
              <a:t>Ano: 2015 </a:t>
            </a:r>
          </a:p>
          <a:p>
            <a:r>
              <a:rPr lang="pt-BR" sz="2400" dirty="0"/>
              <a:t>Resultado:  Sim (62%) x Não (38%)</a:t>
            </a:r>
          </a:p>
          <a:p>
            <a:r>
              <a:rPr lang="pt-BR" sz="2400" dirty="0"/>
              <a:t>Porcentagem das pessoas que votaram: + 60</a:t>
            </a:r>
            <a:r>
              <a:rPr lang="pt-BR" sz="2400" dirty="0" smtClean="0"/>
              <a:t>%</a:t>
            </a:r>
          </a:p>
          <a:p>
            <a:endParaRPr lang="pt-BR" sz="2400" dirty="0" smtClean="0">
              <a:effectLst>
                <a:outerShdw blurRad="38100" dist="38100" dir="2700000" algn="tl">
                  <a:srgbClr val="000000">
                    <a:alpha val="43137"/>
                  </a:srgbClr>
                </a:outerShdw>
              </a:effectLst>
            </a:endParaRPr>
          </a:p>
          <a:p>
            <a:r>
              <a:rPr lang="pt-BR" sz="2400" dirty="0" smtClean="0">
                <a:effectLst>
                  <a:outerShdw blurRad="38100" dist="38100" dir="2700000" algn="tl">
                    <a:srgbClr val="000000">
                      <a:alpha val="43137"/>
                    </a:srgbClr>
                  </a:outerShdw>
                </a:effectLst>
              </a:rPr>
              <a:t>Escócia</a:t>
            </a:r>
            <a:r>
              <a:rPr lang="pt-BR" sz="2400" dirty="0" smtClean="0"/>
              <a:t> </a:t>
            </a:r>
            <a:endParaRPr lang="pt-BR" sz="2400" dirty="0"/>
          </a:p>
          <a:p>
            <a:r>
              <a:rPr lang="pt-BR" sz="2400" dirty="0"/>
              <a:t>Tema: Continuar como parte do Reino Unido </a:t>
            </a:r>
          </a:p>
          <a:p>
            <a:r>
              <a:rPr lang="pt-BR" sz="2400" dirty="0"/>
              <a:t>Ano: 2014</a:t>
            </a:r>
          </a:p>
          <a:p>
            <a:r>
              <a:rPr lang="pt-BR" sz="2400" dirty="0"/>
              <a:t>Resultado: Não (55,3%) x Sim (44,7%)</a:t>
            </a:r>
          </a:p>
          <a:p>
            <a:r>
              <a:rPr lang="pt-BR" sz="2400" dirty="0"/>
              <a:t>Comparecimento: 88,59% do eleitorado</a:t>
            </a:r>
          </a:p>
          <a:p>
            <a:endParaRPr lang="pt-BR" sz="2400" dirty="0"/>
          </a:p>
          <a:p>
            <a:endParaRPr lang="pt-BR" dirty="0"/>
          </a:p>
        </p:txBody>
      </p:sp>
    </p:spTree>
    <p:extLst>
      <p:ext uri="{BB962C8B-B14F-4D97-AF65-F5344CB8AC3E}">
        <p14:creationId xmlns:p14="http://schemas.microsoft.com/office/powerpoint/2010/main" val="2574957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Direta no mundo</a:t>
            </a:r>
            <a:endParaRPr lang="pt-BR" dirty="0"/>
          </a:p>
        </p:txBody>
      </p:sp>
      <p:sp>
        <p:nvSpPr>
          <p:cNvPr id="3" name="Espaço Reservado para Conteúdo 2"/>
          <p:cNvSpPr>
            <a:spLocks noGrp="1"/>
          </p:cNvSpPr>
          <p:nvPr>
            <p:ph idx="1"/>
          </p:nvPr>
        </p:nvSpPr>
        <p:spPr/>
        <p:txBody>
          <a:bodyPr>
            <a:normAutofit lnSpcReduction="10000"/>
          </a:bodyPr>
          <a:lstStyle/>
          <a:p>
            <a:r>
              <a:rPr lang="pt-BR" sz="2800" dirty="0">
                <a:effectLst>
                  <a:outerShdw blurRad="38100" dist="38100" dir="2700000" algn="tl">
                    <a:srgbClr val="000000">
                      <a:alpha val="43137"/>
                    </a:srgbClr>
                  </a:outerShdw>
                </a:effectLst>
              </a:rPr>
              <a:t>Reino Unido </a:t>
            </a:r>
          </a:p>
          <a:p>
            <a:r>
              <a:rPr lang="pt-BR" sz="2800" dirty="0"/>
              <a:t>Tema: Ilha das Malvinas como território britânico. </a:t>
            </a:r>
          </a:p>
          <a:p>
            <a:r>
              <a:rPr lang="pt-BR" sz="2800" dirty="0"/>
              <a:t>Ano: 2013</a:t>
            </a:r>
          </a:p>
          <a:p>
            <a:r>
              <a:rPr lang="pt-BR" sz="2800" dirty="0"/>
              <a:t>Resultado: Sim (98,8%) x Não (?)</a:t>
            </a:r>
          </a:p>
          <a:p>
            <a:r>
              <a:rPr lang="pt-BR" sz="2800" dirty="0"/>
              <a:t>                 Em branco (?); Nulos (?)</a:t>
            </a:r>
          </a:p>
          <a:p>
            <a:r>
              <a:rPr lang="pt-BR" sz="2800" dirty="0"/>
              <a:t>Porcentagem de pessoas que votaram: 92%</a:t>
            </a:r>
          </a:p>
          <a:p>
            <a:endParaRPr lang="pt-BR" dirty="0"/>
          </a:p>
        </p:txBody>
      </p:sp>
    </p:spTree>
    <p:extLst>
      <p:ext uri="{BB962C8B-B14F-4D97-AF65-F5344CB8AC3E}">
        <p14:creationId xmlns:p14="http://schemas.microsoft.com/office/powerpoint/2010/main" val="2804657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6347713" cy="659160"/>
          </a:xfrm>
        </p:spPr>
        <p:txBody>
          <a:bodyPr/>
          <a:lstStyle/>
          <a:p>
            <a:r>
              <a:rPr lang="pt-BR" dirty="0" smtClean="0"/>
              <a:t>Democracia Direta no Mundo</a:t>
            </a:r>
            <a:endParaRPr lang="pt-BR" dirty="0"/>
          </a:p>
        </p:txBody>
      </p:sp>
      <p:sp>
        <p:nvSpPr>
          <p:cNvPr id="3" name="Espaço Reservado para Conteúdo 2"/>
          <p:cNvSpPr>
            <a:spLocks noGrp="1"/>
          </p:cNvSpPr>
          <p:nvPr>
            <p:ph idx="1"/>
          </p:nvPr>
        </p:nvSpPr>
        <p:spPr>
          <a:xfrm>
            <a:off x="609599" y="1268760"/>
            <a:ext cx="6347714" cy="5184576"/>
          </a:xfrm>
        </p:spPr>
        <p:txBody>
          <a:bodyPr>
            <a:normAutofit fontScale="92500" lnSpcReduction="10000"/>
          </a:bodyPr>
          <a:lstStyle/>
          <a:p>
            <a:r>
              <a:rPr lang="pt-BR" sz="4000" b="1" dirty="0" smtClean="0"/>
              <a:t>Colômbia</a:t>
            </a:r>
          </a:p>
          <a:p>
            <a:r>
              <a:rPr lang="pt-BR" sz="3200" dirty="0" smtClean="0"/>
              <a:t>Tema: tratado de paz com as FARC(Forças Armadas Revolucionárias da Colômbia)</a:t>
            </a:r>
          </a:p>
          <a:p>
            <a:r>
              <a:rPr lang="pt-BR" sz="3200" dirty="0" smtClean="0"/>
              <a:t>Ano:2016</a:t>
            </a:r>
          </a:p>
          <a:p>
            <a:r>
              <a:rPr lang="pt-BR" sz="3200" dirty="0" smtClean="0"/>
              <a:t>Resultado: Não(50,24%) Sim(49,76%)</a:t>
            </a:r>
          </a:p>
          <a:p>
            <a:r>
              <a:rPr lang="pt-BR" sz="3200" dirty="0" smtClean="0"/>
              <a:t>Abstenção: 62,6%</a:t>
            </a:r>
          </a:p>
          <a:p>
            <a:r>
              <a:rPr lang="pt-BR" sz="3200" dirty="0" smtClean="0"/>
              <a:t>Diferença de 54 mil votos em colégio eleitoral de 34 milhões</a:t>
            </a:r>
          </a:p>
        </p:txBody>
      </p:sp>
    </p:spTree>
    <p:extLst>
      <p:ext uri="{BB962C8B-B14F-4D97-AF65-F5344CB8AC3E}">
        <p14:creationId xmlns:p14="http://schemas.microsoft.com/office/powerpoint/2010/main" val="3615638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Direta no mundo</a:t>
            </a:r>
            <a:endParaRPr lang="pt-BR" dirty="0"/>
          </a:p>
        </p:txBody>
      </p:sp>
      <p:sp>
        <p:nvSpPr>
          <p:cNvPr id="3" name="Espaço Reservado para Conteúdo 2"/>
          <p:cNvSpPr>
            <a:spLocks noGrp="1"/>
          </p:cNvSpPr>
          <p:nvPr>
            <p:ph idx="1"/>
          </p:nvPr>
        </p:nvSpPr>
        <p:spPr>
          <a:xfrm>
            <a:off x="304800" y="1554162"/>
            <a:ext cx="8686800" cy="5303838"/>
          </a:xfrm>
        </p:spPr>
        <p:txBody>
          <a:bodyPr>
            <a:normAutofit/>
          </a:bodyPr>
          <a:lstStyle/>
          <a:p>
            <a:r>
              <a:rPr lang="pt-BR" sz="2400" dirty="0">
                <a:effectLst>
                  <a:outerShdw blurRad="38100" dist="38100" dir="2700000" algn="tl">
                    <a:srgbClr val="000000">
                      <a:alpha val="43137"/>
                    </a:srgbClr>
                  </a:outerShdw>
                </a:effectLst>
              </a:rPr>
              <a:t>Grécia</a:t>
            </a:r>
          </a:p>
          <a:p>
            <a:r>
              <a:rPr lang="pt-BR" sz="2400" dirty="0"/>
              <a:t>Tema: Proposta de socorro internacional realizada pelos credores</a:t>
            </a:r>
          </a:p>
          <a:p>
            <a:r>
              <a:rPr lang="pt-BR" sz="2400" dirty="0"/>
              <a:t>Ano: 2015</a:t>
            </a:r>
          </a:p>
          <a:p>
            <a:r>
              <a:rPr lang="pt-BR" sz="2400" dirty="0"/>
              <a:t>Resultado: Não (61,31%) x Sim (38,69</a:t>
            </a:r>
            <a:r>
              <a:rPr lang="pt-BR" sz="2400" dirty="0" smtClean="0"/>
              <a:t>%)</a:t>
            </a:r>
          </a:p>
          <a:p>
            <a:endParaRPr lang="pt-BR" sz="2400" dirty="0" smtClean="0">
              <a:effectLst>
                <a:outerShdw blurRad="38100" dist="38100" dir="2700000" algn="tl">
                  <a:srgbClr val="000000">
                    <a:alpha val="43137"/>
                  </a:srgbClr>
                </a:outerShdw>
              </a:effectLst>
            </a:endParaRPr>
          </a:p>
          <a:p>
            <a:r>
              <a:rPr lang="pt-BR" sz="2400" dirty="0" smtClean="0">
                <a:effectLst>
                  <a:outerShdw blurRad="38100" dist="38100" dir="2700000" algn="tl">
                    <a:srgbClr val="000000">
                      <a:alpha val="43137"/>
                    </a:srgbClr>
                  </a:outerShdw>
                </a:effectLst>
              </a:rPr>
              <a:t>Criméia</a:t>
            </a:r>
            <a:r>
              <a:rPr lang="pt-BR" sz="2400" dirty="0" smtClean="0"/>
              <a:t> </a:t>
            </a:r>
            <a:endParaRPr lang="pt-BR" sz="2400" dirty="0"/>
          </a:p>
          <a:p>
            <a:r>
              <a:rPr lang="pt-BR" sz="2400" dirty="0"/>
              <a:t>Tema: A favor da união da República Autônoma da Criméia à Rússia </a:t>
            </a:r>
          </a:p>
          <a:p>
            <a:r>
              <a:rPr lang="pt-BR" sz="2400" dirty="0"/>
              <a:t>Ano: 2014 </a:t>
            </a:r>
          </a:p>
          <a:p>
            <a:r>
              <a:rPr lang="pt-BR" sz="2400" dirty="0"/>
              <a:t>Resultado: Sim (96,8%) x Não</a:t>
            </a:r>
          </a:p>
          <a:p>
            <a:endParaRPr lang="pt-BR" dirty="0"/>
          </a:p>
          <a:p>
            <a:endParaRPr lang="pt-BR" dirty="0"/>
          </a:p>
        </p:txBody>
      </p:sp>
    </p:spTree>
    <p:extLst>
      <p:ext uri="{BB962C8B-B14F-4D97-AF65-F5344CB8AC3E}">
        <p14:creationId xmlns:p14="http://schemas.microsoft.com/office/powerpoint/2010/main" val="34140582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Direta no mundo</a:t>
            </a:r>
            <a:endParaRPr lang="pt-BR" dirty="0"/>
          </a:p>
        </p:txBody>
      </p:sp>
      <p:sp>
        <p:nvSpPr>
          <p:cNvPr id="3" name="Espaço Reservado para Conteúdo 2"/>
          <p:cNvSpPr>
            <a:spLocks noGrp="1"/>
          </p:cNvSpPr>
          <p:nvPr>
            <p:ph idx="1"/>
          </p:nvPr>
        </p:nvSpPr>
        <p:spPr>
          <a:xfrm>
            <a:off x="609599" y="1484784"/>
            <a:ext cx="6347714" cy="4556579"/>
          </a:xfrm>
        </p:spPr>
        <p:txBody>
          <a:bodyPr>
            <a:normAutofit fontScale="55000" lnSpcReduction="20000"/>
          </a:bodyPr>
          <a:lstStyle/>
          <a:p>
            <a:r>
              <a:rPr lang="pt-BR" sz="5800" b="1" dirty="0">
                <a:effectLst>
                  <a:outerShdw blurRad="38100" dist="38100" dir="2700000" algn="tl">
                    <a:srgbClr val="000000">
                      <a:alpha val="43137"/>
                    </a:srgbClr>
                  </a:outerShdw>
                </a:effectLst>
              </a:rPr>
              <a:t>Suíça</a:t>
            </a:r>
          </a:p>
          <a:p>
            <a:r>
              <a:rPr lang="pt-BR" sz="4000" dirty="0"/>
              <a:t>Tema: Salário mínimo de </a:t>
            </a:r>
            <a:r>
              <a:rPr lang="pt-BR" sz="4000" dirty="0" smtClean="0"/>
              <a:t>R$10.000,000</a:t>
            </a:r>
            <a:r>
              <a:rPr lang="pt-BR" sz="4000" dirty="0"/>
              <a:t>.</a:t>
            </a:r>
          </a:p>
          <a:p>
            <a:r>
              <a:rPr lang="pt-BR" sz="4000" dirty="0"/>
              <a:t>Ano: 2014</a:t>
            </a:r>
          </a:p>
          <a:p>
            <a:r>
              <a:rPr lang="pt-BR" sz="4000" dirty="0"/>
              <a:t>Resultado: Não (67%) </a:t>
            </a:r>
          </a:p>
          <a:p>
            <a:endParaRPr lang="pt-BR" sz="4000" dirty="0"/>
          </a:p>
          <a:p>
            <a:r>
              <a:rPr lang="pt-BR" sz="4000" dirty="0"/>
              <a:t>Tema: Reduzir a imigração</a:t>
            </a:r>
          </a:p>
          <a:p>
            <a:r>
              <a:rPr lang="pt-BR" sz="4000" dirty="0"/>
              <a:t>Ano: 2016</a:t>
            </a:r>
          </a:p>
          <a:p>
            <a:r>
              <a:rPr lang="pt-BR" sz="4000" dirty="0"/>
              <a:t>Resultado: Não (74</a:t>
            </a:r>
            <a:r>
              <a:rPr lang="pt-BR" sz="4000" dirty="0" smtClean="0"/>
              <a:t>%)</a:t>
            </a:r>
          </a:p>
          <a:p>
            <a:endParaRPr lang="pt-BR" sz="4000" dirty="0" smtClean="0"/>
          </a:p>
          <a:p>
            <a:r>
              <a:rPr lang="pt-BR" sz="4000" dirty="0" err="1" smtClean="0"/>
              <a:t>Obs</a:t>
            </a:r>
            <a:r>
              <a:rPr lang="pt-BR" sz="4000" dirty="0" smtClean="0"/>
              <a:t>: A Suíça é o país no mundo que mais utiliza a democracia direta( 3 meses)</a:t>
            </a:r>
            <a:endParaRPr lang="pt-BR" sz="4000" dirty="0"/>
          </a:p>
          <a:p>
            <a:endParaRPr lang="pt-BR" dirty="0"/>
          </a:p>
        </p:txBody>
      </p:sp>
    </p:spTree>
    <p:extLst>
      <p:ext uri="{BB962C8B-B14F-4D97-AF65-F5344CB8AC3E}">
        <p14:creationId xmlns:p14="http://schemas.microsoft.com/office/powerpoint/2010/main" val="2196961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Direta no mundo</a:t>
            </a:r>
            <a:endParaRPr lang="pt-BR" dirty="0"/>
          </a:p>
        </p:txBody>
      </p:sp>
      <p:sp>
        <p:nvSpPr>
          <p:cNvPr id="3" name="Espaço Reservado para Conteúdo 2"/>
          <p:cNvSpPr>
            <a:spLocks noGrp="1"/>
          </p:cNvSpPr>
          <p:nvPr>
            <p:ph idx="1"/>
          </p:nvPr>
        </p:nvSpPr>
        <p:spPr>
          <a:xfrm>
            <a:off x="609599" y="1268760"/>
            <a:ext cx="6347714" cy="5184576"/>
          </a:xfrm>
        </p:spPr>
        <p:txBody>
          <a:bodyPr>
            <a:normAutofit fontScale="92500" lnSpcReduction="10000"/>
          </a:bodyPr>
          <a:lstStyle/>
          <a:p>
            <a:r>
              <a:rPr lang="pt-BR" sz="2800" dirty="0" smtClean="0">
                <a:effectLst>
                  <a:outerShdw blurRad="38100" dist="38100" dir="2700000" algn="tl">
                    <a:srgbClr val="000000">
                      <a:alpha val="43137"/>
                    </a:srgbClr>
                  </a:outerShdw>
                </a:effectLst>
              </a:rPr>
              <a:t>Estados Unidos - Washington </a:t>
            </a:r>
            <a:endParaRPr lang="pt-BR" sz="2800" dirty="0">
              <a:effectLst>
                <a:outerShdw blurRad="38100" dist="38100" dir="2700000" algn="tl">
                  <a:srgbClr val="000000">
                    <a:alpha val="43137"/>
                  </a:srgbClr>
                </a:outerShdw>
              </a:effectLst>
            </a:endParaRPr>
          </a:p>
          <a:p>
            <a:endParaRPr lang="pt-BR" sz="2800" dirty="0" smtClean="0"/>
          </a:p>
          <a:p>
            <a:r>
              <a:rPr lang="pt-BR" sz="2800" dirty="0" smtClean="0"/>
              <a:t>Tema</a:t>
            </a:r>
            <a:r>
              <a:rPr lang="pt-BR" sz="2800" dirty="0"/>
              <a:t>: A favor da lei que legaliza o casamento gay</a:t>
            </a:r>
          </a:p>
          <a:p>
            <a:r>
              <a:rPr lang="pt-BR" sz="2800" dirty="0"/>
              <a:t>Ano: 2012 Resultado: Sim (52%) x Não (48%)</a:t>
            </a:r>
          </a:p>
          <a:p>
            <a:endParaRPr lang="pt-BR" sz="2800" dirty="0"/>
          </a:p>
          <a:p>
            <a:r>
              <a:rPr lang="pt-BR" sz="2800" dirty="0" smtClean="0"/>
              <a:t>Tema</a:t>
            </a:r>
            <a:r>
              <a:rPr lang="pt-BR" sz="2800" dirty="0"/>
              <a:t>: Liberação do uso recreativo da maconha </a:t>
            </a:r>
          </a:p>
          <a:p>
            <a:r>
              <a:rPr lang="pt-BR" sz="2800" dirty="0"/>
              <a:t>Ano: 2012 </a:t>
            </a:r>
          </a:p>
          <a:p>
            <a:r>
              <a:rPr lang="pt-BR" sz="2800" dirty="0"/>
              <a:t>Resultado: Sim (55%) x Não (44%)</a:t>
            </a:r>
          </a:p>
          <a:p>
            <a:endParaRPr lang="pt-BR" dirty="0"/>
          </a:p>
          <a:p>
            <a:endParaRPr lang="pt-BR" dirty="0"/>
          </a:p>
        </p:txBody>
      </p:sp>
    </p:spTree>
    <p:extLst>
      <p:ext uri="{BB962C8B-B14F-4D97-AF65-F5344CB8AC3E}">
        <p14:creationId xmlns:p14="http://schemas.microsoft.com/office/powerpoint/2010/main" val="327695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0"/>
            <a:ext cx="8686800" cy="620688"/>
          </a:xfrm>
        </p:spPr>
        <p:txBody>
          <a:bodyPr>
            <a:normAutofit fontScale="90000"/>
          </a:bodyPr>
          <a:lstStyle/>
          <a:p>
            <a:r>
              <a:rPr lang="pt-BR" dirty="0" smtClean="0"/>
              <a:t>Democracia Direta no mundo</a:t>
            </a:r>
            <a:endParaRPr lang="pt-BR" dirty="0"/>
          </a:p>
        </p:txBody>
      </p:sp>
      <p:sp>
        <p:nvSpPr>
          <p:cNvPr id="3" name="Espaço Reservado para Conteúdo 2"/>
          <p:cNvSpPr>
            <a:spLocks noGrp="1"/>
          </p:cNvSpPr>
          <p:nvPr>
            <p:ph idx="1"/>
          </p:nvPr>
        </p:nvSpPr>
        <p:spPr>
          <a:xfrm>
            <a:off x="304800" y="764704"/>
            <a:ext cx="8686800" cy="6093296"/>
          </a:xfrm>
        </p:spPr>
        <p:txBody>
          <a:bodyPr>
            <a:noAutofit/>
          </a:bodyPr>
          <a:lstStyle/>
          <a:p>
            <a:r>
              <a:rPr lang="pt-BR" sz="2200" dirty="0" smtClean="0">
                <a:effectLst>
                  <a:outerShdw blurRad="38100" dist="38100" dir="2700000" algn="tl">
                    <a:srgbClr val="000000">
                      <a:alpha val="43137"/>
                    </a:srgbClr>
                  </a:outerShdw>
                </a:effectLst>
              </a:rPr>
              <a:t>Estados Unidos</a:t>
            </a:r>
          </a:p>
          <a:p>
            <a:r>
              <a:rPr lang="pt-BR" sz="2200" dirty="0" smtClean="0">
                <a:effectLst>
                  <a:outerShdw blurRad="38100" dist="38100" dir="2700000" algn="tl">
                    <a:srgbClr val="000000">
                      <a:alpha val="43137"/>
                    </a:srgbClr>
                  </a:outerShdw>
                </a:effectLst>
              </a:rPr>
              <a:t>Colorado</a:t>
            </a:r>
            <a:r>
              <a:rPr lang="pt-BR" sz="2200" dirty="0" smtClean="0"/>
              <a:t> - Tema</a:t>
            </a:r>
            <a:r>
              <a:rPr lang="pt-BR" sz="2200" dirty="0"/>
              <a:t>: Liberação do uso recreativo da maconha </a:t>
            </a:r>
          </a:p>
          <a:p>
            <a:r>
              <a:rPr lang="pt-BR" sz="2200" dirty="0"/>
              <a:t>Ano: </a:t>
            </a:r>
            <a:r>
              <a:rPr lang="pt-BR" sz="2200" dirty="0" smtClean="0"/>
              <a:t>2012            Resultado</a:t>
            </a:r>
            <a:r>
              <a:rPr lang="pt-BR" sz="2200" dirty="0"/>
              <a:t>: Sim (54%) x Não (46%) </a:t>
            </a:r>
          </a:p>
          <a:p>
            <a:r>
              <a:rPr lang="pt-BR" sz="2200" dirty="0"/>
              <a:t>Votos apurados: 76%</a:t>
            </a:r>
          </a:p>
          <a:p>
            <a:r>
              <a:rPr lang="pt-BR" sz="2200" dirty="0" smtClean="0">
                <a:effectLst>
                  <a:outerShdw blurRad="38100" dist="38100" dir="2700000" algn="tl">
                    <a:srgbClr val="000000">
                      <a:alpha val="43137"/>
                    </a:srgbClr>
                  </a:outerShdw>
                </a:effectLst>
              </a:rPr>
              <a:t>Oregon</a:t>
            </a:r>
            <a:r>
              <a:rPr lang="pt-BR" sz="2200" dirty="0" smtClean="0"/>
              <a:t> - Tema</a:t>
            </a:r>
            <a:r>
              <a:rPr lang="pt-BR" sz="2200" dirty="0"/>
              <a:t>: Liberação do uso recreativo da maconha </a:t>
            </a:r>
          </a:p>
          <a:p>
            <a:r>
              <a:rPr lang="pt-BR" sz="2200" dirty="0"/>
              <a:t>Ano: 2012 Resultado: Não (55%) x Sim (45%) </a:t>
            </a:r>
          </a:p>
          <a:p>
            <a:r>
              <a:rPr lang="pt-BR" sz="2200" dirty="0"/>
              <a:t>Votos apurados: 76%</a:t>
            </a:r>
          </a:p>
          <a:p>
            <a:r>
              <a:rPr lang="pt-BR" sz="2200" dirty="0" smtClean="0">
                <a:effectLst>
                  <a:outerShdw blurRad="38100" dist="38100" dir="2700000" algn="tl">
                    <a:srgbClr val="000000">
                      <a:alpha val="43137"/>
                    </a:srgbClr>
                  </a:outerShdw>
                </a:effectLst>
              </a:rPr>
              <a:t>Flórida</a:t>
            </a:r>
            <a:r>
              <a:rPr lang="pt-BR" sz="2200" dirty="0" smtClean="0"/>
              <a:t> - Tema</a:t>
            </a:r>
            <a:r>
              <a:rPr lang="pt-BR" sz="2200" dirty="0"/>
              <a:t>: Concessão de fundos públicos para financiar o aborto </a:t>
            </a:r>
          </a:p>
          <a:p>
            <a:r>
              <a:rPr lang="pt-BR" sz="2200" dirty="0"/>
              <a:t>Ano: </a:t>
            </a:r>
            <a:r>
              <a:rPr lang="pt-BR" sz="2200" dirty="0" smtClean="0"/>
              <a:t>2012              Resultado</a:t>
            </a:r>
            <a:r>
              <a:rPr lang="pt-BR" sz="2200" dirty="0"/>
              <a:t>: Não (55%) x Sim (45%)</a:t>
            </a:r>
          </a:p>
          <a:p>
            <a:r>
              <a:rPr lang="pt-BR" sz="2200" dirty="0" smtClean="0">
                <a:effectLst>
                  <a:outerShdw blurRad="38100" dist="38100" dir="2700000" algn="tl">
                    <a:srgbClr val="000000">
                      <a:alpha val="43137"/>
                    </a:srgbClr>
                  </a:outerShdw>
                </a:effectLst>
              </a:rPr>
              <a:t>Maine</a:t>
            </a:r>
            <a:r>
              <a:rPr lang="pt-BR" sz="2200" dirty="0" smtClean="0"/>
              <a:t> - Tema</a:t>
            </a:r>
            <a:r>
              <a:rPr lang="pt-BR" sz="2200" dirty="0"/>
              <a:t>: Liberação do casamento entre pessoas do mesmo sexo </a:t>
            </a:r>
          </a:p>
          <a:p>
            <a:r>
              <a:rPr lang="pt-BR" sz="2200" dirty="0"/>
              <a:t>Ano: </a:t>
            </a:r>
            <a:r>
              <a:rPr lang="pt-BR" sz="2200" dirty="0" smtClean="0"/>
              <a:t>2012     Resultado</a:t>
            </a:r>
            <a:r>
              <a:rPr lang="pt-BR" sz="2200" dirty="0"/>
              <a:t>: Sim (53%) x Não (47%) </a:t>
            </a:r>
          </a:p>
          <a:p>
            <a:r>
              <a:rPr lang="pt-BR" sz="2200" dirty="0" smtClean="0"/>
              <a:t>Votos Apurados: </a:t>
            </a:r>
            <a:r>
              <a:rPr lang="pt-BR" sz="2200" dirty="0"/>
              <a:t>75%</a:t>
            </a:r>
          </a:p>
          <a:p>
            <a:endParaRPr lang="pt-BR" sz="2200" dirty="0"/>
          </a:p>
        </p:txBody>
      </p:sp>
    </p:spTree>
    <p:extLst>
      <p:ext uri="{BB962C8B-B14F-4D97-AF65-F5344CB8AC3E}">
        <p14:creationId xmlns:p14="http://schemas.microsoft.com/office/powerpoint/2010/main" val="402354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116632"/>
            <a:ext cx="8686800" cy="720080"/>
          </a:xfrm>
        </p:spPr>
        <p:txBody>
          <a:bodyPr/>
          <a:lstStyle/>
          <a:p>
            <a:r>
              <a:rPr lang="pt-BR" dirty="0" smtClean="0"/>
              <a:t>Democracia direta no mundo</a:t>
            </a:r>
            <a:endParaRPr lang="pt-BR" dirty="0"/>
          </a:p>
        </p:txBody>
      </p:sp>
      <p:sp>
        <p:nvSpPr>
          <p:cNvPr id="3" name="Espaço Reservado para Conteúdo 2"/>
          <p:cNvSpPr>
            <a:spLocks noGrp="1"/>
          </p:cNvSpPr>
          <p:nvPr>
            <p:ph idx="1"/>
          </p:nvPr>
        </p:nvSpPr>
        <p:spPr>
          <a:xfrm>
            <a:off x="304800" y="1052736"/>
            <a:ext cx="8686800" cy="5328592"/>
          </a:xfrm>
        </p:spPr>
        <p:txBody>
          <a:bodyPr>
            <a:noAutofit/>
          </a:bodyPr>
          <a:lstStyle/>
          <a:p>
            <a:r>
              <a:rPr lang="pt-BR" sz="2400" dirty="0" smtClean="0">
                <a:effectLst>
                  <a:outerShdw blurRad="38100" dist="38100" dir="2700000" algn="tl">
                    <a:srgbClr val="000000">
                      <a:alpha val="43137"/>
                    </a:srgbClr>
                  </a:outerShdw>
                </a:effectLst>
              </a:rPr>
              <a:t>Estados Unidos </a:t>
            </a:r>
          </a:p>
          <a:p>
            <a:r>
              <a:rPr lang="pt-BR" sz="2400" dirty="0" smtClean="0">
                <a:effectLst>
                  <a:outerShdw blurRad="38100" dist="38100" dir="2700000" algn="tl">
                    <a:srgbClr val="000000">
                      <a:alpha val="43137"/>
                    </a:srgbClr>
                  </a:outerShdw>
                </a:effectLst>
              </a:rPr>
              <a:t>Califórnia</a:t>
            </a:r>
          </a:p>
          <a:p>
            <a:endParaRPr lang="pt-BR" sz="2400" dirty="0"/>
          </a:p>
          <a:p>
            <a:r>
              <a:rPr lang="pt-BR" sz="2400" dirty="0"/>
              <a:t>Tema: A favor da proibição da pena de morte </a:t>
            </a:r>
          </a:p>
          <a:p>
            <a:r>
              <a:rPr lang="pt-BR" sz="2400" dirty="0"/>
              <a:t>Ano: 2012 </a:t>
            </a:r>
          </a:p>
          <a:p>
            <a:r>
              <a:rPr lang="pt-BR" sz="2400" dirty="0"/>
              <a:t>Resultado: Não (51%) x Sim (49%) </a:t>
            </a:r>
          </a:p>
          <a:p>
            <a:r>
              <a:rPr lang="pt-BR" sz="2400" dirty="0"/>
              <a:t>Votos apurados: 95% </a:t>
            </a:r>
          </a:p>
          <a:p>
            <a:r>
              <a:rPr lang="pt-BR" sz="2400" dirty="0" smtClean="0"/>
              <a:t>Tema</a:t>
            </a:r>
            <a:r>
              <a:rPr lang="pt-BR" sz="2400" dirty="0"/>
              <a:t>: Indicação obrigatória da presença de ingredientes transgênicos nos rótulos de alimentos </a:t>
            </a:r>
          </a:p>
          <a:p>
            <a:r>
              <a:rPr lang="pt-BR" sz="2400" dirty="0"/>
              <a:t>Ano: 2012 </a:t>
            </a:r>
          </a:p>
          <a:p>
            <a:r>
              <a:rPr lang="pt-BR" sz="2400" dirty="0"/>
              <a:t>Resultado: Não (53%) x Sim (47%) </a:t>
            </a:r>
          </a:p>
          <a:p>
            <a:r>
              <a:rPr lang="pt-BR" sz="2400" dirty="0"/>
              <a:t>Votos apurados: 93%</a:t>
            </a:r>
          </a:p>
          <a:p>
            <a:pPr marL="0" indent="0">
              <a:buNone/>
            </a:pPr>
            <a:r>
              <a:rPr lang="pt-BR" sz="2400" dirty="0" smtClean="0"/>
              <a:t> </a:t>
            </a:r>
            <a:endParaRPr lang="pt-BR" sz="2400" dirty="0"/>
          </a:p>
        </p:txBody>
      </p:sp>
    </p:spTree>
    <p:extLst>
      <p:ext uri="{BB962C8B-B14F-4D97-AF65-F5344CB8AC3E}">
        <p14:creationId xmlns:p14="http://schemas.microsoft.com/office/powerpoint/2010/main" val="26837325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Democracia Direta no mundo </a:t>
            </a:r>
            <a:br>
              <a:rPr lang="pt-BR" dirty="0" smtClean="0"/>
            </a:br>
            <a:r>
              <a:rPr lang="pt-BR" dirty="0" smtClean="0"/>
              <a:t>Processos em andamento</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sz="3600" dirty="0" smtClean="0">
                <a:effectLst>
                  <a:outerShdw blurRad="38100" dist="38100" dir="2700000" algn="tl">
                    <a:srgbClr val="000000">
                      <a:alpha val="43137"/>
                    </a:srgbClr>
                  </a:outerShdw>
                </a:effectLst>
              </a:rPr>
              <a:t>Austrália</a:t>
            </a:r>
            <a:r>
              <a:rPr lang="pt-BR" sz="3600" dirty="0" smtClean="0"/>
              <a:t> </a:t>
            </a:r>
            <a:endParaRPr lang="pt-BR" sz="3600" dirty="0"/>
          </a:p>
          <a:p>
            <a:r>
              <a:rPr lang="pt-BR" sz="2800" dirty="0" smtClean="0"/>
              <a:t>Tema</a:t>
            </a:r>
            <a:r>
              <a:rPr lang="pt-BR" sz="2800" dirty="0"/>
              <a:t>: plebiscito para reconhecer os aborígenes em sua </a:t>
            </a:r>
            <a:r>
              <a:rPr lang="pt-BR" sz="2800" dirty="0" smtClean="0"/>
              <a:t>constituição(reconciliação histórica)</a:t>
            </a:r>
            <a:endParaRPr lang="pt-BR" sz="2800" dirty="0"/>
          </a:p>
          <a:p>
            <a:r>
              <a:rPr lang="pt-BR" sz="2800" dirty="0" smtClean="0"/>
              <a:t>Ano</a:t>
            </a:r>
            <a:r>
              <a:rPr lang="pt-BR" sz="2800" dirty="0"/>
              <a:t>: </a:t>
            </a:r>
            <a:r>
              <a:rPr lang="pt-BR" sz="2800" dirty="0" smtClean="0"/>
              <a:t>2017</a:t>
            </a:r>
          </a:p>
          <a:p>
            <a:r>
              <a:rPr lang="pt-BR" sz="3600" b="1" dirty="0" smtClean="0"/>
              <a:t>Itália</a:t>
            </a:r>
          </a:p>
          <a:p>
            <a:r>
              <a:rPr lang="pt-BR" sz="2800" dirty="0" smtClean="0"/>
              <a:t>Tema: mudança constitucional para dar maior poder ao Executivo </a:t>
            </a:r>
          </a:p>
          <a:p>
            <a:r>
              <a:rPr lang="pt-BR" sz="2800" dirty="0" smtClean="0"/>
              <a:t>Ano:04/12/2016</a:t>
            </a:r>
          </a:p>
          <a:p>
            <a:r>
              <a:rPr lang="pt-BR" sz="2800" dirty="0" smtClean="0"/>
              <a:t>Resultado: Sim(40,89%)Não(59,11%)Nulo/ Branco(1,18%)</a:t>
            </a:r>
            <a:endParaRPr lang="pt-BR" sz="2800" dirty="0"/>
          </a:p>
          <a:p>
            <a:endParaRPr lang="pt-BR" dirty="0"/>
          </a:p>
        </p:txBody>
      </p:sp>
    </p:spTree>
    <p:extLst>
      <p:ext uri="{BB962C8B-B14F-4D97-AF65-F5344CB8AC3E}">
        <p14:creationId xmlns:p14="http://schemas.microsoft.com/office/powerpoint/2010/main" val="1037830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Arquivos de programas\Arquivos comuns\Microsoft Shared\Clipart\cagcat50\BD05545_.WMF"/>
          <p:cNvPicPr>
            <a:picLocks noChangeAspect="1" noChangeArrowheads="1"/>
          </p:cNvPicPr>
          <p:nvPr/>
        </p:nvPicPr>
        <p:blipFill>
          <a:blip r:embed="rId2"/>
          <a:srcRect/>
          <a:stretch>
            <a:fillRect/>
          </a:stretch>
        </p:blipFill>
        <p:spPr bwMode="auto">
          <a:xfrm>
            <a:off x="533400" y="3124200"/>
            <a:ext cx="3338513" cy="3281363"/>
          </a:xfrm>
          <a:prstGeom prst="rect">
            <a:avLst/>
          </a:prstGeom>
          <a:noFill/>
        </p:spPr>
      </p:pic>
      <p:sp>
        <p:nvSpPr>
          <p:cNvPr id="4099" name="Text Box 3"/>
          <p:cNvSpPr txBox="1">
            <a:spLocks noChangeArrowheads="1"/>
          </p:cNvSpPr>
          <p:nvPr/>
        </p:nvSpPr>
        <p:spPr bwMode="auto">
          <a:xfrm>
            <a:off x="1371600" y="685800"/>
            <a:ext cx="3765550" cy="457200"/>
          </a:xfrm>
          <a:prstGeom prst="rect">
            <a:avLst/>
          </a:prstGeom>
          <a:noFill/>
          <a:ln w="9525">
            <a:noFill/>
            <a:miter lim="800000"/>
            <a:headEnd/>
            <a:tailEnd/>
          </a:ln>
          <a:effectLst/>
        </p:spPr>
        <p:txBody>
          <a:bodyPr>
            <a:spAutoFit/>
          </a:bodyPr>
          <a:lstStyle/>
          <a:p>
            <a:endParaRPr lang="pt-BR"/>
          </a:p>
        </p:txBody>
      </p:sp>
      <p:sp>
        <p:nvSpPr>
          <p:cNvPr id="4100" name="Text Box 4"/>
          <p:cNvSpPr txBox="1">
            <a:spLocks noChangeArrowheads="1"/>
          </p:cNvSpPr>
          <p:nvPr/>
        </p:nvSpPr>
        <p:spPr bwMode="auto">
          <a:xfrm>
            <a:off x="1066800" y="304800"/>
            <a:ext cx="8077200" cy="2862322"/>
          </a:xfrm>
          <a:prstGeom prst="rect">
            <a:avLst/>
          </a:prstGeom>
          <a:noFill/>
          <a:ln w="9525">
            <a:noFill/>
            <a:miter lim="800000"/>
            <a:headEnd/>
            <a:tailEnd/>
          </a:ln>
          <a:effectLst/>
        </p:spPr>
        <p:txBody>
          <a:bodyPr>
            <a:spAutoFit/>
          </a:bodyPr>
          <a:lstStyle/>
          <a:p>
            <a:r>
              <a:rPr lang="pt-BR" sz="3600" dirty="0"/>
              <a:t>A democracia nasce na Grécia antiga sob a forma de democracia direta. A democracia representativa  foi se constituindo entre o século </a:t>
            </a:r>
            <a:r>
              <a:rPr lang="pt-BR" sz="3600" dirty="0" smtClean="0"/>
              <a:t>XVIII </a:t>
            </a:r>
            <a:r>
              <a:rPr lang="pt-BR" sz="3600" dirty="0"/>
              <a:t>e século XIX. </a:t>
            </a:r>
          </a:p>
        </p:txBody>
      </p:sp>
      <p:sp>
        <p:nvSpPr>
          <p:cNvPr id="4101" name="Text Box 5"/>
          <p:cNvSpPr txBox="1">
            <a:spLocks noChangeArrowheads="1"/>
          </p:cNvSpPr>
          <p:nvPr/>
        </p:nvSpPr>
        <p:spPr bwMode="auto">
          <a:xfrm>
            <a:off x="4648200" y="2590800"/>
            <a:ext cx="4235450" cy="3937000"/>
          </a:xfrm>
          <a:prstGeom prst="rect">
            <a:avLst/>
          </a:prstGeom>
          <a:noFill/>
          <a:ln w="9525">
            <a:noFill/>
            <a:miter lim="800000"/>
            <a:headEnd/>
            <a:tailEnd/>
          </a:ln>
          <a:effectLst/>
        </p:spPr>
        <p:txBody>
          <a:bodyPr>
            <a:spAutoFit/>
          </a:bodyPr>
          <a:lstStyle/>
          <a:p>
            <a:r>
              <a:rPr lang="pt-BR" sz="3600" dirty="0"/>
              <a:t>Democracia é o governo do povo, para o povo e pelo  povo. Ela, além de ser um princípio, está numa eterna construção.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143000" y="228600"/>
            <a:ext cx="6525344" cy="6324600"/>
          </a:xfrm>
        </p:spPr>
        <p:txBody>
          <a:bodyPr>
            <a:noAutofit/>
          </a:bodyPr>
          <a:lstStyle/>
          <a:p>
            <a:r>
              <a:rPr lang="pt-BR" sz="2800" b="1" dirty="0">
                <a:solidFill>
                  <a:schemeClr val="accent2">
                    <a:lumMod val="75000"/>
                  </a:schemeClr>
                </a:solidFill>
                <a:latin typeface="Arial" pitchFamily="34" charset="0"/>
                <a:cs typeface="Arial" pitchFamily="34" charset="0"/>
              </a:rPr>
              <a:t>Iniciativa popular</a:t>
            </a:r>
            <a:r>
              <a:rPr lang="pt-BR" sz="2800" dirty="0">
                <a:solidFill>
                  <a:schemeClr val="accent2">
                    <a:lumMod val="75000"/>
                  </a:schemeClr>
                </a:solidFill>
                <a:latin typeface="Arial" pitchFamily="34" charset="0"/>
                <a:cs typeface="Arial" pitchFamily="34" charset="0"/>
              </a:rPr>
              <a:t> </a:t>
            </a:r>
            <a:r>
              <a:rPr lang="pt-BR" sz="2800" dirty="0">
                <a:latin typeface="Arial" pitchFamily="34" charset="0"/>
                <a:cs typeface="Arial" pitchFamily="34" charset="0"/>
              </a:rPr>
              <a:t>é o mecanismo de democracia direta pelo qual o povo apresenta ao Poder Legislativo um projeto normativo de interesse coletivo. Trata-se de um processo de participação mais complexo, pois exige prévia organização e ampla mobilização do povo que deverá elaborar um texto (desde simples moções </a:t>
            </a:r>
            <a:r>
              <a:rPr lang="pt-BR" sz="2800" dirty="0" smtClean="0">
                <a:latin typeface="Arial" pitchFamily="34" charset="0"/>
                <a:cs typeface="Arial" pitchFamily="34" charset="0"/>
              </a:rPr>
              <a:t>à </a:t>
            </a:r>
            <a:r>
              <a:rPr lang="pt-BR" sz="2800" dirty="0">
                <a:latin typeface="Arial" pitchFamily="34" charset="0"/>
                <a:cs typeface="Arial" pitchFamily="34" charset="0"/>
              </a:rPr>
              <a:t>projetos de </a:t>
            </a:r>
            <a:r>
              <a:rPr lang="pt-BR" sz="2800" dirty="0" smtClean="0">
                <a:latin typeface="Arial" pitchFamily="34" charset="0"/>
                <a:cs typeface="Arial" pitchFamily="34" charset="0"/>
              </a:rPr>
              <a:t>lei), </a:t>
            </a:r>
            <a:r>
              <a:rPr lang="pt-BR" sz="2800" dirty="0">
                <a:latin typeface="Arial" pitchFamily="34" charset="0"/>
                <a:cs typeface="Arial" pitchFamily="34" charset="0"/>
              </a:rPr>
              <a:t>coletar assinaturas e preparar a defesa pública, apresentar ao Poder Legislativo e aguardar a discussão e aprovação parlamentar nos termos previstos para o processo legislativo. </a:t>
            </a:r>
            <a:r>
              <a:rPr lang="pt-BR" sz="2800" dirty="0">
                <a:cs typeface="Times New Roman" pitchFamily="18" charset="0"/>
              </a:rPr>
              <a:t/>
            </a:r>
            <a:br>
              <a:rPr lang="pt-BR" sz="2800" dirty="0">
                <a:cs typeface="Times New Roman" pitchFamily="18" charset="0"/>
              </a:rPr>
            </a:br>
            <a:endParaRPr lang="pt-BR" sz="2800" dirty="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7524328" cy="6858000"/>
          </a:xfrm>
        </p:spPr>
        <p:txBody>
          <a:bodyPr>
            <a:noAutofit/>
          </a:bodyPr>
          <a:lstStyle/>
          <a:p>
            <a:pPr algn="just"/>
            <a:r>
              <a:rPr lang="pt-BR" sz="2800" dirty="0">
                <a:latin typeface="Arial" pitchFamily="34" charset="0"/>
                <a:cs typeface="Arial" pitchFamily="34" charset="0"/>
              </a:rPr>
              <a:t>No Brasil </a:t>
            </a:r>
            <a:r>
              <a:rPr lang="pt-BR" sz="2800" b="1" dirty="0">
                <a:solidFill>
                  <a:schemeClr val="accent2">
                    <a:lumMod val="75000"/>
                  </a:schemeClr>
                </a:solidFill>
                <a:latin typeface="Arial" pitchFamily="34" charset="0"/>
                <a:cs typeface="Arial" pitchFamily="34" charset="0"/>
              </a:rPr>
              <a:t>pouquíssimos</a:t>
            </a:r>
            <a:r>
              <a:rPr lang="pt-BR" sz="2800" dirty="0">
                <a:latin typeface="Arial" pitchFamily="34" charset="0"/>
                <a:cs typeface="Arial" pitchFamily="34" charset="0"/>
              </a:rPr>
              <a:t> são os projetos de lei </a:t>
            </a:r>
            <a:r>
              <a:rPr lang="pt-BR" sz="2800" dirty="0" smtClean="0">
                <a:latin typeface="Arial" pitchFamily="34" charset="0"/>
                <a:cs typeface="Arial" pitchFamily="34" charset="0"/>
              </a:rPr>
              <a:t>que </a:t>
            </a:r>
            <a:r>
              <a:rPr lang="pt-BR" sz="2800" b="1" dirty="0" smtClean="0">
                <a:solidFill>
                  <a:schemeClr val="accent2">
                    <a:lumMod val="75000"/>
                  </a:schemeClr>
                </a:solidFill>
                <a:latin typeface="Arial" pitchFamily="34" charset="0"/>
                <a:cs typeface="Arial" pitchFamily="34" charset="0"/>
              </a:rPr>
              <a:t>de início </a:t>
            </a:r>
            <a:r>
              <a:rPr lang="pt-BR" sz="2800" dirty="0" smtClean="0">
                <a:latin typeface="Arial" pitchFamily="34" charset="0"/>
                <a:cs typeface="Arial" pitchFamily="34" charset="0"/>
              </a:rPr>
              <a:t>eram de </a:t>
            </a:r>
            <a:r>
              <a:rPr lang="pt-BR" sz="2800" dirty="0">
                <a:latin typeface="Arial" pitchFamily="34" charset="0"/>
                <a:cs typeface="Arial" pitchFamily="34" charset="0"/>
              </a:rPr>
              <a:t>iniciativa popular </a:t>
            </a:r>
            <a:r>
              <a:rPr lang="pt-BR" sz="2800" dirty="0" smtClean="0">
                <a:latin typeface="Arial" pitchFamily="34" charset="0"/>
                <a:cs typeface="Arial" pitchFamily="34" charset="0"/>
              </a:rPr>
              <a:t>e foram aprovados </a:t>
            </a:r>
            <a:r>
              <a:rPr lang="pt-BR" sz="2800" dirty="0">
                <a:latin typeface="Arial" pitchFamily="34" charset="0"/>
                <a:cs typeface="Arial" pitchFamily="34" charset="0"/>
              </a:rPr>
              <a:t>pelo Congresso.</a:t>
            </a:r>
            <a:r>
              <a:rPr lang="pt-BR" sz="2800" dirty="0">
                <a:cs typeface="Times New Roman" pitchFamily="18" charset="0"/>
              </a:rPr>
              <a:t/>
            </a:r>
            <a:br>
              <a:rPr lang="pt-BR" sz="2800" dirty="0">
                <a:cs typeface="Times New Roman" pitchFamily="18" charset="0"/>
              </a:rPr>
            </a:br>
            <a:r>
              <a:rPr lang="pt-BR" sz="2800" dirty="0">
                <a:latin typeface="Times"/>
                <a:cs typeface="Times New Roman" pitchFamily="18" charset="0"/>
              </a:rPr>
              <a:t> </a:t>
            </a:r>
            <a:r>
              <a:rPr lang="pt-BR" sz="2800" dirty="0">
                <a:cs typeface="Times New Roman" pitchFamily="18" charset="0"/>
              </a:rPr>
              <a:t/>
            </a:r>
            <a:br>
              <a:rPr lang="pt-BR" sz="2800" dirty="0">
                <a:cs typeface="Times New Roman" pitchFamily="18" charset="0"/>
              </a:rPr>
            </a:br>
            <a:r>
              <a:rPr lang="pt-BR" sz="2800" dirty="0" smtClean="0">
                <a:latin typeface="Wingdings" pitchFamily="2" charset="2"/>
                <a:cs typeface="Arial" pitchFamily="34" charset="0"/>
              </a:rPr>
              <a:t>-</a:t>
            </a:r>
            <a:r>
              <a:rPr lang="pt-BR" sz="2800" dirty="0">
                <a:cs typeface="Times New Roman" pitchFamily="18" charset="0"/>
              </a:rPr>
              <a:t> </a:t>
            </a:r>
            <a:r>
              <a:rPr lang="pt-BR" sz="2800" dirty="0" smtClean="0">
                <a:cs typeface="Times New Roman" pitchFamily="18" charset="0"/>
              </a:rPr>
              <a:t>E</a:t>
            </a:r>
            <a:r>
              <a:rPr lang="pt-BR" sz="2800" dirty="0" smtClean="0">
                <a:latin typeface="Arial" pitchFamily="34" charset="0"/>
                <a:cs typeface="Arial" pitchFamily="34" charset="0"/>
              </a:rPr>
              <a:t>m </a:t>
            </a:r>
            <a:r>
              <a:rPr lang="pt-BR" sz="2800" dirty="0">
                <a:latin typeface="Arial" pitchFamily="34" charset="0"/>
                <a:cs typeface="Arial" pitchFamily="34" charset="0"/>
              </a:rPr>
              <a:t>1999 foi aprovada a </a:t>
            </a:r>
            <a:r>
              <a:rPr lang="pt-BR" sz="2800" b="1" dirty="0">
                <a:solidFill>
                  <a:schemeClr val="accent2">
                    <a:lumMod val="75000"/>
                  </a:schemeClr>
                </a:solidFill>
                <a:latin typeface="Arial" pitchFamily="34" charset="0"/>
                <a:cs typeface="Arial" pitchFamily="34" charset="0"/>
              </a:rPr>
              <a:t>lei 9.840 </a:t>
            </a:r>
            <a:r>
              <a:rPr lang="pt-BR" sz="2800" dirty="0">
                <a:latin typeface="Arial" pitchFamily="34" charset="0"/>
                <a:cs typeface="Arial" pitchFamily="34" charset="0"/>
              </a:rPr>
              <a:t>que altera a legislação eleitoral facilitando á Justiça Eleitoral a coibir fortemente a </a:t>
            </a:r>
            <a:r>
              <a:rPr lang="pt-BR" sz="2800" dirty="0" smtClean="0">
                <a:latin typeface="Arial" pitchFamily="34" charset="0"/>
                <a:cs typeface="Arial" pitchFamily="34" charset="0"/>
              </a:rPr>
              <a:t/>
            </a:r>
            <a:br>
              <a:rPr lang="pt-BR" sz="2800" dirty="0" smtClean="0">
                <a:latin typeface="Arial" pitchFamily="34" charset="0"/>
                <a:cs typeface="Arial" pitchFamily="34" charset="0"/>
              </a:rPr>
            </a:br>
            <a:r>
              <a:rPr lang="pt-BR" sz="2800" b="1" dirty="0" smtClean="0">
                <a:solidFill>
                  <a:schemeClr val="accent2">
                    <a:lumMod val="75000"/>
                  </a:schemeClr>
                </a:solidFill>
                <a:latin typeface="Arial" pitchFamily="34" charset="0"/>
                <a:cs typeface="Arial" pitchFamily="34" charset="0"/>
              </a:rPr>
              <a:t>"compra“ de votos</a:t>
            </a:r>
            <a:r>
              <a:rPr lang="pt-BR" sz="2800" b="1" dirty="0">
                <a:latin typeface="Arial" pitchFamily="34" charset="0"/>
                <a:cs typeface="Arial" pitchFamily="34" charset="0"/>
              </a:rPr>
              <a:t>. </a:t>
            </a:r>
            <a:r>
              <a:rPr lang="pt-BR" sz="2800" dirty="0">
                <a:cs typeface="Times New Roman" pitchFamily="18" charset="0"/>
              </a:rPr>
              <a:t/>
            </a:r>
            <a:br>
              <a:rPr lang="pt-BR" sz="2800" dirty="0">
                <a:cs typeface="Times New Roman" pitchFamily="18" charset="0"/>
              </a:rPr>
            </a:br>
            <a:r>
              <a:rPr lang="pt-BR" sz="2800" dirty="0" smtClean="0">
                <a:latin typeface="Wingdings" pitchFamily="2" charset="2"/>
                <a:cs typeface="Arial" pitchFamily="34" charset="0"/>
              </a:rPr>
              <a:t>-</a:t>
            </a:r>
            <a:r>
              <a:rPr lang="pt-BR" sz="2800" dirty="0">
                <a:cs typeface="Times New Roman" pitchFamily="18" charset="0"/>
              </a:rPr>
              <a:t> </a:t>
            </a:r>
            <a:r>
              <a:rPr lang="pt-BR" sz="2800" dirty="0" smtClean="0">
                <a:latin typeface="Arial" pitchFamily="34" charset="0"/>
                <a:cs typeface="Arial" pitchFamily="34" charset="0"/>
              </a:rPr>
              <a:t>Em </a:t>
            </a:r>
            <a:r>
              <a:rPr lang="pt-BR" sz="2800" dirty="0">
                <a:latin typeface="Arial" pitchFamily="34" charset="0"/>
                <a:cs typeface="Arial" pitchFamily="34" charset="0"/>
              </a:rPr>
              <a:t>2005 foi aprovada a </a:t>
            </a:r>
            <a:r>
              <a:rPr lang="pt-BR" sz="2800" b="1" dirty="0">
                <a:solidFill>
                  <a:schemeClr val="accent2">
                    <a:lumMod val="75000"/>
                  </a:schemeClr>
                </a:solidFill>
                <a:latin typeface="Arial" pitchFamily="34" charset="0"/>
                <a:cs typeface="Arial" pitchFamily="34" charset="0"/>
              </a:rPr>
              <a:t>Lei 11.124 </a:t>
            </a:r>
            <a:r>
              <a:rPr lang="pt-BR" sz="2800" dirty="0">
                <a:latin typeface="Arial" pitchFamily="34" charset="0"/>
                <a:cs typeface="Arial" pitchFamily="34" charset="0"/>
              </a:rPr>
              <a:t>que</a:t>
            </a:r>
            <a:r>
              <a:rPr lang="pt-BR" sz="2800" b="1" dirty="0">
                <a:latin typeface="Arial" pitchFamily="34" charset="0"/>
                <a:cs typeface="Arial" pitchFamily="34" charset="0"/>
              </a:rPr>
              <a:t> </a:t>
            </a:r>
            <a:r>
              <a:rPr lang="pt-BR" sz="2800" dirty="0">
                <a:latin typeface="Arial" pitchFamily="34" charset="0"/>
                <a:cs typeface="Arial" pitchFamily="34" charset="0"/>
              </a:rPr>
              <a:t>dispõe sobre o Sistema Nacional de Habitação de Interesse Social - SNHIS, cria o Fundo Nacional de Habitação de Interesse Social - FNHIS e institui o Conselho Gestor do FNHIS</a:t>
            </a:r>
            <a:r>
              <a:rPr lang="pt-BR" sz="2800" dirty="0" smtClean="0">
                <a:latin typeface="Arial" pitchFamily="34" charset="0"/>
                <a:cs typeface="Arial" pitchFamily="34" charset="0"/>
              </a:rPr>
              <a:t>.</a:t>
            </a:r>
            <a:br>
              <a:rPr lang="pt-BR" sz="2800" dirty="0" smtClean="0">
                <a:latin typeface="Arial" pitchFamily="34" charset="0"/>
                <a:cs typeface="Arial" pitchFamily="34" charset="0"/>
              </a:rPr>
            </a:br>
            <a:r>
              <a:rPr lang="pt-BR" sz="2800" dirty="0" smtClean="0">
                <a:latin typeface="Arial" pitchFamily="34" charset="0"/>
                <a:cs typeface="Arial" pitchFamily="34" charset="0"/>
              </a:rPr>
              <a:t>   -Em 2010 foi aprovado a </a:t>
            </a:r>
            <a:br>
              <a:rPr lang="pt-BR" sz="2800" dirty="0" smtClean="0">
                <a:latin typeface="Arial" pitchFamily="34" charset="0"/>
                <a:cs typeface="Arial" pitchFamily="34" charset="0"/>
              </a:rPr>
            </a:br>
            <a:r>
              <a:rPr lang="pt-BR" sz="2800" dirty="0">
                <a:latin typeface="Arial" pitchFamily="34" charset="0"/>
                <a:cs typeface="Arial" pitchFamily="34" charset="0"/>
              </a:rPr>
              <a:t> </a:t>
            </a:r>
            <a:r>
              <a:rPr lang="pt-BR" sz="2800" dirty="0" smtClean="0">
                <a:latin typeface="Arial" pitchFamily="34" charset="0"/>
                <a:cs typeface="Arial" pitchFamily="34" charset="0"/>
              </a:rPr>
              <a:t>                 </a:t>
            </a:r>
            <a:r>
              <a:rPr lang="pt-BR" sz="2800" b="1" dirty="0" smtClean="0">
                <a:solidFill>
                  <a:schemeClr val="accent2">
                    <a:lumMod val="75000"/>
                  </a:schemeClr>
                </a:solidFill>
                <a:latin typeface="Arial" pitchFamily="34" charset="0"/>
                <a:cs typeface="Arial" pitchFamily="34" charset="0"/>
              </a:rPr>
              <a:t>Ficha Limpa </a:t>
            </a:r>
            <a:r>
              <a:rPr lang="pt-BR" sz="2800" dirty="0" smtClean="0">
                <a:latin typeface="Arial" pitchFamily="34" charset="0"/>
                <a:cs typeface="Arial" pitchFamily="34" charset="0"/>
              </a:rPr>
              <a:t>(135/2010)</a:t>
            </a:r>
            <a:endParaRPr lang="pt-B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accent2">
                    <a:lumMod val="75000"/>
                  </a:schemeClr>
                </a:solidFill>
              </a:rPr>
              <a:t>Ficha limpa: “É mais fácil vaca voar!!!!”</a:t>
            </a:r>
            <a:endParaRPr lang="pt-BR" dirty="0">
              <a:solidFill>
                <a:schemeClr val="accent2">
                  <a:lumMod val="75000"/>
                </a:schemeClr>
              </a:solidFill>
            </a:endParaRPr>
          </a:p>
        </p:txBody>
      </p:sp>
      <p:pic>
        <p:nvPicPr>
          <p:cNvPr id="4" name="Espaço Reservado para Conteúdo 3" descr="vaca-voadora.jpg"/>
          <p:cNvPicPr>
            <a:picLocks noGrp="1" noChangeAspect="1"/>
          </p:cNvPicPr>
          <p:nvPr>
            <p:ph idx="1"/>
          </p:nvPr>
        </p:nvPicPr>
        <p:blipFill>
          <a:blip r:embed="rId2"/>
          <a:stretch>
            <a:fillRect/>
          </a:stretch>
        </p:blipFill>
        <p:spPr>
          <a:xfrm>
            <a:off x="425869" y="1772816"/>
            <a:ext cx="6715172" cy="4896544"/>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500035" y="228600"/>
            <a:ext cx="7456341" cy="6555641"/>
          </a:xfrm>
          <a:prstGeom prst="rect">
            <a:avLst/>
          </a:prstGeom>
          <a:noFill/>
          <a:ln w="9525">
            <a:noFill/>
            <a:miter lim="800000"/>
            <a:headEnd/>
            <a:tailEnd/>
          </a:ln>
          <a:effectLst/>
        </p:spPr>
        <p:txBody>
          <a:bodyPr wrap="square">
            <a:spAutoFit/>
          </a:bodyPr>
          <a:lstStyle/>
          <a:p>
            <a:r>
              <a:rPr lang="pt-BR" sz="2400" dirty="0">
                <a:solidFill>
                  <a:schemeClr val="accent2">
                    <a:lumMod val="50000"/>
                  </a:schemeClr>
                </a:solidFill>
                <a:latin typeface="Tahoma" pitchFamily="34" charset="0"/>
                <a:cs typeface="Tahoma" pitchFamily="34" charset="0"/>
              </a:rPr>
              <a:t>Embora </a:t>
            </a:r>
            <a:r>
              <a:rPr lang="pt-BR" sz="2400" dirty="0" smtClean="0">
                <a:solidFill>
                  <a:schemeClr val="accent2">
                    <a:lumMod val="50000"/>
                  </a:schemeClr>
                </a:solidFill>
                <a:latin typeface="Tahoma" pitchFamily="34" charset="0"/>
                <a:cs typeface="Tahoma" pitchFamily="34" charset="0"/>
              </a:rPr>
              <a:t>garantida (DD</a:t>
            </a:r>
            <a:r>
              <a:rPr lang="pt-BR" sz="2400" dirty="0">
                <a:solidFill>
                  <a:schemeClr val="accent2">
                    <a:lumMod val="50000"/>
                  </a:schemeClr>
                </a:solidFill>
                <a:latin typeface="Tahoma" pitchFamily="34" charset="0"/>
                <a:cs typeface="Tahoma" pitchFamily="34" charset="0"/>
              </a:rPr>
              <a:t>)  </a:t>
            </a:r>
            <a:r>
              <a:rPr lang="pt-BR" sz="2400" dirty="0" smtClean="0">
                <a:solidFill>
                  <a:schemeClr val="accent2">
                    <a:lumMod val="50000"/>
                  </a:schemeClr>
                </a:solidFill>
                <a:latin typeface="Tahoma" pitchFamily="34" charset="0"/>
                <a:cs typeface="Tahoma" pitchFamily="34" charset="0"/>
              </a:rPr>
              <a:t>na Constituição, a </a:t>
            </a:r>
            <a:r>
              <a:rPr lang="pt-BR" sz="2400" dirty="0">
                <a:solidFill>
                  <a:schemeClr val="accent2">
                    <a:lumMod val="50000"/>
                  </a:schemeClr>
                </a:solidFill>
                <a:latin typeface="Tahoma" pitchFamily="34" charset="0"/>
                <a:cs typeface="Tahoma" pitchFamily="34" charset="0"/>
              </a:rPr>
              <a:t>Lei complementar n° 9709, de 18/11/98 que regulamenta esses mecanismos no âmbito federal, na verdade inviabiliza a sua prática. </a:t>
            </a:r>
            <a:endParaRPr lang="pt-BR" sz="2400" dirty="0" smtClean="0">
              <a:solidFill>
                <a:schemeClr val="accent2">
                  <a:lumMod val="50000"/>
                </a:schemeClr>
              </a:solidFill>
              <a:latin typeface="Tahoma" pitchFamily="34" charset="0"/>
              <a:cs typeface="Tahoma" pitchFamily="34" charset="0"/>
            </a:endParaRPr>
          </a:p>
          <a:p>
            <a:r>
              <a:rPr lang="pt-BR" sz="2400" b="1" u="sng" dirty="0" smtClean="0">
                <a:solidFill>
                  <a:schemeClr val="accent2">
                    <a:lumMod val="50000"/>
                  </a:schemeClr>
                </a:solidFill>
                <a:latin typeface="Tahoma" pitchFamily="34" charset="0"/>
                <a:cs typeface="Tahoma" pitchFamily="34" charset="0"/>
              </a:rPr>
              <a:t>Essa </a:t>
            </a:r>
            <a:r>
              <a:rPr lang="pt-BR" sz="2400" b="1" u="sng" dirty="0">
                <a:solidFill>
                  <a:schemeClr val="accent2">
                    <a:lumMod val="50000"/>
                  </a:schemeClr>
                </a:solidFill>
                <a:latin typeface="Tahoma" pitchFamily="34" charset="0"/>
                <a:cs typeface="Tahoma" pitchFamily="34" charset="0"/>
              </a:rPr>
              <a:t>lei retira do povo parte de seu poder soberano</a:t>
            </a:r>
            <a:r>
              <a:rPr lang="pt-BR" sz="2400" dirty="0">
                <a:solidFill>
                  <a:schemeClr val="accent2">
                    <a:lumMod val="50000"/>
                  </a:schemeClr>
                </a:solidFill>
                <a:latin typeface="Tahoma" pitchFamily="34" charset="0"/>
                <a:cs typeface="Tahoma" pitchFamily="34" charset="0"/>
              </a:rPr>
              <a:t> na medida em que:</a:t>
            </a:r>
          </a:p>
          <a:p>
            <a:pPr algn="just"/>
            <a:endParaRPr lang="pt-BR" sz="2400" dirty="0" smtClean="0">
              <a:solidFill>
                <a:schemeClr val="accent2">
                  <a:lumMod val="50000"/>
                </a:schemeClr>
              </a:solidFill>
              <a:latin typeface="Wingdings" pitchFamily="2" charset="2"/>
              <a:cs typeface="Tahoma" pitchFamily="34" charset="0"/>
            </a:endParaRPr>
          </a:p>
          <a:p>
            <a:pPr algn="just"/>
            <a:r>
              <a:rPr lang="pt-BR" sz="2400" dirty="0" smtClean="0">
                <a:solidFill>
                  <a:schemeClr val="accent2">
                    <a:lumMod val="50000"/>
                  </a:schemeClr>
                </a:solidFill>
                <a:latin typeface="Wingdings" pitchFamily="2" charset="2"/>
                <a:cs typeface="Tahoma" pitchFamily="34" charset="0"/>
              </a:rPr>
              <a:t>Ø</a:t>
            </a:r>
            <a:r>
              <a:rPr lang="pt-BR" sz="2400" dirty="0" smtClean="0">
                <a:solidFill>
                  <a:schemeClr val="accent2">
                    <a:lumMod val="50000"/>
                  </a:schemeClr>
                </a:solidFill>
                <a:cs typeface="Times New Roman" pitchFamily="18" charset="0"/>
              </a:rPr>
              <a:t>  </a:t>
            </a:r>
            <a:r>
              <a:rPr lang="pt-BR" sz="2400" dirty="0">
                <a:solidFill>
                  <a:schemeClr val="accent2">
                    <a:lumMod val="50000"/>
                  </a:schemeClr>
                </a:solidFill>
                <a:latin typeface="Tahoma" pitchFamily="34" charset="0"/>
                <a:cs typeface="Tahoma" pitchFamily="34" charset="0"/>
              </a:rPr>
              <a:t>Estabelece que apenas ao Legislativo cabe convocar as consultas (plebiscitos e referendos), “mediante decreto legislativo, por proposta de 1/3, no mínimo, dos membros que compõe qualquer das Casas do Congresso Nacional” (</a:t>
            </a:r>
            <a:r>
              <a:rPr lang="pt-BR" sz="2400" dirty="0" err="1">
                <a:solidFill>
                  <a:schemeClr val="accent2">
                    <a:lumMod val="50000"/>
                  </a:schemeClr>
                </a:solidFill>
                <a:latin typeface="Tahoma" pitchFamily="34" charset="0"/>
                <a:cs typeface="Tahoma" pitchFamily="34" charset="0"/>
              </a:rPr>
              <a:t>art</a:t>
            </a:r>
            <a:r>
              <a:rPr lang="pt-BR" sz="2400" dirty="0">
                <a:solidFill>
                  <a:schemeClr val="accent2">
                    <a:lumMod val="50000"/>
                  </a:schemeClr>
                </a:solidFill>
                <a:latin typeface="Tahoma" pitchFamily="34" charset="0"/>
                <a:cs typeface="Tahoma" pitchFamily="34" charset="0"/>
              </a:rPr>
              <a:t> 3°), ou seja, o povo deve pedir a 1/3 de seus representantes a devida autorização para exercer o poder soberano. </a:t>
            </a:r>
            <a:r>
              <a:rPr lang="pt-BR" sz="2400" b="1" dirty="0">
                <a:solidFill>
                  <a:schemeClr val="accent2">
                    <a:lumMod val="50000"/>
                  </a:schemeClr>
                </a:solidFill>
                <a:latin typeface="Tahoma" pitchFamily="34" charset="0"/>
                <a:cs typeface="Tahoma" pitchFamily="34" charset="0"/>
              </a:rPr>
              <a:t>Pedir autorização significa descaracterizar o conceito de democracia direta!</a:t>
            </a:r>
            <a:endParaRPr lang="pt-BR" sz="2400" b="1" dirty="0">
              <a:solidFill>
                <a:schemeClr val="accent2">
                  <a:lumMod val="50000"/>
                </a:schemeClr>
              </a:solidFill>
              <a:latin typeface="Arial Unicode MS" pitchFamily="34" charset="-128"/>
              <a:ea typeface="Arial Unicode MS" pitchFamily="34" charset="-128"/>
              <a:cs typeface="Arial Unicode MS" pitchFamily="34" charset="-128"/>
            </a:endParaRPr>
          </a:p>
          <a:p>
            <a:endParaRPr lang="pt-BR" dirty="0">
              <a:solidFill>
                <a:srgbClr val="FFFF00"/>
              </a:solidFill>
              <a:latin typeface="Arial Unicode MS" pitchFamily="34" charset="-128"/>
              <a:ea typeface="Arial Unicode MS" pitchFamily="34" charset="-128"/>
              <a:cs typeface="Arial Unicode MS" pitchFamily="34" charset="-128"/>
            </a:endParaRPr>
          </a:p>
          <a:p>
            <a:endParaRPr lang="pt-B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642911" y="492125"/>
            <a:ext cx="7169449" cy="6740307"/>
          </a:xfrm>
          <a:prstGeom prst="rect">
            <a:avLst/>
          </a:prstGeom>
          <a:noFill/>
          <a:ln w="9525">
            <a:noFill/>
            <a:miter lim="800000"/>
            <a:headEnd/>
            <a:tailEnd/>
          </a:ln>
          <a:effectLst/>
        </p:spPr>
        <p:txBody>
          <a:bodyPr wrap="square">
            <a:spAutoFit/>
          </a:bodyPr>
          <a:lstStyle/>
          <a:p>
            <a:r>
              <a:rPr lang="pt-BR" dirty="0">
                <a:latin typeface="Wingdings" pitchFamily="2" charset="2"/>
                <a:cs typeface="Tahoma" pitchFamily="34" charset="0"/>
              </a:rPr>
              <a:t>Ø</a:t>
            </a:r>
            <a:r>
              <a:rPr lang="pt-BR" dirty="0">
                <a:cs typeface="Times New Roman" pitchFamily="18" charset="0"/>
              </a:rPr>
              <a:t>   </a:t>
            </a:r>
            <a:r>
              <a:rPr lang="pt-BR" sz="2400" dirty="0">
                <a:cs typeface="Times New Roman" pitchFamily="18" charset="0"/>
              </a:rPr>
              <a:t>  </a:t>
            </a:r>
            <a:r>
              <a:rPr lang="pt-BR" sz="2400" dirty="0">
                <a:solidFill>
                  <a:schemeClr val="accent2">
                    <a:lumMod val="50000"/>
                  </a:schemeClr>
                </a:solidFill>
                <a:latin typeface="Tahoma" pitchFamily="34" charset="0"/>
                <a:cs typeface="Tahoma" pitchFamily="34" charset="0"/>
              </a:rPr>
              <a:t>Exige um número elevadíssimo de assinaturas para encaminhar uma proposta de lei (‘um por cento do eleitorado nacional, distribuído pelo menos por cinco Estados”). Não só isso, mas para cada assinatura deverá constar o número do título de eleitor do cidadão. Ora, qual é o cidadão que anda diariamente com seu título de eleitor?</a:t>
            </a:r>
          </a:p>
          <a:p>
            <a:pPr algn="ctr"/>
            <a:endParaRPr lang="pt-BR" sz="2400" b="1" u="sng" dirty="0">
              <a:solidFill>
                <a:schemeClr val="accent2">
                  <a:lumMod val="50000"/>
                </a:schemeClr>
              </a:solidFill>
              <a:latin typeface="Tahoma" pitchFamily="34" charset="0"/>
              <a:cs typeface="Times New Roman" pitchFamily="18" charset="0"/>
            </a:endParaRPr>
          </a:p>
          <a:p>
            <a:pPr algn="ctr"/>
            <a:r>
              <a:rPr lang="pt-BR" sz="2400" b="1" u="sng" dirty="0">
                <a:solidFill>
                  <a:schemeClr val="accent2">
                    <a:lumMod val="50000"/>
                  </a:schemeClr>
                </a:solidFill>
                <a:latin typeface="Tahoma" pitchFamily="34" charset="0"/>
                <a:cs typeface="Times New Roman" pitchFamily="18" charset="0"/>
              </a:rPr>
              <a:t>O Desbloqueio dos três mecanismos</a:t>
            </a:r>
          </a:p>
          <a:p>
            <a:pPr algn="just"/>
            <a:r>
              <a:rPr lang="pt-BR" sz="2400" dirty="0">
                <a:solidFill>
                  <a:schemeClr val="accent2">
                    <a:lumMod val="50000"/>
                  </a:schemeClr>
                </a:solidFill>
                <a:latin typeface="Tahoma" pitchFamily="34" charset="0"/>
                <a:cs typeface="Tahoma" pitchFamily="34" charset="0"/>
              </a:rPr>
              <a:t> </a:t>
            </a:r>
            <a:endParaRPr lang="pt-BR" sz="2400" dirty="0">
              <a:solidFill>
                <a:schemeClr val="accent2">
                  <a:lumMod val="50000"/>
                </a:schemeClr>
              </a:solidFill>
              <a:latin typeface="Arial Unicode MS" pitchFamily="34" charset="-128"/>
              <a:ea typeface="Arial Unicode MS" pitchFamily="34" charset="-128"/>
              <a:cs typeface="Arial Unicode MS" pitchFamily="34" charset="-128"/>
            </a:endParaRPr>
          </a:p>
          <a:p>
            <a:pPr algn="just"/>
            <a:r>
              <a:rPr lang="pt-BR" sz="2400" dirty="0">
                <a:solidFill>
                  <a:schemeClr val="accent2">
                    <a:lumMod val="50000"/>
                  </a:schemeClr>
                </a:solidFill>
                <a:latin typeface="Tahoma" pitchFamily="34" charset="0"/>
                <a:cs typeface="Tahoma" pitchFamily="34" charset="0"/>
              </a:rPr>
              <a:t>Foi apresentado ao Congresso Nacional o projeto de lei nº 4.718/2004, de autoria do jurista Fábio </a:t>
            </a:r>
            <a:r>
              <a:rPr lang="pt-BR" sz="2400" dirty="0" err="1">
                <a:solidFill>
                  <a:schemeClr val="accent2">
                    <a:lumMod val="50000"/>
                  </a:schemeClr>
                </a:solidFill>
                <a:latin typeface="Tahoma" pitchFamily="34" charset="0"/>
                <a:cs typeface="Tahoma" pitchFamily="34" charset="0"/>
              </a:rPr>
              <a:t>Konder</a:t>
            </a:r>
            <a:r>
              <a:rPr lang="pt-BR" sz="2400" dirty="0">
                <a:solidFill>
                  <a:schemeClr val="accent2">
                    <a:lumMod val="50000"/>
                  </a:schemeClr>
                </a:solidFill>
                <a:latin typeface="Tahoma" pitchFamily="34" charset="0"/>
                <a:cs typeface="Tahoma" pitchFamily="34" charset="0"/>
              </a:rPr>
              <a:t> </a:t>
            </a:r>
            <a:r>
              <a:rPr lang="pt-BR" sz="2400" dirty="0" err="1">
                <a:solidFill>
                  <a:schemeClr val="accent2">
                    <a:lumMod val="50000"/>
                  </a:schemeClr>
                </a:solidFill>
                <a:latin typeface="Tahoma" pitchFamily="34" charset="0"/>
                <a:cs typeface="Tahoma" pitchFamily="34" charset="0"/>
              </a:rPr>
              <a:t>Comparato</a:t>
            </a:r>
            <a:r>
              <a:rPr lang="pt-BR" sz="2400" dirty="0">
                <a:solidFill>
                  <a:schemeClr val="accent2">
                    <a:lumMod val="50000"/>
                  </a:schemeClr>
                </a:solidFill>
                <a:latin typeface="Tahoma" pitchFamily="34" charset="0"/>
                <a:cs typeface="Tahoma" pitchFamily="34" charset="0"/>
              </a:rPr>
              <a:t> (“Campanha Em defesa da República e Democracia” - </a:t>
            </a:r>
            <a:r>
              <a:rPr lang="pt-BR" sz="2400" dirty="0" smtClean="0">
                <a:solidFill>
                  <a:schemeClr val="accent2">
                    <a:lumMod val="50000"/>
                  </a:schemeClr>
                </a:solidFill>
                <a:latin typeface="Tahoma" pitchFamily="34" charset="0"/>
                <a:cs typeface="Tahoma" pitchFamily="34" charset="0"/>
              </a:rPr>
              <a:t>OAB/CNBB/EG/CUT/MST/FORÇASINDICAL/CIESP/ EDUCAFRO </a:t>
            </a:r>
            <a:r>
              <a:rPr lang="pt-BR" sz="2400" dirty="0">
                <a:solidFill>
                  <a:schemeClr val="accent2">
                    <a:lumMod val="50000"/>
                  </a:schemeClr>
                </a:solidFill>
                <a:latin typeface="Tahoma" pitchFamily="34" charset="0"/>
                <a:cs typeface="Tahoma" pitchFamily="34" charset="0"/>
              </a:rPr>
              <a:t>e mais tantas entidades), que: </a:t>
            </a:r>
            <a:endParaRPr lang="pt-BR" sz="2400" dirty="0">
              <a:solidFill>
                <a:schemeClr val="accent2">
                  <a:lumMod val="50000"/>
                </a:schemeClr>
              </a:solidFill>
              <a:latin typeface="Arial Unicode MS" pitchFamily="34" charset="-128"/>
              <a:ea typeface="Arial Unicode MS" pitchFamily="34" charset="-128"/>
              <a:cs typeface="Arial Unicode MS" pitchFamily="34" charset="-128"/>
            </a:endParaRPr>
          </a:p>
          <a:p>
            <a:pPr algn="just"/>
            <a:r>
              <a:rPr lang="pt-BR" sz="2400" dirty="0">
                <a:solidFill>
                  <a:schemeClr val="accent2">
                    <a:lumMod val="50000"/>
                  </a:schemeClr>
                </a:solidFill>
                <a:latin typeface="Tahoma" pitchFamily="34" charset="0"/>
                <a:cs typeface="Tahoma" pitchFamily="34" charset="0"/>
              </a:rPr>
              <a:t> </a:t>
            </a:r>
            <a:endParaRPr lang="pt-BR" sz="2400" dirty="0">
              <a:solidFill>
                <a:schemeClr val="accent2">
                  <a:lumMod val="50000"/>
                </a:schemeClr>
              </a:solidFill>
              <a:latin typeface="Arial Unicode MS" pitchFamily="34" charset="-128"/>
              <a:ea typeface="Arial Unicode MS" pitchFamily="34" charset="-128"/>
              <a:cs typeface="Arial Unicode MS" pitchFamily="34" charset="-128"/>
            </a:endParaRPr>
          </a:p>
          <a:p>
            <a:pPr algn="just"/>
            <a:r>
              <a:rPr lang="pt-BR" sz="2400" dirty="0">
                <a:cs typeface="Times New Roman" pitchFamily="18" charset="0"/>
              </a:rPr>
              <a:t>  </a:t>
            </a:r>
            <a:endParaRPr lang="pt-BR"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28597" y="415925"/>
            <a:ext cx="7311755" cy="6555641"/>
          </a:xfrm>
          <a:prstGeom prst="rect">
            <a:avLst/>
          </a:prstGeom>
          <a:noFill/>
          <a:ln w="9525">
            <a:noFill/>
            <a:miter lim="800000"/>
            <a:headEnd/>
            <a:tailEnd/>
          </a:ln>
          <a:effectLst/>
        </p:spPr>
        <p:txBody>
          <a:bodyPr wrap="square">
            <a:spAutoFit/>
          </a:bodyPr>
          <a:lstStyle/>
          <a:p>
            <a:r>
              <a:rPr lang="pt-BR" sz="2400" dirty="0">
                <a:latin typeface="Wingdings" pitchFamily="2" charset="2"/>
                <a:cs typeface="Tahoma" pitchFamily="34" charset="0"/>
              </a:rPr>
              <a:t>Ø</a:t>
            </a:r>
            <a:r>
              <a:rPr lang="pt-BR" sz="2400" dirty="0">
                <a:cs typeface="Times New Roman" pitchFamily="18" charset="0"/>
              </a:rPr>
              <a:t>     </a:t>
            </a:r>
            <a:r>
              <a:rPr lang="pt-BR" sz="2400" dirty="0">
                <a:solidFill>
                  <a:schemeClr val="accent2">
                    <a:lumMod val="50000"/>
                  </a:schemeClr>
                </a:solidFill>
                <a:latin typeface="Tahoma" pitchFamily="34" charset="0"/>
                <a:cs typeface="Tahoma" pitchFamily="34" charset="0"/>
              </a:rPr>
              <a:t>Fixa em quais situações será obrigatória e em quais será facultativa a realização de plebiscitos, sendo que nas situações facultativas o plebiscito será realizado por iniciativa popular (1% do eleitorado), ou por iniciativa de 1/3 dos membros da Câmara dos Deputados ou do Senado.Nesse último caso, a </a:t>
            </a:r>
            <a:r>
              <a:rPr lang="pt-BR" sz="2400" b="1" dirty="0">
                <a:solidFill>
                  <a:schemeClr val="accent2">
                    <a:lumMod val="50000"/>
                  </a:schemeClr>
                </a:solidFill>
                <a:latin typeface="Tahoma" pitchFamily="34" charset="0"/>
                <a:cs typeface="Tahoma" pitchFamily="34" charset="0"/>
              </a:rPr>
              <a:t>minoria parlamentar </a:t>
            </a:r>
            <a:r>
              <a:rPr lang="pt-BR" sz="2400" dirty="0">
                <a:solidFill>
                  <a:schemeClr val="accent2">
                    <a:lumMod val="50000"/>
                  </a:schemeClr>
                </a:solidFill>
                <a:latin typeface="Tahoma" pitchFamily="34" charset="0"/>
                <a:cs typeface="Tahoma" pitchFamily="34" charset="0"/>
              </a:rPr>
              <a:t>poderá recorrer ao povo toda vez que for vencida em questões previstas no referido projeto de lei.</a:t>
            </a:r>
          </a:p>
          <a:p>
            <a:pPr algn="just"/>
            <a:r>
              <a:rPr lang="pt-BR" sz="2400" dirty="0">
                <a:solidFill>
                  <a:schemeClr val="accent2">
                    <a:lumMod val="50000"/>
                  </a:schemeClr>
                </a:solidFill>
                <a:latin typeface="Wingdings" pitchFamily="2" charset="2"/>
                <a:cs typeface="Tahoma" pitchFamily="34" charset="0"/>
              </a:rPr>
              <a:t>Ø</a:t>
            </a:r>
            <a:r>
              <a:rPr lang="pt-BR" sz="2400" dirty="0">
                <a:solidFill>
                  <a:schemeClr val="accent2">
                    <a:lumMod val="50000"/>
                  </a:schemeClr>
                </a:solidFill>
                <a:cs typeface="Times New Roman" pitchFamily="18" charset="0"/>
              </a:rPr>
              <a:t>     </a:t>
            </a:r>
            <a:r>
              <a:rPr lang="pt-BR" sz="2400" dirty="0">
                <a:solidFill>
                  <a:schemeClr val="accent2">
                    <a:lumMod val="50000"/>
                  </a:schemeClr>
                </a:solidFill>
                <a:latin typeface="Tahoma" pitchFamily="34" charset="0"/>
                <a:cs typeface="Tahoma" pitchFamily="34" charset="0"/>
              </a:rPr>
              <a:t>Fixa que será obrigatório o </a:t>
            </a:r>
            <a:r>
              <a:rPr lang="pt-BR" sz="2400" b="1" dirty="0">
                <a:solidFill>
                  <a:schemeClr val="accent2">
                    <a:lumMod val="50000"/>
                  </a:schemeClr>
                </a:solidFill>
                <a:latin typeface="Tahoma" pitchFamily="34" charset="0"/>
                <a:cs typeface="Tahoma" pitchFamily="34" charset="0"/>
              </a:rPr>
              <a:t>referendo (aprovação posterior pelo povo)</a:t>
            </a:r>
            <a:r>
              <a:rPr lang="pt-BR" sz="2400" dirty="0">
                <a:solidFill>
                  <a:schemeClr val="accent2">
                    <a:lumMod val="50000"/>
                  </a:schemeClr>
                </a:solidFill>
                <a:latin typeface="Tahoma" pitchFamily="34" charset="0"/>
                <a:cs typeface="Tahoma" pitchFamily="34" charset="0"/>
              </a:rPr>
              <a:t> das leis sobre </a:t>
            </a:r>
            <a:r>
              <a:rPr lang="pt-BR" sz="2400" b="1" dirty="0">
                <a:solidFill>
                  <a:schemeClr val="accent2">
                    <a:lumMod val="50000"/>
                  </a:schemeClr>
                </a:solidFill>
                <a:latin typeface="Tahoma" pitchFamily="34" charset="0"/>
                <a:cs typeface="Tahoma" pitchFamily="34" charset="0"/>
              </a:rPr>
              <a:t>matéria eleitoral</a:t>
            </a:r>
            <a:r>
              <a:rPr lang="pt-BR" sz="2400" dirty="0">
                <a:solidFill>
                  <a:schemeClr val="accent2">
                    <a:lumMod val="50000"/>
                  </a:schemeClr>
                </a:solidFill>
                <a:latin typeface="Tahoma" pitchFamily="34" charset="0"/>
                <a:cs typeface="Tahoma" pitchFamily="34" charset="0"/>
              </a:rPr>
              <a:t>, cujo projeto não tenha sido de iniciativa popular. Além de poder referendar leis, o povo poderá também poderá aprovar ou rejeitar </a:t>
            </a:r>
            <a:r>
              <a:rPr lang="pt-BR" sz="2400" b="1" dirty="0">
                <a:solidFill>
                  <a:schemeClr val="accent2">
                    <a:lumMod val="50000"/>
                  </a:schemeClr>
                </a:solidFill>
                <a:latin typeface="Tahoma" pitchFamily="34" charset="0"/>
                <a:cs typeface="Tahoma" pitchFamily="34" charset="0"/>
              </a:rPr>
              <a:t>emendas constitucionais</a:t>
            </a:r>
            <a:r>
              <a:rPr lang="pt-BR" sz="2400" dirty="0">
                <a:solidFill>
                  <a:schemeClr val="accent2">
                    <a:lumMod val="50000"/>
                  </a:schemeClr>
                </a:solidFill>
                <a:latin typeface="Tahoma" pitchFamily="34" charset="0"/>
                <a:cs typeface="Tahoma" pitchFamily="34" charset="0"/>
              </a:rPr>
              <a:t>, tratados e outros acordos </a:t>
            </a:r>
            <a:r>
              <a:rPr lang="pt-BR" sz="2400" dirty="0" smtClean="0">
                <a:solidFill>
                  <a:schemeClr val="accent2">
                    <a:lumMod val="50000"/>
                  </a:schemeClr>
                </a:solidFill>
                <a:latin typeface="Tahoma" pitchFamily="34" charset="0"/>
                <a:cs typeface="Tahoma" pitchFamily="34" charset="0"/>
              </a:rPr>
              <a:t>internacionais.</a:t>
            </a:r>
            <a:endParaRPr lang="pt-BR" sz="2400" dirty="0">
              <a:solidFill>
                <a:schemeClr val="accent2">
                  <a:lumMod val="50000"/>
                </a:schemeClr>
              </a:solidFill>
              <a:latin typeface="Arial Unicode MS" pitchFamily="34" charset="-128"/>
              <a:ea typeface="Arial Unicode MS" pitchFamily="34" charset="-128"/>
              <a:cs typeface="Arial Unicode MS" pitchFamily="34" charset="-128"/>
            </a:endParaRPr>
          </a:p>
          <a:p>
            <a:endParaRPr lang="pt-BR" dirty="0">
              <a:solidFill>
                <a:srgbClr val="FFFF00"/>
              </a:solidFill>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14283" y="263525"/>
            <a:ext cx="8462173" cy="5539978"/>
          </a:xfrm>
          <a:prstGeom prst="rect">
            <a:avLst/>
          </a:prstGeom>
          <a:noFill/>
          <a:ln w="9525">
            <a:noFill/>
            <a:miter lim="800000"/>
            <a:headEnd/>
            <a:tailEnd/>
          </a:ln>
          <a:effectLst/>
        </p:spPr>
        <p:txBody>
          <a:bodyPr wrap="square">
            <a:spAutoFit/>
          </a:bodyPr>
          <a:lstStyle/>
          <a:p>
            <a:r>
              <a:rPr lang="pt-BR" sz="2400" dirty="0">
                <a:latin typeface="Wingdings" pitchFamily="2" charset="2"/>
                <a:cs typeface="Tahoma" pitchFamily="34" charset="0"/>
              </a:rPr>
              <a:t>Ø</a:t>
            </a:r>
            <a:r>
              <a:rPr lang="pt-BR" sz="2400" dirty="0">
                <a:cs typeface="Times New Roman" pitchFamily="18" charset="0"/>
              </a:rPr>
              <a:t>     </a:t>
            </a:r>
            <a:r>
              <a:rPr lang="pt-BR" sz="2400" dirty="0">
                <a:solidFill>
                  <a:schemeClr val="accent2">
                    <a:lumMod val="50000"/>
                  </a:schemeClr>
                </a:solidFill>
                <a:latin typeface="Tahoma" pitchFamily="34" charset="0"/>
                <a:cs typeface="Tahoma" pitchFamily="34" charset="0"/>
              </a:rPr>
              <a:t>Quanto </a:t>
            </a:r>
            <a:r>
              <a:rPr lang="pt-BR" sz="2400" b="1" dirty="0">
                <a:solidFill>
                  <a:schemeClr val="accent2">
                    <a:lumMod val="50000"/>
                  </a:schemeClr>
                </a:solidFill>
                <a:latin typeface="Tahoma" pitchFamily="34" charset="0"/>
                <a:cs typeface="Tahoma" pitchFamily="34" charset="0"/>
              </a:rPr>
              <a:t>à iniciativa popular legislativa,</a:t>
            </a:r>
            <a:r>
              <a:rPr lang="pt-BR" sz="2400" dirty="0">
                <a:solidFill>
                  <a:schemeClr val="accent2">
                    <a:lumMod val="50000"/>
                  </a:schemeClr>
                </a:solidFill>
                <a:latin typeface="Tahoma" pitchFamily="34" charset="0"/>
                <a:cs typeface="Tahoma" pitchFamily="34" charset="0"/>
              </a:rPr>
              <a:t>determina que os projetos de lei de iniciativa popular terão prioridade em sua tramitação no Congresso Nacional e que uma vez aprovada a lei, caso ela seja revogada ou alterada por outra lei que não seja de iniciativa do povo, está ultima deverá ser submetida a referendo popular.</a:t>
            </a:r>
          </a:p>
          <a:p>
            <a:r>
              <a:rPr lang="pt-BR" sz="2400" dirty="0">
                <a:solidFill>
                  <a:schemeClr val="accent2">
                    <a:lumMod val="50000"/>
                  </a:schemeClr>
                </a:solidFill>
                <a:latin typeface="Tahoma" pitchFamily="34" charset="0"/>
                <a:cs typeface="Times New Roman" pitchFamily="18" charset="0"/>
              </a:rPr>
              <a:t>A  </a:t>
            </a:r>
            <a:r>
              <a:rPr lang="pt-BR" sz="2400" dirty="0" err="1">
                <a:solidFill>
                  <a:schemeClr val="accent2">
                    <a:lumMod val="50000"/>
                  </a:schemeClr>
                </a:solidFill>
                <a:latin typeface="Tahoma" pitchFamily="34" charset="0"/>
                <a:cs typeface="Times New Roman" pitchFamily="18" charset="0"/>
              </a:rPr>
              <a:t>A</a:t>
            </a:r>
            <a:r>
              <a:rPr lang="pt-BR" sz="2400" dirty="0">
                <a:solidFill>
                  <a:schemeClr val="accent2">
                    <a:lumMod val="50000"/>
                  </a:schemeClr>
                </a:solidFill>
                <a:latin typeface="Tahoma" pitchFamily="34" charset="0"/>
                <a:cs typeface="Times New Roman" pitchFamily="18" charset="0"/>
              </a:rPr>
              <a:t> alienação de bens pertencentes ao patrimônio nacional; a adesão a acordos ou tratados internacionais; a concessão de serviços públicos; e a alienação do controle de empresas estatais representa uma perda de soberania e </a:t>
            </a:r>
            <a:r>
              <a:rPr lang="pt-BR" sz="2400" b="1" u="sng" dirty="0">
                <a:solidFill>
                  <a:schemeClr val="accent2">
                    <a:lumMod val="50000"/>
                  </a:schemeClr>
                </a:solidFill>
                <a:latin typeface="Tahoma" pitchFamily="34" charset="0"/>
                <a:cs typeface="Times New Roman" pitchFamily="18" charset="0"/>
              </a:rPr>
              <a:t>o povo deve ser consultado sobre isso, pois é o titular da soberania</a:t>
            </a:r>
            <a:r>
              <a:rPr lang="pt-BR" sz="2400" dirty="0">
                <a:solidFill>
                  <a:schemeClr val="accent2">
                    <a:lumMod val="50000"/>
                  </a:schemeClr>
                </a:solidFill>
                <a:latin typeface="Tahoma" pitchFamily="34" charset="0"/>
                <a:cs typeface="Times New Roman" pitchFamily="18" charset="0"/>
              </a:rPr>
              <a:t>. </a:t>
            </a:r>
            <a:r>
              <a:rPr lang="pt-BR" sz="2400" dirty="0" smtClean="0">
                <a:solidFill>
                  <a:schemeClr val="accent2">
                    <a:lumMod val="50000"/>
                  </a:schemeClr>
                </a:solidFill>
                <a:latin typeface="Tahoma" pitchFamily="34" charset="0"/>
                <a:cs typeface="Times New Roman" pitchFamily="18" charset="0"/>
              </a:rPr>
              <a:t> </a:t>
            </a:r>
            <a:r>
              <a:rPr lang="pt-BR" sz="2400" dirty="0">
                <a:solidFill>
                  <a:schemeClr val="accent2">
                    <a:lumMod val="50000"/>
                  </a:schemeClr>
                </a:solidFill>
                <a:latin typeface="Tahoma" pitchFamily="34" charset="0"/>
                <a:cs typeface="Times New Roman" pitchFamily="18" charset="0"/>
              </a:rPr>
              <a:t>Estado é delegado do povo, e um delegado não pode </a:t>
            </a:r>
            <a:r>
              <a:rPr lang="pt-BR" sz="2400" dirty="0" smtClean="0">
                <a:solidFill>
                  <a:schemeClr val="accent2">
                    <a:lumMod val="50000"/>
                  </a:schemeClr>
                </a:solidFill>
                <a:latin typeface="Tahoma" pitchFamily="34" charset="0"/>
                <a:cs typeface="Times New Roman" pitchFamily="18" charset="0"/>
              </a:rPr>
              <a:t>ter mais força que o soberano.</a:t>
            </a:r>
            <a:r>
              <a:rPr lang="pt-BR" sz="2400" dirty="0" smtClean="0">
                <a:solidFill>
                  <a:schemeClr val="accent2">
                    <a:lumMod val="50000"/>
                  </a:schemeClr>
                </a:solidFill>
                <a:latin typeface="Tahoma" pitchFamily="34" charset="0"/>
                <a:cs typeface="Tahoma" pitchFamily="34" charset="0"/>
              </a:rPr>
              <a:t> </a:t>
            </a:r>
            <a:endParaRPr lang="pt-BR" sz="2400" dirty="0">
              <a:solidFill>
                <a:schemeClr val="accent2">
                  <a:lumMod val="50000"/>
                </a:schemeClr>
              </a:solidFill>
              <a:latin typeface="Arial Unicode MS" pitchFamily="34" charset="-128"/>
              <a:ea typeface="Arial Unicode MS" pitchFamily="34" charset="-128"/>
              <a:cs typeface="Arial Unicode MS" pitchFamily="34" charset="-128"/>
            </a:endParaRPr>
          </a:p>
          <a:p>
            <a:r>
              <a:rPr lang="pt-BR" sz="2400" dirty="0">
                <a:solidFill>
                  <a:schemeClr val="accent2">
                    <a:lumMod val="50000"/>
                  </a:schemeClr>
                </a:solidFill>
                <a:latin typeface="Tahoma" pitchFamily="34" charset="0"/>
                <a:cs typeface="Tahoma" pitchFamily="34" charset="0"/>
              </a:rPr>
              <a:t> </a:t>
            </a:r>
            <a:endParaRPr lang="pt-BR" sz="2400" dirty="0">
              <a:solidFill>
                <a:schemeClr val="accent2">
                  <a:lumMod val="50000"/>
                </a:schemeClr>
              </a:solidFill>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pic>
        <p:nvPicPr>
          <p:cNvPr id="35843" name="Picture 3" descr="C:\Arquivos de programas\Arquivos comuns\Microsoft Shared\Clipart\cagcat50\PE01682_.wmf"/>
          <p:cNvPicPr>
            <a:picLocks noChangeAspect="1" noChangeArrowheads="1"/>
          </p:cNvPicPr>
          <p:nvPr/>
        </p:nvPicPr>
        <p:blipFill>
          <a:blip r:embed="rId2"/>
          <a:srcRect/>
          <a:stretch>
            <a:fillRect/>
          </a:stretch>
        </p:blipFill>
        <p:spPr bwMode="auto">
          <a:xfrm>
            <a:off x="5562600" y="4724400"/>
            <a:ext cx="2936875" cy="2133600"/>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974725" y="120650"/>
            <a:ext cx="5901531" cy="4801314"/>
          </a:xfrm>
          <a:prstGeom prst="rect">
            <a:avLst/>
          </a:prstGeom>
          <a:noFill/>
          <a:ln w="9525">
            <a:noFill/>
            <a:miter lim="800000"/>
            <a:headEnd/>
            <a:tailEnd/>
          </a:ln>
          <a:effectLst/>
        </p:spPr>
        <p:txBody>
          <a:bodyPr wrap="square">
            <a:spAutoFit/>
          </a:bodyPr>
          <a:lstStyle/>
          <a:p>
            <a:r>
              <a:rPr lang="pt-BR" dirty="0">
                <a:latin typeface="Wingdings" pitchFamily="2" charset="2"/>
                <a:cs typeface="Tahoma" pitchFamily="34" charset="0"/>
              </a:rPr>
              <a:t>Ø</a:t>
            </a:r>
            <a:r>
              <a:rPr lang="pt-BR" dirty="0">
                <a:cs typeface="Times New Roman" pitchFamily="18" charset="0"/>
              </a:rPr>
              <a:t> </a:t>
            </a:r>
            <a:r>
              <a:rPr lang="pt-BR" dirty="0">
                <a:solidFill>
                  <a:srgbClr val="FFFF00"/>
                </a:solidFill>
                <a:cs typeface="Times New Roman" pitchFamily="18" charset="0"/>
              </a:rPr>
              <a:t> </a:t>
            </a:r>
            <a:r>
              <a:rPr lang="pt-BR" sz="2400" dirty="0">
                <a:cs typeface="Times New Roman" pitchFamily="18" charset="0"/>
              </a:rPr>
              <a:t>   </a:t>
            </a:r>
            <a:r>
              <a:rPr lang="pt-BR" sz="2400" dirty="0">
                <a:solidFill>
                  <a:schemeClr val="accent2">
                    <a:lumMod val="50000"/>
                  </a:schemeClr>
                </a:solidFill>
                <a:latin typeface="Tahoma" pitchFamily="34" charset="0"/>
                <a:cs typeface="Tahoma" pitchFamily="34" charset="0"/>
              </a:rPr>
              <a:t>Leis complementares importantes, como Estatuto da Cidade, devem passar pelo crivo da população interessada.</a:t>
            </a:r>
            <a:endParaRPr lang="pt-BR" sz="2400" dirty="0">
              <a:solidFill>
                <a:schemeClr val="accent2">
                  <a:lumMod val="50000"/>
                </a:schemeClr>
              </a:solidFill>
              <a:latin typeface="Arial Unicode MS" pitchFamily="34" charset="-128"/>
              <a:ea typeface="Arial Unicode MS" pitchFamily="34" charset="-128"/>
              <a:cs typeface="Arial Unicode MS" pitchFamily="34" charset="-128"/>
            </a:endParaRPr>
          </a:p>
          <a:p>
            <a:r>
              <a:rPr lang="pt-BR" sz="2400" dirty="0">
                <a:solidFill>
                  <a:schemeClr val="accent2">
                    <a:lumMod val="50000"/>
                  </a:schemeClr>
                </a:solidFill>
                <a:latin typeface="Wingdings" pitchFamily="2" charset="2"/>
                <a:cs typeface="Tahoma" pitchFamily="34" charset="0"/>
              </a:rPr>
              <a:t>Ø</a:t>
            </a:r>
            <a:r>
              <a:rPr lang="pt-BR" sz="2400" dirty="0">
                <a:solidFill>
                  <a:schemeClr val="accent2">
                    <a:lumMod val="50000"/>
                  </a:schemeClr>
                </a:solidFill>
                <a:cs typeface="Times New Roman" pitchFamily="18" charset="0"/>
              </a:rPr>
              <a:t>     </a:t>
            </a:r>
            <a:r>
              <a:rPr lang="pt-BR" sz="2400" dirty="0">
                <a:solidFill>
                  <a:schemeClr val="accent2">
                    <a:lumMod val="50000"/>
                  </a:schemeClr>
                </a:solidFill>
                <a:latin typeface="Tahoma" pitchFamily="34" charset="0"/>
                <a:cs typeface="Tahoma" pitchFamily="34" charset="0"/>
              </a:rPr>
              <a:t>As reformas eleitorais ou partidárias devem necessariamente passar pelo plebiscito, em torno apenas das grandes orientações; elaborado o projeto de lei, este deveria ser levado à referendo. A justificativa para tais consultas decorre do principio democrático de que </a:t>
            </a:r>
            <a:r>
              <a:rPr lang="pt-BR" sz="2400" b="1" u="sng" dirty="0">
                <a:solidFill>
                  <a:schemeClr val="accent2">
                    <a:lumMod val="50000"/>
                  </a:schemeClr>
                </a:solidFill>
                <a:latin typeface="Tahoma" pitchFamily="34" charset="0"/>
                <a:cs typeface="Tahoma" pitchFamily="34" charset="0"/>
              </a:rPr>
              <a:t>os parlamentares não devem legislar em causa própria</a:t>
            </a:r>
            <a:r>
              <a:rPr lang="pt-BR" sz="2400" u="sng" dirty="0">
                <a:solidFill>
                  <a:schemeClr val="accent2">
                    <a:lumMod val="50000"/>
                  </a:schemeClr>
                </a:solidFill>
                <a:latin typeface="Tahoma" pitchFamily="34" charset="0"/>
                <a:cs typeface="Tahoma" pitchFamily="34" charset="0"/>
              </a:rPr>
              <a:t>.</a:t>
            </a:r>
            <a:endParaRPr lang="pt-BR" sz="2400" dirty="0">
              <a:solidFill>
                <a:schemeClr val="accent2">
                  <a:lumMod val="50000"/>
                </a:schemeClr>
              </a:solidFill>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pic>
        <p:nvPicPr>
          <p:cNvPr id="36867" name="Picture 3" descr="C:\Arquivos de programas\Arquivos comuns\Microsoft Shared\Clipart\cagcat50\PE01561_.wmf"/>
          <p:cNvPicPr>
            <a:picLocks noChangeAspect="1" noChangeArrowheads="1"/>
          </p:cNvPicPr>
          <p:nvPr/>
        </p:nvPicPr>
        <p:blipFill>
          <a:blip r:embed="rId2"/>
          <a:srcRect/>
          <a:stretch>
            <a:fillRect/>
          </a:stretch>
        </p:blipFill>
        <p:spPr bwMode="auto">
          <a:xfrm>
            <a:off x="3707904" y="4293096"/>
            <a:ext cx="5040560" cy="2564904"/>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85721" y="193674"/>
            <a:ext cx="8572560" cy="6370975"/>
          </a:xfrm>
          <a:prstGeom prst="rect">
            <a:avLst/>
          </a:prstGeom>
          <a:noFill/>
          <a:ln w="9525">
            <a:noFill/>
            <a:miter lim="800000"/>
            <a:headEnd/>
            <a:tailEnd/>
          </a:ln>
          <a:effectLst/>
        </p:spPr>
        <p:txBody>
          <a:bodyPr wrap="square">
            <a:spAutoFit/>
          </a:bodyPr>
          <a:lstStyle/>
          <a:p>
            <a:pPr algn="ctr"/>
            <a:r>
              <a:rPr lang="pt-BR" sz="2400" b="1" dirty="0">
                <a:cs typeface="Times New Roman" pitchFamily="18" charset="0"/>
              </a:rPr>
              <a:t>Quais cuidados devem ser tomados ao se fazer uma consulta popular?</a:t>
            </a:r>
          </a:p>
          <a:p>
            <a:pPr algn="just"/>
            <a:endParaRPr lang="pt-BR" sz="2400" b="1" dirty="0">
              <a:latin typeface="Tahoma" pitchFamily="34" charset="0"/>
              <a:cs typeface="Tahoma" pitchFamily="34" charset="0"/>
            </a:endParaRPr>
          </a:p>
          <a:p>
            <a:pPr algn="just"/>
            <a:r>
              <a:rPr lang="pt-BR" sz="2400" b="1" dirty="0">
                <a:latin typeface="Tahoma" pitchFamily="34" charset="0"/>
                <a:cs typeface="Tahoma" pitchFamily="34" charset="0"/>
              </a:rPr>
              <a:t>1.A redação das questões para a consulta popular deve ser extremamente cuidadosa. É fácil compreender que, para a imensa maioria do eleitorado - em qualquer sociedade, mesmo as mais desenvolvidas – é mais complicado votar em "questões" do que em "pessoas" (embora a possibilidade de "votar errado", isto é, contra seus próprios interesses, exista nas duas hipóteses).</a:t>
            </a:r>
          </a:p>
          <a:p>
            <a:pPr algn="just"/>
            <a:endParaRPr lang="pt-BR" sz="2400" b="1" dirty="0">
              <a:latin typeface="Tahoma" pitchFamily="34" charset="0"/>
              <a:cs typeface="Tahoma" pitchFamily="34" charset="0"/>
            </a:endParaRPr>
          </a:p>
          <a:p>
            <a:pPr algn="just"/>
            <a:r>
              <a:rPr lang="pt-BR" sz="2400" b="1" dirty="0">
                <a:latin typeface="Tahoma" pitchFamily="34" charset="0"/>
                <a:cs typeface="Tahoma" pitchFamily="34" charset="0"/>
              </a:rPr>
              <a:t>2. </a:t>
            </a:r>
            <a:r>
              <a:rPr lang="pt-BR" sz="2400" b="1" dirty="0">
                <a:latin typeface="Tahoma" pitchFamily="34" charset="0"/>
                <a:cs typeface="Times New Roman" pitchFamily="18" charset="0"/>
              </a:rPr>
              <a:t>A campanha de esclarecimento nos meios de comunicação deve ser objetiva e em linguagem acessível a todos. É evidente que os defensores e os adversários de uma proposta não serão imparciais. </a:t>
            </a:r>
            <a:endParaRPr lang="pt-BR" sz="2400" b="1" dirty="0">
              <a:latin typeface="Arial Unicode MS" pitchFamily="34" charset="-128"/>
              <a:ea typeface="Arial Unicode MS" pitchFamily="34" charset="-128"/>
              <a:cs typeface="Arial Unicode MS" pitchFamily="34" charset="-128"/>
            </a:endParaRPr>
          </a:p>
          <a:p>
            <a:pPr algn="ctr"/>
            <a:r>
              <a:rPr lang="pt-BR" sz="2400" b="1" dirty="0"/>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6347713" cy="1550990"/>
          </a:xfrm>
        </p:spPr>
        <p:txBody>
          <a:bodyPr>
            <a:normAutofit fontScale="90000"/>
          </a:bodyPr>
          <a:lstStyle/>
          <a:p>
            <a:r>
              <a:rPr lang="pt-BR" dirty="0" smtClean="0"/>
              <a:t>Novos tempos: as mudanças que as mídias digitais provocam no comportamento humano?</a:t>
            </a:r>
            <a:endParaRPr lang="pt-BR" dirty="0"/>
          </a:p>
        </p:txBody>
      </p:sp>
      <p:sp>
        <p:nvSpPr>
          <p:cNvPr id="3" name="Espaço Reservado para Conteúdo 2"/>
          <p:cNvSpPr>
            <a:spLocks noGrp="1"/>
          </p:cNvSpPr>
          <p:nvPr>
            <p:ph idx="1"/>
          </p:nvPr>
        </p:nvSpPr>
        <p:spPr/>
        <p:txBody>
          <a:bodyPr>
            <a:normAutofit lnSpcReduction="10000"/>
          </a:bodyPr>
          <a:lstStyle/>
          <a:p>
            <a:endParaRPr lang="pt-BR" sz="2800" dirty="0" smtClean="0"/>
          </a:p>
          <a:p>
            <a:r>
              <a:rPr lang="pt-BR" sz="2800" dirty="0" smtClean="0"/>
              <a:t>A questão dos </a:t>
            </a:r>
            <a:r>
              <a:rPr lang="pt-BR" sz="2800" dirty="0" err="1" smtClean="0"/>
              <a:t>algoritimos</a:t>
            </a:r>
            <a:endParaRPr lang="pt-BR" sz="2800" dirty="0" smtClean="0"/>
          </a:p>
          <a:p>
            <a:r>
              <a:rPr lang="pt-BR" sz="2800" dirty="0" smtClean="0"/>
              <a:t>Democracia facilitada x democracia ameaçada</a:t>
            </a:r>
          </a:p>
          <a:p>
            <a:r>
              <a:rPr lang="pt-BR" sz="2800" dirty="0" smtClean="0"/>
              <a:t>Manipulação das grandes corporações do mundo digital</a:t>
            </a:r>
          </a:p>
          <a:p>
            <a:r>
              <a:rPr lang="pt-BR" sz="2800" dirty="0" smtClean="0"/>
              <a:t>Público x Privado ( Censura privada?)</a:t>
            </a:r>
            <a:endParaRPr lang="pt-BR" sz="2800" dirty="0"/>
          </a:p>
        </p:txBody>
      </p:sp>
    </p:spTree>
    <p:extLst>
      <p:ext uri="{BB962C8B-B14F-4D97-AF65-F5344CB8AC3E}">
        <p14:creationId xmlns:p14="http://schemas.microsoft.com/office/powerpoint/2010/main" val="4207571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188640"/>
            <a:ext cx="6347714" cy="1872208"/>
          </a:xfrm>
        </p:spPr>
        <p:txBody>
          <a:bodyPr>
            <a:normAutofit/>
          </a:bodyPr>
          <a:lstStyle/>
          <a:p>
            <a:r>
              <a:rPr lang="pt-BR" dirty="0">
                <a:solidFill>
                  <a:schemeClr val="accent2">
                    <a:lumMod val="75000"/>
                  </a:schemeClr>
                </a:solidFill>
              </a:rPr>
              <a:t>DEMOCRACIA</a:t>
            </a:r>
            <a:br>
              <a:rPr lang="pt-BR" dirty="0">
                <a:solidFill>
                  <a:schemeClr val="accent2">
                    <a:lumMod val="75000"/>
                  </a:schemeClr>
                </a:solidFill>
              </a:rPr>
            </a:br>
            <a:r>
              <a:rPr lang="pt-BR" dirty="0">
                <a:solidFill>
                  <a:schemeClr val="accent2">
                    <a:lumMod val="75000"/>
                  </a:schemeClr>
                </a:solidFill>
              </a:rPr>
              <a:t>demos = povo e  </a:t>
            </a:r>
            <a:r>
              <a:rPr lang="pt-BR" dirty="0" smtClean="0">
                <a:solidFill>
                  <a:schemeClr val="accent2">
                    <a:lumMod val="75000"/>
                  </a:schemeClr>
                </a:solidFill>
              </a:rPr>
              <a:t/>
            </a:r>
            <a:br>
              <a:rPr lang="pt-BR" dirty="0" smtClean="0">
                <a:solidFill>
                  <a:schemeClr val="accent2">
                    <a:lumMod val="75000"/>
                  </a:schemeClr>
                </a:solidFill>
              </a:rPr>
            </a:br>
            <a:r>
              <a:rPr lang="pt-BR" dirty="0" err="1" smtClean="0">
                <a:solidFill>
                  <a:schemeClr val="accent2">
                    <a:lumMod val="75000"/>
                  </a:schemeClr>
                </a:solidFill>
              </a:rPr>
              <a:t>kratia</a:t>
            </a:r>
            <a:r>
              <a:rPr lang="pt-BR" dirty="0" smtClean="0">
                <a:solidFill>
                  <a:schemeClr val="accent2">
                    <a:lumMod val="75000"/>
                  </a:schemeClr>
                </a:solidFill>
              </a:rPr>
              <a:t> </a:t>
            </a:r>
            <a:r>
              <a:rPr lang="pt-BR" dirty="0">
                <a:solidFill>
                  <a:schemeClr val="accent2">
                    <a:lumMod val="75000"/>
                  </a:schemeClr>
                </a:solidFill>
              </a:rPr>
              <a:t>= poder</a:t>
            </a:r>
          </a:p>
        </p:txBody>
      </p:sp>
      <p:sp>
        <p:nvSpPr>
          <p:cNvPr id="3075" name="Rectangle 3"/>
          <p:cNvSpPr>
            <a:spLocks noGrp="1" noChangeArrowheads="1"/>
          </p:cNvSpPr>
          <p:nvPr>
            <p:ph sz="half" idx="1"/>
          </p:nvPr>
        </p:nvSpPr>
        <p:spPr/>
        <p:txBody>
          <a:bodyPr>
            <a:noAutofit/>
          </a:bodyPr>
          <a:lstStyle/>
          <a:p>
            <a:pPr>
              <a:lnSpc>
                <a:spcPct val="90000"/>
              </a:lnSpc>
            </a:pPr>
            <a:r>
              <a:rPr lang="pt-BR" sz="2400" dirty="0">
                <a:solidFill>
                  <a:schemeClr val="accent2">
                    <a:lumMod val="50000"/>
                  </a:schemeClr>
                </a:solidFill>
              </a:rPr>
              <a:t>Democracia </a:t>
            </a:r>
            <a:r>
              <a:rPr lang="pt-BR" sz="2400" dirty="0" smtClean="0">
                <a:solidFill>
                  <a:schemeClr val="accent2">
                    <a:lumMod val="50000"/>
                  </a:schemeClr>
                </a:solidFill>
              </a:rPr>
              <a:t>Participativa/</a:t>
            </a:r>
          </a:p>
          <a:p>
            <a:pPr marL="0" indent="0">
              <a:lnSpc>
                <a:spcPct val="90000"/>
              </a:lnSpc>
              <a:buNone/>
            </a:pPr>
            <a:r>
              <a:rPr lang="pt-BR" sz="2400" dirty="0">
                <a:solidFill>
                  <a:schemeClr val="accent2">
                    <a:lumMod val="50000"/>
                  </a:schemeClr>
                </a:solidFill>
              </a:rPr>
              <a:t> </a:t>
            </a:r>
            <a:r>
              <a:rPr lang="pt-BR" sz="2400" dirty="0" smtClean="0">
                <a:solidFill>
                  <a:schemeClr val="accent2">
                    <a:lumMod val="50000"/>
                  </a:schemeClr>
                </a:solidFill>
              </a:rPr>
              <a:t>       Direta:</a:t>
            </a:r>
            <a:endParaRPr lang="pt-BR" sz="2400" dirty="0">
              <a:solidFill>
                <a:schemeClr val="accent2">
                  <a:lumMod val="50000"/>
                </a:schemeClr>
              </a:solidFill>
            </a:endParaRPr>
          </a:p>
          <a:p>
            <a:pPr>
              <a:lnSpc>
                <a:spcPct val="90000"/>
              </a:lnSpc>
              <a:buFont typeface="Wingdings" pitchFamily="2" charset="2"/>
              <a:buNone/>
            </a:pPr>
            <a:r>
              <a:rPr lang="pt-BR" sz="2400" dirty="0">
                <a:solidFill>
                  <a:schemeClr val="accent2">
                    <a:lumMod val="50000"/>
                  </a:schemeClr>
                </a:solidFill>
              </a:rPr>
              <a:t>    </a:t>
            </a:r>
            <a:r>
              <a:rPr lang="pt-BR" sz="2400" dirty="0" smtClean="0">
                <a:solidFill>
                  <a:schemeClr val="accent2">
                    <a:lumMod val="50000"/>
                  </a:schemeClr>
                </a:solidFill>
              </a:rPr>
              <a:t>é </a:t>
            </a:r>
            <a:r>
              <a:rPr lang="pt-BR" sz="2400" dirty="0">
                <a:solidFill>
                  <a:schemeClr val="accent2">
                    <a:lumMod val="50000"/>
                  </a:schemeClr>
                </a:solidFill>
              </a:rPr>
              <a:t>o modelo de organização política na qual o povo além de ser o titular legítimo do poder supremo, pode e deve exercê-lo diretamente.</a:t>
            </a:r>
          </a:p>
        </p:txBody>
      </p:sp>
      <p:sp>
        <p:nvSpPr>
          <p:cNvPr id="3076" name="Rectangle 4"/>
          <p:cNvSpPr>
            <a:spLocks noGrp="1" noChangeArrowheads="1"/>
          </p:cNvSpPr>
          <p:nvPr>
            <p:ph sz="half" idx="2"/>
          </p:nvPr>
        </p:nvSpPr>
        <p:spPr>
          <a:xfrm>
            <a:off x="3869204" y="1844824"/>
            <a:ext cx="3088110" cy="4196539"/>
          </a:xfrm>
        </p:spPr>
        <p:txBody>
          <a:bodyPr>
            <a:noAutofit/>
          </a:bodyPr>
          <a:lstStyle/>
          <a:p>
            <a:r>
              <a:rPr lang="pt-BR" sz="2400" dirty="0">
                <a:solidFill>
                  <a:schemeClr val="accent2">
                    <a:lumMod val="50000"/>
                  </a:schemeClr>
                </a:solidFill>
              </a:rPr>
              <a:t>Democracia Representativa:</a:t>
            </a:r>
          </a:p>
          <a:p>
            <a:pPr>
              <a:buFont typeface="Wingdings" pitchFamily="2" charset="2"/>
              <a:buNone/>
            </a:pPr>
            <a:r>
              <a:rPr lang="pt-BR" sz="2400" dirty="0">
                <a:solidFill>
                  <a:schemeClr val="accent2">
                    <a:lumMod val="50000"/>
                  </a:schemeClr>
                </a:solidFill>
              </a:rPr>
              <a:t>   forma de organização política da sociedade onde se elegem um determinado número de representantes para gerir os interesses de toda uma sociedade.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Arquivos de programas\Arquivos comuns\Microsoft Shared\Clipart\cagcat50\DD01352_.wmf"/>
          <p:cNvPicPr>
            <a:picLocks noChangeAspect="1" noChangeArrowheads="1"/>
          </p:cNvPicPr>
          <p:nvPr/>
        </p:nvPicPr>
        <p:blipFill>
          <a:blip r:embed="rId2"/>
          <a:srcRect/>
          <a:stretch>
            <a:fillRect/>
          </a:stretch>
        </p:blipFill>
        <p:spPr bwMode="auto">
          <a:xfrm>
            <a:off x="6527275" y="1642840"/>
            <a:ext cx="2239963" cy="1695450"/>
          </a:xfrm>
          <a:prstGeom prst="rect">
            <a:avLst/>
          </a:prstGeom>
          <a:noFill/>
        </p:spPr>
      </p:pic>
      <p:sp>
        <p:nvSpPr>
          <p:cNvPr id="7171" name="Text Box 3"/>
          <p:cNvSpPr txBox="1">
            <a:spLocks noChangeArrowheads="1"/>
          </p:cNvSpPr>
          <p:nvPr/>
        </p:nvSpPr>
        <p:spPr bwMode="auto">
          <a:xfrm>
            <a:off x="2057400" y="685800"/>
            <a:ext cx="6705600" cy="457200"/>
          </a:xfrm>
          <a:prstGeom prst="rect">
            <a:avLst/>
          </a:prstGeom>
          <a:noFill/>
          <a:ln w="9525">
            <a:noFill/>
            <a:miter lim="800000"/>
            <a:headEnd/>
            <a:tailEnd/>
          </a:ln>
          <a:effectLst/>
        </p:spPr>
        <p:txBody>
          <a:bodyPr>
            <a:spAutoFit/>
          </a:bodyPr>
          <a:lstStyle/>
          <a:p>
            <a:endParaRPr lang="pt-BR"/>
          </a:p>
        </p:txBody>
      </p:sp>
      <p:sp>
        <p:nvSpPr>
          <p:cNvPr id="7172" name="Text Box 4"/>
          <p:cNvSpPr txBox="1">
            <a:spLocks noChangeArrowheads="1"/>
          </p:cNvSpPr>
          <p:nvPr/>
        </p:nvSpPr>
        <p:spPr bwMode="auto">
          <a:xfrm>
            <a:off x="714348" y="0"/>
            <a:ext cx="8048652" cy="1200329"/>
          </a:xfrm>
          <a:prstGeom prst="rect">
            <a:avLst/>
          </a:prstGeom>
          <a:noFill/>
          <a:ln w="9525">
            <a:noFill/>
            <a:miter lim="800000"/>
            <a:headEnd/>
            <a:tailEnd/>
          </a:ln>
          <a:effectLst/>
        </p:spPr>
        <p:txBody>
          <a:bodyPr wrap="square">
            <a:spAutoFit/>
          </a:bodyPr>
          <a:lstStyle/>
          <a:p>
            <a:pPr algn="ctr"/>
            <a:r>
              <a:rPr lang="pt-BR" sz="3600" b="1" dirty="0">
                <a:solidFill>
                  <a:schemeClr val="accent2">
                    <a:lumMod val="75000"/>
                  </a:schemeClr>
                </a:solidFill>
              </a:rPr>
              <a:t>Para onde deve seguir a construção da democracia brasileira?</a:t>
            </a:r>
          </a:p>
        </p:txBody>
      </p:sp>
      <p:sp>
        <p:nvSpPr>
          <p:cNvPr id="7173" name="Text Box 5"/>
          <p:cNvSpPr txBox="1">
            <a:spLocks noChangeArrowheads="1"/>
          </p:cNvSpPr>
          <p:nvPr/>
        </p:nvSpPr>
        <p:spPr bwMode="auto">
          <a:xfrm>
            <a:off x="1295400" y="3643314"/>
            <a:ext cx="7391400" cy="3108543"/>
          </a:xfrm>
          <a:prstGeom prst="rect">
            <a:avLst/>
          </a:prstGeom>
          <a:noFill/>
          <a:ln w="9525">
            <a:noFill/>
            <a:miter lim="800000"/>
            <a:headEnd/>
            <a:tailEnd/>
          </a:ln>
          <a:effectLst/>
        </p:spPr>
        <p:txBody>
          <a:bodyPr wrap="square">
            <a:spAutoFit/>
          </a:bodyPr>
          <a:lstStyle/>
          <a:p>
            <a:r>
              <a:rPr lang="pt-BR" sz="2800" dirty="0"/>
              <a:t>por uma </a:t>
            </a:r>
            <a:r>
              <a:rPr lang="pt-BR" sz="2800" b="1" dirty="0">
                <a:solidFill>
                  <a:schemeClr val="tx2"/>
                </a:solidFill>
              </a:rPr>
              <a:t>reforma eleitoral</a:t>
            </a:r>
            <a:r>
              <a:rPr lang="pt-BR" sz="2800" b="1" dirty="0"/>
              <a:t> profunda</a:t>
            </a:r>
            <a:r>
              <a:rPr lang="pt-BR" sz="2800" dirty="0"/>
              <a:t>, por mecanismos da </a:t>
            </a:r>
            <a:r>
              <a:rPr lang="pt-BR" sz="2800" b="1" dirty="0">
                <a:solidFill>
                  <a:schemeClr val="tx2"/>
                </a:solidFill>
              </a:rPr>
              <a:t>democracia participativa</a:t>
            </a:r>
            <a:r>
              <a:rPr lang="pt-BR" sz="2800" b="1" dirty="0"/>
              <a:t> </a:t>
            </a:r>
            <a:r>
              <a:rPr lang="pt-BR" sz="2800" dirty="0"/>
              <a:t>mais estruturados, pela </a:t>
            </a:r>
            <a:r>
              <a:rPr lang="pt-BR" sz="2800" b="1" dirty="0">
                <a:solidFill>
                  <a:schemeClr val="tx2"/>
                </a:solidFill>
              </a:rPr>
              <a:t>democratização da comunicação</a:t>
            </a:r>
            <a:r>
              <a:rPr lang="pt-BR" sz="2800" dirty="0"/>
              <a:t> e pela </a:t>
            </a:r>
            <a:r>
              <a:rPr lang="pt-BR" sz="2800" b="1" dirty="0">
                <a:solidFill>
                  <a:schemeClr val="tx2"/>
                </a:solidFill>
              </a:rPr>
              <a:t>reforma do poder judiciário</a:t>
            </a:r>
            <a:r>
              <a:rPr lang="pt-BR" sz="2800" dirty="0"/>
              <a:t>, além de garantir a todos brasileiros boas condições de vida, igualdade de oportunidades e justiça social. </a:t>
            </a:r>
          </a:p>
        </p:txBody>
      </p:sp>
      <p:sp>
        <p:nvSpPr>
          <p:cNvPr id="7174" name="Text Box 6"/>
          <p:cNvSpPr txBox="1">
            <a:spLocks noChangeArrowheads="1"/>
          </p:cNvSpPr>
          <p:nvPr/>
        </p:nvSpPr>
        <p:spPr bwMode="auto">
          <a:xfrm>
            <a:off x="1676400" y="1600200"/>
            <a:ext cx="184150" cy="457200"/>
          </a:xfrm>
          <a:prstGeom prst="rect">
            <a:avLst/>
          </a:prstGeom>
          <a:noFill/>
          <a:ln w="9525">
            <a:noFill/>
            <a:miter lim="800000"/>
            <a:headEnd/>
            <a:tailEnd/>
          </a:ln>
          <a:effectLst/>
        </p:spPr>
        <p:txBody>
          <a:bodyPr wrap="none">
            <a:spAutoFit/>
          </a:bodyPr>
          <a:lstStyle/>
          <a:p>
            <a:endParaRPr lang="pt-BR"/>
          </a:p>
        </p:txBody>
      </p:sp>
      <p:sp>
        <p:nvSpPr>
          <p:cNvPr id="7175" name="Rectangle 7"/>
          <p:cNvSpPr>
            <a:spLocks noChangeArrowheads="1"/>
          </p:cNvSpPr>
          <p:nvPr/>
        </p:nvSpPr>
        <p:spPr bwMode="auto">
          <a:xfrm>
            <a:off x="1295400" y="1428736"/>
            <a:ext cx="5410200" cy="2123658"/>
          </a:xfrm>
          <a:prstGeom prst="rect">
            <a:avLst/>
          </a:prstGeom>
          <a:noFill/>
          <a:ln w="9525">
            <a:noFill/>
            <a:miter lim="800000"/>
            <a:headEnd/>
            <a:tailEnd/>
          </a:ln>
          <a:effectLst/>
        </p:spPr>
        <p:txBody>
          <a:bodyPr wrap="square">
            <a:spAutoFit/>
          </a:bodyPr>
          <a:lstStyle/>
          <a:p>
            <a:r>
              <a:rPr lang="pt-BR" sz="2600" dirty="0"/>
              <a:t>O aprofundamento da democracia brasileira passará pelo estabelecimento de mecanismos de </a:t>
            </a:r>
            <a:r>
              <a:rPr lang="pt-BR" sz="2600" b="1" dirty="0">
                <a:solidFill>
                  <a:schemeClr val="tx2"/>
                </a:solidFill>
              </a:rPr>
              <a:t>democracia direta</a:t>
            </a:r>
            <a:r>
              <a:rPr lang="pt-BR" sz="2600" b="1" dirty="0"/>
              <a:t> </a:t>
            </a:r>
            <a:r>
              <a:rPr lang="pt-BR" sz="2600" dirty="0"/>
              <a:t>(referendo, plebiscito e iniciativa popular)</a:t>
            </a:r>
            <a:r>
              <a:rPr lang="pt-BR" sz="2800" dirty="0"/>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14282" y="0"/>
            <a:ext cx="8929718" cy="7540526"/>
          </a:xfrm>
          <a:prstGeom prst="rect">
            <a:avLst/>
          </a:prstGeom>
          <a:noFill/>
          <a:ln w="9525">
            <a:noFill/>
            <a:miter lim="800000"/>
            <a:headEnd/>
            <a:tailEnd/>
          </a:ln>
          <a:effectLst/>
        </p:spPr>
        <p:txBody>
          <a:bodyPr wrap="square">
            <a:spAutoFit/>
          </a:bodyPr>
          <a:lstStyle/>
          <a:p>
            <a:r>
              <a:rPr lang="pt-BR" sz="3200" b="1" dirty="0" smtClean="0">
                <a:solidFill>
                  <a:schemeClr val="accent2">
                    <a:lumMod val="50000"/>
                  </a:schemeClr>
                </a:solidFill>
              </a:rPr>
              <a:t>Dez </a:t>
            </a:r>
            <a:r>
              <a:rPr lang="pt-BR" sz="3200" b="1" dirty="0">
                <a:solidFill>
                  <a:schemeClr val="accent2">
                    <a:lumMod val="50000"/>
                  </a:schemeClr>
                </a:solidFill>
              </a:rPr>
              <a:t>eixos essenciais para a democracia:</a:t>
            </a:r>
          </a:p>
          <a:p>
            <a:r>
              <a:rPr lang="pt-BR" sz="3200" dirty="0">
                <a:solidFill>
                  <a:schemeClr val="accent2">
                    <a:lumMod val="50000"/>
                  </a:schemeClr>
                </a:solidFill>
              </a:rPr>
              <a:t>1)Eleição popular da Assembléia Constituinte em caráter exclusivo;</a:t>
            </a:r>
          </a:p>
          <a:p>
            <a:r>
              <a:rPr lang="pt-BR" sz="3200" dirty="0">
                <a:solidFill>
                  <a:schemeClr val="accent2">
                    <a:lumMod val="50000"/>
                  </a:schemeClr>
                </a:solidFill>
              </a:rPr>
              <a:t>2)Eleição de governantes por período determinado(número limitado de mandatos parlamentares)</a:t>
            </a:r>
          </a:p>
          <a:p>
            <a:r>
              <a:rPr lang="pt-BR" sz="3200" dirty="0">
                <a:solidFill>
                  <a:schemeClr val="accent2">
                    <a:lumMod val="50000"/>
                  </a:schemeClr>
                </a:solidFill>
              </a:rPr>
              <a:t>3)Plebiscitos;     4)Referendos;</a:t>
            </a:r>
          </a:p>
          <a:p>
            <a:r>
              <a:rPr lang="pt-BR" sz="3200" dirty="0">
                <a:solidFill>
                  <a:schemeClr val="accent2">
                    <a:lumMod val="50000"/>
                  </a:schemeClr>
                </a:solidFill>
              </a:rPr>
              <a:t>5)Recall(revogação de mandatos);</a:t>
            </a:r>
          </a:p>
          <a:p>
            <a:r>
              <a:rPr lang="pt-BR" sz="3200" dirty="0">
                <a:solidFill>
                  <a:schemeClr val="accent2">
                    <a:lumMod val="50000"/>
                  </a:schemeClr>
                </a:solidFill>
              </a:rPr>
              <a:t>6)Instituição da Iniciativa Popular;</a:t>
            </a:r>
          </a:p>
          <a:p>
            <a:r>
              <a:rPr lang="pt-BR" sz="3200" dirty="0">
                <a:solidFill>
                  <a:schemeClr val="accent2">
                    <a:lumMod val="50000"/>
                  </a:schemeClr>
                </a:solidFill>
              </a:rPr>
              <a:t>7)Orçamentos participativos(fim das emendas individuais no orçamento);</a:t>
            </a:r>
          </a:p>
          <a:p>
            <a:r>
              <a:rPr lang="pt-BR" sz="3200" dirty="0">
                <a:solidFill>
                  <a:schemeClr val="accent2">
                    <a:lumMod val="50000"/>
                  </a:schemeClr>
                </a:solidFill>
              </a:rPr>
              <a:t>8)Ouvidoria Popular dos Serviços </a:t>
            </a:r>
            <a:r>
              <a:rPr lang="pt-BR" sz="3200" dirty="0" smtClean="0">
                <a:solidFill>
                  <a:schemeClr val="accent2">
                    <a:lumMod val="50000"/>
                  </a:schemeClr>
                </a:solidFill>
              </a:rPr>
              <a:t>Públicos</a:t>
            </a:r>
          </a:p>
          <a:p>
            <a:r>
              <a:rPr lang="pt-BR" sz="3200" dirty="0" smtClean="0">
                <a:solidFill>
                  <a:schemeClr val="accent2">
                    <a:lumMod val="50000"/>
                  </a:schemeClr>
                </a:solidFill>
              </a:rPr>
              <a:t>9)Lei de Acesso à Informação/Transparência </a:t>
            </a:r>
          </a:p>
          <a:p>
            <a:r>
              <a:rPr lang="pt-BR" sz="3200" dirty="0" smtClean="0">
                <a:solidFill>
                  <a:schemeClr val="accent2">
                    <a:lumMod val="50000"/>
                  </a:schemeClr>
                </a:solidFill>
              </a:rPr>
              <a:t>10)Conselhos e Conferências</a:t>
            </a:r>
            <a:endParaRPr lang="pt-BR" sz="3200" dirty="0">
              <a:solidFill>
                <a:schemeClr val="accent2">
                  <a:lumMod val="50000"/>
                </a:schemeClr>
              </a:solidFill>
            </a:endParaRPr>
          </a:p>
          <a:p>
            <a:endParaRPr lang="pt-BR" sz="3600" dirty="0"/>
          </a:p>
        </p:txBody>
      </p:sp>
      <p:pic>
        <p:nvPicPr>
          <p:cNvPr id="8195" name="Picture 3" descr="C:\Arquivos de programas\Arquivos comuns\Microsoft Shared\Clipart\cagcat50\BD05219_.WMF"/>
          <p:cNvPicPr>
            <a:picLocks noChangeAspect="1" noChangeArrowheads="1"/>
          </p:cNvPicPr>
          <p:nvPr/>
        </p:nvPicPr>
        <p:blipFill>
          <a:blip r:embed="rId2"/>
          <a:srcRect/>
          <a:stretch>
            <a:fillRect/>
          </a:stretch>
        </p:blipFill>
        <p:spPr bwMode="auto">
          <a:xfrm>
            <a:off x="7072330" y="2428868"/>
            <a:ext cx="2071670" cy="2000264"/>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DE DEMOCRACIA DIRETA</a:t>
            </a:r>
            <a:endParaRPr lang="pt-BR" dirty="0"/>
          </a:p>
        </p:txBody>
      </p:sp>
      <p:sp>
        <p:nvSpPr>
          <p:cNvPr id="3" name="Espaço Reservado para Conteúdo 2"/>
          <p:cNvSpPr>
            <a:spLocks noGrp="1"/>
          </p:cNvSpPr>
          <p:nvPr>
            <p:ph idx="1"/>
          </p:nvPr>
        </p:nvSpPr>
        <p:spPr>
          <a:xfrm>
            <a:off x="609599" y="2160590"/>
            <a:ext cx="6347714" cy="4580778"/>
          </a:xfrm>
        </p:spPr>
        <p:txBody>
          <a:bodyPr>
            <a:noAutofit/>
          </a:bodyPr>
          <a:lstStyle/>
          <a:p>
            <a:r>
              <a:rPr lang="pt-BR" sz="2800" dirty="0" smtClean="0">
                <a:solidFill>
                  <a:schemeClr val="tx1"/>
                </a:solidFill>
              </a:rPr>
              <a:t>1 – Você é favorável que uma EMENDA CONSTITUCIONAL, aprovada pelo Congresso nacional, para entrar em vigor deva passar por referendo?    (  )Sim       (   )Não</a:t>
            </a:r>
          </a:p>
          <a:p>
            <a:endParaRPr lang="pt-BR" sz="2800" dirty="0" smtClean="0">
              <a:solidFill>
                <a:schemeClr val="tx1"/>
              </a:solidFill>
            </a:endParaRPr>
          </a:p>
          <a:p>
            <a:r>
              <a:rPr lang="pt-BR" sz="2800" dirty="0" smtClean="0">
                <a:solidFill>
                  <a:schemeClr val="tx1"/>
                </a:solidFill>
              </a:rPr>
              <a:t>2 -  Você quer escolher através de eleição direta o SUBPREFEITO de sua região da cidade de São Paulo?  (    ) Sim     (    ) Não    </a:t>
            </a:r>
            <a:endParaRPr lang="pt-BR" sz="2800"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428597" y="219075"/>
            <a:ext cx="8429683" cy="6251575"/>
          </a:xfrm>
          <a:prstGeom prst="rect">
            <a:avLst/>
          </a:prstGeom>
          <a:noFill/>
          <a:ln w="9525">
            <a:noFill/>
            <a:miter lim="800000"/>
            <a:headEnd/>
            <a:tailEnd/>
          </a:ln>
          <a:effectLst/>
        </p:spPr>
        <p:txBody>
          <a:bodyPr wrap="square">
            <a:spAutoFit/>
          </a:bodyPr>
          <a:lstStyle/>
          <a:p>
            <a:pPr algn="ctr"/>
            <a:r>
              <a:rPr lang="pt-BR" sz="3600" b="1" dirty="0">
                <a:solidFill>
                  <a:srgbClr val="FF0000"/>
                </a:solidFill>
              </a:rPr>
              <a:t>“Nós devemos ser a mudança </a:t>
            </a:r>
            <a:endParaRPr lang="pt-BR" sz="3600" b="1" dirty="0" smtClean="0">
              <a:solidFill>
                <a:srgbClr val="FF0000"/>
              </a:solidFill>
            </a:endParaRPr>
          </a:p>
          <a:p>
            <a:pPr algn="ctr"/>
            <a:r>
              <a:rPr lang="pt-BR" sz="3600" b="1" dirty="0" smtClean="0">
                <a:solidFill>
                  <a:srgbClr val="FF0000"/>
                </a:solidFill>
              </a:rPr>
              <a:t>que </a:t>
            </a:r>
            <a:r>
              <a:rPr lang="pt-BR" sz="3600" b="1" dirty="0">
                <a:solidFill>
                  <a:srgbClr val="FF0000"/>
                </a:solidFill>
              </a:rPr>
              <a:t>desejamos ver no mundo.”</a:t>
            </a:r>
          </a:p>
          <a:p>
            <a:pPr algn="ctr"/>
            <a:r>
              <a:rPr lang="pt-BR" sz="3600" b="1" dirty="0">
                <a:solidFill>
                  <a:srgbClr val="FF0000"/>
                </a:solidFill>
              </a:rPr>
              <a:t>Mahatma Gandhi</a:t>
            </a:r>
          </a:p>
          <a:p>
            <a:pPr algn="ctr"/>
            <a:endParaRPr lang="pt-BR" sz="3600" b="1" dirty="0"/>
          </a:p>
          <a:p>
            <a:pPr algn="ctr"/>
            <a:endParaRPr lang="pt-BR" sz="3600" b="1" dirty="0"/>
          </a:p>
          <a:p>
            <a:pPr algn="ctr"/>
            <a:endParaRPr lang="pt-BR" sz="3600" b="1" dirty="0"/>
          </a:p>
          <a:p>
            <a:pPr algn="ctr"/>
            <a:endParaRPr lang="pt-BR" sz="3600" b="1" dirty="0"/>
          </a:p>
          <a:p>
            <a:pPr algn="ctr"/>
            <a:r>
              <a:rPr lang="pt-BR" sz="4400" b="1" dirty="0">
                <a:solidFill>
                  <a:schemeClr val="accent2">
                    <a:lumMod val="50000"/>
                  </a:schemeClr>
                </a:solidFill>
              </a:rPr>
              <a:t>VIVA A SOBERANIA DO POVO BRASILEIRO!</a:t>
            </a:r>
          </a:p>
          <a:p>
            <a:pPr algn="ctr"/>
            <a:r>
              <a:rPr lang="pt-BR" sz="3200" b="1" dirty="0">
                <a:hlinkClick r:id="rId2"/>
              </a:rPr>
              <a:t>www.escoladegoverno.org.br</a:t>
            </a:r>
            <a:endParaRPr lang="pt-BR" sz="3200" b="1" dirty="0"/>
          </a:p>
          <a:p>
            <a:pPr algn="ctr"/>
            <a:r>
              <a:rPr lang="pt-BR" sz="3200" b="1" dirty="0" err="1"/>
              <a:t>Tel</a:t>
            </a:r>
            <a:r>
              <a:rPr lang="pt-BR" sz="3200" b="1" dirty="0"/>
              <a:t>: 11/3256.6338</a:t>
            </a:r>
          </a:p>
        </p:txBody>
      </p:sp>
      <p:pic>
        <p:nvPicPr>
          <p:cNvPr id="46083" name="Picture 3" descr="C:\Arquivos de programas\Arquivos comuns\Microsoft Shared\Clipart\cagcat50\BD07311_.WMF"/>
          <p:cNvPicPr>
            <a:picLocks noChangeAspect="1" noChangeArrowheads="1"/>
          </p:cNvPicPr>
          <p:nvPr/>
        </p:nvPicPr>
        <p:blipFill>
          <a:blip r:embed="rId3"/>
          <a:srcRect/>
          <a:stretch>
            <a:fillRect/>
          </a:stretch>
        </p:blipFill>
        <p:spPr bwMode="auto">
          <a:xfrm>
            <a:off x="4267200" y="2133600"/>
            <a:ext cx="1657350" cy="17970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rquivos de programas\Arquivos comuns\Microsoft Shared\Clipart\cagcat50\BD06662_.WMF"/>
          <p:cNvPicPr>
            <a:picLocks noChangeAspect="1" noChangeArrowheads="1"/>
          </p:cNvPicPr>
          <p:nvPr/>
        </p:nvPicPr>
        <p:blipFill>
          <a:blip r:embed="rId2"/>
          <a:srcRect/>
          <a:stretch>
            <a:fillRect/>
          </a:stretch>
        </p:blipFill>
        <p:spPr bwMode="auto">
          <a:xfrm>
            <a:off x="6096000" y="1905000"/>
            <a:ext cx="2555875" cy="2667000"/>
          </a:xfrm>
          <a:prstGeom prst="rect">
            <a:avLst/>
          </a:prstGeom>
          <a:noFill/>
        </p:spPr>
      </p:pic>
      <p:sp>
        <p:nvSpPr>
          <p:cNvPr id="1027" name="Text Box 3"/>
          <p:cNvSpPr txBox="1">
            <a:spLocks noChangeArrowheads="1"/>
          </p:cNvSpPr>
          <p:nvPr/>
        </p:nvSpPr>
        <p:spPr bwMode="auto">
          <a:xfrm>
            <a:off x="1066800" y="228600"/>
            <a:ext cx="5391150" cy="6134100"/>
          </a:xfrm>
          <a:prstGeom prst="rect">
            <a:avLst/>
          </a:prstGeom>
          <a:noFill/>
          <a:ln w="9525">
            <a:noFill/>
            <a:miter lim="800000"/>
            <a:headEnd/>
            <a:tailEnd/>
          </a:ln>
          <a:effectLst/>
        </p:spPr>
        <p:txBody>
          <a:bodyPr>
            <a:spAutoFit/>
          </a:bodyPr>
          <a:lstStyle/>
          <a:p>
            <a:r>
              <a:rPr lang="pt-BR" sz="3200" dirty="0">
                <a:solidFill>
                  <a:schemeClr val="accent2">
                    <a:lumMod val="50000"/>
                  </a:schemeClr>
                </a:solidFill>
              </a:rPr>
              <a:t>A Constituição Federal de 1988, também chamada de Constituição cidadã, garante que o povo brasileiro é o verdadeiro soberano e procura criar raízes democráticas na nossa organização política, social, econômica e fundiária, além da garantia do fortalecimento da cidadania.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467544" y="31530"/>
            <a:ext cx="8077200" cy="6986528"/>
          </a:xfrm>
          <a:prstGeom prst="rect">
            <a:avLst/>
          </a:prstGeom>
          <a:noFill/>
          <a:ln w="9525">
            <a:noFill/>
            <a:miter lim="800000"/>
            <a:headEnd/>
            <a:tailEnd/>
          </a:ln>
          <a:effectLst/>
        </p:spPr>
        <p:txBody>
          <a:bodyPr>
            <a:spAutoFit/>
          </a:bodyPr>
          <a:lstStyle/>
          <a:p>
            <a:r>
              <a:rPr lang="pt-BR" sz="3200" b="1" i="1" dirty="0" smtClean="0">
                <a:solidFill>
                  <a:schemeClr val="accent2">
                    <a:lumMod val="50000"/>
                  </a:schemeClr>
                </a:solidFill>
                <a:effectLst>
                  <a:outerShdw blurRad="38100" dist="38100" dir="2700000" algn="tl">
                    <a:srgbClr val="000000">
                      <a:alpha val="43137"/>
                    </a:srgbClr>
                  </a:outerShdw>
                </a:effectLst>
              </a:rPr>
              <a:t>A disputa no Brasil após 2014</a:t>
            </a:r>
          </a:p>
          <a:p>
            <a:endParaRPr lang="pt-BR" sz="3200" b="1" dirty="0" smtClean="0">
              <a:solidFill>
                <a:schemeClr val="accent2">
                  <a:lumMod val="50000"/>
                </a:schemeClr>
              </a:solidFill>
            </a:endParaRPr>
          </a:p>
          <a:p>
            <a:r>
              <a:rPr lang="pt-BR" sz="3200" b="1" dirty="0" smtClean="0">
                <a:solidFill>
                  <a:schemeClr val="accent2">
                    <a:lumMod val="50000"/>
                  </a:schemeClr>
                </a:solidFill>
              </a:rPr>
              <a:t>Democracia </a:t>
            </a:r>
            <a:r>
              <a:rPr lang="pt-BR" sz="3200" b="1" dirty="0">
                <a:solidFill>
                  <a:schemeClr val="accent2">
                    <a:lumMod val="50000"/>
                  </a:schemeClr>
                </a:solidFill>
              </a:rPr>
              <a:t>formal liberal</a:t>
            </a:r>
            <a:r>
              <a:rPr lang="pt-BR" sz="3200" dirty="0">
                <a:solidFill>
                  <a:schemeClr val="accent2">
                    <a:lumMod val="50000"/>
                  </a:schemeClr>
                </a:solidFill>
              </a:rPr>
              <a:t> </a:t>
            </a:r>
          </a:p>
          <a:p>
            <a:r>
              <a:rPr lang="pt-BR" sz="3200" dirty="0">
                <a:solidFill>
                  <a:schemeClr val="accent2">
                    <a:lumMod val="50000"/>
                  </a:schemeClr>
                </a:solidFill>
              </a:rPr>
              <a:t>                  </a:t>
            </a:r>
            <a:r>
              <a:rPr lang="pt-BR" sz="3200" b="1" dirty="0">
                <a:solidFill>
                  <a:schemeClr val="accent2">
                    <a:lumMod val="50000"/>
                  </a:schemeClr>
                </a:solidFill>
              </a:rPr>
              <a:t> X </a:t>
            </a:r>
          </a:p>
          <a:p>
            <a:r>
              <a:rPr lang="pt-BR" sz="3200" b="1" dirty="0">
                <a:solidFill>
                  <a:schemeClr val="accent2">
                    <a:lumMod val="50000"/>
                  </a:schemeClr>
                </a:solidFill>
              </a:rPr>
              <a:t>      Democracia social</a:t>
            </a:r>
          </a:p>
          <a:p>
            <a:r>
              <a:rPr lang="pt-BR" sz="3200" dirty="0" smtClean="0"/>
              <a:t>Democracia </a:t>
            </a:r>
            <a:r>
              <a:rPr lang="pt-BR" sz="3200" dirty="0"/>
              <a:t>liberal se sustenta fundamentalmente na representação e na formalidade das liberdades.</a:t>
            </a:r>
          </a:p>
          <a:p>
            <a:pPr algn="ctr"/>
            <a:r>
              <a:rPr lang="pt-BR" sz="3200" dirty="0" smtClean="0"/>
              <a:t>Democracia </a:t>
            </a:r>
            <a:r>
              <a:rPr lang="pt-BR" sz="3200" dirty="0"/>
              <a:t>social se fundamenta na garantia dos direitos sociais</a:t>
            </a:r>
          </a:p>
          <a:p>
            <a:endParaRPr lang="pt-BR" sz="3200" dirty="0"/>
          </a:p>
          <a:p>
            <a:pPr algn="ctr"/>
            <a:r>
              <a:rPr lang="pt-BR" sz="3200" dirty="0"/>
              <a:t>A democracia no Brasil , em toda a sua história, sempre foi muito </a:t>
            </a:r>
            <a:r>
              <a:rPr lang="pt-BR" sz="3200" dirty="0" smtClean="0"/>
              <a:t>frágil, inexistente.</a:t>
            </a:r>
            <a:endParaRPr lang="pt-BR" sz="3200" dirty="0"/>
          </a:p>
        </p:txBody>
      </p:sp>
      <p:pic>
        <p:nvPicPr>
          <p:cNvPr id="10243" name="Picture 3" descr="C:\Arquivos de programas\Arquivos comuns\Microsoft Shared\Clipart\cagcat50\BD06517_.WMF"/>
          <p:cNvPicPr>
            <a:picLocks noChangeAspect="1" noChangeArrowheads="1"/>
          </p:cNvPicPr>
          <p:nvPr/>
        </p:nvPicPr>
        <p:blipFill>
          <a:blip r:embed="rId2"/>
          <a:srcRect/>
          <a:stretch>
            <a:fillRect/>
          </a:stretch>
        </p:blipFill>
        <p:spPr bwMode="auto">
          <a:xfrm>
            <a:off x="6248400" y="381000"/>
            <a:ext cx="2184400" cy="2133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974725" y="0"/>
            <a:ext cx="8169275" cy="7351713"/>
          </a:xfrm>
          <a:prstGeom prst="rect">
            <a:avLst/>
          </a:prstGeom>
          <a:noFill/>
          <a:ln w="9525">
            <a:noFill/>
            <a:miter lim="800000"/>
            <a:headEnd/>
            <a:tailEnd/>
          </a:ln>
          <a:effectLst/>
        </p:spPr>
        <p:txBody>
          <a:bodyPr>
            <a:spAutoFit/>
          </a:bodyPr>
          <a:lstStyle/>
          <a:p>
            <a:r>
              <a:rPr lang="pt-BR" sz="2800" b="1" i="1" dirty="0">
                <a:solidFill>
                  <a:schemeClr val="accent2">
                    <a:lumMod val="50000"/>
                  </a:schemeClr>
                </a:solidFill>
                <a:latin typeface="Arial Unicode MS" pitchFamily="34" charset="-128"/>
                <a:ea typeface="Arial Unicode MS" pitchFamily="34" charset="-128"/>
                <a:cs typeface="Arial Unicode MS" pitchFamily="34" charset="-128"/>
              </a:rPr>
              <a:t>A Constituição Federativa do Brasil no seu primeiro artigo já indica a participação direta. Observe:</a:t>
            </a:r>
          </a:p>
          <a:p>
            <a:r>
              <a:rPr lang="en-US" sz="2800" b="1" dirty="0">
                <a:latin typeface="Arial Unicode MS" pitchFamily="34" charset="-128"/>
                <a:ea typeface="Arial Unicode MS" pitchFamily="34" charset="-128"/>
                <a:cs typeface="Arial Unicode MS" pitchFamily="34" charset="-128"/>
              </a:rPr>
              <a:t>Art. 1</a:t>
            </a:r>
            <a:r>
              <a:rPr lang="en-US" sz="2800" b="1" baseline="30000" dirty="0">
                <a:latin typeface="Arial Unicode MS" pitchFamily="34" charset="-128"/>
                <a:ea typeface="Arial Unicode MS" pitchFamily="34" charset="-128"/>
                <a:cs typeface="Arial Unicode MS" pitchFamily="34" charset="-128"/>
              </a:rPr>
              <a:t>o</a:t>
            </a:r>
            <a:r>
              <a:rPr lang="en-US" sz="2800" b="1" dirty="0">
                <a:latin typeface="Arial Unicode MS" pitchFamily="34" charset="-128"/>
                <a:ea typeface="Arial Unicode MS" pitchFamily="34" charset="-128"/>
                <a:cs typeface="Arial Unicode MS" pitchFamily="34" charset="-128"/>
              </a:rPr>
              <a:t>. </a:t>
            </a:r>
            <a:r>
              <a:rPr lang="pt-BR" sz="2800" b="1" dirty="0">
                <a:latin typeface="Arial Unicode MS" pitchFamily="34" charset="-128"/>
                <a:ea typeface="Arial Unicode MS" pitchFamily="34" charset="-128"/>
                <a:cs typeface="Arial Unicode MS" pitchFamily="34" charset="-128"/>
              </a:rPr>
              <a:t>A República Federativa do Brasil, formada pela união indissolúvel dos estados e Municípios e do distrito federal, constitui-se em Estado Democrático de Direito e tem como fundamentos:</a:t>
            </a:r>
          </a:p>
          <a:p>
            <a:r>
              <a:rPr lang="pt-BR" sz="2800" b="1" dirty="0">
                <a:latin typeface="Arial Unicode MS" pitchFamily="34" charset="-128"/>
                <a:ea typeface="Arial Unicode MS" pitchFamily="34" charset="-128"/>
                <a:cs typeface="Arial Unicode MS" pitchFamily="34" charset="-128"/>
              </a:rPr>
              <a:t>I – a soberania</a:t>
            </a:r>
          </a:p>
          <a:p>
            <a:r>
              <a:rPr lang="pt-BR" sz="2800" b="1" dirty="0">
                <a:latin typeface="Arial Unicode MS" pitchFamily="34" charset="-128"/>
                <a:ea typeface="Arial Unicode MS" pitchFamily="34" charset="-128"/>
                <a:cs typeface="Arial Unicode MS" pitchFamily="34" charset="-128"/>
              </a:rPr>
              <a:t>II – a cidadania</a:t>
            </a:r>
          </a:p>
          <a:p>
            <a:r>
              <a:rPr lang="pt-BR" sz="2800" b="1" dirty="0">
                <a:latin typeface="Arial Unicode MS" pitchFamily="34" charset="-128"/>
                <a:ea typeface="Arial Unicode MS" pitchFamily="34" charset="-128"/>
                <a:cs typeface="Arial Unicode MS" pitchFamily="34" charset="-128"/>
              </a:rPr>
              <a:t>III – a dignidade da pessoa humana</a:t>
            </a:r>
          </a:p>
          <a:p>
            <a:r>
              <a:rPr lang="pt-BR" sz="2800" b="1" dirty="0">
                <a:latin typeface="Arial Unicode MS" pitchFamily="34" charset="-128"/>
                <a:ea typeface="Arial Unicode MS" pitchFamily="34" charset="-128"/>
                <a:cs typeface="Arial Unicode MS" pitchFamily="34" charset="-128"/>
              </a:rPr>
              <a:t>IV- os valores sociais do trabalho e da livre iniciativa</a:t>
            </a:r>
          </a:p>
          <a:p>
            <a:r>
              <a:rPr lang="pt-BR" sz="2800" b="1" dirty="0">
                <a:latin typeface="Arial Unicode MS" pitchFamily="34" charset="-128"/>
                <a:ea typeface="Arial Unicode MS" pitchFamily="34" charset="-128"/>
                <a:cs typeface="Arial Unicode MS" pitchFamily="34" charset="-128"/>
              </a:rPr>
              <a:t>V – o pluralismo político</a:t>
            </a:r>
          </a:p>
          <a:p>
            <a:r>
              <a:rPr lang="pt-BR" sz="2800" b="1" dirty="0">
                <a:latin typeface="Arial Unicode MS" pitchFamily="34" charset="-128"/>
                <a:ea typeface="Arial Unicode MS" pitchFamily="34" charset="-128"/>
                <a:cs typeface="Arial Unicode MS" pitchFamily="34" charset="-128"/>
              </a:rPr>
              <a:t>Parágrafo Único: Todo o poder emana do povo, que o exerce por meio de representantes eleitos ou </a:t>
            </a:r>
            <a:r>
              <a:rPr lang="pt-BR" sz="2800" b="1" dirty="0">
                <a:solidFill>
                  <a:srgbClr val="C00000"/>
                </a:solidFill>
                <a:latin typeface="Arial Unicode MS" pitchFamily="34" charset="-128"/>
                <a:ea typeface="Arial Unicode MS" pitchFamily="34" charset="-128"/>
                <a:cs typeface="Arial Unicode MS" pitchFamily="34" charset="-128"/>
              </a:rPr>
              <a:t>diretamente</a:t>
            </a:r>
            <a:r>
              <a:rPr lang="pt-BR" sz="2800" b="1" dirty="0">
                <a:latin typeface="Arial Unicode MS" pitchFamily="34" charset="-128"/>
                <a:ea typeface="Arial Unicode MS" pitchFamily="34" charset="-128"/>
                <a:cs typeface="Arial Unicode MS" pitchFamily="34" charset="-128"/>
              </a:rPr>
              <a:t>, nos termos desta constituição.</a:t>
            </a:r>
          </a:p>
          <a:p>
            <a:endParaRPr lang="pt-BR" sz="2800" b="1"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accent2">
                    <a:lumMod val="50000"/>
                  </a:schemeClr>
                </a:solidFill>
              </a:rPr>
              <a:t>CONSTITUIÇÃO FEDERAL DE 1988</a:t>
            </a:r>
            <a:endParaRPr lang="pt-BR" dirty="0">
              <a:solidFill>
                <a:schemeClr val="accent2">
                  <a:lumMod val="50000"/>
                </a:schemeClr>
              </a:solidFill>
            </a:endParaRPr>
          </a:p>
        </p:txBody>
      </p:sp>
      <p:sp>
        <p:nvSpPr>
          <p:cNvPr id="3" name="Espaço Reservado para Conteúdo 2"/>
          <p:cNvSpPr>
            <a:spLocks noGrp="1"/>
          </p:cNvSpPr>
          <p:nvPr>
            <p:ph idx="1"/>
          </p:nvPr>
        </p:nvSpPr>
        <p:spPr/>
        <p:txBody>
          <a:bodyPr>
            <a:noAutofit/>
          </a:bodyPr>
          <a:lstStyle/>
          <a:p>
            <a:r>
              <a:rPr lang="pt-BR" sz="2400" dirty="0">
                <a:solidFill>
                  <a:schemeClr val="accent2">
                    <a:lumMod val="50000"/>
                  </a:schemeClr>
                </a:solidFill>
              </a:rPr>
              <a:t>Art. 14. A soberania popular será exercida pelo sufrágio universal e pelo voto direto e secreto, com valor igual para todos, e, nos termos da lei, mediante:</a:t>
            </a:r>
          </a:p>
          <a:p>
            <a:endParaRPr lang="pt-BR" sz="2400" dirty="0">
              <a:solidFill>
                <a:schemeClr val="accent2">
                  <a:lumMod val="50000"/>
                </a:schemeClr>
              </a:solidFill>
            </a:endParaRPr>
          </a:p>
          <a:p>
            <a:r>
              <a:rPr lang="pt-BR" sz="2400" dirty="0">
                <a:solidFill>
                  <a:schemeClr val="accent2">
                    <a:lumMod val="50000"/>
                  </a:schemeClr>
                </a:solidFill>
              </a:rPr>
              <a:t>I - plebiscito;</a:t>
            </a:r>
          </a:p>
          <a:p>
            <a:endParaRPr lang="pt-BR" sz="2400" dirty="0">
              <a:solidFill>
                <a:schemeClr val="accent2">
                  <a:lumMod val="50000"/>
                </a:schemeClr>
              </a:solidFill>
            </a:endParaRPr>
          </a:p>
          <a:p>
            <a:r>
              <a:rPr lang="pt-BR" sz="2400" dirty="0">
                <a:solidFill>
                  <a:schemeClr val="accent2">
                    <a:lumMod val="50000"/>
                  </a:schemeClr>
                </a:solidFill>
              </a:rPr>
              <a:t>II - referendo;</a:t>
            </a:r>
          </a:p>
          <a:p>
            <a:endParaRPr lang="pt-BR" sz="2400" dirty="0">
              <a:solidFill>
                <a:schemeClr val="accent2">
                  <a:lumMod val="50000"/>
                </a:schemeClr>
              </a:solidFill>
            </a:endParaRPr>
          </a:p>
          <a:p>
            <a:r>
              <a:rPr lang="pt-BR" sz="2400" dirty="0">
                <a:solidFill>
                  <a:schemeClr val="accent2">
                    <a:lumMod val="50000"/>
                  </a:schemeClr>
                </a:solidFill>
              </a:rPr>
              <a:t>III - iniciativa popular.</a:t>
            </a:r>
          </a:p>
        </p:txBody>
      </p:sp>
    </p:spTree>
    <p:extLst>
      <p:ext uri="{BB962C8B-B14F-4D97-AF65-F5344CB8AC3E}">
        <p14:creationId xmlns:p14="http://schemas.microsoft.com/office/powerpoint/2010/main" val="137561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974725" y="577850"/>
            <a:ext cx="8169275" cy="6001643"/>
          </a:xfrm>
          <a:prstGeom prst="rect">
            <a:avLst/>
          </a:prstGeom>
          <a:noFill/>
          <a:ln w="9525">
            <a:noFill/>
            <a:miter lim="800000"/>
            <a:headEnd/>
            <a:tailEnd/>
          </a:ln>
          <a:effectLst/>
        </p:spPr>
        <p:txBody>
          <a:bodyPr>
            <a:spAutoFit/>
          </a:bodyPr>
          <a:lstStyle/>
          <a:p>
            <a:r>
              <a:rPr lang="pt-BR" sz="3200" b="1" dirty="0">
                <a:latin typeface="Arial Unicode MS" pitchFamily="34" charset="-128"/>
                <a:ea typeface="Arial Unicode MS" pitchFamily="34" charset="-128"/>
                <a:cs typeface="Arial Unicode MS" pitchFamily="34" charset="-128"/>
              </a:rPr>
              <a:t>“Democracia Participativa ou Democracia direta é o modelo de organização política na qual o povo, além de ser o titular legítimo do poder supremo, pode e deve exercê-lo diretamente – isto é, sem a intermediação de pessoas e instituições – nos diversos processos de decisão, controle, fiscalização e sanção da esfera pública.” </a:t>
            </a:r>
            <a:endParaRPr lang="pt-BR" sz="3200" dirty="0">
              <a:latin typeface="Arial Unicode MS" pitchFamily="34" charset="-128"/>
              <a:ea typeface="Arial Unicode MS" pitchFamily="34" charset="-128"/>
              <a:cs typeface="Arial Unicode MS" pitchFamily="34" charset="-128"/>
            </a:endParaRPr>
          </a:p>
          <a:p>
            <a:endParaRPr lang="pt-BR" sz="3200" b="1" dirty="0">
              <a:latin typeface="Arial Unicode MS" pitchFamily="34" charset="-128"/>
              <a:ea typeface="Arial Unicode MS" pitchFamily="34" charset="-128"/>
              <a:cs typeface="Arial Unicode MS" pitchFamily="34" charset="-128"/>
            </a:endParaRPr>
          </a:p>
          <a:p>
            <a:r>
              <a:rPr lang="pt-BR" sz="3200" b="1" dirty="0" err="1">
                <a:latin typeface="Arial Unicode MS" pitchFamily="34" charset="-128"/>
                <a:ea typeface="Arial Unicode MS" pitchFamily="34" charset="-128"/>
                <a:cs typeface="Arial Unicode MS" pitchFamily="34" charset="-128"/>
              </a:rPr>
              <a:t>Profa</a:t>
            </a:r>
            <a:r>
              <a:rPr lang="pt-BR" sz="3200" b="1" dirty="0">
                <a:latin typeface="Arial Unicode MS" pitchFamily="34" charset="-128"/>
                <a:ea typeface="Arial Unicode MS" pitchFamily="34" charset="-128"/>
                <a:cs typeface="Arial Unicode MS" pitchFamily="34" charset="-128"/>
              </a:rPr>
              <a:t>. Maria Victoria Benevides</a:t>
            </a:r>
            <a:endParaRPr lang="pt-BR" sz="3200" dirty="0">
              <a:latin typeface="Arial Unicode MS" pitchFamily="34" charset="-128"/>
              <a:ea typeface="Arial Unicode MS" pitchFamily="34" charset="-128"/>
              <a:cs typeface="Arial Unicode MS" pitchFamily="34" charset="-128"/>
            </a:endParaRPr>
          </a:p>
          <a:p>
            <a:endParaRPr lang="pt-BR" sz="3200" dirty="0">
              <a:solidFill>
                <a:srgbClr val="CC3300"/>
              </a:solidFill>
            </a:endParaRPr>
          </a:p>
        </p:txBody>
      </p:sp>
      <p:pic>
        <p:nvPicPr>
          <p:cNvPr id="30723" name="Picture 3" descr="C:\Arquivos de programas\Arquivos comuns\Microsoft Shared\Clipart\cagcat50\BD05297_.WMF"/>
          <p:cNvPicPr>
            <a:picLocks noChangeAspect="1" noChangeArrowheads="1"/>
          </p:cNvPicPr>
          <p:nvPr/>
        </p:nvPicPr>
        <p:blipFill>
          <a:blip r:embed="rId2"/>
          <a:srcRect/>
          <a:stretch>
            <a:fillRect/>
          </a:stretch>
        </p:blipFill>
        <p:spPr bwMode="auto">
          <a:xfrm>
            <a:off x="7010400" y="4876800"/>
            <a:ext cx="2133600" cy="171132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592</TotalTime>
  <Words>2087</Words>
  <Application>Microsoft Office PowerPoint</Application>
  <PresentationFormat>Apresentação na tela (4:3)</PresentationFormat>
  <Paragraphs>246</Paragraphs>
  <Slides>43</Slides>
  <Notes>0</Notes>
  <HiddenSlides>0</HiddenSlides>
  <MMClips>0</MMClips>
  <ScaleCrop>false</ScaleCrop>
  <HeadingPairs>
    <vt:vector size="8" baseType="variant">
      <vt:variant>
        <vt:lpstr>Fontes usadas</vt:lpstr>
      </vt:variant>
      <vt:variant>
        <vt:i4>8</vt:i4>
      </vt:variant>
      <vt:variant>
        <vt:lpstr>Tema</vt:lpstr>
      </vt:variant>
      <vt:variant>
        <vt:i4>1</vt:i4>
      </vt:variant>
      <vt:variant>
        <vt:lpstr>Servidores OLE inseridos</vt:lpstr>
      </vt:variant>
      <vt:variant>
        <vt:i4>1</vt:i4>
      </vt:variant>
      <vt:variant>
        <vt:lpstr>Títulos de slides</vt:lpstr>
      </vt:variant>
      <vt:variant>
        <vt:i4>43</vt:i4>
      </vt:variant>
    </vt:vector>
  </HeadingPairs>
  <TitlesOfParts>
    <vt:vector size="53" baseType="lpstr">
      <vt:lpstr>Arial Unicode MS</vt:lpstr>
      <vt:lpstr>Arial</vt:lpstr>
      <vt:lpstr>Tahoma</vt:lpstr>
      <vt:lpstr>Times</vt:lpstr>
      <vt:lpstr>Times New Roman</vt:lpstr>
      <vt:lpstr>Trebuchet MS</vt:lpstr>
      <vt:lpstr>Wingdings</vt:lpstr>
      <vt:lpstr>Wingdings 3</vt:lpstr>
      <vt:lpstr>Facetado</vt:lpstr>
      <vt:lpstr>Gráfico</vt:lpstr>
      <vt:lpstr>Democracia Direta (Iniciativa Popular/Referendos e Plebiscitos): a luta pela soberania popular</vt:lpstr>
      <vt:lpstr>Apresentação do PowerPoint</vt:lpstr>
      <vt:lpstr>Apresentação do PowerPoint</vt:lpstr>
      <vt:lpstr>DEMOCRACIA demos = povo e   kratia = poder</vt:lpstr>
      <vt:lpstr>Apresentação do PowerPoint</vt:lpstr>
      <vt:lpstr>Apresentação do PowerPoint</vt:lpstr>
      <vt:lpstr>Apresentação do PowerPoint</vt:lpstr>
      <vt:lpstr>CONSTITUIÇÃO FEDERAL DE 1988</vt:lpstr>
      <vt:lpstr>Apresentação do PowerPoint</vt:lpstr>
      <vt:lpstr>Apresentação do PowerPoint</vt:lpstr>
      <vt:lpstr>REFERENDO e PLEBISCITO</vt:lpstr>
      <vt:lpstr>  1888 – Deputado-RS Aparício Mariense queria fazer um plebiscito(voto popular) para saber se a Princesa Isabel deveria assumir o reinado brasileiro pois segundo ele, ela era: “- uma senhora fanática,obcecada por educação jesuítica e casada com um príncipe estrangeiro”</vt:lpstr>
      <vt:lpstr>Tivemos, no Brasil, apenas três consultas nacionais, que foram chamadas de “plebiscitos”:  </vt:lpstr>
      <vt:lpstr>Jango e Tancredo</vt:lpstr>
      <vt:lpstr>Jango, Tancredo e os militares</vt:lpstr>
      <vt:lpstr>Campanha do plebiscito 1963</vt:lpstr>
      <vt:lpstr>Capa Jornal pós plebiscito 1993 </vt:lpstr>
      <vt:lpstr>Democracia Direta no mundo</vt:lpstr>
      <vt:lpstr>Democracia Direta no mundo</vt:lpstr>
      <vt:lpstr>Democracia Direta no Mundo</vt:lpstr>
      <vt:lpstr>Democracia Direta no mundo</vt:lpstr>
      <vt:lpstr>Democracia Direta no mundo</vt:lpstr>
      <vt:lpstr>Democracia Direta no Mundo</vt:lpstr>
      <vt:lpstr>Democracia Direta no mundo</vt:lpstr>
      <vt:lpstr>Democracia Direta no mundo</vt:lpstr>
      <vt:lpstr>Democracia Direta no mundo</vt:lpstr>
      <vt:lpstr>Democracia Direta no mundo</vt:lpstr>
      <vt:lpstr>Democracia direta no mundo</vt:lpstr>
      <vt:lpstr>Democracia Direta no mundo  Processos em andamento</vt:lpstr>
      <vt:lpstr>Iniciativa popular é o mecanismo de democracia direta pelo qual o povo apresenta ao Poder Legislativo um projeto normativo de interesse coletivo. Trata-se de um processo de participação mais complexo, pois exige prévia organização e ampla mobilização do povo que deverá elaborar um texto (desde simples moções à projetos de lei), coletar assinaturas e preparar a defesa pública, apresentar ao Poder Legislativo e aguardar a discussão e aprovação parlamentar nos termos previstos para o processo legislativo.  </vt:lpstr>
      <vt:lpstr>No Brasil pouquíssimos são os projetos de lei que de início eram de iniciativa popular e foram aprovados pelo Congresso.   - Em 1999 foi aprovada a lei 9.840 que altera a legislação eleitoral facilitando á Justiça Eleitoral a coibir fortemente a  "compra“ de votos.  - Em 2005 foi aprovada a Lei 11.124 que dispõe sobre o Sistema Nacional de Habitação de Interesse Social - SNHIS, cria o Fundo Nacional de Habitação de Interesse Social - FNHIS e institui o Conselho Gestor do FNHIS.    -Em 2010 foi aprovado a                    Ficha Limpa (135/2010)</vt:lpstr>
      <vt:lpstr>Ficha limpa: “É mais fácil vaca voar!!!!”</vt:lpstr>
      <vt:lpstr>Apresentação do PowerPoint</vt:lpstr>
      <vt:lpstr>Apresentação do PowerPoint</vt:lpstr>
      <vt:lpstr>Apresentação do PowerPoint</vt:lpstr>
      <vt:lpstr>Apresentação do PowerPoint</vt:lpstr>
      <vt:lpstr>Apresentação do PowerPoint</vt:lpstr>
      <vt:lpstr>Apresentação do PowerPoint</vt:lpstr>
      <vt:lpstr>Novos tempos: as mudanças que as mídias digitais provocam no comportamento humano?</vt:lpstr>
      <vt:lpstr>Apresentação do PowerPoint</vt:lpstr>
      <vt:lpstr>Apresentação do PowerPoint</vt:lpstr>
      <vt:lpstr>EXERCÍCIO DE DEMOCRACIA DIRETA</vt:lpstr>
      <vt:lpstr>Apresentação do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dc:creator>
  <cp:lastModifiedBy>Xixo</cp:lastModifiedBy>
  <cp:revision>96</cp:revision>
  <dcterms:created xsi:type="dcterms:W3CDTF">2014-03-28T20:04:29Z</dcterms:created>
  <dcterms:modified xsi:type="dcterms:W3CDTF">2017-04-10T03:58:03Z</dcterms:modified>
</cp:coreProperties>
</file>