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8" r:id="rId3"/>
    <p:sldId id="259" r:id="rId4"/>
    <p:sldId id="260" r:id="rId5"/>
    <p:sldId id="261" r:id="rId6"/>
    <p:sldId id="262" r:id="rId7"/>
    <p:sldId id="277" r:id="rId8"/>
    <p:sldId id="310" r:id="rId9"/>
    <p:sldId id="278" r:id="rId10"/>
    <p:sldId id="279" r:id="rId11"/>
    <p:sldId id="280" r:id="rId12"/>
    <p:sldId id="281" r:id="rId13"/>
    <p:sldId id="303" r:id="rId14"/>
    <p:sldId id="304" r:id="rId15"/>
    <p:sldId id="305" r:id="rId16"/>
    <p:sldId id="306" r:id="rId17"/>
    <p:sldId id="282" r:id="rId18"/>
    <p:sldId id="283" r:id="rId19"/>
    <p:sldId id="307" r:id="rId20"/>
    <p:sldId id="284" r:id="rId21"/>
    <p:sldId id="285" r:id="rId22"/>
    <p:sldId id="286" r:id="rId23"/>
    <p:sldId id="287" r:id="rId24"/>
    <p:sldId id="288" r:id="rId25"/>
    <p:sldId id="289" r:id="rId26"/>
    <p:sldId id="290" r:id="rId27"/>
    <p:sldId id="308" r:id="rId28"/>
    <p:sldId id="309" r:id="rId29"/>
    <p:sldId id="291" r:id="rId30"/>
    <p:sldId id="292" r:id="rId31"/>
    <p:sldId id="293" r:id="rId32"/>
    <p:sldId id="294" r:id="rId33"/>
    <p:sldId id="302" r:id="rId34"/>
    <p:sldId id="295" r:id="rId35"/>
    <p:sldId id="296" r:id="rId36"/>
    <p:sldId id="301" r:id="rId37"/>
    <p:sldId id="297" r:id="rId38"/>
    <p:sldId id="298" r:id="rId39"/>
    <p:sldId id="299" r:id="rId4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Conector reto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ítulo 28"/>
          <p:cNvSpPr>
            <a:spLocks noGrp="1"/>
          </p:cNvSpPr>
          <p:nvPr>
            <p:ph type="ctrTitle"/>
          </p:nvPr>
        </p:nvSpPr>
        <p:spPr>
          <a:xfrm>
            <a:off x="381000" y="4853411"/>
            <a:ext cx="8458200" cy="1222375"/>
          </a:xfrm>
        </p:spPr>
        <p:txBody>
          <a:bodyPr anchor="t"/>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16" name="Espaço Reservado para Data 15"/>
          <p:cNvSpPr>
            <a:spLocks noGrp="1"/>
          </p:cNvSpPr>
          <p:nvPr>
            <p:ph type="dt" sz="half" idx="10"/>
          </p:nvPr>
        </p:nvSpPr>
        <p:spPr/>
        <p:txBody>
          <a:bodyPr/>
          <a:lstStyle/>
          <a:p>
            <a:fld id="{FEFE9166-F858-4BF9-89B9-DCA5712FEBA8}" type="datetimeFigureOut">
              <a:rPr lang="pt-BR" smtClean="0"/>
              <a:pPr/>
              <a:t>29/09/2015</a:t>
            </a:fld>
            <a:endParaRPr lang="pt-BR"/>
          </a:p>
        </p:txBody>
      </p:sp>
      <p:sp>
        <p:nvSpPr>
          <p:cNvPr id="2" name="Espaço Reservado para Rodapé 1"/>
          <p:cNvSpPr>
            <a:spLocks noGrp="1"/>
          </p:cNvSpPr>
          <p:nvPr>
            <p:ph type="ftr" sz="quarter" idx="11"/>
          </p:nvPr>
        </p:nvSpPr>
        <p:spPr/>
        <p:txBody>
          <a:bodyPr/>
          <a:lstStyle/>
          <a:p>
            <a:endParaRPr lang="pt-BR"/>
          </a:p>
        </p:txBody>
      </p:sp>
      <p:sp>
        <p:nvSpPr>
          <p:cNvPr id="15" name="Espaço Reservado para Número de Slide 14"/>
          <p:cNvSpPr>
            <a:spLocks noGrp="1"/>
          </p:cNvSpPr>
          <p:nvPr>
            <p:ph type="sldNum" sz="quarter" idx="12"/>
          </p:nvPr>
        </p:nvSpPr>
        <p:spPr>
          <a:xfrm>
            <a:off x="8229600" y="6473952"/>
            <a:ext cx="758952" cy="246888"/>
          </a:xfrm>
        </p:spPr>
        <p:txBody>
          <a:bodyPr/>
          <a:lstStyle/>
          <a:p>
            <a:fld id="{1B6D4B66-21C2-4DEA-A8F8-63418D480AAE}"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FEFE9166-F858-4BF9-89B9-DCA5712FEBA8}" type="datetimeFigureOut">
              <a:rPr lang="pt-BR" smtClean="0"/>
              <a:pPr/>
              <a:t>29/09/2015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58000" y="549276"/>
            <a:ext cx="18288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549276"/>
            <a:ext cx="62484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FEFE9166-F858-4BF9-89B9-DCA5712FEBA8}" type="datetimeFigureOut">
              <a:rPr lang="pt-BR" smtClean="0"/>
              <a:pPr/>
              <a:t>29/09/2015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ítulo, texto e gráfico">
    <p:spTree>
      <p:nvGrpSpPr>
        <p:cNvPr id="1" name=""/>
        <p:cNvGrpSpPr/>
        <p:nvPr/>
      </p:nvGrpSpPr>
      <p:grpSpPr>
        <a:xfrm>
          <a:off x="0" y="0"/>
          <a:ext cx="0" cy="0"/>
          <a:chOff x="0" y="0"/>
          <a:chExt cx="0" cy="0"/>
        </a:xfrm>
      </p:grpSpPr>
      <p:sp>
        <p:nvSpPr>
          <p:cNvPr id="2" name="Título 1"/>
          <p:cNvSpPr>
            <a:spLocks noGrp="1"/>
          </p:cNvSpPr>
          <p:nvPr>
            <p:ph type="title"/>
          </p:nvPr>
        </p:nvSpPr>
        <p:spPr>
          <a:xfrm>
            <a:off x="1143000" y="609600"/>
            <a:ext cx="7772400"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69988" y="1946275"/>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Gráfico 3"/>
          <p:cNvSpPr>
            <a:spLocks noGrp="1"/>
          </p:cNvSpPr>
          <p:nvPr>
            <p:ph type="chart" sz="half" idx="2"/>
          </p:nvPr>
        </p:nvSpPr>
        <p:spPr>
          <a:xfrm>
            <a:off x="5132388" y="1946275"/>
            <a:ext cx="3810000" cy="4114800"/>
          </a:xfrm>
        </p:spPr>
        <p:txBody>
          <a:bodyPr/>
          <a:lstStyle/>
          <a:p>
            <a:endParaRPr lang="pt-BR"/>
          </a:p>
        </p:txBody>
      </p:sp>
      <p:sp>
        <p:nvSpPr>
          <p:cNvPr id="5" name="Espaço Reservado para Data 4"/>
          <p:cNvSpPr>
            <a:spLocks noGrp="1"/>
          </p:cNvSpPr>
          <p:nvPr>
            <p:ph type="dt" sz="half" idx="10"/>
          </p:nvPr>
        </p:nvSpPr>
        <p:spPr>
          <a:xfrm>
            <a:off x="1143000" y="6248400"/>
            <a:ext cx="1905000" cy="457200"/>
          </a:xfrm>
        </p:spPr>
        <p:txBody>
          <a:bodyPr/>
          <a:lstStyle>
            <a:lvl1pPr>
              <a:defRPr/>
            </a:lvl1pPr>
          </a:lstStyle>
          <a:p>
            <a:endParaRPr lang="pt-BR"/>
          </a:p>
        </p:txBody>
      </p:sp>
      <p:sp>
        <p:nvSpPr>
          <p:cNvPr id="6" name="Espaço Reservado para Rodapé 5"/>
          <p:cNvSpPr>
            <a:spLocks noGrp="1"/>
          </p:cNvSpPr>
          <p:nvPr>
            <p:ph type="ftr" sz="quarter" idx="11"/>
          </p:nvPr>
        </p:nvSpPr>
        <p:spPr>
          <a:xfrm>
            <a:off x="3581400" y="6248400"/>
            <a:ext cx="2895600" cy="457200"/>
          </a:xfrm>
        </p:spPr>
        <p:txBody>
          <a:bodyPr/>
          <a:lstStyle>
            <a:lvl1pPr>
              <a:defRPr/>
            </a:lvl1pPr>
          </a:lstStyle>
          <a:p>
            <a:endParaRPr lang="pt-BR"/>
          </a:p>
        </p:txBody>
      </p:sp>
      <p:sp>
        <p:nvSpPr>
          <p:cNvPr id="7" name="Espaço Reservado para Número de Slide 6"/>
          <p:cNvSpPr>
            <a:spLocks noGrp="1"/>
          </p:cNvSpPr>
          <p:nvPr>
            <p:ph type="sldNum" sz="quarter" idx="12"/>
          </p:nvPr>
        </p:nvSpPr>
        <p:spPr>
          <a:xfrm>
            <a:off x="7010400" y="6248400"/>
            <a:ext cx="1905000" cy="457200"/>
          </a:xfrm>
        </p:spPr>
        <p:txBody>
          <a:bodyPr/>
          <a:lstStyle>
            <a:lvl1pPr>
              <a:defRPr/>
            </a:lvl1pPr>
          </a:lstStyle>
          <a:p>
            <a:fld id="{E6C1E8B6-10EB-4905-A8CD-5A092123839C}" type="slidenum">
              <a:rPr lang="pt-B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2" name="Título 21"/>
          <p:cNvSpPr>
            <a:spLocks noGrp="1"/>
          </p:cNvSpPr>
          <p:nvPr>
            <p:ph type="title"/>
          </p:nvPr>
        </p:nvSpPr>
        <p:spPr/>
        <p:txBody>
          <a:bodyPr/>
          <a:lstStyle/>
          <a:p>
            <a:r>
              <a:rPr kumimoji="0" lang="pt-BR" smtClean="0"/>
              <a:t>Clique para editar o estilo do título mestre</a:t>
            </a:r>
            <a:endParaRPr kumimoji="0" lang="en-US"/>
          </a:p>
        </p:txBody>
      </p:sp>
      <p:sp>
        <p:nvSpPr>
          <p:cNvPr id="27" name="Espaço Reservado para Conteúdo 26"/>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5" name="Espaço Reservado para Data 24"/>
          <p:cNvSpPr>
            <a:spLocks noGrp="1"/>
          </p:cNvSpPr>
          <p:nvPr>
            <p:ph type="dt" sz="half" idx="10"/>
          </p:nvPr>
        </p:nvSpPr>
        <p:spPr/>
        <p:txBody>
          <a:bodyPr/>
          <a:lstStyle/>
          <a:p>
            <a:fld id="{FEFE9166-F858-4BF9-89B9-DCA5712FEBA8}" type="datetimeFigureOut">
              <a:rPr lang="pt-BR" smtClean="0"/>
              <a:pPr/>
              <a:t>29/09/2015</a:t>
            </a:fld>
            <a:endParaRPr lang="pt-BR"/>
          </a:p>
        </p:txBody>
      </p:sp>
      <p:sp>
        <p:nvSpPr>
          <p:cNvPr id="19" name="Espaço Reservado para Rodapé 18"/>
          <p:cNvSpPr>
            <a:spLocks noGrp="1"/>
          </p:cNvSpPr>
          <p:nvPr>
            <p:ph type="ftr" sz="quarter" idx="11"/>
          </p:nvPr>
        </p:nvSpPr>
        <p:spPr>
          <a:xfrm>
            <a:off x="3581400" y="76200"/>
            <a:ext cx="2895600" cy="288925"/>
          </a:xfrm>
        </p:spPr>
        <p:txBody>
          <a:bodyPr/>
          <a:lstStyle/>
          <a:p>
            <a:endParaRPr lang="pt-BR"/>
          </a:p>
        </p:txBody>
      </p:sp>
      <p:sp>
        <p:nvSpPr>
          <p:cNvPr id="16" name="Espaço Reservado para Número de Slide 15"/>
          <p:cNvSpPr>
            <a:spLocks noGrp="1"/>
          </p:cNvSpPr>
          <p:nvPr>
            <p:ph type="sldNum" sz="quarter" idx="12"/>
          </p:nvPr>
        </p:nvSpPr>
        <p:spPr>
          <a:xfrm>
            <a:off x="8229600" y="6473952"/>
            <a:ext cx="758952" cy="246888"/>
          </a:xfrm>
        </p:spPr>
        <p:txBody>
          <a:bodyPr/>
          <a:lstStyle/>
          <a:p>
            <a:fld id="{1B6D4B66-21C2-4DEA-A8F8-63418D480AAE}"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2"/>
      </p:bgRef>
    </p:bg>
    <p:spTree>
      <p:nvGrpSpPr>
        <p:cNvPr id="1" name=""/>
        <p:cNvGrpSpPr/>
        <p:nvPr/>
      </p:nvGrpSpPr>
      <p:grpSpPr>
        <a:xfrm>
          <a:off x="0" y="0"/>
          <a:ext cx="0" cy="0"/>
          <a:chOff x="0" y="0"/>
          <a:chExt cx="0" cy="0"/>
        </a:xfrm>
      </p:grpSpPr>
      <p:sp>
        <p:nvSpPr>
          <p:cNvPr id="7" name="Conector reto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Texto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19" name="Espaço Reservado para Data 18"/>
          <p:cNvSpPr>
            <a:spLocks noGrp="1"/>
          </p:cNvSpPr>
          <p:nvPr>
            <p:ph type="dt" sz="half" idx="10"/>
          </p:nvPr>
        </p:nvSpPr>
        <p:spPr/>
        <p:txBody>
          <a:bodyPr/>
          <a:lstStyle/>
          <a:p>
            <a:fld id="{FEFE9166-F858-4BF9-89B9-DCA5712FEBA8}" type="datetimeFigureOut">
              <a:rPr lang="pt-BR" smtClean="0"/>
              <a:pPr/>
              <a:t>29/09/2015</a:t>
            </a:fld>
            <a:endParaRPr lang="pt-BR"/>
          </a:p>
        </p:txBody>
      </p:sp>
      <p:sp>
        <p:nvSpPr>
          <p:cNvPr id="11" name="Espaço Reservado para Rodapé 10"/>
          <p:cNvSpPr>
            <a:spLocks noGrp="1"/>
          </p:cNvSpPr>
          <p:nvPr>
            <p:ph type="ftr" sz="quarter" idx="11"/>
          </p:nvPr>
        </p:nvSpPr>
        <p:spPr/>
        <p:txBody>
          <a:bodyPr/>
          <a:lstStyle/>
          <a:p>
            <a:endParaRPr lang="pt-BR"/>
          </a:p>
        </p:txBody>
      </p:sp>
      <p:sp>
        <p:nvSpPr>
          <p:cNvPr id="16" name="Espaço Reservado para Número de Slide 15"/>
          <p:cNvSpPr>
            <a:spLocks noGrp="1"/>
          </p:cNvSpPr>
          <p:nvPr>
            <p:ph type="sldNum" sz="quarter" idx="12"/>
          </p:nvPr>
        </p:nvSpPr>
        <p:spPr/>
        <p:txBody>
          <a:bodyPr/>
          <a:lstStyle/>
          <a:p>
            <a:fld id="{1B6D4B66-21C2-4DEA-A8F8-63418D480AAE}" type="slidenum">
              <a:rPr lang="pt-BR" smtClean="0"/>
              <a:pPr/>
              <a:t>‹nº›</a:t>
            </a:fld>
            <a:endParaRPr lang="pt-BR"/>
          </a:p>
        </p:txBody>
      </p:sp>
      <p:sp>
        <p:nvSpPr>
          <p:cNvPr id="8" name="Título 7"/>
          <p:cNvSpPr>
            <a:spLocks noGrp="1"/>
          </p:cNvSpPr>
          <p:nvPr>
            <p:ph type="title"/>
          </p:nvPr>
        </p:nvSpPr>
        <p:spPr>
          <a:xfrm>
            <a:off x="180475" y="2947085"/>
            <a:ext cx="8686800" cy="1184825"/>
          </a:xfrm>
        </p:spPr>
        <p:txBody>
          <a:bodyPr rtlCol="0" anchor="t"/>
          <a:lstStyle>
            <a:lvl1pPr algn="r">
              <a:defRPr/>
            </a:lvl1pPr>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0" name="Título 19"/>
          <p:cNvSpPr>
            <a:spLocks noGrp="1"/>
          </p:cNvSpPr>
          <p:nvPr>
            <p:ph type="title"/>
          </p:nvPr>
        </p:nvSpPr>
        <p:spPr>
          <a:xfrm>
            <a:off x="301752" y="457200"/>
            <a:ext cx="8686800" cy="841248"/>
          </a:xfrm>
        </p:spPr>
        <p:txBody>
          <a:bodyPr/>
          <a:lstStyle/>
          <a:p>
            <a:r>
              <a:rPr kumimoji="0" lang="pt-BR" smtClean="0"/>
              <a:t>Clique para editar o estilo do título mestre</a:t>
            </a:r>
            <a:endParaRPr kumimoji="0" lang="en-US"/>
          </a:p>
        </p:txBody>
      </p:sp>
      <p:sp>
        <p:nvSpPr>
          <p:cNvPr id="14" name="Espaço Reservado para Conteúdo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1" name="Espaço Reservado para Data 20"/>
          <p:cNvSpPr>
            <a:spLocks noGrp="1"/>
          </p:cNvSpPr>
          <p:nvPr>
            <p:ph type="dt" sz="half" idx="10"/>
          </p:nvPr>
        </p:nvSpPr>
        <p:spPr/>
        <p:txBody>
          <a:bodyPr/>
          <a:lstStyle/>
          <a:p>
            <a:fld id="{FEFE9166-F858-4BF9-89B9-DCA5712FEBA8}" type="datetimeFigureOut">
              <a:rPr lang="pt-BR" smtClean="0"/>
              <a:pPr/>
              <a:t>29/09/2015</a:t>
            </a:fld>
            <a:endParaRPr lang="pt-BR"/>
          </a:p>
        </p:txBody>
      </p:sp>
      <p:sp>
        <p:nvSpPr>
          <p:cNvPr id="10" name="Espaço Reservado para Rodapé 9"/>
          <p:cNvSpPr>
            <a:spLocks noGrp="1"/>
          </p:cNvSpPr>
          <p:nvPr>
            <p:ph type="ftr" sz="quarter" idx="11"/>
          </p:nvPr>
        </p:nvSpPr>
        <p:spPr/>
        <p:txBody>
          <a:bodyPr/>
          <a:lstStyle/>
          <a:p>
            <a:endParaRPr lang="pt-BR"/>
          </a:p>
        </p:txBody>
      </p:sp>
      <p:sp>
        <p:nvSpPr>
          <p:cNvPr id="31" name="Espaço Reservado para Número de Slide 30"/>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9" name="Título 28"/>
          <p:cNvSpPr>
            <a:spLocks noGrp="1"/>
          </p:cNvSpPr>
          <p:nvPr>
            <p:ph type="title"/>
          </p:nvPr>
        </p:nvSpPr>
        <p:spPr>
          <a:xfrm>
            <a:off x="304800" y="5410200"/>
            <a:ext cx="8610600" cy="882650"/>
          </a:xfrm>
        </p:spPr>
        <p:txBody>
          <a:bodyPr anchor="ctr"/>
          <a:lstStyle>
            <a:lvl1pPr>
              <a:defRPr/>
            </a:lvl1p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25" name="Espaço Reservado para Texto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8" name="Espaço Reservado para Conteúdo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0" name="Espaço Reservado para Data 9"/>
          <p:cNvSpPr>
            <a:spLocks noGrp="1"/>
          </p:cNvSpPr>
          <p:nvPr>
            <p:ph type="dt" sz="half" idx="10"/>
          </p:nvPr>
        </p:nvSpPr>
        <p:spPr/>
        <p:txBody>
          <a:bodyPr/>
          <a:lstStyle/>
          <a:p>
            <a:fld id="{FEFE9166-F858-4BF9-89B9-DCA5712FEBA8}" type="datetimeFigureOut">
              <a:rPr lang="pt-BR" smtClean="0"/>
              <a:pPr/>
              <a:t>29/09/2015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229600" y="6477000"/>
            <a:ext cx="762000" cy="246888"/>
          </a:xfrm>
        </p:spPr>
        <p:txBody>
          <a:bodyPr/>
          <a:lstStyle/>
          <a:p>
            <a:fld id="{1B6D4B66-21C2-4DEA-A8F8-63418D480AAE}" type="slidenum">
              <a:rPr lang="pt-BR" smtClean="0"/>
              <a:pPr/>
              <a:t>‹nº›</a:t>
            </a:fld>
            <a:endParaRPr lang="pt-BR"/>
          </a:p>
        </p:txBody>
      </p:sp>
      <p:sp>
        <p:nvSpPr>
          <p:cNvPr id="11" name="Conector reto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0" name="Título 29"/>
          <p:cNvSpPr>
            <a:spLocks noGrp="1"/>
          </p:cNvSpPr>
          <p:nvPr>
            <p:ph type="title"/>
          </p:nvPr>
        </p:nvSpPr>
        <p:spPr>
          <a:xfrm>
            <a:off x="301752" y="457200"/>
            <a:ext cx="8686800" cy="841248"/>
          </a:xfrm>
        </p:spPr>
        <p:txBody>
          <a:bodyPr/>
          <a:lstStyle/>
          <a:p>
            <a:r>
              <a:rPr kumimoji="0" lang="pt-BR" smtClean="0"/>
              <a:t>Clique para editar o estilo do título mestre</a:t>
            </a:r>
            <a:endParaRPr kumimoji="0" lang="en-US"/>
          </a:p>
        </p:txBody>
      </p:sp>
      <p:sp>
        <p:nvSpPr>
          <p:cNvPr id="12" name="Espaço Reservado para Data 11"/>
          <p:cNvSpPr>
            <a:spLocks noGrp="1"/>
          </p:cNvSpPr>
          <p:nvPr>
            <p:ph type="dt" sz="half" idx="10"/>
          </p:nvPr>
        </p:nvSpPr>
        <p:spPr/>
        <p:txBody>
          <a:bodyPr/>
          <a:lstStyle/>
          <a:p>
            <a:fld id="{FEFE9166-F858-4BF9-89B9-DCA5712FEBA8}" type="datetimeFigureOut">
              <a:rPr lang="pt-BR" smtClean="0"/>
              <a:pPr/>
              <a:t>29/09/2015</a:t>
            </a:fld>
            <a:endParaRPr lang="pt-BR"/>
          </a:p>
        </p:txBody>
      </p:sp>
      <p:sp>
        <p:nvSpPr>
          <p:cNvPr id="21" name="Espaço Reservado para Rodapé 20"/>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p>
            <a:fld id="{FEFE9166-F858-4BF9-89B9-DCA5712FEBA8}" type="datetimeFigureOut">
              <a:rPr lang="pt-BR" smtClean="0"/>
              <a:pPr/>
              <a:t>29/09/2015</a:t>
            </a:fld>
            <a:endParaRPr lang="pt-BR"/>
          </a:p>
        </p:txBody>
      </p:sp>
      <p:sp>
        <p:nvSpPr>
          <p:cNvPr id="24" name="Espaço Reservado para Rodapé 23"/>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Conector reto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ítulo 11"/>
          <p:cNvSpPr>
            <a:spLocks noGrp="1"/>
          </p:cNvSpPr>
          <p:nvPr>
            <p:ph type="title"/>
          </p:nvPr>
        </p:nvSpPr>
        <p:spPr>
          <a:xfrm>
            <a:off x="457200" y="5486400"/>
            <a:ext cx="8458200" cy="520700"/>
          </a:xfrm>
        </p:spPr>
        <p:txBody>
          <a:bodyPr anchor="ctr"/>
          <a:lstStyle>
            <a:lvl1pPr algn="l">
              <a:buNone/>
              <a:defRPr sz="2000" b="1"/>
            </a:lvl1pPr>
          </a:lstStyle>
          <a:p>
            <a:r>
              <a:rPr kumimoji="0" lang="pt-BR" smtClean="0"/>
              <a:t>Clique para editar o estilo do título mestre</a:t>
            </a:r>
            <a:endParaRPr kumimoji="0" lang="en-US"/>
          </a:p>
        </p:txBody>
      </p:sp>
      <p:sp>
        <p:nvSpPr>
          <p:cNvPr id="26" name="Espaço Reservado para Texto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14" name="Espaço Reservado para Conteúdo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5" name="Espaço Reservado para Data 24"/>
          <p:cNvSpPr>
            <a:spLocks noGrp="1"/>
          </p:cNvSpPr>
          <p:nvPr>
            <p:ph type="dt" sz="half" idx="10"/>
          </p:nvPr>
        </p:nvSpPr>
        <p:spPr/>
        <p:txBody>
          <a:bodyPr/>
          <a:lstStyle/>
          <a:p>
            <a:fld id="{FEFE9166-F858-4BF9-89B9-DCA5712FEBA8}" type="datetimeFigureOut">
              <a:rPr lang="pt-BR" smtClean="0"/>
              <a:pPr/>
              <a:t>29/09/2015</a:t>
            </a:fld>
            <a:endParaRPr lang="pt-BR"/>
          </a:p>
        </p:txBody>
      </p:sp>
      <p:sp>
        <p:nvSpPr>
          <p:cNvPr id="29" name="Espaço Reservado para Rodapé 28"/>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6D4B66-21C2-4DEA-A8F8-63418D480AAE}"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3" name="Espaço Reservado para Imagem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pt-BR" smtClean="0"/>
              <a:t>Clique no ícone para adicionar uma imagem</a:t>
            </a:r>
            <a:endParaRPr kumimoji="0" lang="en-US" dirty="0"/>
          </a:p>
        </p:txBody>
      </p:sp>
      <p:sp>
        <p:nvSpPr>
          <p:cNvPr id="7" name="Espaço Reservado para Data 6"/>
          <p:cNvSpPr>
            <a:spLocks noGrp="1"/>
          </p:cNvSpPr>
          <p:nvPr>
            <p:ph type="dt" sz="half" idx="10"/>
          </p:nvPr>
        </p:nvSpPr>
        <p:spPr/>
        <p:txBody>
          <a:bodyPr/>
          <a:lstStyle/>
          <a:p>
            <a:fld id="{FEFE9166-F858-4BF9-89B9-DCA5712FEBA8}" type="datetimeFigureOut">
              <a:rPr lang="pt-BR" smtClean="0"/>
              <a:pPr/>
              <a:t>29/09/2015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31" name="Espaço Reservado para Número de Slide 30"/>
          <p:cNvSpPr>
            <a:spLocks noGrp="1"/>
          </p:cNvSpPr>
          <p:nvPr>
            <p:ph type="sldNum" sz="quarter" idx="12"/>
          </p:nvPr>
        </p:nvSpPr>
        <p:spPr/>
        <p:txBody>
          <a:bodyPr/>
          <a:lstStyle/>
          <a:p>
            <a:fld id="{1B6D4B66-21C2-4DEA-A8F8-63418D480AAE}" type="slidenum">
              <a:rPr lang="pt-BR" smtClean="0"/>
              <a:pPr/>
              <a:t>‹nº›</a:t>
            </a:fld>
            <a:endParaRPr lang="pt-BR"/>
          </a:p>
        </p:txBody>
      </p:sp>
      <p:sp>
        <p:nvSpPr>
          <p:cNvPr id="17" name="Título 16"/>
          <p:cNvSpPr>
            <a:spLocks noGrp="1"/>
          </p:cNvSpPr>
          <p:nvPr>
            <p:ph type="title"/>
          </p:nvPr>
        </p:nvSpPr>
        <p:spPr>
          <a:xfrm>
            <a:off x="381000" y="4993760"/>
            <a:ext cx="5867400" cy="522288"/>
          </a:xfrm>
        </p:spPr>
        <p:txBody>
          <a:bodyPr anchor="ctr"/>
          <a:lstStyle>
            <a:lvl1pPr algn="l">
              <a:buNone/>
              <a:defRPr sz="2000" b="1"/>
            </a:lvl1pPr>
          </a:lstStyle>
          <a:p>
            <a:r>
              <a:rPr kumimoji="0" lang="pt-BR" smtClean="0"/>
              <a:t>Clique para editar o estilo do título mestre</a:t>
            </a:r>
            <a:endParaRPr kumimoji="0" lang="en-US"/>
          </a:p>
        </p:txBody>
      </p:sp>
      <p:sp>
        <p:nvSpPr>
          <p:cNvPr id="26" name="Espaço Reservado para Texto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ector reto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ço Reservado para Texto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1" name="Espaço Reservado para Data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EFE9166-F858-4BF9-89B9-DCA5712FEBA8}" type="datetimeFigureOut">
              <a:rPr lang="pt-BR" smtClean="0"/>
              <a:pPr/>
              <a:t>29/09/2015</a:t>
            </a:fld>
            <a:endParaRPr lang="pt-BR"/>
          </a:p>
        </p:txBody>
      </p:sp>
      <p:sp>
        <p:nvSpPr>
          <p:cNvPr id="28" name="Espaço Reservado para Rodapé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pt-BR"/>
          </a:p>
        </p:txBody>
      </p:sp>
      <p:sp>
        <p:nvSpPr>
          <p:cNvPr id="5" name="Espaço Reservado para Número de Slid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B6D4B66-21C2-4DEA-A8F8-63418D480AAE}" type="slidenum">
              <a:rPr lang="pt-BR" smtClean="0"/>
              <a:pPr/>
              <a:t>‹nº›</a:t>
            </a:fld>
            <a:endParaRPr lang="pt-BR"/>
          </a:p>
        </p:txBody>
      </p:sp>
      <p:sp>
        <p:nvSpPr>
          <p:cNvPr id="10" name="Espaço Reservado para Título 9"/>
          <p:cNvSpPr>
            <a:spLocks noGrp="1"/>
          </p:cNvSpPr>
          <p:nvPr>
            <p:ph type="title"/>
          </p:nvPr>
        </p:nvSpPr>
        <p:spPr>
          <a:xfrm>
            <a:off x="304800" y="457200"/>
            <a:ext cx="8686800" cy="838200"/>
          </a:xfrm>
          <a:prstGeom prst="rect">
            <a:avLst/>
          </a:prstGeom>
        </p:spPr>
        <p:txBody>
          <a:bodyPr vert="horz" anchor="ctr">
            <a:normAutofit/>
          </a:bodyPr>
          <a:lstStyle/>
          <a:p>
            <a:r>
              <a:rPr kumimoji="0" lang="pt-BR" smtClean="0"/>
              <a:t>Clique para editar o estilo do título mestre</a:t>
            </a:r>
            <a:endParaRPr kumimoji="0" lang="en-US"/>
          </a:p>
        </p:txBody>
      </p:sp>
      <p:sp>
        <p:nvSpPr>
          <p:cNvPr id="9" name="Conector reto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ector reto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hyperlink" Target="http://www.escoladegoverno.org.b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pt-BR" sz="5400" b="1" dirty="0"/>
              <a:t>Democracia </a:t>
            </a:r>
            <a:r>
              <a:rPr lang="pt-BR" sz="5400" b="1" dirty="0" smtClean="0"/>
              <a:t>Participativa/ Direta </a:t>
            </a:r>
            <a:endParaRPr lang="pt-BR" sz="5400" b="1" dirty="0"/>
          </a:p>
        </p:txBody>
      </p:sp>
      <p:sp>
        <p:nvSpPr>
          <p:cNvPr id="2051" name="Rectangle 3"/>
          <p:cNvSpPr>
            <a:spLocks noGrp="1" noChangeArrowheads="1"/>
          </p:cNvSpPr>
          <p:nvPr>
            <p:ph type="subTitle" idx="1"/>
          </p:nvPr>
        </p:nvSpPr>
        <p:spPr>
          <a:xfrm>
            <a:off x="381000" y="3357562"/>
            <a:ext cx="8458200" cy="1443038"/>
          </a:xfrm>
        </p:spPr>
        <p:txBody>
          <a:bodyPr>
            <a:normAutofit fontScale="40000" lnSpcReduction="20000"/>
          </a:bodyPr>
          <a:lstStyle/>
          <a:p>
            <a:r>
              <a:rPr lang="pt-BR" sz="7600" dirty="0">
                <a:solidFill>
                  <a:schemeClr val="tx1"/>
                </a:solidFill>
              </a:rPr>
              <a:t>Maurício </a:t>
            </a:r>
            <a:r>
              <a:rPr lang="pt-BR" sz="7600" dirty="0" err="1">
                <a:solidFill>
                  <a:schemeClr val="tx1"/>
                </a:solidFill>
              </a:rPr>
              <a:t>Piragino</a:t>
            </a:r>
            <a:r>
              <a:rPr lang="pt-BR" sz="7600" dirty="0">
                <a:solidFill>
                  <a:schemeClr val="tx1"/>
                </a:solidFill>
              </a:rPr>
              <a:t> /</a:t>
            </a:r>
            <a:r>
              <a:rPr lang="pt-BR" sz="7600" dirty="0" err="1">
                <a:solidFill>
                  <a:schemeClr val="tx1"/>
                </a:solidFill>
              </a:rPr>
              <a:t>Xixo</a:t>
            </a:r>
            <a:endParaRPr lang="pt-BR" sz="7600" dirty="0">
              <a:solidFill>
                <a:schemeClr val="tx1"/>
              </a:solidFill>
            </a:endParaRPr>
          </a:p>
          <a:p>
            <a:r>
              <a:rPr lang="pt-BR" sz="7600" dirty="0">
                <a:solidFill>
                  <a:schemeClr val="tx1"/>
                </a:solidFill>
              </a:rPr>
              <a:t>Escola de Governo de São Paulo</a:t>
            </a:r>
          </a:p>
          <a:p>
            <a:r>
              <a:rPr lang="pt-BR" sz="7600" dirty="0" smtClean="0">
                <a:solidFill>
                  <a:schemeClr val="tx1"/>
                </a:solidFill>
              </a:rPr>
              <a:t>2015</a:t>
            </a:r>
            <a:endParaRPr lang="pt-BR" sz="7600" dirty="0">
              <a:solidFill>
                <a:schemeClr val="tx1"/>
              </a:solidFill>
            </a:endParaRPr>
          </a:p>
          <a:p>
            <a:endParaRPr lang="pt-BR" dirty="0"/>
          </a:p>
          <a:p>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974725" y="654050"/>
            <a:ext cx="8169275" cy="6555641"/>
          </a:xfrm>
          <a:prstGeom prst="rect">
            <a:avLst/>
          </a:prstGeom>
          <a:noFill/>
          <a:ln w="9525">
            <a:noFill/>
            <a:miter lim="800000"/>
            <a:headEnd/>
            <a:tailEnd/>
          </a:ln>
          <a:effectLst/>
        </p:spPr>
        <p:txBody>
          <a:bodyPr>
            <a:spAutoFit/>
          </a:bodyPr>
          <a:lstStyle/>
          <a:p>
            <a:r>
              <a:rPr lang="pt-BR" sz="3200" dirty="0">
                <a:latin typeface="Arial Unicode MS" pitchFamily="34" charset="-128"/>
                <a:ea typeface="Arial Unicode MS" pitchFamily="34" charset="-128"/>
                <a:cs typeface="Arial Unicode MS" pitchFamily="34" charset="-128"/>
              </a:rPr>
              <a:t>Três formas de exercer a </a:t>
            </a:r>
            <a:r>
              <a:rPr lang="pt-BR" sz="3200" b="1" dirty="0">
                <a:latin typeface="Arial Unicode MS" pitchFamily="34" charset="-128"/>
                <a:ea typeface="Arial Unicode MS" pitchFamily="34" charset="-128"/>
                <a:cs typeface="Arial Unicode MS" pitchFamily="34" charset="-128"/>
              </a:rPr>
              <a:t>democracia direta</a:t>
            </a:r>
            <a:r>
              <a:rPr lang="pt-BR" sz="3200" dirty="0">
                <a:latin typeface="Arial Unicode MS" pitchFamily="34" charset="-128"/>
                <a:ea typeface="Arial Unicode MS" pitchFamily="34" charset="-128"/>
                <a:cs typeface="Arial Unicode MS" pitchFamily="34" charset="-128"/>
              </a:rPr>
              <a:t>:</a:t>
            </a:r>
          </a:p>
          <a:p>
            <a:r>
              <a:rPr lang="pt-BR" sz="3200" dirty="0">
                <a:latin typeface="Arial Unicode MS" pitchFamily="34" charset="-128"/>
                <a:ea typeface="Arial Unicode MS" pitchFamily="34" charset="-128"/>
                <a:cs typeface="Arial Unicode MS" pitchFamily="34" charset="-128"/>
              </a:rPr>
              <a:t>1)votação em consultas populares, como referendos e plebiscitos, além de participação iniciativa legislativa e do recall;</a:t>
            </a:r>
          </a:p>
          <a:p>
            <a:r>
              <a:rPr lang="pt-BR" sz="3200" dirty="0">
                <a:latin typeface="Arial Unicode MS" pitchFamily="34" charset="-128"/>
                <a:ea typeface="Arial Unicode MS" pitchFamily="34" charset="-128"/>
                <a:cs typeface="Arial Unicode MS" pitchFamily="34" charset="-128"/>
              </a:rPr>
              <a:t>2)participação em conselhos de gestão e fiscalização de serviços públicos, além do Orçamento Participativo,</a:t>
            </a:r>
          </a:p>
          <a:p>
            <a:r>
              <a:rPr lang="pt-BR" sz="3200" dirty="0">
                <a:latin typeface="Arial Unicode MS" pitchFamily="34" charset="-128"/>
                <a:ea typeface="Arial Unicode MS" pitchFamily="34" charset="-128"/>
                <a:cs typeface="Arial Unicode MS" pitchFamily="34" charset="-128"/>
              </a:rPr>
              <a:t>3)no campo do Poder Judiciário, o júri popular e o órgão de controle externo do judiciário(ainda em discussão no nosso país).</a:t>
            </a:r>
          </a:p>
          <a:p>
            <a:r>
              <a:rPr lang="pt-BR" dirty="0">
                <a:latin typeface="Arial Unicode MS" pitchFamily="34" charset="-128"/>
                <a:ea typeface="Arial Unicode MS" pitchFamily="34" charset="-128"/>
                <a:cs typeface="Arial Unicode MS" pitchFamily="34" charset="-128"/>
              </a:rPr>
              <a:t> </a:t>
            </a:r>
          </a:p>
          <a:p>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143000" y="228600"/>
            <a:ext cx="7772400" cy="1219200"/>
          </a:xfrm>
        </p:spPr>
        <p:txBody>
          <a:bodyPr/>
          <a:lstStyle/>
          <a:p>
            <a:r>
              <a:rPr lang="pt-BR"/>
              <a:t>REFERENDO &amp; PLEBISCITO</a:t>
            </a:r>
          </a:p>
        </p:txBody>
      </p:sp>
      <p:sp>
        <p:nvSpPr>
          <p:cNvPr id="11267" name="Rectangle 3"/>
          <p:cNvSpPr>
            <a:spLocks noGrp="1" noChangeArrowheads="1"/>
          </p:cNvSpPr>
          <p:nvPr>
            <p:ph type="body" sz="half" idx="1"/>
          </p:nvPr>
        </p:nvSpPr>
        <p:spPr>
          <a:xfrm>
            <a:off x="428596" y="1447800"/>
            <a:ext cx="4214842" cy="4613275"/>
          </a:xfrm>
        </p:spPr>
        <p:txBody>
          <a:bodyPr/>
          <a:lstStyle/>
          <a:p>
            <a:pPr algn="ctr">
              <a:buFont typeface="Wingdings" pitchFamily="2" charset="2"/>
              <a:buNone/>
            </a:pPr>
            <a:r>
              <a:rPr lang="pt-BR" sz="2800" b="1" dirty="0">
                <a:solidFill>
                  <a:schemeClr val="hlink"/>
                </a:solidFill>
                <a:latin typeface="Arial" pitchFamily="34" charset="0"/>
                <a:cs typeface="Arial" pitchFamily="34" charset="0"/>
              </a:rPr>
              <a:t>Referendo</a:t>
            </a:r>
            <a:endParaRPr lang="pt-BR" sz="2800" dirty="0">
              <a:solidFill>
                <a:schemeClr val="hlink"/>
              </a:solidFill>
              <a:cs typeface="Times New Roman" pitchFamily="18" charset="0"/>
            </a:endParaRPr>
          </a:p>
          <a:p>
            <a:pPr algn="just">
              <a:buFont typeface="Wingdings" pitchFamily="2" charset="2"/>
              <a:buNone/>
            </a:pPr>
            <a:r>
              <a:rPr lang="pt-BR" sz="2800" dirty="0">
                <a:latin typeface="Arial" pitchFamily="34" charset="0"/>
                <a:cs typeface="Arial" pitchFamily="34" charset="0"/>
              </a:rPr>
              <a:t>    </a:t>
            </a:r>
            <a:r>
              <a:rPr lang="pt-BR" sz="2800" dirty="0">
                <a:solidFill>
                  <a:schemeClr val="tx1"/>
                </a:solidFill>
                <a:latin typeface="Arial" pitchFamily="34" charset="0"/>
                <a:cs typeface="Arial" pitchFamily="34" charset="0"/>
              </a:rPr>
              <a:t>É o mecanismo de democracia direta pelo qual o </a:t>
            </a:r>
            <a:r>
              <a:rPr lang="pt-BR" sz="2800" b="1" u="sng" dirty="0">
                <a:solidFill>
                  <a:schemeClr val="tx1"/>
                </a:solidFill>
                <a:latin typeface="Arial" pitchFamily="34" charset="0"/>
                <a:cs typeface="Arial" pitchFamily="34" charset="0"/>
              </a:rPr>
              <a:t>povo é consultado depois da aprovação</a:t>
            </a:r>
            <a:r>
              <a:rPr lang="pt-BR" sz="2800" dirty="0">
                <a:solidFill>
                  <a:schemeClr val="tx1"/>
                </a:solidFill>
                <a:latin typeface="Arial" pitchFamily="34" charset="0"/>
                <a:cs typeface="Arial" pitchFamily="34" charset="0"/>
              </a:rPr>
              <a:t> de normas legais ou constitucionais, podendo confirmar ou rejeitar a norma</a:t>
            </a:r>
            <a:r>
              <a:rPr lang="pt-BR" sz="2800" dirty="0">
                <a:latin typeface="Arial" pitchFamily="34" charset="0"/>
                <a:cs typeface="Arial" pitchFamily="34" charset="0"/>
              </a:rPr>
              <a:t>.</a:t>
            </a:r>
            <a:endParaRPr lang="pt-BR" sz="2800" dirty="0">
              <a:cs typeface="Times New Roman" pitchFamily="18" charset="0"/>
            </a:endParaRPr>
          </a:p>
          <a:p>
            <a:pPr algn="just">
              <a:buFont typeface="Wingdings" pitchFamily="2" charset="2"/>
              <a:buNone/>
            </a:pPr>
            <a:endParaRPr lang="pt-BR" sz="2800" dirty="0"/>
          </a:p>
        </p:txBody>
      </p:sp>
      <p:graphicFrame>
        <p:nvGraphicFramePr>
          <p:cNvPr id="11268" name="Object 4"/>
          <p:cNvGraphicFramePr>
            <a:graphicFrameLocks noChangeAspect="1"/>
          </p:cNvGraphicFramePr>
          <p:nvPr>
            <p:ph type="chart" sz="half" idx="2"/>
          </p:nvPr>
        </p:nvGraphicFramePr>
        <p:xfrm>
          <a:off x="5181600" y="1371600"/>
          <a:ext cx="3962400" cy="4638675"/>
        </p:xfrm>
        <a:graphic>
          <a:graphicData uri="http://schemas.openxmlformats.org/presentationml/2006/ole">
            <p:oleObj spid="_x0000_s1026" name="Gráfico" r:id="rId3" imgW="4038585" imgH="4267110" progId="MSGraph.Chart.8">
              <p:embed followColorScheme="full"/>
            </p:oleObj>
          </a:graphicData>
        </a:graphic>
      </p:graphicFrame>
      <p:sp>
        <p:nvSpPr>
          <p:cNvPr id="11305" name="Rectangle 41"/>
          <p:cNvSpPr>
            <a:spLocks noChangeArrowheads="1"/>
          </p:cNvSpPr>
          <p:nvPr/>
        </p:nvSpPr>
        <p:spPr bwMode="auto">
          <a:xfrm>
            <a:off x="0" y="3276600"/>
            <a:ext cx="9144000" cy="304800"/>
          </a:xfrm>
          <a:prstGeom prst="rect">
            <a:avLst/>
          </a:prstGeom>
          <a:noFill/>
          <a:ln w="9525">
            <a:noFill/>
            <a:miter lim="800000"/>
            <a:headEnd/>
            <a:tailEnd/>
          </a:ln>
          <a:effectLst/>
        </p:spPr>
        <p:txBody>
          <a:bodyPr>
            <a:spAutoFit/>
          </a:bodyPr>
          <a:lstStyle/>
          <a:p>
            <a:r>
              <a:rPr lang="pt-BR" sz="1400"/>
              <a:t> </a:t>
            </a:r>
            <a:endParaRPr lang="pt-BR"/>
          </a:p>
        </p:txBody>
      </p:sp>
      <p:sp>
        <p:nvSpPr>
          <p:cNvPr id="11306" name="Rectangle 42"/>
          <p:cNvSpPr>
            <a:spLocks noChangeArrowheads="1"/>
          </p:cNvSpPr>
          <p:nvPr/>
        </p:nvSpPr>
        <p:spPr bwMode="auto">
          <a:xfrm>
            <a:off x="4786314" y="1371600"/>
            <a:ext cx="4357686" cy="5386090"/>
          </a:xfrm>
          <a:prstGeom prst="rect">
            <a:avLst/>
          </a:prstGeom>
          <a:noFill/>
          <a:ln w="9525">
            <a:noFill/>
            <a:miter lim="800000"/>
            <a:headEnd/>
            <a:tailEnd/>
          </a:ln>
          <a:effectLst/>
        </p:spPr>
        <p:txBody>
          <a:bodyPr wrap="square">
            <a:spAutoFit/>
          </a:bodyPr>
          <a:lstStyle/>
          <a:p>
            <a:r>
              <a:rPr lang="pt-BR" sz="2800" b="1" dirty="0">
                <a:solidFill>
                  <a:schemeClr val="hlink"/>
                </a:solidFill>
                <a:latin typeface="Arial" pitchFamily="34" charset="0"/>
                <a:cs typeface="Arial" pitchFamily="34" charset="0"/>
              </a:rPr>
              <a:t>Plebiscito</a:t>
            </a:r>
          </a:p>
          <a:p>
            <a:r>
              <a:rPr lang="pt-BR" sz="2000" b="1" dirty="0">
                <a:latin typeface="Arial" pitchFamily="34" charset="0"/>
                <a:cs typeface="Arial" pitchFamily="34" charset="0"/>
              </a:rPr>
              <a:t>É o mecanismo de democracia direta pelo qual o </a:t>
            </a:r>
            <a:r>
              <a:rPr lang="pt-BR" sz="2000" b="1" u="sng" dirty="0">
                <a:latin typeface="Arial" pitchFamily="34" charset="0"/>
                <a:cs typeface="Arial" pitchFamily="34" charset="0"/>
              </a:rPr>
              <a:t>povo é consultado antes da aprovação</a:t>
            </a:r>
            <a:r>
              <a:rPr lang="pt-BR" sz="2000" b="1" dirty="0">
                <a:latin typeface="Arial" pitchFamily="34" charset="0"/>
                <a:cs typeface="Arial" pitchFamily="34" charset="0"/>
              </a:rPr>
              <a:t> de qualquer tipo de questão de interesse público,não necessariamente de natureza jurídica, como por exemplo políticas governamentais. Por meio do plebiscito o povo é consultado sobre medidas futuras, de caráter geral, bem como sobre fatos ou eventos excepcionais.</a:t>
            </a:r>
            <a:endParaRPr lang="pt-BR" sz="2000" b="1" dirty="0">
              <a:latin typeface="Arial" pitchFamily="34" charset="0"/>
              <a:cs typeface="Times New Roman" pitchFamily="18" charset="0"/>
            </a:endParaRPr>
          </a:p>
          <a:p>
            <a:pPr algn="just"/>
            <a:r>
              <a:rPr lang="pt-BR" sz="2800" b="1" dirty="0">
                <a:latin typeface="Arial" pitchFamily="34" charset="0"/>
                <a:cs typeface="Arial" pitchFamily="34" charset="0"/>
              </a:rPr>
              <a:t> </a:t>
            </a:r>
            <a:endParaRPr lang="pt-BR" sz="2800" b="1" dirty="0">
              <a:latin typeface="Arial" pitchFamily="34" charset="0"/>
              <a:cs typeface="Times New Roman" pitchFamily="18" charset="0"/>
            </a:endParaRPr>
          </a:p>
          <a:p>
            <a:pPr algn="just"/>
            <a:endParaRPr lang="pt-BR"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228600"/>
            <a:ext cx="8229600" cy="2057400"/>
          </a:xfrm>
        </p:spPr>
        <p:txBody>
          <a:bodyPr>
            <a:normAutofit fontScale="90000"/>
          </a:bodyPr>
          <a:lstStyle/>
          <a:p>
            <a:r>
              <a:rPr lang="pt-BR" sz="3200" dirty="0">
                <a:latin typeface="Arial" pitchFamily="34" charset="0"/>
                <a:cs typeface="Arial" pitchFamily="34" charset="0"/>
              </a:rPr>
              <a:t>Tivemos, no Brasil, apenas três consultas nacionais, que foram chamadas de </a:t>
            </a:r>
            <a:r>
              <a:rPr lang="pt-BR" sz="3200" dirty="0" smtClean="0">
                <a:latin typeface="Arial" pitchFamily="34" charset="0"/>
                <a:cs typeface="Arial" pitchFamily="34" charset="0"/>
              </a:rPr>
              <a:t>“plebiscitos”:</a:t>
            </a:r>
            <a:r>
              <a:rPr lang="pt-BR" dirty="0" smtClean="0">
                <a:latin typeface="Arial" pitchFamily="34" charset="0"/>
                <a:cs typeface="Arial" pitchFamily="34" charset="0"/>
              </a:rPr>
              <a:t> </a:t>
            </a:r>
            <a:r>
              <a:rPr lang="pt-BR" dirty="0">
                <a:latin typeface="Arial" pitchFamily="34" charset="0"/>
                <a:cs typeface="Arial" pitchFamily="34" charset="0"/>
              </a:rPr>
              <a:t/>
            </a:r>
            <a:br>
              <a:rPr lang="pt-BR" dirty="0">
                <a:latin typeface="Arial" pitchFamily="34" charset="0"/>
                <a:cs typeface="Arial" pitchFamily="34" charset="0"/>
              </a:rPr>
            </a:br>
            <a:endParaRPr lang="pt-BR" dirty="0">
              <a:latin typeface="Arial" pitchFamily="34" charset="0"/>
              <a:cs typeface="Arial" pitchFamily="34" charset="0"/>
            </a:endParaRPr>
          </a:p>
        </p:txBody>
      </p:sp>
      <p:sp>
        <p:nvSpPr>
          <p:cNvPr id="13315" name="Rectangle 3"/>
          <p:cNvSpPr>
            <a:spLocks noGrp="1" noChangeArrowheads="1"/>
          </p:cNvSpPr>
          <p:nvPr>
            <p:ph idx="1"/>
          </p:nvPr>
        </p:nvSpPr>
        <p:spPr>
          <a:xfrm>
            <a:off x="304800" y="1554162"/>
            <a:ext cx="8686800" cy="5303838"/>
          </a:xfrm>
        </p:spPr>
        <p:txBody>
          <a:bodyPr>
            <a:normAutofit fontScale="92500" lnSpcReduction="20000"/>
          </a:bodyPr>
          <a:lstStyle/>
          <a:p>
            <a:pPr algn="just">
              <a:lnSpc>
                <a:spcPct val="90000"/>
              </a:lnSpc>
            </a:pPr>
            <a:endParaRPr lang="pt-BR" dirty="0" smtClean="0">
              <a:cs typeface="Times New Roman" pitchFamily="18" charset="0"/>
            </a:endParaRPr>
          </a:p>
          <a:p>
            <a:pPr algn="just">
              <a:lnSpc>
                <a:spcPct val="90000"/>
              </a:lnSpc>
            </a:pPr>
            <a:r>
              <a:rPr lang="pt-BR" dirty="0" smtClean="0">
                <a:cs typeface="Times New Roman" pitchFamily="18" charset="0"/>
              </a:rPr>
              <a:t>e</a:t>
            </a:r>
            <a:r>
              <a:rPr lang="pt-BR" dirty="0" smtClean="0">
                <a:latin typeface="Arial" pitchFamily="34" charset="0"/>
                <a:cs typeface="Arial" pitchFamily="34" charset="0"/>
              </a:rPr>
              <a:t>m </a:t>
            </a:r>
            <a:r>
              <a:rPr lang="pt-BR" dirty="0">
                <a:latin typeface="Arial" pitchFamily="34" charset="0"/>
                <a:cs typeface="Arial" pitchFamily="34" charset="0"/>
              </a:rPr>
              <a:t>1963, para manter ou não o sistema parlamentarista adotado após a renúncia do Presidente Jânio Quadros; </a:t>
            </a:r>
          </a:p>
          <a:p>
            <a:pPr algn="just">
              <a:lnSpc>
                <a:spcPct val="90000"/>
              </a:lnSpc>
            </a:pPr>
            <a:r>
              <a:rPr lang="pt-BR" dirty="0">
                <a:latin typeface="Arial" pitchFamily="34" charset="0"/>
                <a:cs typeface="Arial" pitchFamily="34" charset="0"/>
              </a:rPr>
              <a:t>em 1993, para decidir sobre monarquia ou república, sobre presidencialismo ou parlamentarismo; </a:t>
            </a:r>
          </a:p>
          <a:p>
            <a:pPr algn="just">
              <a:lnSpc>
                <a:spcPct val="90000"/>
              </a:lnSpc>
            </a:pPr>
            <a:r>
              <a:rPr lang="pt-BR" dirty="0">
                <a:latin typeface="Arial" pitchFamily="34" charset="0"/>
                <a:cs typeface="Arial" pitchFamily="34" charset="0"/>
              </a:rPr>
              <a:t>em 2006, para opinar sobre comercialização de armas de fogo</a:t>
            </a:r>
            <a:r>
              <a:rPr lang="pt-BR" dirty="0" smtClean="0">
                <a:latin typeface="Arial" pitchFamily="34" charset="0"/>
                <a:cs typeface="Arial" pitchFamily="34" charset="0"/>
              </a:rPr>
              <a:t>.</a:t>
            </a:r>
          </a:p>
          <a:p>
            <a:pPr algn="just">
              <a:lnSpc>
                <a:spcPct val="90000"/>
              </a:lnSpc>
              <a:buNone/>
            </a:pPr>
            <a:r>
              <a:rPr lang="pt-BR" dirty="0" smtClean="0">
                <a:latin typeface="Arial" pitchFamily="34" charset="0"/>
                <a:cs typeface="Arial" pitchFamily="34" charset="0"/>
              </a:rPr>
              <a:t>Tivemos mais recentemente plebiscitos não nacionais: para a divisão do Estado do Pará e outro na cidade de </a:t>
            </a:r>
            <a:r>
              <a:rPr lang="pt-BR" dirty="0" err="1" smtClean="0">
                <a:latin typeface="Arial" pitchFamily="34" charset="0"/>
                <a:cs typeface="Arial" pitchFamily="34" charset="0"/>
              </a:rPr>
              <a:t>Embú</a:t>
            </a:r>
            <a:r>
              <a:rPr lang="pt-BR" dirty="0" smtClean="0">
                <a:latin typeface="Arial" pitchFamily="34" charset="0"/>
                <a:cs typeface="Arial" pitchFamily="34" charset="0"/>
              </a:rPr>
              <a:t> que se tornou “</a:t>
            </a:r>
            <a:r>
              <a:rPr lang="pt-BR" dirty="0" err="1" smtClean="0">
                <a:latin typeface="Arial" pitchFamily="34" charset="0"/>
                <a:cs typeface="Arial" pitchFamily="34" charset="0"/>
              </a:rPr>
              <a:t>Embú</a:t>
            </a:r>
            <a:r>
              <a:rPr lang="pt-BR" dirty="0" smtClean="0">
                <a:latin typeface="Arial" pitchFamily="34" charset="0"/>
                <a:cs typeface="Arial" pitchFamily="34" charset="0"/>
              </a:rPr>
              <a:t> das Artes”, além da divisão </a:t>
            </a:r>
            <a:r>
              <a:rPr lang="pt-BR" dirty="0" smtClean="0">
                <a:latin typeface="Arial" pitchFamily="34" charset="0"/>
                <a:cs typeface="Arial" pitchFamily="34" charset="0"/>
              </a:rPr>
              <a:t>em subprefeituras a </a:t>
            </a:r>
            <a:r>
              <a:rPr lang="pt-BR" dirty="0" smtClean="0">
                <a:latin typeface="Arial" pitchFamily="34" charset="0"/>
                <a:cs typeface="Arial" pitchFamily="34" charset="0"/>
              </a:rPr>
              <a:t>cidade de Campinas</a:t>
            </a:r>
          </a:p>
          <a:p>
            <a:pPr algn="just">
              <a:lnSpc>
                <a:spcPct val="90000"/>
              </a:lnSpc>
            </a:pPr>
            <a:endParaRPr lang="pt-BR" dirty="0">
              <a:latin typeface="Arial" pitchFamily="34" charset="0"/>
              <a:cs typeface="Arial" pitchFamily="34" charset="0"/>
            </a:endParaRPr>
          </a:p>
          <a:p>
            <a:pPr algn="just">
              <a:lnSpc>
                <a:spcPct val="90000"/>
              </a:lnSpc>
              <a:buFont typeface="Wingdings" pitchFamily="2" charset="2"/>
              <a:buNone/>
            </a:pP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Jango e </a:t>
            </a:r>
            <a:r>
              <a:rPr lang="pt-BR" dirty="0" err="1" smtClean="0"/>
              <a:t>tancredo</a:t>
            </a:r>
            <a:endParaRPr lang="pt-BR" dirty="0"/>
          </a:p>
        </p:txBody>
      </p:sp>
      <p:pic>
        <p:nvPicPr>
          <p:cNvPr id="4" name="Espaço Reservado para Conteúdo 3" descr="jango tancredo 02.jpg"/>
          <p:cNvPicPr>
            <a:picLocks noGrp="1" noChangeAspect="1"/>
          </p:cNvPicPr>
          <p:nvPr>
            <p:ph idx="1"/>
          </p:nvPr>
        </p:nvPicPr>
        <p:blipFill>
          <a:blip r:embed="rId2"/>
          <a:stretch>
            <a:fillRect/>
          </a:stretch>
        </p:blipFill>
        <p:spPr>
          <a:xfrm>
            <a:off x="1548689" y="1554163"/>
            <a:ext cx="6199021" cy="4525962"/>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Jango e Tancredo</a:t>
            </a:r>
            <a:endParaRPr lang="pt-BR" dirty="0"/>
          </a:p>
        </p:txBody>
      </p:sp>
      <p:pic>
        <p:nvPicPr>
          <p:cNvPr id="4" name="Espaço Reservado para Conteúdo 3" descr="jango_tancredo 07___.jpg"/>
          <p:cNvPicPr>
            <a:picLocks noGrp="1" noChangeAspect="1"/>
          </p:cNvPicPr>
          <p:nvPr>
            <p:ph idx="1"/>
          </p:nvPr>
        </p:nvPicPr>
        <p:blipFill>
          <a:blip r:embed="rId2"/>
          <a:stretch>
            <a:fillRect/>
          </a:stretch>
        </p:blipFill>
        <p:spPr>
          <a:xfrm>
            <a:off x="1428728" y="1428736"/>
            <a:ext cx="7000924" cy="4500594"/>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Campanha do plebiscito 1963</a:t>
            </a:r>
            <a:endParaRPr lang="pt-BR" dirty="0"/>
          </a:p>
        </p:txBody>
      </p:sp>
      <p:pic>
        <p:nvPicPr>
          <p:cNvPr id="4" name="Espaço Reservado para Conteúdo 3" descr="_video_bibi_ferreira_e_o_plebiscito_de_1963_2.jpg"/>
          <p:cNvPicPr>
            <a:picLocks noGrp="1" noChangeAspect="1"/>
          </p:cNvPicPr>
          <p:nvPr>
            <p:ph idx="1"/>
          </p:nvPr>
        </p:nvPicPr>
        <p:blipFill>
          <a:blip r:embed="rId2"/>
          <a:stretch>
            <a:fillRect/>
          </a:stretch>
        </p:blipFill>
        <p:spPr>
          <a:xfrm>
            <a:off x="571472" y="1142984"/>
            <a:ext cx="8286808" cy="535785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Capa Jornal pós plebiscito 1993 </a:t>
            </a:r>
            <a:endParaRPr lang="pt-BR" dirty="0"/>
          </a:p>
        </p:txBody>
      </p:sp>
      <p:pic>
        <p:nvPicPr>
          <p:cNvPr id="4" name="Espaço Reservado para Conteúdo 3" descr="plebiscito 1993.jpg"/>
          <p:cNvPicPr>
            <a:picLocks noGrp="1" noChangeAspect="1"/>
          </p:cNvPicPr>
          <p:nvPr>
            <p:ph idx="1"/>
          </p:nvPr>
        </p:nvPicPr>
        <p:blipFill>
          <a:blip r:embed="rId2"/>
          <a:stretch>
            <a:fillRect/>
          </a:stretch>
        </p:blipFill>
        <p:spPr>
          <a:xfrm>
            <a:off x="1643042" y="1214422"/>
            <a:ext cx="6215106" cy="5429287"/>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143000" y="228600"/>
            <a:ext cx="7772400" cy="6324600"/>
          </a:xfrm>
        </p:spPr>
        <p:txBody>
          <a:bodyPr>
            <a:normAutofit fontScale="90000"/>
          </a:bodyPr>
          <a:lstStyle/>
          <a:p>
            <a:r>
              <a:rPr lang="pt-BR" sz="2800" b="1" dirty="0">
                <a:solidFill>
                  <a:srgbClr val="0000FF"/>
                </a:solidFill>
                <a:latin typeface="Arial" pitchFamily="34" charset="0"/>
                <a:cs typeface="Arial" pitchFamily="34" charset="0"/>
              </a:rPr>
              <a:t>Iniciativa popular</a:t>
            </a:r>
            <a:r>
              <a:rPr lang="pt-BR" sz="2800" dirty="0">
                <a:latin typeface="Arial" pitchFamily="34" charset="0"/>
                <a:cs typeface="Arial" pitchFamily="34" charset="0"/>
              </a:rPr>
              <a:t> é o mecanismo de democracia direta pelo qual o povo apresenta ao Poder Legislativo um projeto normativo de interesse coletivo. Trata-se de um processo de participação mais complexo, pois exige prévia organização e ampla mobilização do povo que deverá elaborar um texto (desde simples moções a projetos de lei ou emenda constitucional), coletar assinaturas e preparar a defesa pública, apresentar ao Poder Legislativo e aguardar a discussão e aprovação parlamentar nos termos previstos para o processo legislativo. </a:t>
            </a:r>
            <a:r>
              <a:rPr lang="pt-BR" sz="2800" dirty="0">
                <a:cs typeface="Times New Roman" pitchFamily="18" charset="0"/>
              </a:rPr>
              <a:t/>
            </a:r>
            <a:br>
              <a:rPr lang="pt-BR" sz="2800" dirty="0">
                <a:cs typeface="Times New Roman" pitchFamily="18" charset="0"/>
              </a:rPr>
            </a:br>
            <a:endParaRPr lang="pt-BR" sz="2800" dirty="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0"/>
            <a:ext cx="9144000" cy="6858000"/>
          </a:xfrm>
        </p:spPr>
        <p:txBody>
          <a:bodyPr>
            <a:normAutofit/>
          </a:bodyPr>
          <a:lstStyle/>
          <a:p>
            <a:pPr algn="just"/>
            <a:r>
              <a:rPr lang="pt-BR" sz="2800" dirty="0">
                <a:latin typeface="Arial" pitchFamily="34" charset="0"/>
                <a:cs typeface="Arial" pitchFamily="34" charset="0"/>
              </a:rPr>
              <a:t>No Brasil pouquíssimos são os projetos de lei </a:t>
            </a:r>
            <a:r>
              <a:rPr lang="pt-BR" sz="2800" dirty="0" smtClean="0">
                <a:latin typeface="Arial" pitchFamily="34" charset="0"/>
                <a:cs typeface="Arial" pitchFamily="34" charset="0"/>
              </a:rPr>
              <a:t>que de início eram de </a:t>
            </a:r>
            <a:r>
              <a:rPr lang="pt-BR" sz="2800" dirty="0">
                <a:latin typeface="Arial" pitchFamily="34" charset="0"/>
                <a:cs typeface="Arial" pitchFamily="34" charset="0"/>
              </a:rPr>
              <a:t>iniciativa popular </a:t>
            </a:r>
            <a:r>
              <a:rPr lang="pt-BR" sz="2800" dirty="0" smtClean="0">
                <a:latin typeface="Arial" pitchFamily="34" charset="0"/>
                <a:cs typeface="Arial" pitchFamily="34" charset="0"/>
              </a:rPr>
              <a:t>e FORAM aprovados </a:t>
            </a:r>
            <a:r>
              <a:rPr lang="pt-BR" sz="2800" dirty="0">
                <a:latin typeface="Arial" pitchFamily="34" charset="0"/>
                <a:cs typeface="Arial" pitchFamily="34" charset="0"/>
              </a:rPr>
              <a:t>pelo Congresso.</a:t>
            </a:r>
            <a:r>
              <a:rPr lang="pt-BR" sz="2800" dirty="0">
                <a:cs typeface="Times New Roman" pitchFamily="18" charset="0"/>
              </a:rPr>
              <a:t/>
            </a:r>
            <a:br>
              <a:rPr lang="pt-BR" sz="2800" dirty="0">
                <a:cs typeface="Times New Roman" pitchFamily="18" charset="0"/>
              </a:rPr>
            </a:br>
            <a:r>
              <a:rPr lang="pt-BR" sz="2800" dirty="0">
                <a:latin typeface="Times"/>
                <a:cs typeface="Times New Roman" pitchFamily="18" charset="0"/>
              </a:rPr>
              <a:t> </a:t>
            </a:r>
            <a:r>
              <a:rPr lang="pt-BR" sz="2800" dirty="0">
                <a:cs typeface="Times New Roman" pitchFamily="18" charset="0"/>
              </a:rPr>
              <a:t/>
            </a:r>
            <a:br>
              <a:rPr lang="pt-BR" sz="2800" dirty="0">
                <a:cs typeface="Times New Roman" pitchFamily="18" charset="0"/>
              </a:rPr>
            </a:br>
            <a:r>
              <a:rPr lang="pt-BR" sz="2800" dirty="0" smtClean="0">
                <a:latin typeface="Wingdings" pitchFamily="2" charset="2"/>
                <a:cs typeface="Arial" pitchFamily="34" charset="0"/>
              </a:rPr>
              <a:t>-</a:t>
            </a:r>
            <a:r>
              <a:rPr lang="pt-BR" sz="2800" dirty="0">
                <a:cs typeface="Times New Roman" pitchFamily="18" charset="0"/>
              </a:rPr>
              <a:t> </a:t>
            </a:r>
            <a:r>
              <a:rPr lang="pt-BR" sz="2800" dirty="0" smtClean="0">
                <a:cs typeface="Times New Roman" pitchFamily="18" charset="0"/>
              </a:rPr>
              <a:t>E</a:t>
            </a:r>
            <a:r>
              <a:rPr lang="pt-BR" sz="2800" dirty="0" smtClean="0">
                <a:latin typeface="Arial" pitchFamily="34" charset="0"/>
                <a:cs typeface="Arial" pitchFamily="34" charset="0"/>
              </a:rPr>
              <a:t>m </a:t>
            </a:r>
            <a:r>
              <a:rPr lang="pt-BR" sz="2800" dirty="0">
                <a:latin typeface="Arial" pitchFamily="34" charset="0"/>
                <a:cs typeface="Arial" pitchFamily="34" charset="0"/>
              </a:rPr>
              <a:t>1999 foi aprovada a lei 9.840 que altera a legislação eleitoral facilitando á Justiça Eleitoral a coibir fortemente a "compra" de votos. </a:t>
            </a:r>
            <a:r>
              <a:rPr lang="pt-BR" sz="2800" dirty="0">
                <a:cs typeface="Times New Roman" pitchFamily="18" charset="0"/>
              </a:rPr>
              <a:t/>
            </a:r>
            <a:br>
              <a:rPr lang="pt-BR" sz="2800" dirty="0">
                <a:cs typeface="Times New Roman" pitchFamily="18" charset="0"/>
              </a:rPr>
            </a:br>
            <a:r>
              <a:rPr lang="pt-BR" sz="2800" dirty="0" smtClean="0">
                <a:latin typeface="Wingdings" pitchFamily="2" charset="2"/>
                <a:cs typeface="Arial" pitchFamily="34" charset="0"/>
              </a:rPr>
              <a:t>-</a:t>
            </a:r>
            <a:r>
              <a:rPr lang="pt-BR" sz="2800" dirty="0">
                <a:cs typeface="Times New Roman" pitchFamily="18" charset="0"/>
              </a:rPr>
              <a:t> </a:t>
            </a:r>
            <a:r>
              <a:rPr lang="pt-BR" sz="2800" dirty="0" smtClean="0">
                <a:latin typeface="Arial" pitchFamily="34" charset="0"/>
                <a:cs typeface="Arial" pitchFamily="34" charset="0"/>
              </a:rPr>
              <a:t>Em </a:t>
            </a:r>
            <a:r>
              <a:rPr lang="pt-BR" sz="2800" dirty="0">
                <a:latin typeface="Arial" pitchFamily="34" charset="0"/>
                <a:cs typeface="Arial" pitchFamily="34" charset="0"/>
              </a:rPr>
              <a:t>2005 foi aprovada a Lei 11.124 que</a:t>
            </a:r>
            <a:r>
              <a:rPr lang="pt-BR" sz="2800" b="1" dirty="0">
                <a:latin typeface="Arial" pitchFamily="34" charset="0"/>
                <a:cs typeface="Arial" pitchFamily="34" charset="0"/>
              </a:rPr>
              <a:t> </a:t>
            </a:r>
            <a:r>
              <a:rPr lang="pt-BR" sz="2800" dirty="0">
                <a:latin typeface="Arial" pitchFamily="34" charset="0"/>
                <a:cs typeface="Arial" pitchFamily="34" charset="0"/>
              </a:rPr>
              <a:t>dispõe sobre o Sistema Nacional de Habitação de Interesse Social - SNHIS, cria o Fundo Nacional de Habitação de Interesse Social - FNHIS e institui o Conselho Gestor do FNHIS</a:t>
            </a:r>
            <a:r>
              <a:rPr lang="pt-BR" sz="2800" dirty="0" smtClean="0">
                <a:latin typeface="Arial" pitchFamily="34" charset="0"/>
                <a:cs typeface="Arial" pitchFamily="34" charset="0"/>
              </a:rPr>
              <a:t>.</a:t>
            </a:r>
            <a:br>
              <a:rPr lang="pt-BR" sz="2800" dirty="0" smtClean="0">
                <a:latin typeface="Arial" pitchFamily="34" charset="0"/>
                <a:cs typeface="Arial" pitchFamily="34" charset="0"/>
              </a:rPr>
            </a:br>
            <a:r>
              <a:rPr lang="pt-BR" sz="2800" dirty="0" smtClean="0">
                <a:latin typeface="Arial" pitchFamily="34" charset="0"/>
                <a:cs typeface="Arial" pitchFamily="34" charset="0"/>
              </a:rPr>
              <a:t>   -Em 2010 foi aprovado a ficha limpa(135/2010)</a:t>
            </a:r>
            <a:endParaRPr lang="pt-B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Ficha limpa: ‘é mais fácil vaca voar”</a:t>
            </a:r>
            <a:endParaRPr lang="pt-BR" dirty="0"/>
          </a:p>
        </p:txBody>
      </p:sp>
      <p:pic>
        <p:nvPicPr>
          <p:cNvPr id="4" name="Espaço Reservado para Conteúdo 3" descr="vaca-voadora.jpg"/>
          <p:cNvPicPr>
            <a:picLocks noGrp="1" noChangeAspect="1"/>
          </p:cNvPicPr>
          <p:nvPr>
            <p:ph idx="1"/>
          </p:nvPr>
        </p:nvPicPr>
        <p:blipFill>
          <a:blip r:embed="rId2"/>
          <a:stretch>
            <a:fillRect/>
          </a:stretch>
        </p:blipFill>
        <p:spPr>
          <a:xfrm>
            <a:off x="1214414" y="1428736"/>
            <a:ext cx="6715172" cy="4857783"/>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928663" y="781050"/>
            <a:ext cx="8001055" cy="1569660"/>
          </a:xfrm>
          <a:prstGeom prst="rect">
            <a:avLst/>
          </a:prstGeom>
          <a:noFill/>
          <a:ln w="9525">
            <a:noFill/>
            <a:miter lim="800000"/>
            <a:headEnd/>
            <a:tailEnd/>
          </a:ln>
          <a:effectLst/>
        </p:spPr>
        <p:txBody>
          <a:bodyPr wrap="square">
            <a:spAutoFit/>
          </a:bodyPr>
          <a:lstStyle/>
          <a:p>
            <a:pPr algn="ctr"/>
            <a:r>
              <a:rPr lang="pt-BR" sz="3200" b="1" dirty="0"/>
              <a:t>Democracia é o regime político que se funda</a:t>
            </a:r>
          </a:p>
          <a:p>
            <a:pPr algn="ctr"/>
            <a:r>
              <a:rPr lang="pt-BR" sz="3200" b="1" dirty="0"/>
              <a:t>nos princípios da soberania popular e da distribuição eqüitativa de poder</a:t>
            </a:r>
          </a:p>
        </p:txBody>
      </p:sp>
      <p:pic>
        <p:nvPicPr>
          <p:cNvPr id="9219" name="Picture 3" descr="C:\Arquivos de programas\Arquivos comuns\Microsoft Shared\Clipart\cagcat50\PE02097_.wmf"/>
          <p:cNvPicPr>
            <a:picLocks noChangeAspect="1" noChangeArrowheads="1"/>
          </p:cNvPicPr>
          <p:nvPr/>
        </p:nvPicPr>
        <p:blipFill>
          <a:blip r:embed="rId2"/>
          <a:srcRect/>
          <a:stretch>
            <a:fillRect/>
          </a:stretch>
        </p:blipFill>
        <p:spPr bwMode="auto">
          <a:xfrm>
            <a:off x="2643174" y="2819400"/>
            <a:ext cx="4737114" cy="346868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500035" y="228600"/>
            <a:ext cx="8643966" cy="6555641"/>
          </a:xfrm>
          <a:prstGeom prst="rect">
            <a:avLst/>
          </a:prstGeom>
          <a:noFill/>
          <a:ln w="9525">
            <a:noFill/>
            <a:miter lim="800000"/>
            <a:headEnd/>
            <a:tailEnd/>
          </a:ln>
          <a:effectLst/>
        </p:spPr>
        <p:txBody>
          <a:bodyPr wrap="square">
            <a:spAutoFit/>
          </a:bodyPr>
          <a:lstStyle/>
          <a:p>
            <a:r>
              <a:rPr lang="pt-BR" sz="2400" dirty="0">
                <a:latin typeface="Tahoma" pitchFamily="34" charset="0"/>
                <a:cs typeface="Tahoma" pitchFamily="34" charset="0"/>
              </a:rPr>
              <a:t>Embora nossa Constituição permita ao povo exercer diretamente seu poder soberano por meio de plebiscito, referendo e iniciativa popular legislativa, a Lei complementar n° 9709, de 18/11/98 que regulamenta esses mecanismos no âmbito federal, na verdade inviabiliza a sua prática. </a:t>
            </a:r>
            <a:r>
              <a:rPr lang="pt-BR" sz="2400" b="1" u="sng" dirty="0">
                <a:latin typeface="Tahoma" pitchFamily="34" charset="0"/>
                <a:cs typeface="Tahoma" pitchFamily="34" charset="0"/>
              </a:rPr>
              <a:t>Essa lei retira do povo parte de seu poder soberano</a:t>
            </a:r>
            <a:r>
              <a:rPr lang="pt-BR" sz="2400" dirty="0">
                <a:latin typeface="Tahoma" pitchFamily="34" charset="0"/>
                <a:cs typeface="Tahoma" pitchFamily="34" charset="0"/>
              </a:rPr>
              <a:t> na medida em que:</a:t>
            </a:r>
          </a:p>
          <a:p>
            <a:pPr algn="just"/>
            <a:r>
              <a:rPr lang="pt-BR" sz="2400" dirty="0">
                <a:latin typeface="Wingdings" pitchFamily="2" charset="2"/>
                <a:cs typeface="Tahoma" pitchFamily="34" charset="0"/>
              </a:rPr>
              <a:t>Ø</a:t>
            </a:r>
            <a:r>
              <a:rPr lang="pt-BR" sz="2400" dirty="0">
                <a:cs typeface="Times New Roman" pitchFamily="18" charset="0"/>
              </a:rPr>
              <a:t>     </a:t>
            </a:r>
          </a:p>
          <a:p>
            <a:pPr algn="just"/>
            <a:r>
              <a:rPr lang="pt-BR" sz="2400" dirty="0">
                <a:cs typeface="Times New Roman" pitchFamily="18" charset="0"/>
              </a:rPr>
              <a:t>    </a:t>
            </a:r>
            <a:r>
              <a:rPr lang="pt-BR" sz="2400" dirty="0">
                <a:latin typeface="Tahoma" pitchFamily="34" charset="0"/>
                <a:cs typeface="Tahoma" pitchFamily="34" charset="0"/>
              </a:rPr>
              <a:t>Estabelece que apenas ao Legislativo cabe convocar as consultas (plebiscitos e referendos), “mediante decreto legislativo, por proposta de 1/3, no mínimo, dos membros que compõe qualquer das Casas do Congresso Nacional” (</a:t>
            </a:r>
            <a:r>
              <a:rPr lang="pt-BR" sz="2400" dirty="0" err="1">
                <a:latin typeface="Tahoma" pitchFamily="34" charset="0"/>
                <a:cs typeface="Tahoma" pitchFamily="34" charset="0"/>
              </a:rPr>
              <a:t>art</a:t>
            </a:r>
            <a:r>
              <a:rPr lang="pt-BR" sz="2400" dirty="0">
                <a:latin typeface="Tahoma" pitchFamily="34" charset="0"/>
                <a:cs typeface="Tahoma" pitchFamily="34" charset="0"/>
              </a:rPr>
              <a:t> 3°), ou seja, o povo deve pedir a 1/3 de seus representantes a devida autorização para exercer o poder soberano. Pedir autorização significa descaracterizar o conceito de democracia direta</a:t>
            </a:r>
            <a:r>
              <a:rPr lang="pt-BR" sz="2400" dirty="0">
                <a:solidFill>
                  <a:srgbClr val="FFFF00"/>
                </a:solidFill>
                <a:latin typeface="Tahoma" pitchFamily="34" charset="0"/>
                <a:cs typeface="Tahoma" pitchFamily="34" charset="0"/>
              </a:rPr>
              <a:t>!</a:t>
            </a:r>
            <a:endParaRPr lang="pt-BR" sz="2400" dirty="0">
              <a:solidFill>
                <a:srgbClr val="FFFF00"/>
              </a:solidFill>
              <a:latin typeface="Arial Unicode MS" pitchFamily="34" charset="-128"/>
              <a:ea typeface="Arial Unicode MS" pitchFamily="34" charset="-128"/>
              <a:cs typeface="Arial Unicode MS" pitchFamily="34" charset="-128"/>
            </a:endParaRPr>
          </a:p>
          <a:p>
            <a:endParaRPr lang="pt-BR" dirty="0">
              <a:solidFill>
                <a:srgbClr val="FFFF00"/>
              </a:solidFill>
              <a:latin typeface="Arial Unicode MS" pitchFamily="34" charset="-128"/>
              <a:ea typeface="Arial Unicode MS" pitchFamily="34" charset="-128"/>
              <a:cs typeface="Arial Unicode MS" pitchFamily="34" charset="-128"/>
            </a:endParaRPr>
          </a:p>
          <a:p>
            <a:endParaRPr lang="pt-B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642911" y="492125"/>
            <a:ext cx="8358245" cy="6001643"/>
          </a:xfrm>
          <a:prstGeom prst="rect">
            <a:avLst/>
          </a:prstGeom>
          <a:noFill/>
          <a:ln w="9525">
            <a:noFill/>
            <a:miter lim="800000"/>
            <a:headEnd/>
            <a:tailEnd/>
          </a:ln>
          <a:effectLst/>
        </p:spPr>
        <p:txBody>
          <a:bodyPr wrap="square">
            <a:spAutoFit/>
          </a:bodyPr>
          <a:lstStyle/>
          <a:p>
            <a:r>
              <a:rPr lang="pt-BR" dirty="0">
                <a:latin typeface="Wingdings" pitchFamily="2" charset="2"/>
                <a:cs typeface="Tahoma" pitchFamily="34" charset="0"/>
              </a:rPr>
              <a:t>Ø</a:t>
            </a:r>
            <a:r>
              <a:rPr lang="pt-BR" dirty="0">
                <a:cs typeface="Times New Roman" pitchFamily="18" charset="0"/>
              </a:rPr>
              <a:t>   </a:t>
            </a:r>
            <a:r>
              <a:rPr lang="pt-BR" sz="2400" dirty="0">
                <a:cs typeface="Times New Roman" pitchFamily="18" charset="0"/>
              </a:rPr>
              <a:t>  </a:t>
            </a:r>
            <a:r>
              <a:rPr lang="pt-BR" sz="2400" dirty="0">
                <a:latin typeface="Tahoma" pitchFamily="34" charset="0"/>
                <a:cs typeface="Tahoma" pitchFamily="34" charset="0"/>
              </a:rPr>
              <a:t>Exige um número elevadíssimo de assinaturas para encaminhar uma proposta de lei (‘um por cento do eleitorado nacional, distribuído pelo menos por cinco Estados”). Não só isso, mas para cada assinatura deverá constar o número do título de eleitor do cidadão. Ora, qual é o cidadão que anda diariamente com seu título de eleitor?</a:t>
            </a:r>
          </a:p>
          <a:p>
            <a:pPr algn="ctr"/>
            <a:endParaRPr lang="pt-BR" sz="2400" b="1" u="sng" dirty="0">
              <a:latin typeface="Tahoma" pitchFamily="34" charset="0"/>
              <a:cs typeface="Times New Roman" pitchFamily="18" charset="0"/>
            </a:endParaRPr>
          </a:p>
          <a:p>
            <a:pPr algn="ctr"/>
            <a:r>
              <a:rPr lang="pt-BR" sz="2400" b="1" u="sng" dirty="0">
                <a:latin typeface="Tahoma" pitchFamily="34" charset="0"/>
                <a:cs typeface="Times New Roman" pitchFamily="18" charset="0"/>
              </a:rPr>
              <a:t>O Desbloqueio dos três mecanismos</a:t>
            </a:r>
          </a:p>
          <a:p>
            <a:pPr algn="just"/>
            <a:r>
              <a:rPr lang="pt-BR" sz="2400" dirty="0">
                <a:latin typeface="Tahoma" pitchFamily="34" charset="0"/>
                <a:cs typeface="Tahoma" pitchFamily="34" charset="0"/>
              </a:rPr>
              <a:t> </a:t>
            </a:r>
            <a:endParaRPr lang="pt-BR" sz="2400" dirty="0">
              <a:latin typeface="Arial Unicode MS" pitchFamily="34" charset="-128"/>
              <a:ea typeface="Arial Unicode MS" pitchFamily="34" charset="-128"/>
              <a:cs typeface="Arial Unicode MS" pitchFamily="34" charset="-128"/>
            </a:endParaRPr>
          </a:p>
          <a:p>
            <a:pPr algn="just"/>
            <a:r>
              <a:rPr lang="pt-BR" sz="2400" dirty="0">
                <a:latin typeface="Tahoma" pitchFamily="34" charset="0"/>
                <a:cs typeface="Tahoma" pitchFamily="34" charset="0"/>
              </a:rPr>
              <a:t>Foi apresentado ao Congresso Nacional o projeto de lei nº 4.718/2004, de autoria do jurista Fábio </a:t>
            </a:r>
            <a:r>
              <a:rPr lang="pt-BR" sz="2400" dirty="0" err="1">
                <a:latin typeface="Tahoma" pitchFamily="34" charset="0"/>
                <a:cs typeface="Tahoma" pitchFamily="34" charset="0"/>
              </a:rPr>
              <a:t>Konder</a:t>
            </a:r>
            <a:r>
              <a:rPr lang="pt-BR" sz="2400" dirty="0">
                <a:latin typeface="Tahoma" pitchFamily="34" charset="0"/>
                <a:cs typeface="Tahoma" pitchFamily="34" charset="0"/>
              </a:rPr>
              <a:t> </a:t>
            </a:r>
            <a:r>
              <a:rPr lang="pt-BR" sz="2400" dirty="0" err="1">
                <a:latin typeface="Tahoma" pitchFamily="34" charset="0"/>
                <a:cs typeface="Tahoma" pitchFamily="34" charset="0"/>
              </a:rPr>
              <a:t>Comparato</a:t>
            </a:r>
            <a:r>
              <a:rPr lang="pt-BR" sz="2400" dirty="0">
                <a:latin typeface="Tahoma" pitchFamily="34" charset="0"/>
                <a:cs typeface="Tahoma" pitchFamily="34" charset="0"/>
              </a:rPr>
              <a:t> (“Campanha Em defesa da República e Democracia” - </a:t>
            </a:r>
            <a:r>
              <a:rPr lang="pt-BR" sz="2400" dirty="0" smtClean="0">
                <a:latin typeface="Tahoma" pitchFamily="34" charset="0"/>
                <a:cs typeface="Tahoma" pitchFamily="34" charset="0"/>
              </a:rPr>
              <a:t>OAB/CNBB/EG/CUT/MST/FORÇASINDICAL/CIESP/ EDUCAFRO </a:t>
            </a:r>
            <a:r>
              <a:rPr lang="pt-BR" sz="2400" dirty="0">
                <a:latin typeface="Tahoma" pitchFamily="34" charset="0"/>
                <a:cs typeface="Tahoma" pitchFamily="34" charset="0"/>
              </a:rPr>
              <a:t>e mais tantas entidades), que: </a:t>
            </a:r>
            <a:endParaRPr lang="pt-BR" sz="2400" dirty="0">
              <a:latin typeface="Arial Unicode MS" pitchFamily="34" charset="-128"/>
              <a:ea typeface="Arial Unicode MS" pitchFamily="34" charset="-128"/>
              <a:cs typeface="Arial Unicode MS" pitchFamily="34" charset="-128"/>
            </a:endParaRPr>
          </a:p>
          <a:p>
            <a:pPr algn="just"/>
            <a:r>
              <a:rPr lang="pt-BR" sz="2400" dirty="0">
                <a:latin typeface="Tahoma" pitchFamily="34" charset="0"/>
                <a:cs typeface="Tahoma" pitchFamily="34" charset="0"/>
              </a:rPr>
              <a:t> </a:t>
            </a:r>
            <a:endParaRPr lang="pt-BR" sz="2400" dirty="0">
              <a:latin typeface="Arial Unicode MS" pitchFamily="34" charset="-128"/>
              <a:ea typeface="Arial Unicode MS" pitchFamily="34" charset="-128"/>
              <a:cs typeface="Arial Unicode MS" pitchFamily="34" charset="-128"/>
            </a:endParaRPr>
          </a:p>
          <a:p>
            <a:pPr algn="just"/>
            <a:r>
              <a:rPr lang="pt-BR" sz="2400" dirty="0">
                <a:cs typeface="Times New Roman" pitchFamily="18" charset="0"/>
              </a:rPr>
              <a:t>  </a:t>
            </a:r>
            <a:endParaRPr lang="pt-B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428597" y="415925"/>
            <a:ext cx="8715403" cy="5447645"/>
          </a:xfrm>
          <a:prstGeom prst="rect">
            <a:avLst/>
          </a:prstGeom>
          <a:noFill/>
          <a:ln w="9525">
            <a:noFill/>
            <a:miter lim="800000"/>
            <a:headEnd/>
            <a:tailEnd/>
          </a:ln>
          <a:effectLst/>
        </p:spPr>
        <p:txBody>
          <a:bodyPr wrap="square">
            <a:spAutoFit/>
          </a:bodyPr>
          <a:lstStyle/>
          <a:p>
            <a:r>
              <a:rPr lang="pt-BR" sz="2400" dirty="0">
                <a:latin typeface="Wingdings" pitchFamily="2" charset="2"/>
                <a:cs typeface="Tahoma" pitchFamily="34" charset="0"/>
              </a:rPr>
              <a:t>Ø</a:t>
            </a:r>
            <a:r>
              <a:rPr lang="pt-BR" sz="2400" dirty="0">
                <a:cs typeface="Times New Roman" pitchFamily="18" charset="0"/>
              </a:rPr>
              <a:t>     </a:t>
            </a:r>
            <a:r>
              <a:rPr lang="pt-BR" sz="2400" dirty="0">
                <a:latin typeface="Tahoma" pitchFamily="34" charset="0"/>
                <a:cs typeface="Tahoma" pitchFamily="34" charset="0"/>
              </a:rPr>
              <a:t>Fixa em quais situações será obrigatória e em quais será facultativa a realização de plebiscitos, sendo que nas situações facultativas o plebiscito será realizado por iniciativa popular (1% do eleitorado), ou por iniciativa de 1/3 dos membros da Câmara dos Deputados ou do Senado.Nesse último caso, a </a:t>
            </a:r>
            <a:r>
              <a:rPr lang="pt-BR" sz="2400" b="1" dirty="0">
                <a:latin typeface="Tahoma" pitchFamily="34" charset="0"/>
                <a:cs typeface="Tahoma" pitchFamily="34" charset="0"/>
              </a:rPr>
              <a:t>minoria parlamentar </a:t>
            </a:r>
            <a:r>
              <a:rPr lang="pt-BR" sz="2400" dirty="0">
                <a:latin typeface="Tahoma" pitchFamily="34" charset="0"/>
                <a:cs typeface="Tahoma" pitchFamily="34" charset="0"/>
              </a:rPr>
              <a:t>poderá recorrer ao povo toda vez que for vencida em questões previstas no referido projeto de lei.</a:t>
            </a:r>
          </a:p>
          <a:p>
            <a:pPr algn="just"/>
            <a:r>
              <a:rPr lang="pt-BR" sz="2400" dirty="0">
                <a:latin typeface="Wingdings" pitchFamily="2" charset="2"/>
                <a:cs typeface="Tahoma" pitchFamily="34" charset="0"/>
              </a:rPr>
              <a:t>Ø</a:t>
            </a:r>
            <a:r>
              <a:rPr lang="pt-BR" sz="2400" dirty="0">
                <a:cs typeface="Times New Roman" pitchFamily="18" charset="0"/>
              </a:rPr>
              <a:t>     </a:t>
            </a:r>
            <a:r>
              <a:rPr lang="pt-BR" sz="2400" dirty="0">
                <a:latin typeface="Tahoma" pitchFamily="34" charset="0"/>
                <a:cs typeface="Tahoma" pitchFamily="34" charset="0"/>
              </a:rPr>
              <a:t>Fixa que será obrigatório o </a:t>
            </a:r>
            <a:r>
              <a:rPr lang="pt-BR" sz="2400" b="1" dirty="0">
                <a:latin typeface="Tahoma" pitchFamily="34" charset="0"/>
                <a:cs typeface="Tahoma" pitchFamily="34" charset="0"/>
              </a:rPr>
              <a:t>referendo (aprovação posterior pelo povo)</a:t>
            </a:r>
            <a:r>
              <a:rPr lang="pt-BR" sz="2400" dirty="0">
                <a:latin typeface="Tahoma" pitchFamily="34" charset="0"/>
                <a:cs typeface="Tahoma" pitchFamily="34" charset="0"/>
              </a:rPr>
              <a:t> das leis sobre </a:t>
            </a:r>
            <a:r>
              <a:rPr lang="pt-BR" sz="2400" b="1" dirty="0">
                <a:latin typeface="Tahoma" pitchFamily="34" charset="0"/>
                <a:cs typeface="Tahoma" pitchFamily="34" charset="0"/>
              </a:rPr>
              <a:t>matéria eleitoral</a:t>
            </a:r>
            <a:r>
              <a:rPr lang="pt-BR" sz="2400" dirty="0">
                <a:latin typeface="Tahoma" pitchFamily="34" charset="0"/>
                <a:cs typeface="Tahoma" pitchFamily="34" charset="0"/>
              </a:rPr>
              <a:t>, cujo projeto não tenha sido de iniciativa popular. Além de poder referendar leis, o povo poderá também poderá aprovar ou rejeitar </a:t>
            </a:r>
            <a:r>
              <a:rPr lang="pt-BR" sz="2400" b="1" dirty="0">
                <a:latin typeface="Tahoma" pitchFamily="34" charset="0"/>
                <a:cs typeface="Tahoma" pitchFamily="34" charset="0"/>
              </a:rPr>
              <a:t>emendas constitucionais</a:t>
            </a:r>
            <a:r>
              <a:rPr lang="pt-BR" sz="2400" dirty="0">
                <a:latin typeface="Tahoma" pitchFamily="34" charset="0"/>
                <a:cs typeface="Tahoma" pitchFamily="34" charset="0"/>
              </a:rPr>
              <a:t>, tratados e outros acordos </a:t>
            </a:r>
            <a:r>
              <a:rPr lang="pt-BR" sz="2400" dirty="0" smtClean="0">
                <a:latin typeface="Tahoma" pitchFamily="34" charset="0"/>
                <a:cs typeface="Tahoma" pitchFamily="34" charset="0"/>
              </a:rPr>
              <a:t>internacionais.</a:t>
            </a:r>
            <a:endParaRPr lang="pt-BR" sz="2400" dirty="0">
              <a:latin typeface="Arial Unicode MS" pitchFamily="34" charset="-128"/>
              <a:ea typeface="Arial Unicode MS" pitchFamily="34" charset="-128"/>
              <a:cs typeface="Arial Unicode MS" pitchFamily="34" charset="-128"/>
            </a:endParaRPr>
          </a:p>
          <a:p>
            <a:endParaRPr lang="pt-BR" dirty="0">
              <a:solidFill>
                <a:srgbClr val="FFFF00"/>
              </a:solidFill>
              <a:latin typeface="Arial Unicode MS" pitchFamily="34" charset="-128"/>
              <a:ea typeface="Arial Unicode MS" pitchFamily="34" charset="-128"/>
              <a:cs typeface="Arial Unicode MS" pitchFamily="34" charset="-128"/>
            </a:endParaRPr>
          </a:p>
          <a:p>
            <a:endParaRPr lang="pt-BR" dirty="0">
              <a:solidFill>
                <a:srgbClr val="FFFF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214283" y="263525"/>
            <a:ext cx="8929718" cy="5539978"/>
          </a:xfrm>
          <a:prstGeom prst="rect">
            <a:avLst/>
          </a:prstGeom>
          <a:noFill/>
          <a:ln w="9525">
            <a:noFill/>
            <a:miter lim="800000"/>
            <a:headEnd/>
            <a:tailEnd/>
          </a:ln>
          <a:effectLst/>
        </p:spPr>
        <p:txBody>
          <a:bodyPr wrap="square">
            <a:spAutoFit/>
          </a:bodyPr>
          <a:lstStyle/>
          <a:p>
            <a:r>
              <a:rPr lang="pt-BR" sz="2400" dirty="0">
                <a:latin typeface="Wingdings" pitchFamily="2" charset="2"/>
                <a:cs typeface="Tahoma" pitchFamily="34" charset="0"/>
              </a:rPr>
              <a:t>Ø</a:t>
            </a:r>
            <a:r>
              <a:rPr lang="pt-BR" sz="2400" dirty="0">
                <a:cs typeface="Times New Roman" pitchFamily="18" charset="0"/>
              </a:rPr>
              <a:t>     </a:t>
            </a:r>
            <a:r>
              <a:rPr lang="pt-BR" sz="2400" dirty="0">
                <a:latin typeface="Tahoma" pitchFamily="34" charset="0"/>
                <a:cs typeface="Tahoma" pitchFamily="34" charset="0"/>
              </a:rPr>
              <a:t>Quanto </a:t>
            </a:r>
            <a:r>
              <a:rPr lang="pt-BR" sz="2400" b="1" dirty="0">
                <a:latin typeface="Tahoma" pitchFamily="34" charset="0"/>
                <a:cs typeface="Tahoma" pitchFamily="34" charset="0"/>
              </a:rPr>
              <a:t>à iniciativa popular legislativa,</a:t>
            </a:r>
            <a:r>
              <a:rPr lang="pt-BR" sz="2400" dirty="0">
                <a:latin typeface="Tahoma" pitchFamily="34" charset="0"/>
                <a:cs typeface="Tahoma" pitchFamily="34" charset="0"/>
              </a:rPr>
              <a:t>determina que os projetos de lei de iniciativa popular terão prioridade em sua tramitação no Congresso Nacional e que uma vez aprovada a lei, caso ela seja revogada ou alterada por outra lei que não seja de iniciativa do povo, está ultima deverá ser submetida a referendo popular.</a:t>
            </a:r>
          </a:p>
          <a:p>
            <a:r>
              <a:rPr lang="pt-BR" sz="2400" dirty="0">
                <a:latin typeface="Tahoma" pitchFamily="34" charset="0"/>
                <a:cs typeface="Times New Roman" pitchFamily="18" charset="0"/>
              </a:rPr>
              <a:t>A  </a:t>
            </a:r>
            <a:r>
              <a:rPr lang="pt-BR" sz="2400" dirty="0" err="1">
                <a:latin typeface="Tahoma" pitchFamily="34" charset="0"/>
                <a:cs typeface="Times New Roman" pitchFamily="18" charset="0"/>
              </a:rPr>
              <a:t>A</a:t>
            </a:r>
            <a:r>
              <a:rPr lang="pt-BR" sz="2400" dirty="0">
                <a:latin typeface="Tahoma" pitchFamily="34" charset="0"/>
                <a:cs typeface="Times New Roman" pitchFamily="18" charset="0"/>
              </a:rPr>
              <a:t> alienação de bens pertencentes ao patrimônio nacional; a adesão a acordos ou tratados internacionais; a concessão de serviços públicos; e a alienação do controle de empresas estatais representa uma perda de soberania e </a:t>
            </a:r>
            <a:r>
              <a:rPr lang="pt-BR" sz="2400" b="1" u="sng" dirty="0">
                <a:latin typeface="Tahoma" pitchFamily="34" charset="0"/>
                <a:cs typeface="Times New Roman" pitchFamily="18" charset="0"/>
              </a:rPr>
              <a:t>o povo deve ser consultado sobre isso, pois é o titular da soberania</a:t>
            </a:r>
            <a:r>
              <a:rPr lang="pt-BR" sz="2400" dirty="0">
                <a:latin typeface="Tahoma" pitchFamily="34" charset="0"/>
                <a:cs typeface="Times New Roman" pitchFamily="18" charset="0"/>
              </a:rPr>
              <a:t>. </a:t>
            </a:r>
            <a:r>
              <a:rPr lang="pt-BR" sz="2400" dirty="0" smtClean="0">
                <a:latin typeface="Tahoma" pitchFamily="34" charset="0"/>
                <a:cs typeface="Times New Roman" pitchFamily="18" charset="0"/>
              </a:rPr>
              <a:t> </a:t>
            </a:r>
            <a:r>
              <a:rPr lang="pt-BR" sz="2400" dirty="0">
                <a:latin typeface="Tahoma" pitchFamily="34" charset="0"/>
                <a:cs typeface="Times New Roman" pitchFamily="18" charset="0"/>
              </a:rPr>
              <a:t>Estado é delegado do povo, e um delegado não pode </a:t>
            </a:r>
            <a:r>
              <a:rPr lang="pt-BR" sz="2400" dirty="0" smtClean="0">
                <a:latin typeface="Tahoma" pitchFamily="34" charset="0"/>
                <a:cs typeface="Times New Roman" pitchFamily="18" charset="0"/>
              </a:rPr>
              <a:t>ter mais força que o soberano.</a:t>
            </a:r>
            <a:r>
              <a:rPr lang="pt-BR" sz="2400" dirty="0" smtClean="0">
                <a:latin typeface="Tahoma" pitchFamily="34" charset="0"/>
                <a:cs typeface="Tahoma" pitchFamily="34" charset="0"/>
              </a:rPr>
              <a:t> </a:t>
            </a:r>
            <a:endParaRPr lang="pt-BR" sz="2400" dirty="0">
              <a:latin typeface="Arial Unicode MS" pitchFamily="34" charset="-128"/>
              <a:ea typeface="Arial Unicode MS" pitchFamily="34" charset="-128"/>
              <a:cs typeface="Arial Unicode MS" pitchFamily="34" charset="-128"/>
            </a:endParaRPr>
          </a:p>
          <a:p>
            <a:r>
              <a:rPr lang="pt-BR" sz="2400" dirty="0">
                <a:latin typeface="Tahoma" pitchFamily="34" charset="0"/>
                <a:cs typeface="Tahoma" pitchFamily="34" charset="0"/>
              </a:rPr>
              <a:t> </a:t>
            </a:r>
            <a:endParaRPr lang="pt-BR" sz="2400" dirty="0">
              <a:latin typeface="Arial Unicode MS" pitchFamily="34" charset="-128"/>
              <a:ea typeface="Arial Unicode MS" pitchFamily="34" charset="-128"/>
              <a:cs typeface="Arial Unicode MS" pitchFamily="34" charset="-128"/>
            </a:endParaRPr>
          </a:p>
          <a:p>
            <a:endParaRPr lang="pt-BR" dirty="0">
              <a:solidFill>
                <a:srgbClr val="FFFF00"/>
              </a:solidFill>
            </a:endParaRPr>
          </a:p>
        </p:txBody>
      </p:sp>
      <p:pic>
        <p:nvPicPr>
          <p:cNvPr id="35843" name="Picture 3" descr="C:\Arquivos de programas\Arquivos comuns\Microsoft Shared\Clipart\cagcat50\PE01682_.wmf"/>
          <p:cNvPicPr>
            <a:picLocks noChangeAspect="1" noChangeArrowheads="1"/>
          </p:cNvPicPr>
          <p:nvPr/>
        </p:nvPicPr>
        <p:blipFill>
          <a:blip r:embed="rId2"/>
          <a:srcRect/>
          <a:stretch>
            <a:fillRect/>
          </a:stretch>
        </p:blipFill>
        <p:spPr bwMode="auto">
          <a:xfrm>
            <a:off x="5562600" y="4724400"/>
            <a:ext cx="2936875" cy="21336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974725" y="120650"/>
            <a:ext cx="8169275" cy="3693319"/>
          </a:xfrm>
          <a:prstGeom prst="rect">
            <a:avLst/>
          </a:prstGeom>
          <a:noFill/>
          <a:ln w="9525">
            <a:noFill/>
            <a:miter lim="800000"/>
            <a:headEnd/>
            <a:tailEnd/>
          </a:ln>
          <a:effectLst/>
        </p:spPr>
        <p:txBody>
          <a:bodyPr>
            <a:spAutoFit/>
          </a:bodyPr>
          <a:lstStyle/>
          <a:p>
            <a:r>
              <a:rPr lang="pt-BR" dirty="0">
                <a:latin typeface="Wingdings" pitchFamily="2" charset="2"/>
                <a:cs typeface="Tahoma" pitchFamily="34" charset="0"/>
              </a:rPr>
              <a:t>Ø</a:t>
            </a:r>
            <a:r>
              <a:rPr lang="pt-BR" dirty="0">
                <a:cs typeface="Times New Roman" pitchFamily="18" charset="0"/>
              </a:rPr>
              <a:t> </a:t>
            </a:r>
            <a:r>
              <a:rPr lang="pt-BR" dirty="0">
                <a:solidFill>
                  <a:srgbClr val="FFFF00"/>
                </a:solidFill>
                <a:cs typeface="Times New Roman" pitchFamily="18" charset="0"/>
              </a:rPr>
              <a:t> </a:t>
            </a:r>
            <a:r>
              <a:rPr lang="pt-BR" sz="2400" dirty="0">
                <a:cs typeface="Times New Roman" pitchFamily="18" charset="0"/>
              </a:rPr>
              <a:t>   </a:t>
            </a:r>
            <a:r>
              <a:rPr lang="pt-BR" sz="2400" dirty="0">
                <a:latin typeface="Tahoma" pitchFamily="34" charset="0"/>
                <a:cs typeface="Tahoma" pitchFamily="34" charset="0"/>
              </a:rPr>
              <a:t>Leis complementares importantes, como Estatuto da Cidade, devem passar pelo crivo da população interessada.</a:t>
            </a:r>
            <a:endParaRPr lang="pt-BR" sz="2400" dirty="0">
              <a:latin typeface="Arial Unicode MS" pitchFamily="34" charset="-128"/>
              <a:ea typeface="Arial Unicode MS" pitchFamily="34" charset="-128"/>
              <a:cs typeface="Arial Unicode MS" pitchFamily="34" charset="-128"/>
            </a:endParaRPr>
          </a:p>
          <a:p>
            <a:r>
              <a:rPr lang="pt-BR" sz="2400" dirty="0">
                <a:latin typeface="Wingdings" pitchFamily="2" charset="2"/>
                <a:cs typeface="Tahoma" pitchFamily="34" charset="0"/>
              </a:rPr>
              <a:t>Ø</a:t>
            </a:r>
            <a:r>
              <a:rPr lang="pt-BR" sz="2400" dirty="0">
                <a:cs typeface="Times New Roman" pitchFamily="18" charset="0"/>
              </a:rPr>
              <a:t>     </a:t>
            </a:r>
            <a:r>
              <a:rPr lang="pt-BR" sz="2400" dirty="0">
                <a:latin typeface="Tahoma" pitchFamily="34" charset="0"/>
                <a:cs typeface="Tahoma" pitchFamily="34" charset="0"/>
              </a:rPr>
              <a:t>As reformas eleitorais ou partidárias devem necessariamente passar pelo plebiscito, em torno apenas das grandes orientações; elaborado o projeto de lei, este deveria ser levado à referendo. A justificativa para tais consultas decorre do principio democrático de que </a:t>
            </a:r>
            <a:r>
              <a:rPr lang="pt-BR" sz="2400" b="1" u="sng" dirty="0">
                <a:latin typeface="Tahoma" pitchFamily="34" charset="0"/>
                <a:cs typeface="Tahoma" pitchFamily="34" charset="0"/>
              </a:rPr>
              <a:t>os parlamentares não devem legislar em causa própria</a:t>
            </a:r>
            <a:r>
              <a:rPr lang="pt-BR" sz="2400" u="sng" dirty="0">
                <a:latin typeface="Tahoma" pitchFamily="34" charset="0"/>
                <a:cs typeface="Tahoma" pitchFamily="34" charset="0"/>
              </a:rPr>
              <a:t>.</a:t>
            </a:r>
            <a:endParaRPr lang="pt-BR" sz="2400" dirty="0">
              <a:latin typeface="Arial Unicode MS" pitchFamily="34" charset="-128"/>
              <a:ea typeface="Arial Unicode MS" pitchFamily="34" charset="-128"/>
              <a:cs typeface="Arial Unicode MS" pitchFamily="34" charset="-128"/>
            </a:endParaRPr>
          </a:p>
          <a:p>
            <a:endParaRPr lang="pt-BR" dirty="0">
              <a:solidFill>
                <a:srgbClr val="FFFF00"/>
              </a:solidFill>
            </a:endParaRPr>
          </a:p>
        </p:txBody>
      </p:sp>
      <p:pic>
        <p:nvPicPr>
          <p:cNvPr id="36867" name="Picture 3" descr="C:\Arquivos de programas\Arquivos comuns\Microsoft Shared\Clipart\cagcat50\PE01561_.wmf"/>
          <p:cNvPicPr>
            <a:picLocks noChangeAspect="1" noChangeArrowheads="1"/>
          </p:cNvPicPr>
          <p:nvPr/>
        </p:nvPicPr>
        <p:blipFill>
          <a:blip r:embed="rId2"/>
          <a:srcRect/>
          <a:stretch>
            <a:fillRect/>
          </a:stretch>
        </p:blipFill>
        <p:spPr bwMode="auto">
          <a:xfrm>
            <a:off x="2971800" y="3352800"/>
            <a:ext cx="4583113" cy="304165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285721" y="193674"/>
            <a:ext cx="8572560" cy="6370975"/>
          </a:xfrm>
          <a:prstGeom prst="rect">
            <a:avLst/>
          </a:prstGeom>
          <a:noFill/>
          <a:ln w="9525">
            <a:noFill/>
            <a:miter lim="800000"/>
            <a:headEnd/>
            <a:tailEnd/>
          </a:ln>
          <a:effectLst/>
        </p:spPr>
        <p:txBody>
          <a:bodyPr wrap="square">
            <a:spAutoFit/>
          </a:bodyPr>
          <a:lstStyle/>
          <a:p>
            <a:pPr algn="ctr"/>
            <a:r>
              <a:rPr lang="pt-BR" sz="2400" b="1" dirty="0">
                <a:cs typeface="Times New Roman" pitchFamily="18" charset="0"/>
              </a:rPr>
              <a:t>Quais cuidados devem ser tomados ao se fazer uma consulta popular?</a:t>
            </a:r>
          </a:p>
          <a:p>
            <a:pPr algn="just"/>
            <a:endParaRPr lang="pt-BR" sz="2400" b="1" dirty="0">
              <a:latin typeface="Tahoma" pitchFamily="34" charset="0"/>
              <a:cs typeface="Tahoma" pitchFamily="34" charset="0"/>
            </a:endParaRPr>
          </a:p>
          <a:p>
            <a:pPr algn="just"/>
            <a:r>
              <a:rPr lang="pt-BR" sz="2400" b="1" dirty="0">
                <a:latin typeface="Tahoma" pitchFamily="34" charset="0"/>
                <a:cs typeface="Tahoma" pitchFamily="34" charset="0"/>
              </a:rPr>
              <a:t>1.A redação das questões para a consulta popular deve ser extremamente cuidadosa. É fácil compreender que, para a imensa maioria do eleitorado - em qualquer sociedade, mesmo as mais desenvolvidas – é mais complicado votar em "questões" do que em "pessoas" (embora a possibilidade de "votar errado", isto é, contra seus próprios interesses, exista nas duas hipóteses).</a:t>
            </a:r>
          </a:p>
          <a:p>
            <a:pPr algn="just"/>
            <a:endParaRPr lang="pt-BR" sz="2400" b="1" dirty="0">
              <a:latin typeface="Tahoma" pitchFamily="34" charset="0"/>
              <a:cs typeface="Tahoma" pitchFamily="34" charset="0"/>
            </a:endParaRPr>
          </a:p>
          <a:p>
            <a:pPr algn="just"/>
            <a:r>
              <a:rPr lang="pt-BR" sz="2400" b="1" dirty="0">
                <a:latin typeface="Tahoma" pitchFamily="34" charset="0"/>
                <a:cs typeface="Tahoma" pitchFamily="34" charset="0"/>
              </a:rPr>
              <a:t>2. </a:t>
            </a:r>
            <a:r>
              <a:rPr lang="pt-BR" sz="2400" b="1" dirty="0">
                <a:latin typeface="Tahoma" pitchFamily="34" charset="0"/>
                <a:cs typeface="Times New Roman" pitchFamily="18" charset="0"/>
              </a:rPr>
              <a:t>A campanha de esclarecimento nos meios de comunicação deve ser objetiva e em linguagem acessível a todos. É evidente que os defensores e os adversários de uma proposta não serão imparciais. </a:t>
            </a:r>
            <a:endParaRPr lang="pt-BR" sz="2400" b="1" dirty="0">
              <a:latin typeface="Arial Unicode MS" pitchFamily="34" charset="-128"/>
              <a:ea typeface="Arial Unicode MS" pitchFamily="34" charset="-128"/>
              <a:cs typeface="Arial Unicode MS" pitchFamily="34" charset="-128"/>
            </a:endParaRPr>
          </a:p>
          <a:p>
            <a:pPr algn="ctr"/>
            <a:r>
              <a:rPr lang="pt-BR" sz="2400" b="1"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500034" y="261939"/>
            <a:ext cx="8643966" cy="6986528"/>
          </a:xfrm>
          <a:prstGeom prst="rect">
            <a:avLst/>
          </a:prstGeom>
          <a:noFill/>
          <a:ln w="9525">
            <a:noFill/>
            <a:miter lim="800000"/>
            <a:headEnd/>
            <a:tailEnd/>
          </a:ln>
          <a:effectLst/>
        </p:spPr>
        <p:txBody>
          <a:bodyPr wrap="square">
            <a:spAutoFit/>
          </a:bodyPr>
          <a:lstStyle/>
          <a:p>
            <a:r>
              <a:rPr lang="pt-BR" sz="2800" b="1" u="sng" dirty="0">
                <a:latin typeface="Tahoma" pitchFamily="34" charset="0"/>
                <a:cs typeface="Times New Roman" pitchFamily="18" charset="0"/>
              </a:rPr>
              <a:t>RECALL – Importante instrumento de exercício direto da Democracia</a:t>
            </a:r>
            <a:endParaRPr lang="pt-BR" sz="2800" dirty="0">
              <a:latin typeface="Tahoma" pitchFamily="34" charset="0"/>
              <a:cs typeface="Times New Roman" pitchFamily="18" charset="0"/>
            </a:endParaRPr>
          </a:p>
          <a:p>
            <a:r>
              <a:rPr lang="pt-BR" sz="2800" dirty="0">
                <a:latin typeface="Tahoma" pitchFamily="34" charset="0"/>
                <a:cs typeface="Tahoma" pitchFamily="34" charset="0"/>
              </a:rPr>
              <a:t>        </a:t>
            </a:r>
            <a:r>
              <a:rPr lang="pt-BR" sz="2800" b="1" dirty="0">
                <a:latin typeface="Tahoma" pitchFamily="34" charset="0"/>
                <a:cs typeface="Tahoma" pitchFamily="34" charset="0"/>
              </a:rPr>
              <a:t>                                       </a:t>
            </a:r>
            <a:endParaRPr lang="pt-BR" sz="2800" dirty="0">
              <a:latin typeface="Arial Unicode MS" pitchFamily="34" charset="-128"/>
              <a:ea typeface="Arial Unicode MS" pitchFamily="34" charset="-128"/>
              <a:cs typeface="Arial Unicode MS" pitchFamily="34" charset="-128"/>
            </a:endParaRPr>
          </a:p>
          <a:p>
            <a:r>
              <a:rPr lang="pt-BR" sz="2800" dirty="0">
                <a:latin typeface="Tahoma" pitchFamily="34" charset="0"/>
                <a:cs typeface="Tahoma" pitchFamily="34" charset="0"/>
              </a:rPr>
              <a:t>	</a:t>
            </a:r>
          </a:p>
          <a:p>
            <a:r>
              <a:rPr lang="pt-BR" sz="2800" dirty="0">
                <a:latin typeface="Tahoma" pitchFamily="34" charset="0"/>
                <a:cs typeface="Tahoma" pitchFamily="34" charset="0"/>
              </a:rPr>
              <a:t>       </a:t>
            </a:r>
          </a:p>
          <a:p>
            <a:endParaRPr lang="pt-BR" sz="2800" dirty="0">
              <a:latin typeface="Tahoma" pitchFamily="34" charset="0"/>
              <a:cs typeface="Tahoma" pitchFamily="34" charset="0"/>
            </a:endParaRPr>
          </a:p>
          <a:p>
            <a:r>
              <a:rPr lang="pt-BR" sz="2800" dirty="0">
                <a:latin typeface="Tahoma" pitchFamily="34" charset="0"/>
                <a:cs typeface="Tahoma" pitchFamily="34" charset="0"/>
              </a:rPr>
              <a:t>          É um mecanismo de democracia direta tipicamente norte-americano, pelo qual certo número de eleitores é consultado a respeito do mandato político de determinado representante (parlamentares ou membros do poder executivo), podendo decidir pela permanência ou destituição do cargo. Caberá ao impugnado, assim como aos partidários e adversários, o direito de ampla defesa no intuito de manter o mandato individual</a:t>
            </a:r>
            <a:r>
              <a:rPr lang="pt-BR" sz="2800" dirty="0">
                <a:solidFill>
                  <a:srgbClr val="FF9900"/>
                </a:solidFill>
                <a:latin typeface="Tahoma" pitchFamily="34" charset="0"/>
                <a:cs typeface="Tahoma" pitchFamily="34" charset="0"/>
              </a:rPr>
              <a:t>.</a:t>
            </a:r>
            <a:endParaRPr lang="pt-BR" sz="2800" dirty="0">
              <a:solidFill>
                <a:srgbClr val="FF9900"/>
              </a:solidFill>
              <a:latin typeface="Arial Unicode MS" pitchFamily="34" charset="-128"/>
              <a:ea typeface="Arial Unicode MS" pitchFamily="34" charset="-128"/>
              <a:cs typeface="Arial Unicode MS" pitchFamily="34" charset="-128"/>
            </a:endParaRPr>
          </a:p>
          <a:p>
            <a:endParaRPr lang="pt-BR" sz="2800" dirty="0"/>
          </a:p>
        </p:txBody>
      </p:sp>
      <p:pic>
        <p:nvPicPr>
          <p:cNvPr id="38915" name="Picture 3" descr="C:\Arquivos de programas\Arquivos comuns\Microsoft Shared\Clipart\cagcat50\PE01832_.wmf"/>
          <p:cNvPicPr>
            <a:picLocks noChangeAspect="1" noChangeArrowheads="1"/>
          </p:cNvPicPr>
          <p:nvPr/>
        </p:nvPicPr>
        <p:blipFill>
          <a:blip r:embed="rId2"/>
          <a:srcRect/>
          <a:stretch>
            <a:fillRect/>
          </a:stretch>
        </p:blipFill>
        <p:spPr bwMode="auto">
          <a:xfrm>
            <a:off x="6019800" y="1295400"/>
            <a:ext cx="2744788" cy="1524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800" y="457200"/>
            <a:ext cx="8686800" cy="1685916"/>
          </a:xfrm>
        </p:spPr>
        <p:txBody>
          <a:bodyPr>
            <a:normAutofit fontScale="90000"/>
          </a:bodyPr>
          <a:lstStyle/>
          <a:p>
            <a:r>
              <a:rPr lang="pt-BR" dirty="0" smtClean="0"/>
              <a:t>Gray </a:t>
            </a:r>
            <a:r>
              <a:rPr lang="pt-BR" dirty="0" smtClean="0"/>
              <a:t>Davis,governador da </a:t>
            </a:r>
            <a:r>
              <a:rPr lang="pt-BR" dirty="0" err="1" smtClean="0"/>
              <a:t>califórnia</a:t>
            </a:r>
            <a:r>
              <a:rPr lang="pt-BR" dirty="0" smtClean="0"/>
              <a:t> passou por recall e </a:t>
            </a:r>
            <a:r>
              <a:rPr lang="pt-BR" dirty="0" smtClean="0"/>
              <a:t>54,7</a:t>
            </a:r>
            <a:r>
              <a:rPr lang="pt-BR" dirty="0" smtClean="0"/>
              <a:t>% da população disse não a sua permanência. Eleito depois </a:t>
            </a:r>
            <a:r>
              <a:rPr lang="pt-BR" dirty="0" err="1" smtClean="0"/>
              <a:t>arnold</a:t>
            </a:r>
            <a:r>
              <a:rPr lang="pt-BR" dirty="0" smtClean="0"/>
              <a:t> </a:t>
            </a:r>
            <a:r>
              <a:rPr lang="pt-BR" dirty="0" err="1" smtClean="0"/>
              <a:t>schwazenegger</a:t>
            </a:r>
            <a:endParaRPr lang="pt-BR" dirty="0"/>
          </a:p>
        </p:txBody>
      </p:sp>
      <p:pic>
        <p:nvPicPr>
          <p:cNvPr id="4" name="Espaço Reservado para Conteúdo 3" descr="Arnold Schwarzenegger.jpg"/>
          <p:cNvPicPr>
            <a:picLocks noGrp="1" noChangeAspect="1"/>
          </p:cNvPicPr>
          <p:nvPr>
            <p:ph idx="1"/>
          </p:nvPr>
        </p:nvPicPr>
        <p:blipFill>
          <a:blip r:embed="rId2"/>
          <a:stretch>
            <a:fillRect/>
          </a:stretch>
        </p:blipFill>
        <p:spPr>
          <a:xfrm>
            <a:off x="1857356" y="2643182"/>
            <a:ext cx="6286544" cy="3857652"/>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Hugo chaves passou por recall e permaneceu no poder, foi depois reeleito e esteve no poder até sua morte</a:t>
            </a:r>
            <a:endParaRPr lang="pt-BR" dirty="0"/>
          </a:p>
        </p:txBody>
      </p:sp>
      <p:pic>
        <p:nvPicPr>
          <p:cNvPr id="4" name="Espaço Reservado para Conteúdo 3" descr="HUGO-CHAVES.jpeg"/>
          <p:cNvPicPr>
            <a:picLocks noGrp="1" noChangeAspect="1"/>
          </p:cNvPicPr>
          <p:nvPr>
            <p:ph idx="1"/>
          </p:nvPr>
        </p:nvPicPr>
        <p:blipFill>
          <a:blip r:embed="rId2"/>
          <a:stretch>
            <a:fillRect/>
          </a:stretch>
        </p:blipFill>
        <p:spPr>
          <a:xfrm>
            <a:off x="1357290" y="2069306"/>
            <a:ext cx="6572296" cy="4074338"/>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1066800" y="609600"/>
            <a:ext cx="8077200" cy="4524315"/>
          </a:xfrm>
          <a:prstGeom prst="rect">
            <a:avLst/>
          </a:prstGeom>
          <a:noFill/>
          <a:ln w="9525">
            <a:noFill/>
            <a:miter lim="800000"/>
            <a:headEnd/>
            <a:tailEnd/>
          </a:ln>
          <a:effectLst/>
        </p:spPr>
        <p:txBody>
          <a:bodyPr>
            <a:spAutoFit/>
          </a:bodyPr>
          <a:lstStyle/>
          <a:p>
            <a:r>
              <a:rPr lang="pt-BR" sz="2400" b="1" u="sng" dirty="0">
                <a:latin typeface="Tahoma" pitchFamily="34" charset="0"/>
                <a:cs typeface="Tahoma" pitchFamily="34" charset="0"/>
              </a:rPr>
              <a:t>Conselhos Gestores de Políticas Públicas</a:t>
            </a:r>
            <a:endParaRPr lang="pt-BR" sz="2400" b="1" u="sng" dirty="0">
              <a:latin typeface="Verdana" pitchFamily="34" charset="0"/>
              <a:cs typeface="Times New Roman" pitchFamily="18" charset="0"/>
            </a:endParaRPr>
          </a:p>
          <a:p>
            <a:r>
              <a:rPr lang="pt-BR" sz="2400" dirty="0">
                <a:cs typeface="Times New Roman" pitchFamily="18" charset="0"/>
              </a:rPr>
              <a:t>         </a:t>
            </a:r>
          </a:p>
          <a:p>
            <a:r>
              <a:rPr lang="pt-BR" sz="2400" dirty="0" smtClean="0">
                <a:cs typeface="Times New Roman" pitchFamily="18" charset="0"/>
              </a:rPr>
              <a:t> </a:t>
            </a:r>
            <a:r>
              <a:rPr lang="pt-BR" sz="2400" dirty="0">
                <a:cs typeface="Times New Roman" pitchFamily="18" charset="0"/>
              </a:rPr>
              <a:t>* </a:t>
            </a:r>
            <a:r>
              <a:rPr lang="pt-BR" sz="2400" b="1" dirty="0">
                <a:latin typeface="Tahoma" pitchFamily="34" charset="0"/>
                <a:cs typeface="Tahoma" pitchFamily="34" charset="0"/>
              </a:rPr>
              <a:t>Garantidos pela Constituição de 88;</a:t>
            </a:r>
          </a:p>
          <a:p>
            <a:endParaRPr lang="pt-BR" sz="2400" dirty="0">
              <a:latin typeface="Arial Unicode MS" pitchFamily="34" charset="-128"/>
              <a:ea typeface="Arial Unicode MS" pitchFamily="34" charset="-128"/>
              <a:cs typeface="Arial Unicode MS" pitchFamily="34" charset="-128"/>
            </a:endParaRPr>
          </a:p>
          <a:p>
            <a:r>
              <a:rPr lang="pt-BR" sz="2400" dirty="0">
                <a:cs typeface="Times New Roman" pitchFamily="18" charset="0"/>
              </a:rPr>
              <a:t> *  </a:t>
            </a:r>
            <a:r>
              <a:rPr lang="pt-BR" sz="2400" b="1" dirty="0">
                <a:latin typeface="Tahoma" pitchFamily="34" charset="0"/>
                <a:cs typeface="Tahoma" pitchFamily="34" charset="0"/>
              </a:rPr>
              <a:t>Diretrizes de políticas públicas;</a:t>
            </a:r>
          </a:p>
          <a:p>
            <a:endParaRPr lang="pt-BR" sz="2400" dirty="0">
              <a:latin typeface="Arial Unicode MS" pitchFamily="34" charset="-128"/>
              <a:ea typeface="Arial Unicode MS" pitchFamily="34" charset="-128"/>
              <a:cs typeface="Arial Unicode MS" pitchFamily="34" charset="-128"/>
            </a:endParaRPr>
          </a:p>
          <a:p>
            <a:r>
              <a:rPr lang="pt-BR" sz="2400" dirty="0">
                <a:cs typeface="Times New Roman" pitchFamily="18" charset="0"/>
              </a:rPr>
              <a:t> *  </a:t>
            </a:r>
            <a:r>
              <a:rPr lang="pt-BR" sz="2400" b="1" dirty="0">
                <a:latin typeface="Tahoma" pitchFamily="34" charset="0"/>
                <a:cs typeface="Tahoma" pitchFamily="34" charset="0"/>
              </a:rPr>
              <a:t>Controle efetivo das ações estatais;</a:t>
            </a:r>
          </a:p>
          <a:p>
            <a:endParaRPr lang="pt-BR" sz="2400" dirty="0">
              <a:latin typeface="Arial Unicode MS" pitchFamily="34" charset="-128"/>
              <a:ea typeface="Arial Unicode MS" pitchFamily="34" charset="-128"/>
              <a:cs typeface="Arial Unicode MS" pitchFamily="34" charset="-128"/>
            </a:endParaRPr>
          </a:p>
          <a:p>
            <a:r>
              <a:rPr lang="pt-BR" sz="2400" dirty="0" smtClean="0">
                <a:cs typeface="Times New Roman" pitchFamily="18" charset="0"/>
              </a:rPr>
              <a:t> </a:t>
            </a:r>
            <a:r>
              <a:rPr lang="pt-BR" sz="2400" dirty="0">
                <a:cs typeface="Times New Roman" pitchFamily="18" charset="0"/>
              </a:rPr>
              <a:t>* </a:t>
            </a:r>
            <a:r>
              <a:rPr lang="pt-BR" sz="2400" b="1" dirty="0">
                <a:latin typeface="Tahoma" pitchFamily="34" charset="0"/>
                <a:cs typeface="Tahoma" pitchFamily="34" charset="0"/>
              </a:rPr>
              <a:t>Leis específicas de cada área(Lei de Diretrizes e Bases da Educação, Estatuto da Criança e Adolescente, Estatuto do Idoso, Estatuto da Cidade, Lei Orgânica da Assistência Social)</a:t>
            </a:r>
          </a:p>
        </p:txBody>
      </p:sp>
      <p:pic>
        <p:nvPicPr>
          <p:cNvPr id="39939" name="Picture 3" descr="C:\Arquivos de programas\Arquivos comuns\Microsoft Shared\Clipart\cagcat50\BD05515_.WMF"/>
          <p:cNvPicPr>
            <a:picLocks noChangeAspect="1" noChangeArrowheads="1"/>
          </p:cNvPicPr>
          <p:nvPr/>
        </p:nvPicPr>
        <p:blipFill>
          <a:blip r:embed="rId2"/>
          <a:srcRect/>
          <a:stretch>
            <a:fillRect/>
          </a:stretch>
        </p:blipFill>
        <p:spPr bwMode="auto">
          <a:xfrm>
            <a:off x="2895600" y="5029200"/>
            <a:ext cx="3181350" cy="151447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Arquivos de programas\Arquivos comuns\Microsoft Shared\Clipart\cagcat50\BD05545_.WMF"/>
          <p:cNvPicPr>
            <a:picLocks noChangeAspect="1" noChangeArrowheads="1"/>
          </p:cNvPicPr>
          <p:nvPr/>
        </p:nvPicPr>
        <p:blipFill>
          <a:blip r:embed="rId2"/>
          <a:srcRect/>
          <a:stretch>
            <a:fillRect/>
          </a:stretch>
        </p:blipFill>
        <p:spPr bwMode="auto">
          <a:xfrm>
            <a:off x="533400" y="3124200"/>
            <a:ext cx="3338513" cy="3281363"/>
          </a:xfrm>
          <a:prstGeom prst="rect">
            <a:avLst/>
          </a:prstGeom>
          <a:noFill/>
        </p:spPr>
      </p:pic>
      <p:sp>
        <p:nvSpPr>
          <p:cNvPr id="4099" name="Text Box 3"/>
          <p:cNvSpPr txBox="1">
            <a:spLocks noChangeArrowheads="1"/>
          </p:cNvSpPr>
          <p:nvPr/>
        </p:nvSpPr>
        <p:spPr bwMode="auto">
          <a:xfrm>
            <a:off x="1371600" y="685800"/>
            <a:ext cx="3765550" cy="457200"/>
          </a:xfrm>
          <a:prstGeom prst="rect">
            <a:avLst/>
          </a:prstGeom>
          <a:noFill/>
          <a:ln w="9525">
            <a:noFill/>
            <a:miter lim="800000"/>
            <a:headEnd/>
            <a:tailEnd/>
          </a:ln>
          <a:effectLst/>
        </p:spPr>
        <p:txBody>
          <a:bodyPr>
            <a:spAutoFit/>
          </a:bodyPr>
          <a:lstStyle/>
          <a:p>
            <a:endParaRPr lang="pt-BR"/>
          </a:p>
        </p:txBody>
      </p:sp>
      <p:sp>
        <p:nvSpPr>
          <p:cNvPr id="4100" name="Text Box 4"/>
          <p:cNvSpPr txBox="1">
            <a:spLocks noChangeArrowheads="1"/>
          </p:cNvSpPr>
          <p:nvPr/>
        </p:nvSpPr>
        <p:spPr bwMode="auto">
          <a:xfrm>
            <a:off x="1066800" y="304800"/>
            <a:ext cx="8077200" cy="2862322"/>
          </a:xfrm>
          <a:prstGeom prst="rect">
            <a:avLst/>
          </a:prstGeom>
          <a:noFill/>
          <a:ln w="9525">
            <a:noFill/>
            <a:miter lim="800000"/>
            <a:headEnd/>
            <a:tailEnd/>
          </a:ln>
          <a:effectLst/>
        </p:spPr>
        <p:txBody>
          <a:bodyPr>
            <a:spAutoFit/>
          </a:bodyPr>
          <a:lstStyle/>
          <a:p>
            <a:r>
              <a:rPr lang="pt-BR" sz="3600" dirty="0"/>
              <a:t>A democracia nasce na Grécia antiga sob a forma de democracia direta. A democracia representativa  foi se constituindo entre o século </a:t>
            </a:r>
            <a:r>
              <a:rPr lang="pt-BR" sz="3600" dirty="0" smtClean="0"/>
              <a:t>XVIII </a:t>
            </a:r>
            <a:r>
              <a:rPr lang="pt-BR" sz="3600" dirty="0"/>
              <a:t>e século XIX. </a:t>
            </a:r>
          </a:p>
        </p:txBody>
      </p:sp>
      <p:sp>
        <p:nvSpPr>
          <p:cNvPr id="4101" name="Text Box 5"/>
          <p:cNvSpPr txBox="1">
            <a:spLocks noChangeArrowheads="1"/>
          </p:cNvSpPr>
          <p:nvPr/>
        </p:nvSpPr>
        <p:spPr bwMode="auto">
          <a:xfrm>
            <a:off x="4648200" y="2590800"/>
            <a:ext cx="4235450" cy="3937000"/>
          </a:xfrm>
          <a:prstGeom prst="rect">
            <a:avLst/>
          </a:prstGeom>
          <a:noFill/>
          <a:ln w="9525">
            <a:noFill/>
            <a:miter lim="800000"/>
            <a:headEnd/>
            <a:tailEnd/>
          </a:ln>
          <a:effectLst/>
        </p:spPr>
        <p:txBody>
          <a:bodyPr>
            <a:spAutoFit/>
          </a:bodyPr>
          <a:lstStyle/>
          <a:p>
            <a:r>
              <a:rPr lang="pt-BR" sz="3600" dirty="0"/>
              <a:t>Democracia é o governo do povo, para o povo e pelo  povo. Ela, além de ser um princípio, está numa eterna construção.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428596" y="214290"/>
            <a:ext cx="8077200" cy="6370975"/>
          </a:xfrm>
          <a:prstGeom prst="rect">
            <a:avLst/>
          </a:prstGeom>
          <a:noFill/>
          <a:ln w="9525">
            <a:noFill/>
            <a:miter lim="800000"/>
            <a:headEnd/>
            <a:tailEnd/>
          </a:ln>
          <a:effectLst/>
        </p:spPr>
        <p:txBody>
          <a:bodyPr>
            <a:spAutoFit/>
          </a:bodyPr>
          <a:lstStyle/>
          <a:p>
            <a:r>
              <a:rPr lang="pt-BR" sz="2400" b="1" dirty="0">
                <a:latin typeface="Tahoma" pitchFamily="34" charset="0"/>
                <a:cs typeface="Tahoma" pitchFamily="34" charset="0"/>
              </a:rPr>
              <a:t>Dois grandes grupos de Conselhos:</a:t>
            </a:r>
            <a:endParaRPr lang="pt-BR" sz="2400" dirty="0">
              <a:latin typeface="Arial Unicode MS" pitchFamily="34" charset="-128"/>
              <a:ea typeface="Arial Unicode MS" pitchFamily="34" charset="-128"/>
              <a:cs typeface="Arial Unicode MS" pitchFamily="34" charset="-128"/>
            </a:endParaRPr>
          </a:p>
          <a:p>
            <a:endParaRPr lang="pt-BR" sz="2400" b="1" dirty="0">
              <a:latin typeface="Tahoma" pitchFamily="34" charset="0"/>
              <a:cs typeface="Tahoma" pitchFamily="34" charset="0"/>
            </a:endParaRPr>
          </a:p>
          <a:p>
            <a:r>
              <a:rPr lang="pt-BR" sz="2400" b="1" dirty="0">
                <a:latin typeface="Tahoma" pitchFamily="34" charset="0"/>
                <a:cs typeface="Tahoma" pitchFamily="34" charset="0"/>
              </a:rPr>
              <a:t>1)de políticas públicas que têm caráter obrigatório, são previstos em legislação federal e parte integrante da implementação de políticas públicas a partir da esfera federal, e sua existência é condição para o repasse de recursos federais(Assistência Social, Saúde, Educação e etc...);</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2)temáticos que não são vinculados a legislação federal e sua existência ocorre através de legislação estaduais ou municipais(direitos da mulher,de Cultura, de esportes,de Transporte e etc...)</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Os Conselhos são fóruns capazes de canalizar as reivindicações populares.</a:t>
            </a:r>
            <a:endParaRPr lang="pt-BR" sz="2400" dirty="0">
              <a:latin typeface="Arial Unicode MS" pitchFamily="34" charset="-128"/>
              <a:ea typeface="Arial Unicode MS" pitchFamily="34" charset="-128"/>
              <a:cs typeface="Arial Unicode MS" pitchFamily="34" charset="-128"/>
            </a:endParaRPr>
          </a:p>
          <a:p>
            <a:endParaRPr lang="pt-BR"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428597" y="566738"/>
            <a:ext cx="8715404" cy="5816977"/>
          </a:xfrm>
          <a:prstGeom prst="rect">
            <a:avLst/>
          </a:prstGeom>
          <a:noFill/>
          <a:ln w="9525">
            <a:noFill/>
            <a:miter lim="800000"/>
            <a:headEnd/>
            <a:tailEnd/>
          </a:ln>
          <a:effectLst/>
        </p:spPr>
        <p:txBody>
          <a:bodyPr wrap="square">
            <a:spAutoFit/>
          </a:bodyPr>
          <a:lstStyle/>
          <a:p>
            <a:r>
              <a:rPr lang="pt-BR" sz="2400" b="1" u="sng" dirty="0">
                <a:latin typeface="Tahoma" pitchFamily="34" charset="0"/>
                <a:cs typeface="Tahoma" pitchFamily="34" charset="0"/>
              </a:rPr>
              <a:t>Lei Orgânica do Município de São Paulo</a:t>
            </a:r>
            <a:r>
              <a:rPr lang="pt-BR" sz="2400" b="1" dirty="0">
                <a:latin typeface="Tahoma" pitchFamily="34" charset="0"/>
                <a:cs typeface="Tahoma" pitchFamily="34" charset="0"/>
              </a:rPr>
              <a:t> expressa a questão dos conselhos temáticos e com a instauração da subprefeitura, os Conselhos de </a:t>
            </a:r>
            <a:r>
              <a:rPr lang="pt-BR" sz="2400" b="1" dirty="0" smtClean="0">
                <a:latin typeface="Tahoma" pitchFamily="34" charset="0"/>
                <a:cs typeface="Tahoma" pitchFamily="34" charset="0"/>
              </a:rPr>
              <a:t>Representantes(Hoje Conselhos Participativos).</a:t>
            </a:r>
            <a:r>
              <a:rPr lang="pt-BR" sz="2400" dirty="0" smtClean="0"/>
              <a:t> </a:t>
            </a:r>
            <a:endParaRPr lang="pt-BR" sz="2400" dirty="0"/>
          </a:p>
          <a:p>
            <a:pPr algn="ctr"/>
            <a:r>
              <a:rPr lang="pt-BR" sz="2400" b="1" dirty="0">
                <a:latin typeface="Tahoma" pitchFamily="34" charset="0"/>
                <a:cs typeface="Tahoma" pitchFamily="34" charset="0"/>
              </a:rPr>
              <a:t>SEÇÃO VIII</a:t>
            </a:r>
            <a:endParaRPr lang="pt-BR" sz="2400" dirty="0">
              <a:latin typeface="Arial Unicode MS" pitchFamily="34" charset="-128"/>
              <a:ea typeface="Arial Unicode MS" pitchFamily="34" charset="-128"/>
              <a:cs typeface="Arial Unicode MS" pitchFamily="34" charset="-128"/>
            </a:endParaRPr>
          </a:p>
          <a:p>
            <a:pPr algn="ctr"/>
            <a:r>
              <a:rPr lang="pt-BR" sz="2400" b="1" dirty="0">
                <a:latin typeface="Tahoma" pitchFamily="34" charset="0"/>
                <a:cs typeface="Tahoma" pitchFamily="34" charset="0"/>
              </a:rPr>
              <a:t>DOS CONSELHOS DE REPRESENTANTES</a:t>
            </a:r>
            <a:endParaRPr lang="pt-BR" sz="2400" dirty="0">
              <a:latin typeface="Arial Unicode MS" pitchFamily="34" charset="-128"/>
              <a:ea typeface="Arial Unicode MS" pitchFamily="34" charset="-128"/>
              <a:cs typeface="Arial Unicode MS" pitchFamily="34" charset="-128"/>
            </a:endParaRPr>
          </a:p>
          <a:p>
            <a:endParaRPr lang="pt-BR" sz="2400" b="1" i="1" dirty="0">
              <a:latin typeface="Tahoma" pitchFamily="34" charset="0"/>
              <a:cs typeface="Tahoma" pitchFamily="34" charset="0"/>
            </a:endParaRPr>
          </a:p>
          <a:p>
            <a:r>
              <a:rPr lang="pt-BR" sz="2400" b="1" i="1" dirty="0">
                <a:latin typeface="Tahoma" pitchFamily="34" charset="0"/>
                <a:cs typeface="Tahoma" pitchFamily="34" charset="0"/>
              </a:rPr>
              <a:t>Art. 54</a:t>
            </a:r>
            <a:r>
              <a:rPr lang="pt-BR" sz="2400" i="1" dirty="0">
                <a:latin typeface="Tahoma" pitchFamily="34" charset="0"/>
                <a:cs typeface="Tahoma" pitchFamily="34" charset="0"/>
              </a:rPr>
              <a:t> - </a:t>
            </a:r>
            <a:r>
              <a:rPr lang="pt-BR" sz="2400" b="1" dirty="0">
                <a:latin typeface="Tahoma" pitchFamily="34" charset="0"/>
                <a:cs typeface="Tahoma" pitchFamily="34" charset="0"/>
              </a:rPr>
              <a:t>A cada área administrativa do Município, a ser definida em lei, corresponderá um Conselho de Representantes, cujos membros serão eleitos na forma estabelecida na referida legislação.</a:t>
            </a:r>
          </a:p>
          <a:p>
            <a:endParaRPr lang="pt-BR" sz="2400" b="1" dirty="0">
              <a:cs typeface="Times New Roman" pitchFamily="18" charset="0"/>
            </a:endParaRPr>
          </a:p>
          <a:p>
            <a:r>
              <a:rPr lang="pt-BR" sz="2400" b="1" dirty="0">
                <a:latin typeface="Tahoma" pitchFamily="34" charset="0"/>
                <a:cs typeface="Tahoma" pitchFamily="34" charset="0"/>
              </a:rPr>
              <a:t>Art. 55 - Aos Conselhos de Representantes compete, além do estabelecido em lei, as seguintes atribuições:</a:t>
            </a:r>
            <a:r>
              <a:rPr lang="pt-BR" sz="2400" b="1" i="1" dirty="0">
                <a:solidFill>
                  <a:srgbClr val="FF3399"/>
                </a:solidFill>
                <a:latin typeface="Arial Unicode MS" pitchFamily="34" charset="-128"/>
                <a:ea typeface="Arial Unicode MS" pitchFamily="34" charset="-128"/>
                <a:cs typeface="Arial Unicode MS" pitchFamily="34" charset="-128"/>
              </a:rPr>
              <a:t/>
            </a:r>
            <a:br>
              <a:rPr lang="pt-BR" sz="2400" b="1" i="1" dirty="0">
                <a:solidFill>
                  <a:srgbClr val="FF3399"/>
                </a:solidFill>
                <a:latin typeface="Arial Unicode MS" pitchFamily="34" charset="-128"/>
                <a:ea typeface="Arial Unicode MS" pitchFamily="34" charset="-128"/>
                <a:cs typeface="Arial Unicode MS" pitchFamily="34" charset="-128"/>
              </a:rPr>
            </a:br>
            <a:r>
              <a:rPr lang="pt-BR" b="1" i="1" dirty="0">
                <a:solidFill>
                  <a:srgbClr val="FF3399"/>
                </a:solidFill>
                <a:latin typeface="Arial Unicode MS" pitchFamily="34" charset="-128"/>
                <a:ea typeface="Arial Unicode MS" pitchFamily="34" charset="-128"/>
                <a:cs typeface="Arial Unicode MS" pitchFamily="34" charset="-128"/>
              </a:rPr>
              <a:t/>
            </a:r>
            <a:br>
              <a:rPr lang="pt-BR" b="1" i="1" dirty="0">
                <a:solidFill>
                  <a:srgbClr val="FF3399"/>
                </a:solidFill>
                <a:latin typeface="Arial Unicode MS" pitchFamily="34" charset="-128"/>
                <a:ea typeface="Arial Unicode MS" pitchFamily="34" charset="-128"/>
                <a:cs typeface="Arial Unicode MS" pitchFamily="34" charset="-128"/>
              </a:rPr>
            </a:br>
            <a:endParaRPr lang="pt-BR" dirty="0">
              <a:solidFill>
                <a:srgbClr val="FF339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285720" y="193675"/>
            <a:ext cx="8715436" cy="7109639"/>
          </a:xfrm>
          <a:prstGeom prst="rect">
            <a:avLst/>
          </a:prstGeom>
          <a:noFill/>
          <a:ln w="9525">
            <a:noFill/>
            <a:miter lim="800000"/>
            <a:headEnd/>
            <a:tailEnd/>
          </a:ln>
          <a:effectLst/>
        </p:spPr>
        <p:txBody>
          <a:bodyPr wrap="square">
            <a:spAutoFit/>
          </a:bodyPr>
          <a:lstStyle/>
          <a:p>
            <a:r>
              <a:rPr lang="pt-BR" dirty="0">
                <a:latin typeface="Symbol" pitchFamily="18" charset="2"/>
                <a:ea typeface="Arial Unicode MS" pitchFamily="34" charset="-128"/>
                <a:cs typeface="Arial Unicode MS" pitchFamily="34" charset="-128"/>
              </a:rPr>
              <a:t> </a:t>
            </a:r>
            <a:r>
              <a:rPr lang="pt-BR" dirty="0">
                <a:cs typeface="Times New Roman" pitchFamily="18" charset="0"/>
              </a:rPr>
              <a:t>  </a:t>
            </a:r>
            <a:r>
              <a:rPr lang="pt-BR" sz="2400" b="1" dirty="0">
                <a:latin typeface="Tahoma" pitchFamily="34" charset="0"/>
                <a:cs typeface="Tahoma" pitchFamily="34" charset="0"/>
              </a:rPr>
              <a:t>I - participar, em nível local, do processo de Planejamento Municipal e em especial da elaboração das propostas de diretrizes orçamentárias e do orçamento municipal bem como do Plano Diretor e das respectivas revisões;</a:t>
            </a:r>
            <a:r>
              <a:rPr lang="pt-BR" sz="2400" i="1" dirty="0">
                <a:latin typeface="Arial Unicode MS" pitchFamily="34" charset="-128"/>
                <a:ea typeface="Arial Unicode MS" pitchFamily="34" charset="-128"/>
                <a:cs typeface="Arial Unicode MS" pitchFamily="34" charset="-128"/>
              </a:rPr>
              <a:t/>
            </a:r>
            <a:br>
              <a:rPr lang="pt-BR" sz="2400" i="1" dirty="0">
                <a:latin typeface="Arial Unicode MS" pitchFamily="34" charset="-128"/>
                <a:ea typeface="Arial Unicode MS" pitchFamily="34" charset="-128"/>
                <a:cs typeface="Arial Unicode MS" pitchFamily="34" charset="-128"/>
              </a:rPr>
            </a:br>
            <a:r>
              <a:rPr lang="pt-BR" sz="2400" i="1" dirty="0">
                <a:latin typeface="Arial Unicode MS" pitchFamily="34" charset="-128"/>
                <a:ea typeface="Arial Unicode MS" pitchFamily="34" charset="-128"/>
                <a:cs typeface="Arial Unicode MS" pitchFamily="34" charset="-128"/>
              </a:rPr>
              <a:t/>
            </a:r>
            <a:br>
              <a:rPr lang="pt-BR" sz="2400" i="1" dirty="0">
                <a:latin typeface="Arial Unicode MS" pitchFamily="34" charset="-128"/>
                <a:ea typeface="Arial Unicode MS" pitchFamily="34" charset="-128"/>
                <a:cs typeface="Arial Unicode MS" pitchFamily="34" charset="-128"/>
              </a:rPr>
            </a:br>
            <a:r>
              <a:rPr lang="pt-BR" sz="2400" b="1" dirty="0">
                <a:latin typeface="Tahoma" pitchFamily="34" charset="0"/>
                <a:cs typeface="Tahoma" pitchFamily="34" charset="0"/>
              </a:rPr>
              <a:t>II - participar, em nível local, da fiscalização da execução do orçamento e dos demais atos da administração municipal;</a:t>
            </a:r>
            <a:r>
              <a:rPr lang="pt-BR" sz="2400" i="1" dirty="0">
                <a:latin typeface="Arial Unicode MS" pitchFamily="34" charset="-128"/>
                <a:ea typeface="Arial Unicode MS" pitchFamily="34" charset="-128"/>
                <a:cs typeface="Arial Unicode MS" pitchFamily="34" charset="-128"/>
              </a:rPr>
              <a:t/>
            </a:r>
            <a:br>
              <a:rPr lang="pt-BR" sz="2400" i="1" dirty="0">
                <a:latin typeface="Arial Unicode MS" pitchFamily="34" charset="-128"/>
                <a:ea typeface="Arial Unicode MS" pitchFamily="34" charset="-128"/>
                <a:cs typeface="Arial Unicode MS" pitchFamily="34" charset="-128"/>
              </a:rPr>
            </a:br>
            <a:r>
              <a:rPr lang="pt-BR" sz="2400" i="1" dirty="0">
                <a:latin typeface="Arial Unicode MS" pitchFamily="34" charset="-128"/>
                <a:ea typeface="Arial Unicode MS" pitchFamily="34" charset="-128"/>
                <a:cs typeface="Arial Unicode MS" pitchFamily="34" charset="-128"/>
              </a:rPr>
              <a:t/>
            </a:r>
            <a:br>
              <a:rPr lang="pt-BR" sz="2400" i="1" dirty="0">
                <a:latin typeface="Arial Unicode MS" pitchFamily="34" charset="-128"/>
                <a:ea typeface="Arial Unicode MS" pitchFamily="34" charset="-128"/>
                <a:cs typeface="Arial Unicode MS" pitchFamily="34" charset="-128"/>
              </a:rPr>
            </a:br>
            <a:r>
              <a:rPr lang="pt-BR" sz="2400" b="1" dirty="0">
                <a:latin typeface="Tahoma" pitchFamily="34" charset="0"/>
                <a:cs typeface="Tahoma" pitchFamily="34" charset="0"/>
              </a:rPr>
              <a:t>III - encaminhar representações ao Executivo e à Câmara Municipal, a respeito de questões relacionadas com o interesse da população local.</a:t>
            </a:r>
          </a:p>
          <a:p>
            <a:r>
              <a:rPr lang="pt-BR" sz="2400" b="1" dirty="0">
                <a:latin typeface="Tahoma" pitchFamily="34" charset="0"/>
                <a:cs typeface="Tahoma" pitchFamily="34" charset="0"/>
              </a:rPr>
              <a:t>  </a:t>
            </a:r>
          </a:p>
          <a:p>
            <a:pPr algn="ctr"/>
            <a:r>
              <a:rPr lang="pt-BR" sz="2400" b="1" dirty="0">
                <a:latin typeface="Tahoma" pitchFamily="34" charset="0"/>
                <a:cs typeface="Tahoma" pitchFamily="34" charset="0"/>
              </a:rPr>
              <a:t>  Infelizmente, hoje na cidade de São Paulo, as subprefeituras são ainda, na verdade, administrações regionais</a:t>
            </a:r>
            <a:r>
              <a:rPr lang="pt-BR" sz="2400" b="1" dirty="0" smtClean="0">
                <a:latin typeface="Tahoma" pitchFamily="34" charset="0"/>
                <a:cs typeface="Tahoma" pitchFamily="34" charset="0"/>
              </a:rPr>
              <a:t>. É fundamental iniciarmos um processo de descentralização aqui em São Paulo</a:t>
            </a:r>
            <a:endParaRPr lang="pt-BR" sz="2400" dirty="0">
              <a:latin typeface="Arial Unicode MS" pitchFamily="34" charset="-128"/>
              <a:ea typeface="Arial Unicode MS" pitchFamily="34" charset="-128"/>
              <a:cs typeface="Arial Unicode MS" pitchFamily="34" charset="-128"/>
            </a:endParaRPr>
          </a:p>
          <a:p>
            <a:pPr algn="ctr"/>
            <a:endParaRPr lang="pt-BR"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dirty="0" smtClean="0">
                <a:solidFill>
                  <a:schemeClr val="tx1"/>
                </a:solidFill>
              </a:rPr>
              <a:t>Criação do conselho participativo municipal</a:t>
            </a:r>
            <a:endParaRPr lang="pt-BR" sz="2400" dirty="0">
              <a:solidFill>
                <a:schemeClr val="tx1"/>
              </a:solidFill>
            </a:endParaRPr>
          </a:p>
        </p:txBody>
      </p:sp>
      <p:sp>
        <p:nvSpPr>
          <p:cNvPr id="3" name="Espaço Reservado para Conteúdo 2"/>
          <p:cNvSpPr>
            <a:spLocks noGrp="1"/>
          </p:cNvSpPr>
          <p:nvPr>
            <p:ph idx="1"/>
          </p:nvPr>
        </p:nvSpPr>
        <p:spPr/>
        <p:txBody>
          <a:bodyPr>
            <a:normAutofit fontScale="55000" lnSpcReduction="20000"/>
          </a:bodyPr>
          <a:lstStyle/>
          <a:p>
            <a:r>
              <a:rPr lang="pt-BR" sz="4400" i="1" dirty="0" smtClean="0">
                <a:solidFill>
                  <a:schemeClr val="tx1"/>
                </a:solidFill>
              </a:rPr>
              <a:t>O Conselho Participativo Municipal tem caráter eminentemente público e é organismo autônomo da sociedade civil,reconhecido pelo Poder Público Municipal como instância de representação da população de cada região da Cidade para exercer o direito dos cidadãos ao controle social, por meio da fiscalização de ações e gastos públicos, bem como da apresentação de demandas, necessidades e prioridades na área de sua abrangência.</a:t>
            </a:r>
            <a:br>
              <a:rPr lang="pt-BR" sz="4400" i="1" dirty="0" smtClean="0">
                <a:solidFill>
                  <a:schemeClr val="tx1"/>
                </a:solidFill>
              </a:rPr>
            </a:br>
            <a:endParaRPr lang="pt-BR" sz="4400" i="1" dirty="0" smtClean="0">
              <a:solidFill>
                <a:schemeClr val="tx1"/>
              </a:solidFill>
            </a:endParaRPr>
          </a:p>
          <a:p>
            <a:endParaRPr lang="pt-BR" i="1" dirty="0" smtClean="0"/>
          </a:p>
          <a:p>
            <a:endParaRPr lang="pt-BR" i="1" dirty="0" smtClean="0"/>
          </a:p>
          <a:p>
            <a:r>
              <a:rPr lang="pt-BR" b="1" dirty="0" smtClean="0">
                <a:solidFill>
                  <a:schemeClr val="tx1"/>
                </a:solidFill>
              </a:rPr>
              <a:t>DECRETO Nº 54.156, DE 1º DE AGOSTO DE 2013</a:t>
            </a:r>
            <a:br>
              <a:rPr lang="pt-BR" b="1" dirty="0" smtClean="0">
                <a:solidFill>
                  <a:schemeClr val="tx1"/>
                </a:solidFill>
              </a:rPr>
            </a:br>
            <a:r>
              <a:rPr lang="pt-BR" b="1" dirty="0" smtClean="0">
                <a:solidFill>
                  <a:schemeClr val="tx1"/>
                </a:solidFill>
              </a:rPr>
              <a:t>Regulamenta os artigos 34 e 35 da Lei nº 15.764, de 27 de maio de 2013, que dispõem sobre a criação, composição e atribuições do Conselho Participativo Municipal em cada Subprefeitura.</a:t>
            </a:r>
            <a:br>
              <a:rPr lang="pt-BR" b="1" dirty="0" smtClean="0">
                <a:solidFill>
                  <a:schemeClr val="tx1"/>
                </a:solidFill>
              </a:rPr>
            </a:br>
            <a:endParaRPr lang="pt-BR" b="1" dirty="0" smtClean="0">
              <a:solidFill>
                <a:schemeClr val="tx1"/>
              </a:solidFill>
            </a:endParaRPr>
          </a:p>
          <a:p>
            <a:endParaRPr lang="pt-B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285721" y="184150"/>
            <a:ext cx="8858280" cy="6001643"/>
          </a:xfrm>
          <a:prstGeom prst="rect">
            <a:avLst/>
          </a:prstGeom>
          <a:noFill/>
          <a:ln w="9525">
            <a:noFill/>
            <a:miter lim="800000"/>
            <a:headEnd/>
            <a:tailEnd/>
          </a:ln>
          <a:effectLst/>
        </p:spPr>
        <p:txBody>
          <a:bodyPr wrap="square">
            <a:spAutoFit/>
          </a:bodyPr>
          <a:lstStyle/>
          <a:p>
            <a:r>
              <a:rPr lang="pt-BR" sz="2400" b="1" u="sng" dirty="0">
                <a:latin typeface="Tahoma" pitchFamily="34" charset="0"/>
                <a:cs typeface="Tahoma" pitchFamily="34" charset="0"/>
              </a:rPr>
              <a:t>Orçamento Participativo</a:t>
            </a:r>
            <a:endParaRPr lang="pt-BR" sz="2400" b="1" u="sng" dirty="0">
              <a:latin typeface="Verdana" pitchFamily="34" charset="0"/>
              <a:cs typeface="Times New Roman" pitchFamily="18" charset="0"/>
            </a:endParaRPr>
          </a:p>
          <a:p>
            <a:r>
              <a:rPr lang="pt-BR" sz="2400" b="1" dirty="0">
                <a:latin typeface="Tahoma" pitchFamily="34" charset="0"/>
                <a:cs typeface="Tahoma" pitchFamily="34" charset="0"/>
              </a:rPr>
              <a:t>Surge efetivamente no Brasil em 1982 e ganham projeção em 1988 com os mecanismos instituídos na CF88.</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-Conferência Mundial Habitat II em Istambul /Turquia: esta proposta foi referendada como uma das 40 melhores práticas do mundo.</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-Fortalece-se na administração de Porto Alegre e é “exportada”</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-No Peru: Lei Nacional/reforma constitucional (800 municípios)</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-República Dominicana- 60 experiências</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-Chile, Venezuela, Bolívia instituem esta experiência</a:t>
            </a:r>
            <a:endParaRPr lang="pt-BR" sz="2400" dirty="0">
              <a:latin typeface="Arial Unicode MS" pitchFamily="34" charset="-128"/>
              <a:ea typeface="Arial Unicode MS" pitchFamily="34" charset="-128"/>
              <a:cs typeface="Arial Unicode MS" pitchFamily="34" charset="-128"/>
            </a:endParaRPr>
          </a:p>
          <a:p>
            <a:r>
              <a:rPr lang="pt-BR" sz="2400" b="1" dirty="0">
                <a:latin typeface="Tahoma" pitchFamily="34" charset="0"/>
                <a:cs typeface="Tahoma" pitchFamily="34" charset="0"/>
              </a:rPr>
              <a:t>-diferentes formas de fazer entre o Brasil e os outros da América Latina(institucionalização, exercício do planejamento local)</a:t>
            </a:r>
            <a:endParaRPr lang="pt-BR" sz="2400"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14282" y="304800"/>
            <a:ext cx="8715436" cy="5447645"/>
          </a:xfrm>
          <a:prstGeom prst="rect">
            <a:avLst/>
          </a:prstGeom>
          <a:noFill/>
          <a:ln w="9525">
            <a:noFill/>
            <a:miter lim="800000"/>
            <a:headEnd/>
            <a:tailEnd/>
          </a:ln>
          <a:effectLst/>
        </p:spPr>
        <p:txBody>
          <a:bodyPr wrap="square">
            <a:spAutoFit/>
          </a:bodyPr>
          <a:lstStyle/>
          <a:p>
            <a:r>
              <a:rPr lang="pt-BR" b="1" dirty="0">
                <a:solidFill>
                  <a:srgbClr val="000000"/>
                </a:solidFill>
                <a:latin typeface="Tahoma" pitchFamily="34" charset="0"/>
                <a:cs typeface="Tahoma" pitchFamily="34" charset="0"/>
              </a:rPr>
              <a:t>-</a:t>
            </a:r>
            <a:r>
              <a:rPr lang="pt-BR" sz="2000" b="1" dirty="0">
                <a:latin typeface="Tahoma" pitchFamily="34" charset="0"/>
                <a:cs typeface="Tahoma" pitchFamily="34" charset="0"/>
              </a:rPr>
              <a:t>Europa(55 municípios na Polônia, Alemanha, França, Portugal e Espanha) e Canadá.</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-Contribui para a modernização da gestão financeira local.</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-Dificuldade de sustentabilidade(extinto em São Paulo, Ipatinga, Caxias, Betim)e atuação sobre parte pequena do orçamento;</a:t>
            </a:r>
            <a:endParaRPr lang="pt-BR" sz="2000" dirty="0">
              <a:latin typeface="Arial Unicode MS" pitchFamily="34" charset="-128"/>
              <a:ea typeface="Arial Unicode MS" pitchFamily="34" charset="-128"/>
              <a:cs typeface="Arial Unicode MS" pitchFamily="34" charset="-128"/>
            </a:endParaRPr>
          </a:p>
          <a:p>
            <a:endParaRPr lang="pt-BR" sz="2000" b="1" dirty="0">
              <a:latin typeface="Tahoma" pitchFamily="34" charset="0"/>
              <a:cs typeface="Tahoma" pitchFamily="34" charset="0"/>
            </a:endParaRPr>
          </a:p>
          <a:p>
            <a:r>
              <a:rPr lang="pt-BR" sz="2000" b="1" dirty="0">
                <a:latin typeface="Tahoma" pitchFamily="34" charset="0"/>
                <a:cs typeface="Tahoma" pitchFamily="34" charset="0"/>
              </a:rPr>
              <a:t>Contribuição do OP em termos globais:</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-ampliação da participação;</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-acesso maior das mulheres ao orçamento público,</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-ajuda a instituir o planejamento,</a:t>
            </a:r>
            <a:endParaRPr lang="pt-BR" sz="2000" dirty="0">
              <a:latin typeface="Arial Unicode MS" pitchFamily="34" charset="-128"/>
              <a:ea typeface="Arial Unicode MS" pitchFamily="34" charset="-128"/>
              <a:cs typeface="Arial Unicode MS" pitchFamily="34" charset="-128"/>
            </a:endParaRPr>
          </a:p>
          <a:p>
            <a:r>
              <a:rPr lang="pt-BR" sz="2000" b="1" dirty="0">
                <a:latin typeface="Tahoma" pitchFamily="34" charset="0"/>
                <a:cs typeface="Tahoma" pitchFamily="34" charset="0"/>
              </a:rPr>
              <a:t>-como educação-cidadã;</a:t>
            </a:r>
          </a:p>
          <a:p>
            <a:endParaRPr lang="pt-BR" sz="2000" b="1" dirty="0">
              <a:latin typeface="Tahoma" pitchFamily="34" charset="0"/>
              <a:cs typeface="Tahoma" pitchFamily="34" charset="0"/>
            </a:endParaRPr>
          </a:p>
          <a:p>
            <a:pPr algn="ctr"/>
            <a:r>
              <a:rPr lang="pt-BR" sz="2000" b="1" dirty="0">
                <a:latin typeface="Tahoma" pitchFamily="34" charset="0"/>
                <a:cs typeface="Tahoma" pitchFamily="34" charset="0"/>
              </a:rPr>
              <a:t>Infelizmente na cidade de São </a:t>
            </a:r>
            <a:r>
              <a:rPr lang="pt-BR" sz="2000" b="1" dirty="0" smtClean="0">
                <a:latin typeface="Tahoma" pitchFamily="34" charset="0"/>
                <a:cs typeface="Tahoma" pitchFamily="34" charset="0"/>
              </a:rPr>
              <a:t>Paulo após 2005, </a:t>
            </a:r>
            <a:r>
              <a:rPr lang="pt-BR" sz="2000" b="1" dirty="0">
                <a:latin typeface="Tahoma" pitchFamily="34" charset="0"/>
                <a:cs typeface="Tahoma" pitchFamily="34" charset="0"/>
              </a:rPr>
              <a:t>o poder executivo simplesmente desativou os Orçamentos </a:t>
            </a:r>
            <a:r>
              <a:rPr lang="pt-BR" sz="2000" b="1" dirty="0" smtClean="0">
                <a:latin typeface="Tahoma" pitchFamily="34" charset="0"/>
                <a:cs typeface="Tahoma" pitchFamily="34" charset="0"/>
              </a:rPr>
              <a:t>Participativos.</a:t>
            </a:r>
          </a:p>
          <a:p>
            <a:pPr algn="ctr"/>
            <a:r>
              <a:rPr lang="pt-BR" sz="2000" b="1" dirty="0" smtClean="0">
                <a:latin typeface="Tahoma" pitchFamily="34" charset="0"/>
                <a:ea typeface="Arial Unicode MS" pitchFamily="34" charset="-128"/>
                <a:cs typeface="Tahoma" pitchFamily="34" charset="0"/>
              </a:rPr>
              <a:t>Hoje a Prefeitura de São Paulo está construindo o CPOP(Conselho Municipal de Planejamento e Orçamento Participativos) </a:t>
            </a:r>
            <a:endParaRPr lang="pt-BR" sz="2000" dirty="0">
              <a:latin typeface="Arial Unicode MS" pitchFamily="34" charset="-128"/>
              <a:ea typeface="Arial Unicode MS" pitchFamily="34" charset="-128"/>
              <a:cs typeface="Arial Unicode MS" pitchFamily="34" charset="-128"/>
            </a:endParaRPr>
          </a:p>
          <a:p>
            <a:pPr algn="ctr"/>
            <a:endParaRPr lang="pt-BR" sz="2800" dirty="0">
              <a:solidFill>
                <a:srgbClr val="FF99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EXERCÍCIO DE DEMOCRACIA DIRETA</a:t>
            </a:r>
            <a:endParaRPr lang="pt-BR" dirty="0"/>
          </a:p>
        </p:txBody>
      </p:sp>
      <p:sp>
        <p:nvSpPr>
          <p:cNvPr id="3" name="Espaço Reservado para Conteúdo 2"/>
          <p:cNvSpPr>
            <a:spLocks noGrp="1"/>
          </p:cNvSpPr>
          <p:nvPr>
            <p:ph idx="1"/>
          </p:nvPr>
        </p:nvSpPr>
        <p:spPr/>
        <p:txBody>
          <a:bodyPr/>
          <a:lstStyle/>
          <a:p>
            <a:r>
              <a:rPr lang="pt-BR" dirty="0" smtClean="0">
                <a:solidFill>
                  <a:schemeClr val="tx1"/>
                </a:solidFill>
              </a:rPr>
              <a:t>1 – Você é favorável que uma EMENDA CONSTITUCIONAL, aprovada pelo Congresso nacional, para entrar em vigor deva passar por referendo?    (  )Sim       (   )Não</a:t>
            </a:r>
          </a:p>
          <a:p>
            <a:r>
              <a:rPr lang="pt-BR" dirty="0" smtClean="0">
                <a:solidFill>
                  <a:schemeClr val="tx1"/>
                </a:solidFill>
              </a:rPr>
              <a:t>2 -  Você quer escolher através de eleição direta o SUBPREFEITO de sua região da cidade de São Paulo?  (    ) Sim     (    ) Não    </a:t>
            </a:r>
            <a:endParaRPr lang="pt-BR" dirty="0">
              <a:solidFill>
                <a:schemeClr val="tx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Arquivos de programas\Arquivos comuns\Microsoft Shared\Clipart\cagcat50\DD01352_.wmf"/>
          <p:cNvPicPr>
            <a:picLocks noChangeAspect="1" noChangeArrowheads="1"/>
          </p:cNvPicPr>
          <p:nvPr/>
        </p:nvPicPr>
        <p:blipFill>
          <a:blip r:embed="rId2"/>
          <a:srcRect/>
          <a:stretch>
            <a:fillRect/>
          </a:stretch>
        </p:blipFill>
        <p:spPr bwMode="auto">
          <a:xfrm>
            <a:off x="6553200" y="2286000"/>
            <a:ext cx="2239963" cy="1695450"/>
          </a:xfrm>
          <a:prstGeom prst="rect">
            <a:avLst/>
          </a:prstGeom>
          <a:noFill/>
        </p:spPr>
      </p:pic>
      <p:sp>
        <p:nvSpPr>
          <p:cNvPr id="7171" name="Text Box 3"/>
          <p:cNvSpPr txBox="1">
            <a:spLocks noChangeArrowheads="1"/>
          </p:cNvSpPr>
          <p:nvPr/>
        </p:nvSpPr>
        <p:spPr bwMode="auto">
          <a:xfrm>
            <a:off x="2057400" y="685800"/>
            <a:ext cx="6705600" cy="457200"/>
          </a:xfrm>
          <a:prstGeom prst="rect">
            <a:avLst/>
          </a:prstGeom>
          <a:noFill/>
          <a:ln w="9525">
            <a:noFill/>
            <a:miter lim="800000"/>
            <a:headEnd/>
            <a:tailEnd/>
          </a:ln>
          <a:effectLst/>
        </p:spPr>
        <p:txBody>
          <a:bodyPr>
            <a:spAutoFit/>
          </a:bodyPr>
          <a:lstStyle/>
          <a:p>
            <a:endParaRPr lang="pt-BR"/>
          </a:p>
        </p:txBody>
      </p:sp>
      <p:sp>
        <p:nvSpPr>
          <p:cNvPr id="7172" name="Text Box 4"/>
          <p:cNvSpPr txBox="1">
            <a:spLocks noChangeArrowheads="1"/>
          </p:cNvSpPr>
          <p:nvPr/>
        </p:nvSpPr>
        <p:spPr bwMode="auto">
          <a:xfrm>
            <a:off x="714348" y="0"/>
            <a:ext cx="8048652" cy="1323439"/>
          </a:xfrm>
          <a:prstGeom prst="rect">
            <a:avLst/>
          </a:prstGeom>
          <a:noFill/>
          <a:ln w="9525">
            <a:noFill/>
            <a:miter lim="800000"/>
            <a:headEnd/>
            <a:tailEnd/>
          </a:ln>
          <a:effectLst/>
        </p:spPr>
        <p:txBody>
          <a:bodyPr wrap="square">
            <a:spAutoFit/>
          </a:bodyPr>
          <a:lstStyle/>
          <a:p>
            <a:pPr algn="ctr"/>
            <a:r>
              <a:rPr lang="pt-BR" sz="4000" dirty="0"/>
              <a:t>Para onde deve seguir a construção da democracia brasileira?</a:t>
            </a:r>
          </a:p>
        </p:txBody>
      </p:sp>
      <p:sp>
        <p:nvSpPr>
          <p:cNvPr id="7173" name="Text Box 5"/>
          <p:cNvSpPr txBox="1">
            <a:spLocks noChangeArrowheads="1"/>
          </p:cNvSpPr>
          <p:nvPr/>
        </p:nvSpPr>
        <p:spPr bwMode="auto">
          <a:xfrm>
            <a:off x="1295400" y="3643314"/>
            <a:ext cx="7391400" cy="3108543"/>
          </a:xfrm>
          <a:prstGeom prst="rect">
            <a:avLst/>
          </a:prstGeom>
          <a:noFill/>
          <a:ln w="9525">
            <a:noFill/>
            <a:miter lim="800000"/>
            <a:headEnd/>
            <a:tailEnd/>
          </a:ln>
          <a:effectLst/>
        </p:spPr>
        <p:txBody>
          <a:bodyPr wrap="square">
            <a:spAutoFit/>
          </a:bodyPr>
          <a:lstStyle/>
          <a:p>
            <a:r>
              <a:rPr lang="pt-BR" sz="2800" dirty="0"/>
              <a:t>por uma </a:t>
            </a:r>
            <a:r>
              <a:rPr lang="pt-BR" sz="2800" dirty="0">
                <a:solidFill>
                  <a:schemeClr val="tx2"/>
                </a:solidFill>
              </a:rPr>
              <a:t>reforma eleitoral</a:t>
            </a:r>
            <a:r>
              <a:rPr lang="pt-BR" sz="2800" dirty="0"/>
              <a:t> profunda, por mecanismos da </a:t>
            </a:r>
            <a:r>
              <a:rPr lang="pt-BR" sz="2800" dirty="0">
                <a:solidFill>
                  <a:schemeClr val="tx2"/>
                </a:solidFill>
              </a:rPr>
              <a:t>democracia participativa</a:t>
            </a:r>
            <a:r>
              <a:rPr lang="pt-BR" sz="2800" dirty="0"/>
              <a:t> mais estruturados, pela </a:t>
            </a:r>
            <a:r>
              <a:rPr lang="pt-BR" sz="2800" dirty="0">
                <a:solidFill>
                  <a:schemeClr val="tx2"/>
                </a:solidFill>
              </a:rPr>
              <a:t>democratização da comunicação</a:t>
            </a:r>
            <a:r>
              <a:rPr lang="pt-BR" sz="2800" dirty="0"/>
              <a:t> e pela </a:t>
            </a:r>
            <a:r>
              <a:rPr lang="pt-BR" sz="2800" dirty="0">
                <a:solidFill>
                  <a:schemeClr val="tx2"/>
                </a:solidFill>
              </a:rPr>
              <a:t>reforma do poder judiciário</a:t>
            </a:r>
            <a:r>
              <a:rPr lang="pt-BR" sz="2800" dirty="0"/>
              <a:t>, além de garantir a todos brasileiros boas condições de vida, igualdade de oportunidades e justiça social. </a:t>
            </a:r>
          </a:p>
        </p:txBody>
      </p:sp>
      <p:sp>
        <p:nvSpPr>
          <p:cNvPr id="7174" name="Text Box 6"/>
          <p:cNvSpPr txBox="1">
            <a:spLocks noChangeArrowheads="1"/>
          </p:cNvSpPr>
          <p:nvPr/>
        </p:nvSpPr>
        <p:spPr bwMode="auto">
          <a:xfrm>
            <a:off x="1676400" y="1600200"/>
            <a:ext cx="184150" cy="457200"/>
          </a:xfrm>
          <a:prstGeom prst="rect">
            <a:avLst/>
          </a:prstGeom>
          <a:noFill/>
          <a:ln w="9525">
            <a:noFill/>
            <a:miter lim="800000"/>
            <a:headEnd/>
            <a:tailEnd/>
          </a:ln>
          <a:effectLst/>
        </p:spPr>
        <p:txBody>
          <a:bodyPr wrap="none">
            <a:spAutoFit/>
          </a:bodyPr>
          <a:lstStyle/>
          <a:p>
            <a:endParaRPr lang="pt-BR"/>
          </a:p>
        </p:txBody>
      </p:sp>
      <p:sp>
        <p:nvSpPr>
          <p:cNvPr id="7175" name="Rectangle 7"/>
          <p:cNvSpPr>
            <a:spLocks noChangeArrowheads="1"/>
          </p:cNvSpPr>
          <p:nvPr/>
        </p:nvSpPr>
        <p:spPr bwMode="auto">
          <a:xfrm>
            <a:off x="1295400" y="1428736"/>
            <a:ext cx="5410200" cy="2246769"/>
          </a:xfrm>
          <a:prstGeom prst="rect">
            <a:avLst/>
          </a:prstGeom>
          <a:noFill/>
          <a:ln w="9525">
            <a:noFill/>
            <a:miter lim="800000"/>
            <a:headEnd/>
            <a:tailEnd/>
          </a:ln>
          <a:effectLst/>
        </p:spPr>
        <p:txBody>
          <a:bodyPr wrap="square">
            <a:spAutoFit/>
          </a:bodyPr>
          <a:lstStyle/>
          <a:p>
            <a:r>
              <a:rPr lang="pt-BR" sz="2800" dirty="0"/>
              <a:t>O aprofundamento da democracia brasileira passará pelo estabelecimento de mecanismos de </a:t>
            </a:r>
            <a:r>
              <a:rPr lang="pt-BR" sz="2800" dirty="0">
                <a:solidFill>
                  <a:schemeClr val="tx2"/>
                </a:solidFill>
              </a:rPr>
              <a:t>democracia direta</a:t>
            </a:r>
            <a:r>
              <a:rPr lang="pt-BR" sz="2800" dirty="0"/>
              <a:t> (referendo, plebiscito e iniciativa popular),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214282" y="0"/>
            <a:ext cx="8929718" cy="7540526"/>
          </a:xfrm>
          <a:prstGeom prst="rect">
            <a:avLst/>
          </a:prstGeom>
          <a:noFill/>
          <a:ln w="9525">
            <a:noFill/>
            <a:miter lim="800000"/>
            <a:headEnd/>
            <a:tailEnd/>
          </a:ln>
          <a:effectLst/>
        </p:spPr>
        <p:txBody>
          <a:bodyPr wrap="square">
            <a:spAutoFit/>
          </a:bodyPr>
          <a:lstStyle/>
          <a:p>
            <a:r>
              <a:rPr lang="pt-BR" sz="3200" b="1" dirty="0" smtClean="0"/>
              <a:t>Dez </a:t>
            </a:r>
            <a:r>
              <a:rPr lang="pt-BR" sz="3200" b="1" dirty="0"/>
              <a:t>eixos essenciais para a democracia:</a:t>
            </a:r>
          </a:p>
          <a:p>
            <a:r>
              <a:rPr lang="pt-BR" sz="3200" dirty="0"/>
              <a:t>1)Eleição popular da Assembléia Constituinte em caráter exclusivo;</a:t>
            </a:r>
          </a:p>
          <a:p>
            <a:r>
              <a:rPr lang="pt-BR" sz="3200" dirty="0"/>
              <a:t>2)Eleição de governantes por período determinado(número limitado de mandatos parlamentares)</a:t>
            </a:r>
          </a:p>
          <a:p>
            <a:r>
              <a:rPr lang="pt-BR" sz="3200" dirty="0"/>
              <a:t>3)Plebiscitos;     4)Referendos;</a:t>
            </a:r>
          </a:p>
          <a:p>
            <a:r>
              <a:rPr lang="pt-BR" sz="3200" dirty="0"/>
              <a:t>5)Recall(revogação de mandatos);</a:t>
            </a:r>
          </a:p>
          <a:p>
            <a:r>
              <a:rPr lang="pt-BR" sz="3200" dirty="0"/>
              <a:t>6)Instituição da Iniciativa Popular;</a:t>
            </a:r>
          </a:p>
          <a:p>
            <a:r>
              <a:rPr lang="pt-BR" sz="3200" dirty="0"/>
              <a:t>7)Orçamentos participativos(fim das emendas individuais no orçamento);</a:t>
            </a:r>
          </a:p>
          <a:p>
            <a:r>
              <a:rPr lang="pt-BR" sz="3200" dirty="0"/>
              <a:t>8)Ouvidoria Popular dos Serviços </a:t>
            </a:r>
            <a:r>
              <a:rPr lang="pt-BR" sz="3200" dirty="0" smtClean="0"/>
              <a:t>Públicos</a:t>
            </a:r>
          </a:p>
          <a:p>
            <a:r>
              <a:rPr lang="pt-BR" sz="3200" dirty="0" smtClean="0"/>
              <a:t>9)Lei de acesso à </a:t>
            </a:r>
            <a:r>
              <a:rPr lang="pt-BR" sz="3200" smtClean="0"/>
              <a:t>Informação </a:t>
            </a:r>
          </a:p>
          <a:p>
            <a:r>
              <a:rPr lang="pt-BR" sz="3200" smtClean="0"/>
              <a:t>10)Conselhos </a:t>
            </a:r>
            <a:r>
              <a:rPr lang="pt-BR" sz="3200" dirty="0" smtClean="0"/>
              <a:t>e Conferências</a:t>
            </a:r>
            <a:endParaRPr lang="pt-BR" sz="3200" dirty="0"/>
          </a:p>
          <a:p>
            <a:endParaRPr lang="pt-BR" sz="3600" dirty="0"/>
          </a:p>
        </p:txBody>
      </p:sp>
      <p:pic>
        <p:nvPicPr>
          <p:cNvPr id="8195" name="Picture 3" descr="C:\Arquivos de programas\Arquivos comuns\Microsoft Shared\Clipart\cagcat50\BD05219_.WMF"/>
          <p:cNvPicPr>
            <a:picLocks noChangeAspect="1" noChangeArrowheads="1"/>
          </p:cNvPicPr>
          <p:nvPr/>
        </p:nvPicPr>
        <p:blipFill>
          <a:blip r:embed="rId2"/>
          <a:srcRect/>
          <a:stretch>
            <a:fillRect/>
          </a:stretch>
        </p:blipFill>
        <p:spPr bwMode="auto">
          <a:xfrm>
            <a:off x="7072330" y="2428868"/>
            <a:ext cx="2071670" cy="2000264"/>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428597" y="219075"/>
            <a:ext cx="8429683" cy="6251575"/>
          </a:xfrm>
          <a:prstGeom prst="rect">
            <a:avLst/>
          </a:prstGeom>
          <a:noFill/>
          <a:ln w="9525">
            <a:noFill/>
            <a:miter lim="800000"/>
            <a:headEnd/>
            <a:tailEnd/>
          </a:ln>
          <a:effectLst/>
        </p:spPr>
        <p:txBody>
          <a:bodyPr wrap="square">
            <a:spAutoFit/>
          </a:bodyPr>
          <a:lstStyle/>
          <a:p>
            <a:pPr algn="ctr"/>
            <a:r>
              <a:rPr lang="pt-BR" sz="3600" b="1" dirty="0"/>
              <a:t>“Nós devemos ser a mudança que desejamos ver no mundo.”</a:t>
            </a:r>
          </a:p>
          <a:p>
            <a:pPr algn="ctr"/>
            <a:r>
              <a:rPr lang="pt-BR" sz="3600" b="1" dirty="0"/>
              <a:t>Mahatma Gandhi</a:t>
            </a:r>
          </a:p>
          <a:p>
            <a:pPr algn="ctr"/>
            <a:endParaRPr lang="pt-BR" sz="3600" b="1" dirty="0"/>
          </a:p>
          <a:p>
            <a:pPr algn="ctr"/>
            <a:endParaRPr lang="pt-BR" sz="3600" b="1" dirty="0"/>
          </a:p>
          <a:p>
            <a:pPr algn="ctr"/>
            <a:endParaRPr lang="pt-BR" sz="3600" b="1" dirty="0"/>
          </a:p>
          <a:p>
            <a:pPr algn="ctr"/>
            <a:endParaRPr lang="pt-BR" sz="3600" b="1" dirty="0"/>
          </a:p>
          <a:p>
            <a:pPr algn="ctr"/>
            <a:r>
              <a:rPr lang="pt-BR" sz="4400" b="1" dirty="0"/>
              <a:t>VIVA A SOBERANIA DO POVO BRASILEIRO!</a:t>
            </a:r>
          </a:p>
          <a:p>
            <a:pPr algn="ctr"/>
            <a:r>
              <a:rPr lang="pt-BR" sz="3200" b="1" dirty="0">
                <a:hlinkClick r:id="rId2"/>
              </a:rPr>
              <a:t>www.escoladegoverno.org.br</a:t>
            </a:r>
            <a:endParaRPr lang="pt-BR" sz="3200" b="1" dirty="0"/>
          </a:p>
          <a:p>
            <a:pPr algn="ctr"/>
            <a:r>
              <a:rPr lang="pt-BR" sz="3200" b="1" dirty="0" err="1"/>
              <a:t>Tel</a:t>
            </a:r>
            <a:r>
              <a:rPr lang="pt-BR" sz="3200" b="1" dirty="0"/>
              <a:t>: 11/3256.6338</a:t>
            </a:r>
          </a:p>
        </p:txBody>
      </p:sp>
      <p:pic>
        <p:nvPicPr>
          <p:cNvPr id="46083" name="Picture 3" descr="C:\Arquivos de programas\Arquivos comuns\Microsoft Shared\Clipart\cagcat50\BD07311_.WMF"/>
          <p:cNvPicPr>
            <a:picLocks noChangeAspect="1" noChangeArrowheads="1"/>
          </p:cNvPicPr>
          <p:nvPr/>
        </p:nvPicPr>
        <p:blipFill>
          <a:blip r:embed="rId3"/>
          <a:srcRect/>
          <a:stretch>
            <a:fillRect/>
          </a:stretch>
        </p:blipFill>
        <p:spPr bwMode="auto">
          <a:xfrm>
            <a:off x="4267200" y="2133600"/>
            <a:ext cx="1657350" cy="17970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r>
              <a:rPr lang="pt-BR" dirty="0"/>
              <a:t>DEMOCRACIA</a:t>
            </a:r>
            <a:br>
              <a:rPr lang="pt-BR" dirty="0"/>
            </a:br>
            <a:r>
              <a:rPr lang="pt-BR" dirty="0"/>
              <a:t>demos = povo e  </a:t>
            </a:r>
            <a:r>
              <a:rPr lang="pt-BR" dirty="0" err="1"/>
              <a:t>kratia</a:t>
            </a:r>
            <a:r>
              <a:rPr lang="pt-BR" dirty="0"/>
              <a:t> = poder</a:t>
            </a:r>
          </a:p>
        </p:txBody>
      </p:sp>
      <p:sp>
        <p:nvSpPr>
          <p:cNvPr id="3075" name="Rectangle 3"/>
          <p:cNvSpPr>
            <a:spLocks noGrp="1" noChangeArrowheads="1"/>
          </p:cNvSpPr>
          <p:nvPr>
            <p:ph sz="half" idx="1"/>
          </p:nvPr>
        </p:nvSpPr>
        <p:spPr/>
        <p:txBody>
          <a:bodyPr/>
          <a:lstStyle/>
          <a:p>
            <a:pPr>
              <a:lnSpc>
                <a:spcPct val="90000"/>
              </a:lnSpc>
            </a:pPr>
            <a:r>
              <a:rPr lang="pt-BR" dirty="0"/>
              <a:t>Democracia Participativa:</a:t>
            </a:r>
          </a:p>
          <a:p>
            <a:pPr>
              <a:lnSpc>
                <a:spcPct val="90000"/>
              </a:lnSpc>
              <a:buFont typeface="Wingdings" pitchFamily="2" charset="2"/>
              <a:buNone/>
            </a:pPr>
            <a:r>
              <a:rPr lang="pt-BR" dirty="0"/>
              <a:t>   ou democracia direta é o modelo de organização política na qual o povo além de ser o titular legítimo do poder supremo, pode e deve exercê-lo diretamente.</a:t>
            </a:r>
          </a:p>
        </p:txBody>
      </p:sp>
      <p:sp>
        <p:nvSpPr>
          <p:cNvPr id="3076" name="Rectangle 4"/>
          <p:cNvSpPr>
            <a:spLocks noGrp="1" noChangeArrowheads="1"/>
          </p:cNvSpPr>
          <p:nvPr>
            <p:ph sz="half" idx="2"/>
          </p:nvPr>
        </p:nvSpPr>
        <p:spPr/>
        <p:txBody>
          <a:bodyPr/>
          <a:lstStyle/>
          <a:p>
            <a:r>
              <a:rPr lang="pt-BR" dirty="0"/>
              <a:t>Democracia Representativa:</a:t>
            </a:r>
          </a:p>
          <a:p>
            <a:pPr>
              <a:buFont typeface="Wingdings" pitchFamily="2" charset="2"/>
              <a:buNone/>
            </a:pPr>
            <a:r>
              <a:rPr lang="pt-BR" dirty="0"/>
              <a:t>   forma de organização política da sociedade onde se elegem um determinado número de representantes para gerir os interesses de toda uma sociedade.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rquivos de programas\Arquivos comuns\Microsoft Shared\Clipart\cagcat50\BD06662_.WMF"/>
          <p:cNvPicPr>
            <a:picLocks noChangeAspect="1" noChangeArrowheads="1"/>
          </p:cNvPicPr>
          <p:nvPr/>
        </p:nvPicPr>
        <p:blipFill>
          <a:blip r:embed="rId2"/>
          <a:srcRect/>
          <a:stretch>
            <a:fillRect/>
          </a:stretch>
        </p:blipFill>
        <p:spPr bwMode="auto">
          <a:xfrm>
            <a:off x="6096000" y="1905000"/>
            <a:ext cx="2555875" cy="2667000"/>
          </a:xfrm>
          <a:prstGeom prst="rect">
            <a:avLst/>
          </a:prstGeom>
          <a:noFill/>
        </p:spPr>
      </p:pic>
      <p:sp>
        <p:nvSpPr>
          <p:cNvPr id="1027" name="Text Box 3"/>
          <p:cNvSpPr txBox="1">
            <a:spLocks noChangeArrowheads="1"/>
          </p:cNvSpPr>
          <p:nvPr/>
        </p:nvSpPr>
        <p:spPr bwMode="auto">
          <a:xfrm>
            <a:off x="1066800" y="228600"/>
            <a:ext cx="5391150" cy="6134100"/>
          </a:xfrm>
          <a:prstGeom prst="rect">
            <a:avLst/>
          </a:prstGeom>
          <a:noFill/>
          <a:ln w="9525">
            <a:noFill/>
            <a:miter lim="800000"/>
            <a:headEnd/>
            <a:tailEnd/>
          </a:ln>
          <a:effectLst/>
        </p:spPr>
        <p:txBody>
          <a:bodyPr>
            <a:spAutoFit/>
          </a:bodyPr>
          <a:lstStyle/>
          <a:p>
            <a:r>
              <a:rPr lang="pt-BR" sz="3600"/>
              <a:t>A Constituição Federal de 1988, também chamada de Constituição cidadã, garante que o povo brasileiro é o verdadeiro soberano e procura criar raízes democráticas na nossa organização política, social, econômica e fundiária, além da garantia do fortalecimento da cidadania.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066800" y="228600"/>
            <a:ext cx="8077200" cy="6494085"/>
          </a:xfrm>
          <a:prstGeom prst="rect">
            <a:avLst/>
          </a:prstGeom>
          <a:noFill/>
          <a:ln w="9525">
            <a:noFill/>
            <a:miter lim="800000"/>
            <a:headEnd/>
            <a:tailEnd/>
          </a:ln>
          <a:effectLst/>
        </p:spPr>
        <p:txBody>
          <a:bodyPr>
            <a:spAutoFit/>
          </a:bodyPr>
          <a:lstStyle/>
          <a:p>
            <a:r>
              <a:rPr lang="pt-BR" sz="3200" b="1" dirty="0"/>
              <a:t>Democracia formal liberal</a:t>
            </a:r>
            <a:r>
              <a:rPr lang="pt-BR" sz="3200" dirty="0"/>
              <a:t> </a:t>
            </a:r>
          </a:p>
          <a:p>
            <a:r>
              <a:rPr lang="pt-BR" sz="3200" dirty="0"/>
              <a:t>                  </a:t>
            </a:r>
            <a:r>
              <a:rPr lang="pt-BR" sz="3200" b="1" dirty="0"/>
              <a:t> X </a:t>
            </a:r>
          </a:p>
          <a:p>
            <a:r>
              <a:rPr lang="pt-BR" sz="3200" b="1" dirty="0"/>
              <a:t>      Democracia social</a:t>
            </a:r>
          </a:p>
          <a:p>
            <a:endParaRPr lang="pt-BR" sz="3200" b="1" dirty="0"/>
          </a:p>
          <a:p>
            <a:r>
              <a:rPr lang="pt-BR" sz="3200" dirty="0"/>
              <a:t>Democracia liberal se sustenta fundamentalmente na representação e na formalidade das liberdades.</a:t>
            </a:r>
          </a:p>
          <a:p>
            <a:endParaRPr lang="pt-BR" sz="3200" dirty="0"/>
          </a:p>
          <a:p>
            <a:pPr algn="ctr"/>
            <a:r>
              <a:rPr lang="pt-BR" sz="3200" dirty="0"/>
              <a:t>Democracia social se fundamenta na garantia dos direitos sociais</a:t>
            </a:r>
          </a:p>
          <a:p>
            <a:endParaRPr lang="pt-BR" sz="3200" dirty="0"/>
          </a:p>
          <a:p>
            <a:pPr algn="ctr"/>
            <a:r>
              <a:rPr lang="pt-BR" sz="3200" dirty="0"/>
              <a:t>A democracia no Brasil , em toda a sua história, sempre foi muito </a:t>
            </a:r>
            <a:r>
              <a:rPr lang="pt-BR" sz="3200" dirty="0" smtClean="0"/>
              <a:t>frágil, inexistente.</a:t>
            </a:r>
            <a:endParaRPr lang="pt-BR" sz="3200" dirty="0"/>
          </a:p>
        </p:txBody>
      </p:sp>
      <p:pic>
        <p:nvPicPr>
          <p:cNvPr id="10243" name="Picture 3" descr="C:\Arquivos de programas\Arquivos comuns\Microsoft Shared\Clipart\cagcat50\BD06517_.WMF"/>
          <p:cNvPicPr>
            <a:picLocks noChangeAspect="1" noChangeArrowheads="1"/>
          </p:cNvPicPr>
          <p:nvPr/>
        </p:nvPicPr>
        <p:blipFill>
          <a:blip r:embed="rId2"/>
          <a:srcRect/>
          <a:stretch>
            <a:fillRect/>
          </a:stretch>
        </p:blipFill>
        <p:spPr bwMode="auto">
          <a:xfrm>
            <a:off x="6248400" y="381000"/>
            <a:ext cx="2184400" cy="2133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974725" y="0"/>
            <a:ext cx="8169275" cy="7351713"/>
          </a:xfrm>
          <a:prstGeom prst="rect">
            <a:avLst/>
          </a:prstGeom>
          <a:noFill/>
          <a:ln w="9525">
            <a:noFill/>
            <a:miter lim="800000"/>
            <a:headEnd/>
            <a:tailEnd/>
          </a:ln>
          <a:effectLst/>
        </p:spPr>
        <p:txBody>
          <a:bodyPr>
            <a:spAutoFit/>
          </a:bodyPr>
          <a:lstStyle/>
          <a:p>
            <a:r>
              <a:rPr lang="pt-BR" sz="2800" b="1" i="1" dirty="0">
                <a:solidFill>
                  <a:schemeClr val="accent3"/>
                </a:solidFill>
                <a:latin typeface="Arial Unicode MS" pitchFamily="34" charset="-128"/>
                <a:ea typeface="Arial Unicode MS" pitchFamily="34" charset="-128"/>
                <a:cs typeface="Arial Unicode MS" pitchFamily="34" charset="-128"/>
              </a:rPr>
              <a:t>A Constituição Federativa do Brasil no seu primeiro artigo já indica a participação direta. Observe:</a:t>
            </a:r>
          </a:p>
          <a:p>
            <a:r>
              <a:rPr lang="en-US" sz="2800" b="1" dirty="0">
                <a:latin typeface="Arial Unicode MS" pitchFamily="34" charset="-128"/>
                <a:ea typeface="Arial Unicode MS" pitchFamily="34" charset="-128"/>
                <a:cs typeface="Arial Unicode MS" pitchFamily="34" charset="-128"/>
              </a:rPr>
              <a:t>Art. 1</a:t>
            </a:r>
            <a:r>
              <a:rPr lang="en-US" sz="2800" b="1" baseline="30000" dirty="0">
                <a:latin typeface="Arial Unicode MS" pitchFamily="34" charset="-128"/>
                <a:ea typeface="Arial Unicode MS" pitchFamily="34" charset="-128"/>
                <a:cs typeface="Arial Unicode MS" pitchFamily="34" charset="-128"/>
              </a:rPr>
              <a:t>o</a:t>
            </a:r>
            <a:r>
              <a:rPr lang="en-US" sz="2800" b="1" dirty="0">
                <a:latin typeface="Arial Unicode MS" pitchFamily="34" charset="-128"/>
                <a:ea typeface="Arial Unicode MS" pitchFamily="34" charset="-128"/>
                <a:cs typeface="Arial Unicode MS" pitchFamily="34" charset="-128"/>
              </a:rPr>
              <a:t>. </a:t>
            </a:r>
            <a:r>
              <a:rPr lang="pt-BR" sz="2800" b="1" dirty="0">
                <a:latin typeface="Arial Unicode MS" pitchFamily="34" charset="-128"/>
                <a:ea typeface="Arial Unicode MS" pitchFamily="34" charset="-128"/>
                <a:cs typeface="Arial Unicode MS" pitchFamily="34" charset="-128"/>
              </a:rPr>
              <a:t>A República Federativa do Brasil, formada pela união indissolúvel dos estados e Municípios e do distrito federal, constitui-se em Estado Democrático de Direito e tem como fundamentos:</a:t>
            </a:r>
          </a:p>
          <a:p>
            <a:r>
              <a:rPr lang="pt-BR" sz="2800" b="1" dirty="0">
                <a:latin typeface="Arial Unicode MS" pitchFamily="34" charset="-128"/>
                <a:ea typeface="Arial Unicode MS" pitchFamily="34" charset="-128"/>
                <a:cs typeface="Arial Unicode MS" pitchFamily="34" charset="-128"/>
              </a:rPr>
              <a:t>I – a soberania</a:t>
            </a:r>
          </a:p>
          <a:p>
            <a:r>
              <a:rPr lang="pt-BR" sz="2800" b="1" dirty="0">
                <a:latin typeface="Arial Unicode MS" pitchFamily="34" charset="-128"/>
                <a:ea typeface="Arial Unicode MS" pitchFamily="34" charset="-128"/>
                <a:cs typeface="Arial Unicode MS" pitchFamily="34" charset="-128"/>
              </a:rPr>
              <a:t>II – a cidadania</a:t>
            </a:r>
          </a:p>
          <a:p>
            <a:r>
              <a:rPr lang="pt-BR" sz="2800" b="1" dirty="0">
                <a:latin typeface="Arial Unicode MS" pitchFamily="34" charset="-128"/>
                <a:ea typeface="Arial Unicode MS" pitchFamily="34" charset="-128"/>
                <a:cs typeface="Arial Unicode MS" pitchFamily="34" charset="-128"/>
              </a:rPr>
              <a:t>III – a dignidade da pessoa humana</a:t>
            </a:r>
          </a:p>
          <a:p>
            <a:r>
              <a:rPr lang="pt-BR" sz="2800" b="1" dirty="0">
                <a:latin typeface="Arial Unicode MS" pitchFamily="34" charset="-128"/>
                <a:ea typeface="Arial Unicode MS" pitchFamily="34" charset="-128"/>
                <a:cs typeface="Arial Unicode MS" pitchFamily="34" charset="-128"/>
              </a:rPr>
              <a:t>IV- os valores sociais do trabalho e da livre iniciativa</a:t>
            </a:r>
          </a:p>
          <a:p>
            <a:r>
              <a:rPr lang="pt-BR" sz="2800" b="1" dirty="0">
                <a:latin typeface="Arial Unicode MS" pitchFamily="34" charset="-128"/>
                <a:ea typeface="Arial Unicode MS" pitchFamily="34" charset="-128"/>
                <a:cs typeface="Arial Unicode MS" pitchFamily="34" charset="-128"/>
              </a:rPr>
              <a:t>V – o pluralismo político</a:t>
            </a:r>
          </a:p>
          <a:p>
            <a:r>
              <a:rPr lang="pt-BR" sz="2800" b="1" dirty="0">
                <a:latin typeface="Arial Unicode MS" pitchFamily="34" charset="-128"/>
                <a:ea typeface="Arial Unicode MS" pitchFamily="34" charset="-128"/>
                <a:cs typeface="Arial Unicode MS" pitchFamily="34" charset="-128"/>
              </a:rPr>
              <a:t>Parágrafo Único: Todo o poder emana do povo, que o exerce por meio de representantes eleitos ou </a:t>
            </a:r>
            <a:r>
              <a:rPr lang="pt-BR" sz="2800" b="1" dirty="0">
                <a:solidFill>
                  <a:srgbClr val="C00000"/>
                </a:solidFill>
                <a:latin typeface="Arial Unicode MS" pitchFamily="34" charset="-128"/>
                <a:ea typeface="Arial Unicode MS" pitchFamily="34" charset="-128"/>
                <a:cs typeface="Arial Unicode MS" pitchFamily="34" charset="-128"/>
              </a:rPr>
              <a:t>diretamente</a:t>
            </a:r>
            <a:r>
              <a:rPr lang="pt-BR" sz="2800" b="1" dirty="0">
                <a:latin typeface="Arial Unicode MS" pitchFamily="34" charset="-128"/>
                <a:ea typeface="Arial Unicode MS" pitchFamily="34" charset="-128"/>
                <a:cs typeface="Arial Unicode MS" pitchFamily="34" charset="-128"/>
              </a:rPr>
              <a:t>, nos termos desta constituição.</a:t>
            </a:r>
          </a:p>
          <a:p>
            <a:endParaRPr lang="pt-BR" sz="2800" b="1" dirty="0">
              <a:solidFill>
                <a:schemeClr val="tx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
            </a:r>
            <a:br>
              <a:rPr lang="pt-BR" dirty="0" smtClean="0"/>
            </a:br>
            <a:r>
              <a:rPr lang="pt-BR" dirty="0" smtClean="0"/>
              <a:t/>
            </a:r>
            <a:br>
              <a:rPr lang="pt-BR" dirty="0" smtClean="0"/>
            </a:br>
            <a:r>
              <a:rPr lang="pt-BR" dirty="0" smtClean="0"/>
              <a:t/>
            </a:r>
            <a:br>
              <a:rPr lang="pt-BR" dirty="0" smtClean="0"/>
            </a:br>
            <a:r>
              <a:rPr lang="pt-BR" sz="3100" dirty="0" smtClean="0"/>
              <a:t>1888 – deputado-rs </a:t>
            </a:r>
            <a:r>
              <a:rPr lang="pt-BR" sz="3100" dirty="0" err="1" smtClean="0"/>
              <a:t>aparicio</a:t>
            </a:r>
            <a:r>
              <a:rPr lang="pt-BR" sz="3100" dirty="0" smtClean="0"/>
              <a:t> </a:t>
            </a:r>
            <a:r>
              <a:rPr lang="pt-BR" sz="3100" dirty="0" err="1" smtClean="0"/>
              <a:t>mariense</a:t>
            </a:r>
            <a:r>
              <a:rPr lang="pt-BR" sz="3100" dirty="0" smtClean="0"/>
              <a:t> queria fazer um plebiscito(voto popular) para saber se a princesa </a:t>
            </a:r>
            <a:r>
              <a:rPr lang="pt-BR" sz="3100" dirty="0" err="1" smtClean="0"/>
              <a:t>isabel</a:t>
            </a:r>
            <a:r>
              <a:rPr lang="pt-BR" sz="3100" dirty="0" smtClean="0"/>
              <a:t> deveria assumir o reinado brasileiro pois segundo ele, ela era: “uma senhora fanática,obcecada por educação jesuítica e casada com um príncipe estrangeiro”</a:t>
            </a:r>
            <a:endParaRPr lang="pt-BR" sz="3100" dirty="0"/>
          </a:p>
        </p:txBody>
      </p:sp>
      <p:pic>
        <p:nvPicPr>
          <p:cNvPr id="4" name="Espaço Reservado para Conteúdo 3" descr="Dona_Isabel_3.jpg"/>
          <p:cNvPicPr>
            <a:picLocks noGrp="1" noChangeAspect="1"/>
          </p:cNvPicPr>
          <p:nvPr>
            <p:ph idx="1"/>
          </p:nvPr>
        </p:nvPicPr>
        <p:blipFill>
          <a:blip r:embed="rId2"/>
          <a:stretch>
            <a:fillRect/>
          </a:stretch>
        </p:blipFill>
        <p:spPr>
          <a:xfrm>
            <a:off x="4286248" y="2928934"/>
            <a:ext cx="4143404" cy="3643338"/>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974725" y="577850"/>
            <a:ext cx="8169275" cy="6001643"/>
          </a:xfrm>
          <a:prstGeom prst="rect">
            <a:avLst/>
          </a:prstGeom>
          <a:noFill/>
          <a:ln w="9525">
            <a:noFill/>
            <a:miter lim="800000"/>
            <a:headEnd/>
            <a:tailEnd/>
          </a:ln>
          <a:effectLst/>
        </p:spPr>
        <p:txBody>
          <a:bodyPr>
            <a:spAutoFit/>
          </a:bodyPr>
          <a:lstStyle/>
          <a:p>
            <a:r>
              <a:rPr lang="pt-BR" sz="3200" b="1" dirty="0">
                <a:latin typeface="Arial Unicode MS" pitchFamily="34" charset="-128"/>
                <a:ea typeface="Arial Unicode MS" pitchFamily="34" charset="-128"/>
                <a:cs typeface="Arial Unicode MS" pitchFamily="34" charset="-128"/>
              </a:rPr>
              <a:t>“Democracia Participativa ou Democracia direta é o modelo de organização política na qual o povo, além de ser o titular legítimo do poder supremo, pode e deve exercê-lo diretamente – isto é, sem a intermediação de pessoas e instituições – nos diversos processos de decisão, controle, fiscalização e sanção da esfera pública.” </a:t>
            </a:r>
            <a:endParaRPr lang="pt-BR" sz="3200" dirty="0">
              <a:latin typeface="Arial Unicode MS" pitchFamily="34" charset="-128"/>
              <a:ea typeface="Arial Unicode MS" pitchFamily="34" charset="-128"/>
              <a:cs typeface="Arial Unicode MS" pitchFamily="34" charset="-128"/>
            </a:endParaRPr>
          </a:p>
          <a:p>
            <a:endParaRPr lang="pt-BR" sz="3200" b="1" dirty="0">
              <a:latin typeface="Arial Unicode MS" pitchFamily="34" charset="-128"/>
              <a:ea typeface="Arial Unicode MS" pitchFamily="34" charset="-128"/>
              <a:cs typeface="Arial Unicode MS" pitchFamily="34" charset="-128"/>
            </a:endParaRPr>
          </a:p>
          <a:p>
            <a:r>
              <a:rPr lang="pt-BR" sz="3200" b="1" dirty="0" err="1">
                <a:latin typeface="Arial Unicode MS" pitchFamily="34" charset="-128"/>
                <a:ea typeface="Arial Unicode MS" pitchFamily="34" charset="-128"/>
                <a:cs typeface="Arial Unicode MS" pitchFamily="34" charset="-128"/>
              </a:rPr>
              <a:t>Profa</a:t>
            </a:r>
            <a:r>
              <a:rPr lang="pt-BR" sz="3200" b="1" dirty="0">
                <a:latin typeface="Arial Unicode MS" pitchFamily="34" charset="-128"/>
                <a:ea typeface="Arial Unicode MS" pitchFamily="34" charset="-128"/>
                <a:cs typeface="Arial Unicode MS" pitchFamily="34" charset="-128"/>
              </a:rPr>
              <a:t>. Maria Victoria Benevides</a:t>
            </a:r>
            <a:endParaRPr lang="pt-BR" sz="3200" dirty="0">
              <a:latin typeface="Arial Unicode MS" pitchFamily="34" charset="-128"/>
              <a:ea typeface="Arial Unicode MS" pitchFamily="34" charset="-128"/>
              <a:cs typeface="Arial Unicode MS" pitchFamily="34" charset="-128"/>
            </a:endParaRPr>
          </a:p>
          <a:p>
            <a:endParaRPr lang="pt-BR" sz="3200" dirty="0">
              <a:solidFill>
                <a:srgbClr val="CC3300"/>
              </a:solidFill>
            </a:endParaRPr>
          </a:p>
        </p:txBody>
      </p:sp>
      <p:pic>
        <p:nvPicPr>
          <p:cNvPr id="30723" name="Picture 3" descr="C:\Arquivos de programas\Arquivos comuns\Microsoft Shared\Clipart\cagcat50\BD05297_.WMF"/>
          <p:cNvPicPr>
            <a:picLocks noChangeAspect="1" noChangeArrowheads="1"/>
          </p:cNvPicPr>
          <p:nvPr/>
        </p:nvPicPr>
        <p:blipFill>
          <a:blip r:embed="rId2"/>
          <a:srcRect/>
          <a:stretch>
            <a:fillRect/>
          </a:stretch>
        </p:blipFill>
        <p:spPr bwMode="auto">
          <a:xfrm>
            <a:off x="7010400" y="4876800"/>
            <a:ext cx="2133600" cy="171132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gem">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Viagem">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gem">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273</TotalTime>
  <Words>1728</Words>
  <Application>Microsoft Office PowerPoint</Application>
  <PresentationFormat>Apresentação na tela (4:3)</PresentationFormat>
  <Paragraphs>165</Paragraphs>
  <Slides>39</Slides>
  <Notes>0</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39</vt:i4>
      </vt:variant>
    </vt:vector>
  </HeadingPairs>
  <TitlesOfParts>
    <vt:vector size="41" baseType="lpstr">
      <vt:lpstr>Viagem</vt:lpstr>
      <vt:lpstr>Gráfico</vt:lpstr>
      <vt:lpstr>Democracia Participativa/ Direta </vt:lpstr>
      <vt:lpstr>Slide 2</vt:lpstr>
      <vt:lpstr>Slide 3</vt:lpstr>
      <vt:lpstr>DEMOCRACIA demos = povo e  kratia = poder</vt:lpstr>
      <vt:lpstr>Slide 5</vt:lpstr>
      <vt:lpstr>Slide 6</vt:lpstr>
      <vt:lpstr>Slide 7</vt:lpstr>
      <vt:lpstr>   1888 – deputado-rs aparicio mariense queria fazer um plebiscito(voto popular) para saber se a princesa isabel deveria assumir o reinado brasileiro pois segundo ele, ela era: “uma senhora fanática,obcecada por educação jesuítica e casada com um príncipe estrangeiro”</vt:lpstr>
      <vt:lpstr>Slide 9</vt:lpstr>
      <vt:lpstr>Slide 10</vt:lpstr>
      <vt:lpstr>REFERENDO &amp; PLEBISCITO</vt:lpstr>
      <vt:lpstr>Tivemos, no Brasil, apenas três consultas nacionais, que foram chamadas de “plebiscitos”:  </vt:lpstr>
      <vt:lpstr>Jango e tancredo</vt:lpstr>
      <vt:lpstr>Jango e Tancredo</vt:lpstr>
      <vt:lpstr>Campanha do plebiscito 1963</vt:lpstr>
      <vt:lpstr>Capa Jornal pós plebiscito 1993 </vt:lpstr>
      <vt:lpstr>Iniciativa popular é o mecanismo de democracia direta pelo qual o povo apresenta ao Poder Legislativo um projeto normativo de interesse coletivo. Trata-se de um processo de participação mais complexo, pois exige prévia organização e ampla mobilização do povo que deverá elaborar um texto (desde simples moções a projetos de lei ou emenda constitucional), coletar assinaturas e preparar a defesa pública, apresentar ao Poder Legislativo e aguardar a discussão e aprovação parlamentar nos termos previstos para o processo legislativo.  </vt:lpstr>
      <vt:lpstr>No Brasil pouquíssimos são os projetos de lei que de início eram de iniciativa popular e FORAM aprovados pelo Congresso.   - Em 1999 foi aprovada a lei 9.840 que altera a legislação eleitoral facilitando á Justiça Eleitoral a coibir fortemente a "compra" de votos.  - Em 2005 foi aprovada a Lei 11.124 que dispõe sobre o Sistema Nacional de Habitação de Interesse Social - SNHIS, cria o Fundo Nacional de Habitação de Interesse Social - FNHIS e institui o Conselho Gestor do FNHIS.    -Em 2010 foi aprovado a ficha limpa(135/2010)</vt:lpstr>
      <vt:lpstr>Ficha limpa: ‘é mais fácil vaca voar”</vt:lpstr>
      <vt:lpstr>Slide 20</vt:lpstr>
      <vt:lpstr>Slide 21</vt:lpstr>
      <vt:lpstr>Slide 22</vt:lpstr>
      <vt:lpstr>Slide 23</vt:lpstr>
      <vt:lpstr>Slide 24</vt:lpstr>
      <vt:lpstr>Slide 25</vt:lpstr>
      <vt:lpstr>Slide 26</vt:lpstr>
      <vt:lpstr>Gray Davis,governador da califórnia passou por recall e 54,7% da população disse não a sua permanência. Eleito depois arnold schwazenegger</vt:lpstr>
      <vt:lpstr>Hugo chaves passou por recall e permaneceu no poder, foi depois reeleito e esteve no poder até sua morte</vt:lpstr>
      <vt:lpstr>Slide 29</vt:lpstr>
      <vt:lpstr>Slide 30</vt:lpstr>
      <vt:lpstr>Slide 31</vt:lpstr>
      <vt:lpstr>Slide 32</vt:lpstr>
      <vt:lpstr>Criação do conselho participativo municipal</vt:lpstr>
      <vt:lpstr>Slide 34</vt:lpstr>
      <vt:lpstr>Slide 35</vt:lpstr>
      <vt:lpstr>EXERCÍCIO DE DEMOCRACIA DIRETA</vt:lpstr>
      <vt:lpstr>Slide 37</vt:lpstr>
      <vt:lpstr>Slide 38</vt:lpstr>
      <vt:lpstr>Slide 39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SONY</dc:creator>
  <cp:lastModifiedBy>SONY</cp:lastModifiedBy>
  <cp:revision>38</cp:revision>
  <dcterms:created xsi:type="dcterms:W3CDTF">2014-03-28T20:04:29Z</dcterms:created>
  <dcterms:modified xsi:type="dcterms:W3CDTF">2015-09-29T16:23:38Z</dcterms:modified>
</cp:coreProperties>
</file>