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14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62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7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334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1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7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2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90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98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308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520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15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7F32D-B9C0-4294-B58E-37ED0BE9C247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8C47-73A7-48F5-B5BA-4F6F24E1EC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26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338437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bg1"/>
                </a:solidFill>
                <a:latin typeface="Rockwell" panose="02060603020205020403" pitchFamily="18" charset="0"/>
              </a:rPr>
              <a:t>Democracia </a:t>
            </a:r>
            <a:r>
              <a:rPr lang="pt-BR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Participativa: Organizando </a:t>
            </a:r>
            <a:r>
              <a:rPr lang="pt-BR" b="1" dirty="0">
                <a:solidFill>
                  <a:schemeClr val="bg1"/>
                </a:solidFill>
                <a:latin typeface="Rockwell" panose="02060603020205020403" pitchFamily="18" charset="0"/>
              </a:rPr>
              <a:t>o Movimento Popular</a:t>
            </a:r>
            <a:r>
              <a:rPr lang="pt-BR" dirty="0">
                <a:solidFill>
                  <a:schemeClr val="bg1"/>
                </a:solidFill>
                <a:latin typeface="Rockwell" panose="02060603020205020403" pitchFamily="18" charset="0"/>
              </a:rPr>
              <a:t/>
            </a:r>
            <a:br>
              <a:rPr lang="pt-BR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pt-BR" dirty="0" smtClean="0">
                <a:solidFill>
                  <a:schemeClr val="bg1"/>
                </a:solidFill>
                <a:latin typeface="Rockwell" panose="02060603020205020403" pitchFamily="18" charset="0"/>
              </a:rPr>
              <a:t>                           </a:t>
            </a:r>
            <a:br>
              <a:rPr lang="pt-BR" dirty="0" smtClean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pt-BR" dirty="0">
                <a:solidFill>
                  <a:schemeClr val="bg1"/>
                </a:solidFill>
                <a:latin typeface="Rockwell" panose="02060603020205020403" pitchFamily="18" charset="0"/>
              </a:rPr>
              <a:t> </a:t>
            </a:r>
            <a:r>
              <a:rPr lang="pt-BR" dirty="0" smtClean="0">
                <a:solidFill>
                  <a:schemeClr val="bg1"/>
                </a:solidFill>
                <a:latin typeface="Rockwell" panose="02060603020205020403" pitchFamily="18" charset="0"/>
              </a:rPr>
              <a:t>                            </a:t>
            </a:r>
            <a:r>
              <a:rPr lang="pt-BR" sz="2700" i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Escola </a:t>
            </a:r>
            <a:r>
              <a:rPr lang="pt-BR" sz="2700" i="1" dirty="0">
                <a:solidFill>
                  <a:schemeClr val="bg1"/>
                </a:solidFill>
                <a:latin typeface="Rockwell" panose="02060603020205020403" pitchFamily="18" charset="0"/>
              </a:rPr>
              <a:t>Fé e Política Waldemar Rossi</a:t>
            </a:r>
            <a:br>
              <a:rPr lang="pt-BR" sz="2700" i="1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pt-BR" sz="2700" i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                                                           Assessor </a:t>
            </a:r>
            <a:r>
              <a:rPr lang="pt-BR" sz="2700" i="1" dirty="0">
                <a:solidFill>
                  <a:schemeClr val="bg1"/>
                </a:solidFill>
                <a:latin typeface="Rockwell" panose="02060603020205020403" pitchFamily="18" charset="0"/>
              </a:rPr>
              <a:t>Eduardo Brasileiro</a:t>
            </a:r>
            <a:r>
              <a:rPr lang="pt-BR" sz="2700" dirty="0"/>
              <a:t/>
            </a:r>
            <a:br>
              <a:rPr lang="pt-BR" sz="2700" dirty="0"/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l"/>
            <a:r>
              <a:rPr lang="pt-BR" u="sng" dirty="0" smtClean="0">
                <a:solidFill>
                  <a:schemeClr val="bg1"/>
                </a:solidFill>
              </a:rPr>
              <a:t>Aspectos centrais:</a:t>
            </a:r>
            <a:br>
              <a:rPr lang="pt-BR" u="sng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1. </a:t>
            </a:r>
            <a:r>
              <a:rPr lang="pt-BR" b="1" dirty="0" smtClean="0">
                <a:solidFill>
                  <a:schemeClr val="bg1"/>
                </a:solidFill>
              </a:rPr>
              <a:t>Afeto Político Central </a:t>
            </a:r>
            <a:r>
              <a:rPr lang="pt-BR" dirty="0" smtClean="0">
                <a:solidFill>
                  <a:schemeClr val="bg1"/>
                </a:solidFill>
              </a:rPr>
              <a:t>– O medo.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2. </a:t>
            </a:r>
            <a:r>
              <a:rPr lang="pt-BR" b="1" dirty="0" smtClean="0">
                <a:solidFill>
                  <a:schemeClr val="bg1"/>
                </a:solidFill>
              </a:rPr>
              <a:t>Democracia e Movimentos Populares </a:t>
            </a:r>
            <a:r>
              <a:rPr lang="pt-BR" dirty="0" smtClean="0">
                <a:solidFill>
                  <a:schemeClr val="bg1"/>
                </a:solidFill>
              </a:rPr>
              <a:t>– entre o novo e o velho.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3. </a:t>
            </a:r>
            <a:r>
              <a:rPr lang="pt-BR" b="1" dirty="0" smtClean="0">
                <a:solidFill>
                  <a:schemeClr val="bg1"/>
                </a:solidFill>
              </a:rPr>
              <a:t>A crise da esquerda;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4. </a:t>
            </a:r>
            <a:r>
              <a:rPr lang="pt-BR" b="1" dirty="0" smtClean="0">
                <a:solidFill>
                  <a:schemeClr val="bg1"/>
                </a:solidFill>
              </a:rPr>
              <a:t>Frentes</a:t>
            </a:r>
            <a:r>
              <a:rPr lang="pt-BR" dirty="0" smtClean="0">
                <a:solidFill>
                  <a:schemeClr val="bg1"/>
                </a:solidFill>
              </a:rPr>
              <a:t> Populares de Mobilização e novas formas.</a:t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7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pt-BR" sz="3600" b="1" u="sng" dirty="0" smtClean="0"/>
              <a:t>Democracia Participativa – Movimento Popular</a:t>
            </a:r>
            <a:endParaRPr lang="pt-BR" sz="3600" b="1" u="sng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710955"/>
              </p:ext>
            </p:extLst>
          </p:nvPr>
        </p:nvGraphicFramePr>
        <p:xfrm>
          <a:off x="1824355" y="1917795"/>
          <a:ext cx="5495290" cy="4066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4470"/>
                <a:gridCol w="27508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Situações estruturais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Desafios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Criminalização de jovens mulheres e homens pobres, da classe trabalhadora e popular, das comunidades tradicionais, do campo e da cidade.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1) Enfrentar e superar a cultura punitivista, machista e patriarcal;</a:t>
                      </a:r>
                      <a:endParaRPr lang="pt-BR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2) Enfrentar e abolir a sociedade de classes pautadas na lógica do mercado e do consumismo;</a:t>
                      </a:r>
                      <a:endParaRPr lang="pt-BR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3) Trabalhar a noção de que o Brasil é uma nação </a:t>
                      </a:r>
                      <a:r>
                        <a:rPr lang="pt-BR" sz="1000" dirty="0" err="1">
                          <a:effectLst/>
                        </a:rPr>
                        <a:t>pluri-étnica</a:t>
                      </a:r>
                      <a:r>
                        <a:rPr lang="pt-BR" sz="1000" dirty="0">
                          <a:effectLst/>
                        </a:rPr>
                        <a:t> e </a:t>
                      </a:r>
                      <a:r>
                        <a:rPr lang="pt-BR" sz="1000" dirty="0" err="1">
                          <a:effectLst/>
                        </a:rPr>
                        <a:t>multi-racial</a:t>
                      </a:r>
                      <a:r>
                        <a:rPr lang="pt-BR" sz="1000" dirty="0">
                          <a:effectLst/>
                        </a:rPr>
                        <a:t>;</a:t>
                      </a:r>
                      <a:endParaRPr lang="pt-BR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4) Pautar uma efetiva democratização do Judiciário mas, principalmente, criar e propor formas horizontais e populares de formulação e resolução dos conflitos sociais, fugindo à judicialização desses conflitos;</a:t>
                      </a:r>
                      <a:endParaRPr lang="pt-BR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5) Disputar o conceito e reafirmar a defesa dos direitos humanos;</a:t>
                      </a:r>
                      <a:endParaRPr lang="pt-BR" sz="11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6) Combater os discursos hegemônicos e disputar do imaginário popular; produzir “contra informação”;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7) Denunciar e enfrentar o modelo do agronegócio, e disputar politicamente o modelo de agricultura camponesa e agroecológica como hegemônico.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845372"/>
              </p:ext>
            </p:extLst>
          </p:nvPr>
        </p:nvGraphicFramePr>
        <p:xfrm>
          <a:off x="0" y="764704"/>
          <a:ext cx="9144000" cy="6348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6716"/>
                <a:gridCol w="4577284"/>
              </a:tblGrid>
              <a:tr h="419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Situações estruturais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Desafios 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280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i="1" dirty="0">
                          <a:effectLst/>
                        </a:rPr>
                        <a:t>Criminalização de jovens mulheres e homens pobres</a:t>
                      </a:r>
                      <a:r>
                        <a:rPr lang="pt-BR" sz="2400" b="0" i="1" dirty="0">
                          <a:effectLst/>
                        </a:rPr>
                        <a:t>, da classe trabalhadora e popular, das comunidades tradicionais, do campo e da cidade.</a:t>
                      </a:r>
                      <a:endParaRPr lang="pt-BR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1) Enfrentar e superar a cultura punitivista, machista e patriarcal;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2) Enfrentar e abolir a sociedade de classes pautadas na lógica do mercado e do consumismo;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3) Trabalhar a noção de que o Brasil é uma nação </a:t>
                      </a:r>
                      <a:r>
                        <a:rPr lang="pt-BR" sz="1600" dirty="0" smtClean="0">
                          <a:effectLst/>
                        </a:rPr>
                        <a:t>pluriétnica </a:t>
                      </a:r>
                      <a:r>
                        <a:rPr lang="pt-BR" sz="1600" dirty="0">
                          <a:effectLst/>
                        </a:rPr>
                        <a:t>e </a:t>
                      </a:r>
                      <a:r>
                        <a:rPr lang="pt-BR" sz="1600" dirty="0" smtClean="0">
                          <a:effectLst/>
                        </a:rPr>
                        <a:t>multirracial;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4) Pautar uma efetiva democratização do Judiciário mas, principalmente, criar e propor formas horizontais e populares de formulação e resolução dos conflitos sociais, fugindo à judicialização desses conflitos;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5) Disputar o conceito e reafirmar a defesa dos direitos </a:t>
                      </a:r>
                      <a:r>
                        <a:rPr lang="pt-BR" sz="1600" dirty="0" smtClean="0">
                          <a:effectLst/>
                        </a:rPr>
                        <a:t>humanos;</a:t>
                      </a:r>
                      <a:endParaRPr lang="pt-BR" sz="2000" dirty="0" smtClean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</a:rPr>
                        <a:t>6</a:t>
                      </a:r>
                      <a:r>
                        <a:rPr lang="pt-BR" sz="1600" dirty="0">
                          <a:effectLst/>
                        </a:rPr>
                        <a:t>) Combater os discursos hegemônicos e disputar do imaginário popular; produzir “contra informação”;</a:t>
                      </a:r>
                      <a:endParaRPr lang="pt-BR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7) Denunciar e enfrentar o modelo do agronegócio, e disputar politicamente o modelo de agricultura camponesa e agroecológica como hegemônico.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5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pt-BR" sz="3600" b="1" u="sng" dirty="0" smtClean="0"/>
              <a:t>Democracia Participativa – Movimento Popular</a:t>
            </a:r>
            <a:endParaRPr lang="pt-BR" sz="36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800085"/>
              </p:ext>
            </p:extLst>
          </p:nvPr>
        </p:nvGraphicFramePr>
        <p:xfrm>
          <a:off x="0" y="836712"/>
          <a:ext cx="9144000" cy="60212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6716"/>
                <a:gridCol w="4577284"/>
              </a:tblGrid>
              <a:tr h="6021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b="1" dirty="0">
                          <a:effectLst/>
                        </a:rPr>
                        <a:t>Pautas conservadoras que alienam, (de)formam, criam mentalidades e influenciam as práticas da juventude cristã.</a:t>
                      </a:r>
                      <a:endParaRPr lang="pt-BR" sz="19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effectLst/>
                        </a:rPr>
                        <a:t>1) Identificar, desmascarar e denunciar as pautas conservadoras de nossa sociedade;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effectLst/>
                        </a:rPr>
                        <a:t>2) Formar lideranças jovens populares;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effectLst/>
                        </a:rPr>
                        <a:t>3) Formar comunicadores/as para difundir as pautas populares e libertadoras;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effectLst/>
                        </a:rPr>
                        <a:t>4) Criar meios e instrumentos alternativos e populares de comunicação, sempre como o protagonismo do </a:t>
                      </a:r>
                      <a:r>
                        <a:rPr lang="pt-BR" sz="1900" dirty="0" smtClean="0">
                          <a:effectLst/>
                        </a:rPr>
                        <a:t>povo;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 smtClean="0">
                          <a:effectLst/>
                        </a:rPr>
                        <a:t>5</a:t>
                      </a:r>
                      <a:r>
                        <a:rPr lang="pt-BR" sz="1900" dirty="0">
                          <a:effectLst/>
                        </a:rPr>
                        <a:t>) Reformar os conceitos: construir e </a:t>
                      </a:r>
                      <a:r>
                        <a:rPr lang="pt-BR" sz="1900" dirty="0" smtClean="0">
                          <a:effectLst/>
                        </a:rPr>
                        <a:t>desconstruir;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 smtClean="0">
                          <a:effectLst/>
                        </a:rPr>
                        <a:t>6) Recuperar </a:t>
                      </a:r>
                      <a:r>
                        <a:rPr lang="pt-BR" sz="1900" dirty="0">
                          <a:effectLst/>
                        </a:rPr>
                        <a:t>a </a:t>
                      </a:r>
                      <a:r>
                        <a:rPr lang="pt-BR" sz="1900" dirty="0" smtClean="0">
                          <a:effectLst/>
                        </a:rPr>
                        <a:t>Mística;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 smtClean="0">
                          <a:effectLst/>
                        </a:rPr>
                        <a:t>7) </a:t>
                      </a:r>
                      <a:r>
                        <a:rPr lang="pt-BR" sz="1900" dirty="0">
                          <a:effectLst/>
                        </a:rPr>
                        <a:t>Fortalecer as organizações juvenis dentro da Igreja, especialmente as pastorais da juventude.</a:t>
                      </a:r>
                      <a:endParaRPr lang="pt-BR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63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r>
              <a:rPr lang="pt-BR" b="1" u="sng" dirty="0" smtClean="0"/>
              <a:t>Democracia Participativa – Movimento Popular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36361"/>
              </p:ext>
            </p:extLst>
          </p:nvPr>
        </p:nvGraphicFramePr>
        <p:xfrm>
          <a:off x="0" y="1268760"/>
          <a:ext cx="9144000" cy="55892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6716"/>
                <a:gridCol w="4577284"/>
              </a:tblGrid>
              <a:tr h="55892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</a:rPr>
                        <a:t>Genocídio da juventude pobre, preta e periférica promovido, essencialmente, pela ação policial, pela precarização do trabalho, pelo encarceramento e pelo racismo.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1) Lutar pela desmilitarização da polícia e pelo fim dos autos de resistência;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2) Lutar pela ampliação de políticas públicas de acesso e permanência no ensino público, gratuito, universal e de qualidade, seja na educação básica seja no ensino superior;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3) Lutar pela dignidade no mundo do trabalho, de mulheres e homens, do campo e da cidade, respeitando a idade mínima e condições de trabalho;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4) Lutar por uma política de desencarceramento e contra a privatização de presídios.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5) Defender ações afirmativas e a efetivação de leis que combatam o racismo;</a:t>
                      </a:r>
                      <a:endParaRPr lang="pt-BR" sz="20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6) Enfrentar o racismo institucional;</a:t>
                      </a:r>
                      <a:endParaRPr lang="pt-BR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7) Fortalecer as organizações de mulheres que pautam novas estruturas de relação entre homens e mulheres.</a:t>
                      </a:r>
                      <a:endParaRPr lang="pt-B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1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276" y="0"/>
            <a:ext cx="9173276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5170586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chemeClr val="bg1"/>
                </a:solidFill>
              </a:rPr>
              <a:t>O afeto político central dos movimentos deve ser o da </a:t>
            </a:r>
            <a:r>
              <a:rPr lang="pt-BR" b="1" dirty="0">
                <a:solidFill>
                  <a:schemeClr val="bg1"/>
                </a:solidFill>
              </a:rPr>
              <a:t>invenção, da confiança e da crença.</a:t>
            </a:r>
            <a:r>
              <a:rPr lang="pt-BR" dirty="0">
                <a:solidFill>
                  <a:schemeClr val="bg1"/>
                </a:solidFill>
              </a:rPr>
              <a:t> As pessoas querem a experiência da liberdade efetiva, da criação, a experiência do enriquecimento – material, cultural e social. </a:t>
            </a:r>
          </a:p>
        </p:txBody>
      </p:sp>
    </p:spTree>
    <p:extLst>
      <p:ext uri="{BB962C8B-B14F-4D97-AF65-F5344CB8AC3E}">
        <p14:creationId xmlns:p14="http://schemas.microsoft.com/office/powerpoint/2010/main" val="9027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6408" cy="6858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: “(...) </a:t>
            </a:r>
            <a:r>
              <a:rPr lang="pt-BR" sz="3600" i="1" dirty="0">
                <a:solidFill>
                  <a:schemeClr val="bg1"/>
                </a:solidFill>
              </a:rPr>
              <a:t>há muita amargura, há muita decepção, há muito cansaço… Isso é heresia! Isso é pecado! Nós somos o povo da esperança, o povo da Páscoa. O outro mundo possível somos nós! A outra Igreja possível somos nós! Devemos fazer questão de vivermos todos cutucando, agitando, comprometendo. Como se cada um de nós fosse uma célula-mãe espalhando vida, provocando vida. (...)Podem nos tirar tudo, menos a via da esperança. Vamos repetir: </a:t>
            </a:r>
            <a:r>
              <a:rPr lang="pt-BR" sz="3600" b="1" i="1" dirty="0">
                <a:solidFill>
                  <a:schemeClr val="bg1"/>
                </a:solidFill>
              </a:rPr>
              <a:t>Podem nos tirar tudo, menos a via da esperança</a:t>
            </a:r>
            <a:r>
              <a:rPr lang="pt-BR" sz="3600" b="1" i="1" dirty="0" smtClean="0">
                <a:solidFill>
                  <a:schemeClr val="bg1"/>
                </a:solidFill>
              </a:rPr>
              <a:t>!</a:t>
            </a:r>
            <a:r>
              <a:rPr lang="pt-BR" sz="3600" dirty="0" smtClean="0">
                <a:solidFill>
                  <a:schemeClr val="bg1"/>
                </a:solidFill>
              </a:rPr>
              <a:t>”. (</a:t>
            </a:r>
            <a:r>
              <a:rPr lang="pt-BR" sz="3600" smtClean="0">
                <a:solidFill>
                  <a:schemeClr val="bg1"/>
                </a:solidFill>
              </a:rPr>
              <a:t>Pedro </a:t>
            </a:r>
            <a:r>
              <a:rPr lang="pt-BR" sz="3600" smtClean="0">
                <a:solidFill>
                  <a:schemeClr val="bg1"/>
                </a:solidFill>
              </a:rPr>
              <a:t>Casáldaliga)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 smtClean="0">
                <a:solidFill>
                  <a:schemeClr val="bg1"/>
                </a:solidFill>
              </a:rPr>
              <a:t>.........</a:t>
            </a:r>
            <a:r>
              <a:rPr lang="pt-BR" sz="3600" dirty="0" smtClean="0"/>
              <a:t/>
            </a:r>
            <a:br>
              <a:rPr lang="pt-BR" sz="3600" dirty="0" smtClean="0"/>
            </a:br>
            <a:r>
              <a:rPr lang="pt-BR" sz="3600" dirty="0" smtClean="0">
                <a:solidFill>
                  <a:schemeClr val="bg1"/>
                </a:solidFill>
              </a:rPr>
              <a:t>Há uma humanidade por vir (processos), e não devemos temê-la!</a:t>
            </a:r>
            <a:endParaRPr lang="pt-BR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928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737</Words>
  <Application>Microsoft Office PowerPoint</Application>
  <PresentationFormat>Apresentação na tela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Democracia Participativa: Organizando o Movimento Popular                                                          Escola Fé e Política Waldemar Rossi                                                            Assessor Eduardo Brasileiro </vt:lpstr>
      <vt:lpstr>Aspectos centrais:  1. Afeto Político Central – O medo. 2. Democracia e Movimentos Populares – entre o novo e o velho. 3. A crise da esquerda; 4. Frentes Populares de Mobilização e novas formas. </vt:lpstr>
      <vt:lpstr>Democracia Participativa – Movimento Popular</vt:lpstr>
      <vt:lpstr>Democracia Participativa – Movimento Popular</vt:lpstr>
      <vt:lpstr>Democracia Participativa – Movimento Popular</vt:lpstr>
      <vt:lpstr>O afeto político central dos movimentos deve ser o da invenção, da confiança e da crença. As pessoas querem a experiência da liberdade efetiva, da criação, a experiência do enriquecimento – material, cultural e social. </vt:lpstr>
      <vt:lpstr>: “(...) há muita amargura, há muita decepção, há muito cansaço… Isso é heresia! Isso é pecado! Nós somos o povo da esperança, o povo da Páscoa. O outro mundo possível somos nós! A outra Igreja possível somos nós! Devemos fazer questão de vivermos todos cutucando, agitando, comprometendo. Como se cada um de nós fosse uma célula-mãe espalhando vida, provocando vida. (...)Podem nos tirar tudo, menos a via da esperança. Vamos repetir: Podem nos tirar tudo, menos a via da esperança!”. (Pedro Casáldaliga) ......... Há uma humanidade por vir (processos), e não devemos temê-la!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Captação de Recursos e Projetos</dc:creator>
  <cp:lastModifiedBy>Captação de Recursos e Projetos</cp:lastModifiedBy>
  <cp:revision>12</cp:revision>
  <dcterms:created xsi:type="dcterms:W3CDTF">2015-11-16T19:03:54Z</dcterms:created>
  <dcterms:modified xsi:type="dcterms:W3CDTF">2015-11-17T13:35:36Z</dcterms:modified>
</cp:coreProperties>
</file>