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7" r:id="rId4"/>
    <p:sldId id="259" r:id="rId5"/>
    <p:sldId id="261" r:id="rId6"/>
    <p:sldId id="262" r:id="rId7"/>
    <p:sldId id="263" r:id="rId8"/>
    <p:sldId id="264" r:id="rId9"/>
    <p:sldId id="265" r:id="rId10"/>
    <p:sldId id="266" r:id="rId11"/>
    <p:sldId id="267" r:id="rId12"/>
    <p:sldId id="273" r:id="rId13"/>
    <p:sldId id="277" r:id="rId14"/>
    <p:sldId id="278" r:id="rId15"/>
    <p:sldId id="279" r:id="rId16"/>
    <p:sldId id="274" r:id="rId17"/>
    <p:sldId id="275" r:id="rId18"/>
    <p:sldId id="276" r:id="rId19"/>
    <p:sldId id="258" r:id="rId20"/>
    <p:sldId id="268" r:id="rId21"/>
    <p:sldId id="269" r:id="rId22"/>
    <p:sldId id="270" r:id="rId23"/>
    <p:sldId id="272" r:id="rId24"/>
    <p:sldId id="271" r:id="rId2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4" name="Título 13"/>
          <p:cNvSpPr>
            <a:spLocks noGrp="1"/>
          </p:cNvSpPr>
          <p:nvPr>
            <p:ph type="ctrTitle"/>
          </p:nvPr>
        </p:nvSpPr>
        <p:spPr>
          <a:xfrm>
            <a:off x="1432560" y="359898"/>
            <a:ext cx="7406640" cy="1472184"/>
          </a:xfrm>
        </p:spPr>
        <p:txBody>
          <a:bodyPr anchor="b"/>
          <a:lstStyle>
            <a:lvl1pPr algn="l">
              <a:defRPr/>
            </a:lvl1pPr>
            <a:extLst/>
          </a:lstStyle>
          <a:p>
            <a:r>
              <a:rPr kumimoji="0" lang="pt-BR" smtClean="0"/>
              <a:t>Clique para editar o estilo do título mestre</a:t>
            </a:r>
            <a:endParaRPr kumimoji="0" lang="en-US"/>
          </a:p>
        </p:txBody>
      </p:sp>
      <p:sp>
        <p:nvSpPr>
          <p:cNvPr id="22" name="Subtítu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7" name="Espaço Reservado para Data 6"/>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20" name="Espaço Reservado para Rodapé 19"/>
          <p:cNvSpPr>
            <a:spLocks noGrp="1"/>
          </p:cNvSpPr>
          <p:nvPr>
            <p:ph type="ftr" sz="quarter" idx="11"/>
          </p:nvPr>
        </p:nvSpPr>
        <p:spPr/>
        <p:txBody>
          <a:bodyPr/>
          <a:lstStyle>
            <a:extLst/>
          </a:lstStyle>
          <a:p>
            <a:endParaRPr lang="pt-BR"/>
          </a:p>
        </p:txBody>
      </p:sp>
      <p:sp>
        <p:nvSpPr>
          <p:cNvPr id="10" name="Espaço Reservado para Número de Slide 9"/>
          <p:cNvSpPr>
            <a:spLocks noGrp="1"/>
          </p:cNvSpPr>
          <p:nvPr>
            <p:ph type="sldNum" sz="quarter" idx="12"/>
          </p:nvPr>
        </p:nvSpPr>
        <p:spPr/>
        <p:txBody>
          <a:bodyPr/>
          <a:lstStyle>
            <a:extLst/>
          </a:lstStyle>
          <a:p>
            <a:fld id="{4AB86B30-2797-465C-B195-8CB51A210D1E}" type="slidenum">
              <a:rPr lang="pt-BR" smtClean="0"/>
              <a:pPr/>
              <a:t>‹nº›</a:t>
            </a:fld>
            <a:endParaRPr lang="pt-BR"/>
          </a:p>
        </p:txBody>
      </p:sp>
      <p:sp>
        <p:nvSpPr>
          <p:cNvPr id="8" name="E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4AB86B30-2797-465C-B195-8CB51A210D1E}"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274639"/>
            <a:ext cx="1828800" cy="5851525"/>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4AB86B30-2797-465C-B195-8CB51A210D1E}"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4AB86B30-2797-465C-B195-8CB51A210D1E}"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4AB86B30-2797-465C-B195-8CB51A210D1E}" type="slidenum">
              <a:rPr lang="pt-BR" smtClean="0"/>
              <a:pPr/>
              <a:t>‹nº›</a:t>
            </a:fld>
            <a:endParaRPr lang="pt-BR"/>
          </a:p>
        </p:txBody>
      </p:sp>
      <p:sp>
        <p:nvSpPr>
          <p:cNvPr id="10" name="Retângu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4AB86B30-2797-465C-B195-8CB51A210D1E}"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4AB86B30-2797-465C-B195-8CB51A210D1E}"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nchor="ctr"/>
          <a:lstStyle>
            <a:extLst/>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4AB86B30-2797-465C-B195-8CB51A210D1E}"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tângu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ço Reservado para Data 1"/>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4AB86B30-2797-465C-B195-8CB51A210D1E}" type="slidenum">
              <a:rPr lang="pt-BR" smtClean="0"/>
              <a:pPr/>
              <a:t>‹nº›</a:t>
            </a:fld>
            <a:endParaRPr lang="pt-BR"/>
          </a:p>
        </p:txBody>
      </p:sp>
      <p:sp>
        <p:nvSpPr>
          <p:cNvPr id="6" name="Retângu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4AB86B30-2797-465C-B195-8CB51A210D1E}"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extLst/>
          </a:lstStyle>
          <a:p>
            <a:fld id="{702B30F5-530C-437B-AAE6-A047B094BCDC}" type="datetimeFigureOut">
              <a:rPr lang="pt-BR" smtClean="0"/>
              <a:pPr/>
              <a:t>25/03/2019</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4AB86B30-2797-465C-B195-8CB51A210D1E}" type="slidenum">
              <a:rPr lang="pt-BR" smtClean="0"/>
              <a:pPr/>
              <a:t>‹nº›</a:t>
            </a:fld>
            <a:endParaRPr lang="pt-BR"/>
          </a:p>
        </p:txBody>
      </p:sp>
      <p:sp>
        <p:nvSpPr>
          <p:cNvPr id="8" name="Retângu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ço Reservado para Imagem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t-BR" smtClean="0"/>
              <a:t>Clique no ícone para adicionar uma imagem</a:t>
            </a:r>
            <a:endParaRPr kumimoji="0" lang="en-US" dirty="0"/>
          </a:p>
        </p:txBody>
      </p:sp>
      <p:sp>
        <p:nvSpPr>
          <p:cNvPr id="9" name="Fluxograma: Processo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uxograma: Processo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ço Reservado para Tex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zz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sc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ângu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ço Reservado para Títu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pt-BR" smtClean="0"/>
              <a:t>Clique para editar o estilo do título mestre</a:t>
            </a:r>
            <a:endParaRPr kumimoji="0" lang="en-US"/>
          </a:p>
        </p:txBody>
      </p:sp>
      <p:sp>
        <p:nvSpPr>
          <p:cNvPr id="9" name="Espaço Reservado para Tex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02B30F5-530C-437B-AAE6-A047B094BCDC}" type="datetimeFigureOut">
              <a:rPr lang="pt-BR" smtClean="0"/>
              <a:pPr/>
              <a:t>25/03/2019</a:t>
            </a:fld>
            <a:endParaRPr lang="pt-BR"/>
          </a:p>
        </p:txBody>
      </p:sp>
      <p:sp>
        <p:nvSpPr>
          <p:cNvPr id="10" name="Espaço Reservado para Rodapé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t-BR"/>
          </a:p>
        </p:txBody>
      </p:sp>
      <p:sp>
        <p:nvSpPr>
          <p:cNvPr id="22" name="Espaço Reservado para Número de Slid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AB86B30-2797-465C-B195-8CB51A210D1E}" type="slidenum">
              <a:rPr lang="pt-BR" smtClean="0"/>
              <a:pPr/>
              <a:t>‹nº›</a:t>
            </a:fld>
            <a:endParaRPr lang="pt-BR"/>
          </a:p>
        </p:txBody>
      </p:sp>
      <p:sp>
        <p:nvSpPr>
          <p:cNvPr id="15" name="Retângu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Democracia participativa</a:t>
            </a:r>
            <a:endParaRPr lang="pt-BR" dirty="0"/>
          </a:p>
        </p:txBody>
      </p:sp>
      <p:sp>
        <p:nvSpPr>
          <p:cNvPr id="3" name="Subtítulo 2"/>
          <p:cNvSpPr>
            <a:spLocks noGrp="1"/>
          </p:cNvSpPr>
          <p:nvPr>
            <p:ph type="subTitle" idx="1"/>
          </p:nvPr>
        </p:nvSpPr>
        <p:spPr/>
        <p:txBody>
          <a:bodyPr/>
          <a:lstStyle/>
          <a:p>
            <a:endParaRPr lang="pt-BR" dirty="0" smtClean="0"/>
          </a:p>
          <a:p>
            <a:r>
              <a:rPr lang="pt-BR" dirty="0" smtClean="0"/>
              <a:t>Serás libertado pelo direito e pela justiça (Is 1,27) - CF, 2019</a:t>
            </a:r>
            <a:endParaRPr lang="pt-B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2976" y="357166"/>
            <a:ext cx="7790712" cy="5891234"/>
          </a:xfrm>
        </p:spPr>
        <p:txBody>
          <a:bodyPr>
            <a:normAutofit lnSpcReduction="10000"/>
          </a:bodyPr>
          <a:lstStyle/>
          <a:p>
            <a:r>
              <a:rPr lang="pt-BR" b="1" dirty="0" smtClean="0"/>
              <a:t>Primeira razão</a:t>
            </a:r>
            <a:endParaRPr lang="pt-BR" dirty="0" smtClean="0"/>
          </a:p>
          <a:p>
            <a:r>
              <a:rPr lang="pt-BR" dirty="0" smtClean="0"/>
              <a:t>A primeira razão da histórica presença das Políticas Públicas decorre da própria natureza contraditória das forças do mercado; que deixadas à livre iniciativa tendem à monopolização competitiva. Isso compromete o funcionamento das políticas públicas (insuficiência de investimento: ao invés de investir no SUS empresta-se dinheiro para planos de saúde; ao invés de investir na melhoria da educação privatizam-se escolas, etc...</a:t>
            </a:r>
          </a:p>
          <a:p>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14414" y="428604"/>
            <a:ext cx="7719274" cy="5819796"/>
          </a:xfrm>
        </p:spPr>
        <p:txBody>
          <a:bodyPr/>
          <a:lstStyle/>
          <a:p>
            <a:r>
              <a:rPr lang="pt-BR" b="1" dirty="0" smtClean="0"/>
              <a:t>Segunda razão</a:t>
            </a:r>
          </a:p>
          <a:p>
            <a:r>
              <a:rPr lang="pt-BR" dirty="0" smtClean="0"/>
              <a:t>A segunda razão justificadora das Políticas Públicas decorre do processo de desigualdade intrinsecamente gerado pelo desenvolvimento econômico. No interior dos mercados circulam recursos que são apropriados privadamente e acabem produzindo mais concentração de poder, renda e riqueza.</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O papel dos Atores </a:t>
            </a:r>
            <a:r>
              <a:rPr lang="pt-BR" dirty="0" err="1" smtClean="0"/>
              <a:t>Socias</a:t>
            </a:r>
            <a:r>
              <a:rPr lang="pt-BR" dirty="0" smtClean="0"/>
              <a:t> nas PP</a:t>
            </a:r>
            <a:endParaRPr lang="pt-BR" dirty="0"/>
          </a:p>
        </p:txBody>
      </p:sp>
      <p:sp>
        <p:nvSpPr>
          <p:cNvPr id="3" name="Espaço Reservado para Conteúdo 2"/>
          <p:cNvSpPr>
            <a:spLocks noGrp="1"/>
          </p:cNvSpPr>
          <p:nvPr>
            <p:ph idx="1"/>
          </p:nvPr>
        </p:nvSpPr>
        <p:spPr/>
        <p:txBody>
          <a:bodyPr>
            <a:normAutofit fontScale="77500" lnSpcReduction="20000"/>
          </a:bodyPr>
          <a:lstStyle/>
          <a:p>
            <a:r>
              <a:rPr lang="pt-BR" b="1" dirty="0" smtClean="0"/>
              <a:t>Democracia Representativa</a:t>
            </a:r>
            <a:r>
              <a:rPr lang="pt-BR" dirty="0" smtClean="0"/>
              <a:t>: voto responsável. </a:t>
            </a:r>
          </a:p>
          <a:p>
            <a:endParaRPr lang="pt-BR" dirty="0" smtClean="0"/>
          </a:p>
          <a:p>
            <a:r>
              <a:rPr lang="pt-BR" b="1" dirty="0" smtClean="0">
                <a:solidFill>
                  <a:srgbClr val="0070C0"/>
                </a:solidFill>
              </a:rPr>
              <a:t>Democracia Participativa</a:t>
            </a:r>
            <a:r>
              <a:rPr lang="pt-BR" dirty="0" smtClean="0">
                <a:solidFill>
                  <a:srgbClr val="0070C0"/>
                </a:solidFill>
              </a:rPr>
              <a:t>: a sociedade possui meios e instrumentos para se fazer presente na vida política e auxiliar na implementação das PP. </a:t>
            </a:r>
          </a:p>
          <a:p>
            <a:endParaRPr lang="pt-BR" dirty="0" smtClean="0"/>
          </a:p>
          <a:p>
            <a:r>
              <a:rPr lang="pt-BR" b="1" dirty="0" smtClean="0"/>
              <a:t>Atores sociais</a:t>
            </a:r>
            <a:r>
              <a:rPr lang="pt-BR" dirty="0" smtClean="0"/>
              <a:t>: são as diferentes pessoas e organizações envolvidas no debate e na participação nas PP. São indivíduos, grupos, movimentos sociais, partidos, instituições religiosas,organizações públicas e privadas. É na busca do bem comum que acontece a interação entre os atores sociais, bem como os conflitos, disputas, cooperação, negociação, apoio etc. • PP não isoladas, mas interligadas ao todo.</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2976" y="500042"/>
            <a:ext cx="7790712" cy="5748358"/>
          </a:xfrm>
        </p:spPr>
        <p:txBody>
          <a:bodyPr>
            <a:normAutofit fontScale="92500"/>
          </a:bodyPr>
          <a:lstStyle/>
          <a:p>
            <a:pPr>
              <a:buNone/>
            </a:pPr>
            <a:r>
              <a:rPr lang="pt-BR" dirty="0" smtClean="0"/>
              <a:t> </a:t>
            </a:r>
            <a:r>
              <a:rPr lang="pt-BR" b="1" dirty="0" smtClean="0"/>
              <a:t>Plebiscitos e referendos:</a:t>
            </a:r>
          </a:p>
          <a:p>
            <a:r>
              <a:rPr lang="pt-BR" dirty="0" smtClean="0"/>
              <a:t>Plebiscito e referendo são consultas ao povo para decidir sobre matéria de relevância para a nação em questões de natureza constitucional, legislativa ou administrativa.</a:t>
            </a:r>
          </a:p>
          <a:p>
            <a:r>
              <a:rPr lang="pt-BR" dirty="0" smtClean="0"/>
              <a:t>A principal distinção entre eles é a de que o plebiscito é convocado previamente à criação do ato legislativo ou administrativo que trate do assunto em pauta, e o referendo é convocado posteriormente, cabendo ao povo ratificar ou rejeitar a proposta.</a:t>
            </a:r>
          </a:p>
          <a:p>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2976" y="428604"/>
            <a:ext cx="7498080" cy="4800600"/>
          </a:xfrm>
        </p:spPr>
        <p:txBody>
          <a:bodyPr/>
          <a:lstStyle/>
          <a:p>
            <a:r>
              <a:rPr lang="pt-BR" b="1" dirty="0" smtClean="0"/>
              <a:t>Iniciativa popular:</a:t>
            </a:r>
          </a:p>
          <a:p>
            <a:endParaRPr lang="pt-BR" dirty="0" smtClean="0"/>
          </a:p>
          <a:p>
            <a:r>
              <a:rPr lang="pt-BR" dirty="0" smtClean="0"/>
              <a:t>É um instrumento da democracia direta ou democracia </a:t>
            </a:r>
            <a:r>
              <a:rPr lang="pt-BR" dirty="0" err="1" smtClean="0"/>
              <a:t>semidireta</a:t>
            </a:r>
            <a:r>
              <a:rPr lang="pt-BR" dirty="0" smtClean="0"/>
              <a:t> que torna possível à população apresentar projetos de lei.</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14414" y="285728"/>
            <a:ext cx="7719274" cy="5962672"/>
          </a:xfrm>
        </p:spPr>
        <p:txBody>
          <a:bodyPr>
            <a:normAutofit fontScale="92500" lnSpcReduction="10000"/>
          </a:bodyPr>
          <a:lstStyle/>
          <a:p>
            <a:r>
              <a:rPr lang="pt-BR" dirty="0" smtClean="0"/>
              <a:t>A participação política somente ocorre quando o cidadão pode apresentar e debater propostas, deliberar sobre elas, mudar o curso da ação estabelecida pelas forças constituídas e elaborar ações alternativas. Haverá </a:t>
            </a:r>
            <a:r>
              <a:rPr lang="pt-BR" b="1" dirty="0" smtClean="0"/>
              <a:t>democracia participativa </a:t>
            </a:r>
            <a:r>
              <a:rPr lang="pt-BR" dirty="0" smtClean="0"/>
              <a:t>quando houver amplas formas de o cidadão participar, decidindo, opinando, direta ou indiretamente, por meio de entidade que possa integrar, perante uma gama diversificada de instituições, no âmbito da sociedade, seja ela empresarial, familiar, educacional, seja na esfera pública, como no orçamento, nos conselhos de direito, nos conselhos consultivos, nas ouvidorias etc.</a:t>
            </a: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Participação e Políticas Públicas</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Estar presente nos diversos mecanismos de participação garantidos pela Constituição: </a:t>
            </a:r>
          </a:p>
          <a:p>
            <a:r>
              <a:rPr lang="pt-BR" dirty="0" smtClean="0"/>
              <a:t>1. Audiências Públicas</a:t>
            </a:r>
          </a:p>
          <a:p>
            <a:r>
              <a:rPr lang="pt-BR" dirty="0" smtClean="0"/>
              <a:t>2. Conselhos Gestores ou de Direitos </a:t>
            </a:r>
          </a:p>
          <a:p>
            <a:r>
              <a:rPr lang="pt-BR" dirty="0" smtClean="0"/>
              <a:t>3. Conferências </a:t>
            </a:r>
          </a:p>
          <a:p>
            <a:r>
              <a:rPr lang="pt-BR" dirty="0" smtClean="0"/>
              <a:t>4. Fóruns e reuniões </a:t>
            </a:r>
          </a:p>
          <a:p>
            <a:r>
              <a:rPr lang="pt-BR" dirty="0" smtClean="0"/>
              <a:t>5. Terceiro Setor: Organizações da Sociedade Civil e Movimentos Sociais.</a:t>
            </a: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Três atores em destaque:</a:t>
            </a:r>
            <a:endParaRPr lang="pt-BR" dirty="0"/>
          </a:p>
        </p:txBody>
      </p:sp>
      <p:sp>
        <p:nvSpPr>
          <p:cNvPr id="3" name="Espaço Reservado para Conteúdo 2"/>
          <p:cNvSpPr>
            <a:spLocks noGrp="1"/>
          </p:cNvSpPr>
          <p:nvPr>
            <p:ph idx="1"/>
          </p:nvPr>
        </p:nvSpPr>
        <p:spPr/>
        <p:txBody>
          <a:bodyPr/>
          <a:lstStyle/>
          <a:p>
            <a:r>
              <a:rPr lang="pt-BR" dirty="0" smtClean="0"/>
              <a:t>1. </a:t>
            </a:r>
            <a:r>
              <a:rPr lang="pt-BR" dirty="0" err="1" smtClean="0"/>
              <a:t>Protagonismo</a:t>
            </a:r>
            <a:r>
              <a:rPr lang="pt-BR" dirty="0" smtClean="0"/>
              <a:t> dos jovens na elaboração de PP:  formação para a cidadania, direitos, responsabilidades, educação e trabalho. </a:t>
            </a:r>
          </a:p>
          <a:p>
            <a:endParaRPr lang="pt-BR" dirty="0" smtClean="0"/>
          </a:p>
          <a:p>
            <a:r>
              <a:rPr lang="pt-BR" dirty="0" smtClean="0"/>
              <a:t>2. Colaboração dos Movimentos Sociais na elaboração de PP. Controle Social. </a:t>
            </a:r>
          </a:p>
          <a:p>
            <a:endParaRPr lang="pt-BR" dirty="0" smtClean="0"/>
          </a:p>
          <a:p>
            <a:r>
              <a:rPr lang="pt-BR" dirty="0" smtClean="0"/>
              <a:t>3. Família e as PP: voltadas ao fortalecimento da família.</a:t>
            </a:r>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Cochicho:</a:t>
            </a:r>
            <a:endParaRPr lang="pt-BR" dirty="0"/>
          </a:p>
        </p:txBody>
      </p:sp>
      <p:sp>
        <p:nvSpPr>
          <p:cNvPr id="3" name="Espaço Reservado para Conteúdo 2"/>
          <p:cNvSpPr>
            <a:spLocks noGrp="1"/>
          </p:cNvSpPr>
          <p:nvPr>
            <p:ph idx="1"/>
          </p:nvPr>
        </p:nvSpPr>
        <p:spPr/>
        <p:txBody>
          <a:bodyPr>
            <a:normAutofit fontScale="92500" lnSpcReduction="10000"/>
          </a:bodyPr>
          <a:lstStyle/>
          <a:p>
            <a:pPr marL="596646" indent="-514350">
              <a:buAutoNum type="arabicPeriod"/>
            </a:pPr>
            <a:r>
              <a:rPr lang="pt-BR" dirty="0" smtClean="0"/>
              <a:t>Como sua comunidade acolhe as pessoas que atuam na política partidária? </a:t>
            </a:r>
          </a:p>
          <a:p>
            <a:pPr marL="596646" indent="-514350">
              <a:buAutoNum type="arabicPeriod"/>
            </a:pPr>
            <a:r>
              <a:rPr lang="pt-BR" dirty="0" smtClean="0"/>
              <a:t>Sua comunidade conhece os trabalhos desenvolvidos pelos conselhos paritários de direitos? </a:t>
            </a:r>
          </a:p>
          <a:p>
            <a:pPr marL="596646" indent="-514350">
              <a:buAutoNum type="arabicPeriod"/>
            </a:pPr>
            <a:r>
              <a:rPr lang="pt-BR" dirty="0" smtClean="0"/>
              <a:t>Há membros de sua comunidade/paróquia que participa em conselhos municipais, estaduais ou federais? Se positivo, o que está sendo realizado para favorecer o trabalho dessas pessoas?</a:t>
            </a:r>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decreto 58.665.png"/>
          <p:cNvPicPr>
            <a:picLocks noGrp="1" noChangeAspect="1"/>
          </p:cNvPicPr>
          <p:nvPr>
            <p:ph idx="1"/>
          </p:nvPr>
        </p:nvPicPr>
        <p:blipFill>
          <a:blip r:embed="rId2" cstate="print"/>
          <a:stretch>
            <a:fillRect/>
          </a:stretch>
        </p:blipFill>
        <p:spPr>
          <a:xfrm>
            <a:off x="1857356" y="254964"/>
            <a:ext cx="5929353" cy="574580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214414" y="357166"/>
            <a:ext cx="7715304" cy="6432530"/>
          </a:xfrm>
          <a:prstGeom prst="rect">
            <a:avLst/>
          </a:prstGeom>
        </p:spPr>
        <p:txBody>
          <a:bodyPr wrap="square">
            <a:spAutoFit/>
          </a:bodyPr>
          <a:lstStyle/>
          <a:p>
            <a:endParaRPr lang="pt-BR" sz="2000" dirty="0" smtClean="0"/>
          </a:p>
          <a:p>
            <a:r>
              <a:rPr lang="pt-BR" sz="2000" b="1" dirty="0" smtClean="0"/>
              <a:t>Objetivo Geral da CF 2019 </a:t>
            </a:r>
          </a:p>
          <a:p>
            <a:endParaRPr lang="pt-BR" sz="2000" dirty="0" smtClean="0"/>
          </a:p>
          <a:p>
            <a:endParaRPr lang="pt-BR" sz="2000" dirty="0" smtClean="0"/>
          </a:p>
          <a:p>
            <a:r>
              <a:rPr lang="pt-BR" sz="2800" dirty="0" smtClean="0"/>
              <a:t> “Estimular a participação em políticas públicas, à luz da Palavra de Deus e da Doutrina Social da Igreja para fortalecer a cidadania e o bem comum, sinais de fraternidade”.</a:t>
            </a:r>
          </a:p>
          <a:p>
            <a:endParaRPr lang="pt-BR" sz="2000" dirty="0"/>
          </a:p>
          <a:p>
            <a:endParaRPr lang="pt-BR" sz="2000" dirty="0" smtClean="0"/>
          </a:p>
          <a:p>
            <a:endParaRPr lang="pt-BR" sz="2000" dirty="0"/>
          </a:p>
          <a:p>
            <a:endParaRPr lang="pt-BR" sz="2000" dirty="0" smtClean="0"/>
          </a:p>
          <a:p>
            <a:endParaRPr lang="pt-BR" sz="2000" dirty="0"/>
          </a:p>
          <a:p>
            <a:endParaRPr lang="pt-BR" sz="2000" dirty="0" smtClean="0"/>
          </a:p>
          <a:p>
            <a:endParaRPr lang="pt-BR" sz="2000" dirty="0"/>
          </a:p>
          <a:p>
            <a:endParaRPr lang="pt-BR" sz="2000" dirty="0" smtClean="0"/>
          </a:p>
          <a:p>
            <a:endParaRPr lang="pt-BR" sz="2000" dirty="0"/>
          </a:p>
          <a:p>
            <a:endParaRPr lang="pt-BR" sz="2000" dirty="0" smtClean="0"/>
          </a:p>
          <a:p>
            <a:endParaRPr lang="pt-BR"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artigo 2 do decreto.png"/>
          <p:cNvPicPr>
            <a:picLocks noGrp="1" noChangeAspect="1"/>
          </p:cNvPicPr>
          <p:nvPr>
            <p:ph idx="1"/>
          </p:nvPr>
        </p:nvPicPr>
        <p:blipFill>
          <a:blip r:embed="rId2" cstate="print"/>
          <a:stretch>
            <a:fillRect/>
          </a:stretch>
        </p:blipFill>
        <p:spPr>
          <a:xfrm>
            <a:off x="2357422" y="1445996"/>
            <a:ext cx="5072097" cy="3840392"/>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descr="diario 2.png"/>
          <p:cNvPicPr>
            <a:picLocks noGrp="1" noChangeAspect="1"/>
          </p:cNvPicPr>
          <p:nvPr>
            <p:ph idx="1"/>
          </p:nvPr>
        </p:nvPicPr>
        <p:blipFill>
          <a:blip r:embed="rId2" cstate="print"/>
          <a:stretch>
            <a:fillRect/>
          </a:stretch>
        </p:blipFill>
        <p:spPr>
          <a:xfrm>
            <a:off x="2071670" y="1196014"/>
            <a:ext cx="5572164" cy="4304688"/>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idx="1"/>
          </p:nvPr>
        </p:nvSpPr>
        <p:spPr>
          <a:xfrm>
            <a:off x="1214438" y="285750"/>
            <a:ext cx="7720012" cy="5962650"/>
          </a:xfrm>
        </p:spPr>
        <p:txBody>
          <a:bodyPr>
            <a:normAutofit lnSpcReduction="10000"/>
          </a:bodyPr>
          <a:lstStyle/>
          <a:p>
            <a:r>
              <a:rPr lang="pt-BR" dirty="0" smtClean="0"/>
              <a:t>  Para aqueles que não conhecem os Centros de Desenvolvimento Social e Produtivo – </a:t>
            </a:r>
            <a:r>
              <a:rPr lang="pt-BR" dirty="0" err="1" smtClean="0"/>
              <a:t>CEDESPs</a:t>
            </a:r>
            <a:r>
              <a:rPr lang="pt-BR" dirty="0" smtClean="0"/>
              <a:t> tem como objetivo o desenvolvimento de atividades com adolescentes, jovens e adultos, com idade a partir de 15 anos, com a finalidade de investir na formação profissional, assegurar o conhecimento do mundo do trabalho e capacitar em diferentes habilidades, na perspectiva de ampliar o repertório cultural e a participação na vida pública, preparando-o para conquistar e manter a empregabilidade e a autonomia.</a:t>
            </a:r>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14414" y="500042"/>
            <a:ext cx="7719274" cy="5748358"/>
          </a:xfrm>
        </p:spPr>
        <p:txBody>
          <a:bodyPr>
            <a:normAutofit fontScale="92500" lnSpcReduction="20000"/>
          </a:bodyPr>
          <a:lstStyle/>
          <a:p>
            <a:r>
              <a:rPr lang="pt-BR" b="1" dirty="0" smtClean="0"/>
              <a:t>Usuários:</a:t>
            </a:r>
            <a:r>
              <a:rPr lang="pt-BR" dirty="0" smtClean="0"/>
              <a:t> Adolescentes, jovens e adultos, com idade a partir de 15 anos, em situação de vulnerabilidade e risco social; Adolescentes e jovens em cumprimento de medidas </a:t>
            </a:r>
            <a:r>
              <a:rPr lang="pt-BR" dirty="0" err="1" smtClean="0"/>
              <a:t>socioeducativas</a:t>
            </a:r>
            <a:r>
              <a:rPr lang="pt-BR" dirty="0" smtClean="0"/>
              <a:t>.</a:t>
            </a:r>
          </a:p>
          <a:p>
            <a:r>
              <a:rPr lang="pt-BR" b="1" dirty="0" smtClean="0"/>
              <a:t>Objetivo:</a:t>
            </a:r>
            <a:r>
              <a:rPr lang="pt-BR" dirty="0" smtClean="0"/>
              <a:t> Contribuir para a melhoria da qualidade de vida e para o desenvolvimento de adolescentes, jovens e adultos em situação de vulnerabilidade social, por meio da capacitação e formação profissional e conhecimento do mundo do trabalho.</a:t>
            </a:r>
          </a:p>
          <a:p>
            <a:r>
              <a:rPr lang="pt-BR" b="1" dirty="0" smtClean="0"/>
              <a:t>Funcionamento:</a:t>
            </a:r>
            <a:r>
              <a:rPr lang="pt-BR" dirty="0" smtClean="0"/>
              <a:t> De segunda a sexta- feira, em turnos de 4 horas para o período diurno e 3 horas para o noturno.</a:t>
            </a:r>
          </a:p>
          <a:p>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idx="1"/>
          </p:nvPr>
        </p:nvSpPr>
        <p:spPr>
          <a:xfrm>
            <a:off x="1214438" y="285750"/>
            <a:ext cx="7720012" cy="5962650"/>
          </a:xfrm>
        </p:spPr>
        <p:txBody>
          <a:bodyPr>
            <a:normAutofit fontScale="85000" lnSpcReduction="10000"/>
          </a:bodyPr>
          <a:lstStyle/>
          <a:p>
            <a:r>
              <a:rPr lang="pt-BR" dirty="0" smtClean="0"/>
              <a:t>Para acesso ao serviço é preciso de um encaminhamento validado pelo CRAS, respeitando a data de início do curso e a escolaridade exigida em acordo com a especificidade do curso, tendo em vista a necessidade para o desenvolvimento das habilidades específicas. </a:t>
            </a:r>
          </a:p>
          <a:p>
            <a:r>
              <a:rPr lang="pt-BR" dirty="0" smtClean="0"/>
              <a:t>O Centro de Desenvolvimento Social e Produtivo – CEDESP tem funcionamento de segunda a sexta- feira, em turnos de quatro horas para o período diurno e três horas para o noturno.</a:t>
            </a:r>
          </a:p>
          <a:p>
            <a:r>
              <a:rPr lang="pt-BR" dirty="0" smtClean="0"/>
              <a:t>Fonte: https://forumassistenciasocial.blogspot.com/2019/03/urgente-bruno-covas-corta-20-milhoes.html</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Políticas Públicas</a:t>
            </a:r>
            <a:endParaRPr lang="pt-BR" dirty="0"/>
          </a:p>
        </p:txBody>
      </p:sp>
      <p:sp>
        <p:nvSpPr>
          <p:cNvPr id="3" name="Espaço Reservado para Conteúdo 2"/>
          <p:cNvSpPr>
            <a:spLocks noGrp="1"/>
          </p:cNvSpPr>
          <p:nvPr>
            <p:ph idx="1"/>
          </p:nvPr>
        </p:nvSpPr>
        <p:spPr/>
        <p:txBody>
          <a:bodyPr/>
          <a:lstStyle/>
          <a:p>
            <a:r>
              <a:rPr lang="pt-BR" dirty="0" smtClean="0"/>
              <a:t>“São ações e programas desenvolvidos pelo Estado, para a garantia de colocar em prática direitos que são previstos na Constituição Federal em outras leis.”</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Ciclos das políticas públicas</a:t>
            </a:r>
            <a:endParaRPr lang="pt-BR" dirty="0"/>
          </a:p>
        </p:txBody>
      </p:sp>
      <p:sp>
        <p:nvSpPr>
          <p:cNvPr id="3" name="Espaço Reservado para Conteúdo 2"/>
          <p:cNvSpPr>
            <a:spLocks noGrp="1"/>
          </p:cNvSpPr>
          <p:nvPr>
            <p:ph idx="1"/>
          </p:nvPr>
        </p:nvSpPr>
        <p:spPr/>
        <p:txBody>
          <a:bodyPr/>
          <a:lstStyle/>
          <a:p>
            <a:r>
              <a:rPr lang="pt-BR" b="1" dirty="0" smtClean="0"/>
              <a:t>Identificação do problema</a:t>
            </a:r>
            <a:r>
              <a:rPr lang="pt-BR" dirty="0" smtClean="0"/>
              <a:t>: </a:t>
            </a:r>
          </a:p>
          <a:p>
            <a:endParaRPr lang="pt-BR" dirty="0" smtClean="0"/>
          </a:p>
          <a:p>
            <a:r>
              <a:rPr lang="pt-BR" dirty="0" smtClean="0"/>
              <a:t>Toda Política Pública inicia seu ciclo com a identificação de um problema, entretanto nem todos entram na pauta ou na agenda do governo, para isso é preciso que se torne um problema político também.</a:t>
            </a: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14414" y="357166"/>
            <a:ext cx="7719274" cy="5891234"/>
          </a:xfrm>
        </p:spPr>
        <p:txBody>
          <a:bodyPr/>
          <a:lstStyle/>
          <a:p>
            <a:r>
              <a:rPr lang="pt-BR" b="1" dirty="0" smtClean="0"/>
              <a:t>Inclusão na Agenda Pública:  formulação da Política Pública</a:t>
            </a:r>
          </a:p>
          <a:p>
            <a:endParaRPr lang="pt-BR" b="1" dirty="0" smtClean="0"/>
          </a:p>
          <a:p>
            <a:r>
              <a:rPr lang="pt-BR" dirty="0" smtClean="0"/>
              <a:t>Depois de identificar o problema e depois de ele entrar na pauta, é preciso buscar soluções para resolvê-lo e levantar as diferentes alternativas possíveis.  </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2976" y="500042"/>
            <a:ext cx="7790712" cy="5748358"/>
          </a:xfrm>
        </p:spPr>
        <p:txBody>
          <a:bodyPr/>
          <a:lstStyle/>
          <a:p>
            <a:r>
              <a:rPr lang="pt-BR" b="1" dirty="0" smtClean="0"/>
              <a:t>Tomada de decisões:</a:t>
            </a:r>
          </a:p>
          <a:p>
            <a:endParaRPr lang="pt-BR" b="1" dirty="0" smtClean="0"/>
          </a:p>
          <a:p>
            <a:r>
              <a:rPr lang="pt-BR" dirty="0" smtClean="0"/>
              <a:t> Não é possível que o Estado utilize todas as soluções propostas para resolver o problema, mas é preciso tomar uma decisão, levando em consideração os diferentes meios e recursos a serem utilizados, quais prioridades devem ter maior ou menor atenção.</a:t>
            </a:r>
          </a:p>
          <a:p>
            <a:endParaRPr lang="pt-B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357290" y="357166"/>
            <a:ext cx="7576398" cy="5891234"/>
          </a:xfrm>
        </p:spPr>
        <p:txBody>
          <a:bodyPr>
            <a:normAutofit lnSpcReduction="10000"/>
          </a:bodyPr>
          <a:lstStyle/>
          <a:p>
            <a:r>
              <a:rPr lang="pt-BR" dirty="0" smtClean="0"/>
              <a:t>Planejamento da Execução: Implementação da Política Pública</a:t>
            </a:r>
          </a:p>
          <a:p>
            <a:endParaRPr lang="pt-BR" dirty="0" smtClean="0"/>
          </a:p>
          <a:p>
            <a:r>
              <a:rPr lang="pt-BR" dirty="0" smtClean="0"/>
              <a:t>Esse é momento que a ação, que estava no plano das discussões e das ideias e agora se torna algo concreto. O gestor precisa lembrar que a Política Pública tem um caráter técnico, mas também é político, excluir qualquer uma dessas concepções é um grande erro, assim como pode gerar resultados ruins na resolução do problema.</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142976" y="357166"/>
            <a:ext cx="7790712" cy="5891234"/>
          </a:xfrm>
        </p:spPr>
        <p:txBody>
          <a:bodyPr/>
          <a:lstStyle/>
          <a:p>
            <a:r>
              <a:rPr lang="pt-BR" b="1" dirty="0" smtClean="0"/>
              <a:t>Avaliação/monitoramento da Política Pública</a:t>
            </a:r>
          </a:p>
          <a:p>
            <a:endParaRPr lang="pt-BR" b="1" dirty="0" smtClean="0"/>
          </a:p>
          <a:p>
            <a:r>
              <a:rPr lang="pt-BR" dirty="0" smtClean="0"/>
              <a:t>Atores sociais e políticos conseguem responder, facilmente, se uma Política Pública é boa ou não. Esse processo é importante para compreender os efeitos da implementação das Políticas Públicas, assim como os meios de intervenção, seus acertos e erros.</a:t>
            </a:r>
          </a:p>
          <a:p>
            <a:endParaRPr lang="pt-BR" dirty="0" smtClean="0"/>
          </a:p>
          <a:p>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2. Problematizando:</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r>
              <a:rPr lang="pt-BR" dirty="0" smtClean="0"/>
              <a:t>A Política Pública, em geral, apresenta, pelo </a:t>
            </a:r>
            <a:r>
              <a:rPr lang="pt-BR" b="1" dirty="0" smtClean="0"/>
              <a:t>menos</a:t>
            </a:r>
            <a:r>
              <a:rPr lang="pt-BR" dirty="0" smtClean="0"/>
              <a:t>, </a:t>
            </a:r>
            <a:r>
              <a:rPr lang="pt-BR" b="1" dirty="0" smtClean="0"/>
              <a:t>duas razões</a:t>
            </a:r>
            <a:r>
              <a:rPr lang="pt-BR" dirty="0" smtClean="0"/>
              <a:t> </a:t>
            </a:r>
            <a:r>
              <a:rPr lang="pt-BR" b="1" dirty="0" smtClean="0"/>
              <a:t>fundamentais </a:t>
            </a:r>
            <a:r>
              <a:rPr lang="pt-BR" dirty="0" smtClean="0"/>
              <a:t>que justificam a sua existência ao longo da dinâmica imposta pelas economias e sociedade capitalistas.</a:t>
            </a:r>
            <a:endParaRPr lang="pt-BR"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ício">
  <a:themeElements>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í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í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139</TotalTime>
  <Words>1028</Words>
  <Application>Microsoft Office PowerPoint</Application>
  <PresentationFormat>Apresentação na tela (4:3)</PresentationFormat>
  <Paragraphs>80</Paragraphs>
  <Slides>24</Slides>
  <Notes>0</Notes>
  <HiddenSlides>0</HiddenSlides>
  <MMClips>0</MMClips>
  <ScaleCrop>false</ScaleCrop>
  <HeadingPairs>
    <vt:vector size="4" baseType="variant">
      <vt:variant>
        <vt:lpstr>Tema</vt:lpstr>
      </vt:variant>
      <vt:variant>
        <vt:i4>1</vt:i4>
      </vt:variant>
      <vt:variant>
        <vt:lpstr>Títulos de slides</vt:lpstr>
      </vt:variant>
      <vt:variant>
        <vt:i4>24</vt:i4>
      </vt:variant>
    </vt:vector>
  </HeadingPairs>
  <TitlesOfParts>
    <vt:vector size="25" baseType="lpstr">
      <vt:lpstr>Solstício</vt:lpstr>
      <vt:lpstr>Democracia participativa</vt:lpstr>
      <vt:lpstr>Slide 2</vt:lpstr>
      <vt:lpstr>Políticas Públicas</vt:lpstr>
      <vt:lpstr>Ciclos das políticas públicas</vt:lpstr>
      <vt:lpstr>Slide 5</vt:lpstr>
      <vt:lpstr>Slide 6</vt:lpstr>
      <vt:lpstr>Slide 7</vt:lpstr>
      <vt:lpstr>Slide 8</vt:lpstr>
      <vt:lpstr>2. Problematizando:</vt:lpstr>
      <vt:lpstr>Slide 10</vt:lpstr>
      <vt:lpstr>Slide 11</vt:lpstr>
      <vt:lpstr>O papel dos Atores Socias nas PP</vt:lpstr>
      <vt:lpstr>Slide 13</vt:lpstr>
      <vt:lpstr>Slide 14</vt:lpstr>
      <vt:lpstr>Slide 15</vt:lpstr>
      <vt:lpstr>Participação e Políticas Públicas</vt:lpstr>
      <vt:lpstr>Três atores em destaque:</vt:lpstr>
      <vt:lpstr>Cochicho:</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Democracia participativa</dc:title>
  <dc:creator>DELL INSPIRION N4030</dc:creator>
  <cp:lastModifiedBy>Márcia</cp:lastModifiedBy>
  <cp:revision>4</cp:revision>
  <dcterms:created xsi:type="dcterms:W3CDTF">2019-03-25T16:54:06Z</dcterms:created>
  <dcterms:modified xsi:type="dcterms:W3CDTF">2019-03-25T22:57:34Z</dcterms:modified>
</cp:coreProperties>
</file>