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4" r:id="rId9"/>
    <p:sldId id="265" r:id="rId10"/>
    <p:sldId id="267" r:id="rId11"/>
    <p:sldId id="268" r:id="rId12"/>
    <p:sldId id="263" r:id="rId13"/>
    <p:sldId id="270" r:id="rId14"/>
    <p:sldId id="272" r:id="rId15"/>
    <p:sldId id="273" r:id="rId16"/>
    <p:sldId id="274" r:id="rId17"/>
    <p:sldId id="275" r:id="rId18"/>
    <p:sldId id="276" r:id="rId19"/>
    <p:sldId id="279" r:id="rId20"/>
    <p:sldId id="277" r:id="rId21"/>
    <p:sldId id="278" r:id="rId22"/>
    <p:sldId id="280" r:id="rId23"/>
    <p:sldId id="271" r:id="rId24"/>
    <p:sldId id="28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pt-BR" smtClean="0"/>
              <a:t>Clique para editar o título mestre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6DFF08F-DC6B-4601-B491-B0F83F6DD2DA}" type="datetimeFigureOut">
              <a:rPr lang="en-US" smtClean="0"/>
              <a:t>9/24/2018</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4FAB73BC-B049-4115-A692-8D63A059BFB8}" type="slidenum">
              <a:rPr lang="en-US" smtClean="0"/>
              <a:t>‹nº›</a:t>
            </a:fld>
            <a:endParaRPr lang="en-US" dirty="0"/>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163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25582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4026089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887928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DFF08F-DC6B-4601-B491-B0F83F6DD2DA}"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1650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820332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9/24/2018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130287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425253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9/24/2018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496562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pt-BR" smtClean="0"/>
              <a:t>Clique para editar o título mestre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96DFF08F-DC6B-4601-B491-B0F83F6DD2DA}"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432365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96DFF08F-DC6B-4601-B491-B0F83F6DD2DA}"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792702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smtClean="0"/>
              <a:pPr/>
              <a:t>9/24/2018</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2488462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ECONOMIA E POLÍTICA</a:t>
            </a:r>
            <a:br>
              <a:rPr lang="pt-BR" dirty="0" smtClean="0"/>
            </a:br>
            <a:r>
              <a:rPr lang="pt-BR" dirty="0" smtClean="0"/>
              <a:t>À SERVIÇO DA VIDA	</a:t>
            </a:r>
            <a:br>
              <a:rPr lang="pt-BR" dirty="0" smtClean="0"/>
            </a:br>
            <a:r>
              <a:rPr lang="pt-BR" dirty="0" smtClean="0"/>
              <a:t>- PAPA FRANCISCO - </a:t>
            </a:r>
            <a:endParaRPr lang="pt-BR" dirty="0"/>
          </a:p>
        </p:txBody>
      </p:sp>
      <p:sp>
        <p:nvSpPr>
          <p:cNvPr id="3" name="Subtítulo 2"/>
          <p:cNvSpPr>
            <a:spLocks noGrp="1"/>
          </p:cNvSpPr>
          <p:nvPr>
            <p:ph type="subTitle" idx="1"/>
          </p:nvPr>
        </p:nvSpPr>
        <p:spPr/>
        <p:txBody>
          <a:bodyPr>
            <a:normAutofit lnSpcReduction="10000"/>
          </a:bodyPr>
          <a:lstStyle/>
          <a:p>
            <a:r>
              <a:rPr lang="pt-BR" sz="3200" b="1" dirty="0" smtClean="0"/>
              <a:t>PASTORAL FÉ E POLÍTICA</a:t>
            </a:r>
          </a:p>
          <a:p>
            <a:r>
              <a:rPr lang="pt-BR" dirty="0" smtClean="0"/>
              <a:t>REGIÃO EPISCOPAL BELÉM</a:t>
            </a:r>
          </a:p>
          <a:p>
            <a:r>
              <a:rPr lang="pt-BR" dirty="0" smtClean="0"/>
              <a:t>- ARQUIDIOCESE DE SÃO PAULO - </a:t>
            </a:r>
            <a:endParaRPr lang="pt-BR" dirty="0"/>
          </a:p>
        </p:txBody>
      </p:sp>
    </p:spTree>
    <p:extLst>
      <p:ext uri="{BB962C8B-B14F-4D97-AF65-F5344CB8AC3E}">
        <p14:creationId xmlns:p14="http://schemas.microsoft.com/office/powerpoint/2010/main" val="2545925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marL="45720" indent="0" algn="just">
              <a:buNone/>
            </a:pPr>
            <a:r>
              <a:rPr lang="pt-BR" sz="2400" b="1" u="sng" dirty="0"/>
              <a:t>O esterco do </a:t>
            </a:r>
            <a:r>
              <a:rPr lang="pt-BR" sz="2400" b="1" u="sng" dirty="0" smtClean="0"/>
              <a:t>diabo: </a:t>
            </a:r>
            <a:r>
              <a:rPr lang="pt-BR" sz="2400" dirty="0"/>
              <a:t>reina a ambição desenfreada de dinheiro. É este o esterco do diabo. O serviço ao bem comum fica em segundo plano. Quando o capital se torna um ídolo e dirige as opções dos seres humanos, quando a avidez do dinheiro domina todo o sistema socioeconômico, arruína a sociedade, condena o homem, transforma-o em escravo, destrói a fraternidade inter-humana, faz lutar povo contra povo e até, como vemos, põe em risco esta nossa casa comum, a irmã e mãe terra.</a:t>
            </a:r>
          </a:p>
          <a:p>
            <a:pPr marL="45720" indent="0">
              <a:buNone/>
            </a:pPr>
            <a:endParaRPr lang="pt-BR" dirty="0"/>
          </a:p>
          <a:p>
            <a:r>
              <a:rPr lang="pt-BR" dirty="0"/>
              <a:t>Basílio de </a:t>
            </a:r>
            <a:r>
              <a:rPr lang="pt-BR" dirty="0" err="1"/>
              <a:t>Cesareia</a:t>
            </a:r>
            <a:r>
              <a:rPr lang="pt-BR" dirty="0"/>
              <a:t> </a:t>
            </a:r>
            <a:r>
              <a:rPr lang="en-US" dirty="0"/>
              <a:t>–</a:t>
            </a:r>
            <a:r>
              <a:rPr lang="pt-BR" dirty="0"/>
              <a:t> um dos primeiros teólogos da </a:t>
            </a:r>
            <a:r>
              <a:rPr lang="pt-BR" dirty="0" smtClean="0"/>
              <a:t>Igreja.</a:t>
            </a:r>
            <a:endParaRPr lang="pt-BR" dirty="0"/>
          </a:p>
          <a:p>
            <a:pPr marL="45720" indent="0">
              <a:buNone/>
            </a:pPr>
            <a:endParaRPr lang="pt-BR" dirty="0"/>
          </a:p>
        </p:txBody>
      </p:sp>
    </p:spTree>
    <p:extLst>
      <p:ext uri="{BB962C8B-B14F-4D97-AF65-F5344CB8AC3E}">
        <p14:creationId xmlns:p14="http://schemas.microsoft.com/office/powerpoint/2010/main" val="735636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Utopia – Zé Vicente	</a:t>
            </a:r>
            <a:endParaRPr lang="pt-BR" dirty="0"/>
          </a:p>
        </p:txBody>
      </p:sp>
      <p:sp>
        <p:nvSpPr>
          <p:cNvPr id="3" name="Espaço Reservado para Conteúdo 2"/>
          <p:cNvSpPr>
            <a:spLocks noGrp="1"/>
          </p:cNvSpPr>
          <p:nvPr>
            <p:ph idx="1"/>
          </p:nvPr>
        </p:nvSpPr>
        <p:spPr/>
        <p:txBody>
          <a:bodyPr numCol="3" spcCol="180000">
            <a:normAutofit fontScale="92500" lnSpcReduction="10000"/>
          </a:bodyPr>
          <a:lstStyle/>
          <a:p>
            <a:pPr marL="0" indent="0">
              <a:spcBef>
                <a:spcPts val="0"/>
              </a:spcBef>
              <a:buNone/>
            </a:pPr>
            <a:r>
              <a:rPr lang="pt-BR" dirty="0"/>
              <a:t>Quando o dia da paz </a:t>
            </a:r>
            <a:r>
              <a:rPr lang="pt-BR" dirty="0" smtClean="0"/>
              <a:t>renascer, Quando </a:t>
            </a:r>
            <a:r>
              <a:rPr lang="pt-BR" dirty="0"/>
              <a:t>o Sol da esperança </a:t>
            </a:r>
            <a:r>
              <a:rPr lang="pt-BR" dirty="0" smtClean="0"/>
              <a:t>brilhar, eu </a:t>
            </a:r>
            <a:r>
              <a:rPr lang="pt-BR" dirty="0"/>
              <a:t>vou cantar.</a:t>
            </a:r>
          </a:p>
          <a:p>
            <a:pPr marL="0" indent="0">
              <a:spcBef>
                <a:spcPts val="0"/>
              </a:spcBef>
              <a:buNone/>
            </a:pPr>
            <a:r>
              <a:rPr lang="pt-BR" dirty="0" smtClean="0"/>
              <a:t>Quando </a:t>
            </a:r>
            <a:r>
              <a:rPr lang="pt-BR" dirty="0"/>
              <a:t>o povo nas ruas </a:t>
            </a:r>
            <a:r>
              <a:rPr lang="pt-BR" dirty="0" smtClean="0"/>
              <a:t>sorrir, e </a:t>
            </a:r>
            <a:r>
              <a:rPr lang="pt-BR" dirty="0"/>
              <a:t>a roseira de novo </a:t>
            </a:r>
            <a:r>
              <a:rPr lang="pt-BR" dirty="0" smtClean="0"/>
              <a:t>florir, eu </a:t>
            </a:r>
            <a:r>
              <a:rPr lang="pt-BR" dirty="0"/>
              <a:t>vou cantar</a:t>
            </a:r>
            <a:r>
              <a:rPr lang="pt-BR" dirty="0" smtClean="0"/>
              <a:t>.</a:t>
            </a:r>
            <a:endParaRPr lang="pt-BR" dirty="0"/>
          </a:p>
          <a:p>
            <a:pPr marL="0" indent="0">
              <a:spcBef>
                <a:spcPts val="0"/>
              </a:spcBef>
              <a:buNone/>
            </a:pPr>
            <a:r>
              <a:rPr lang="pt-BR" dirty="0"/>
              <a:t>Quando as cercas </a:t>
            </a:r>
            <a:r>
              <a:rPr lang="pt-BR" dirty="0" smtClean="0"/>
              <a:t>caírem do chão, Quando </a:t>
            </a:r>
            <a:r>
              <a:rPr lang="pt-BR" dirty="0"/>
              <a:t>as mesas se encherem de </a:t>
            </a:r>
            <a:r>
              <a:rPr lang="pt-BR" dirty="0" smtClean="0"/>
              <a:t>pão, eu </a:t>
            </a:r>
            <a:r>
              <a:rPr lang="pt-BR" dirty="0"/>
              <a:t>vou cantar.</a:t>
            </a:r>
          </a:p>
          <a:p>
            <a:pPr marL="0" indent="0">
              <a:spcBef>
                <a:spcPts val="0"/>
              </a:spcBef>
              <a:buNone/>
            </a:pPr>
            <a:r>
              <a:rPr lang="pt-BR" dirty="0" smtClean="0"/>
              <a:t>Quando </a:t>
            </a:r>
            <a:r>
              <a:rPr lang="pt-BR" dirty="0"/>
              <a:t>os muros que cercam os </a:t>
            </a:r>
            <a:r>
              <a:rPr lang="pt-BR" dirty="0" smtClean="0"/>
              <a:t>jardins, destruídos, então os </a:t>
            </a:r>
            <a:r>
              <a:rPr lang="pt-BR" dirty="0"/>
              <a:t>jasmins vão </a:t>
            </a:r>
            <a:r>
              <a:rPr lang="pt-BR" dirty="0" err="1"/>
              <a:t>perfurmar</a:t>
            </a:r>
            <a:r>
              <a:rPr lang="pt-BR" dirty="0"/>
              <a:t>.</a:t>
            </a:r>
          </a:p>
          <a:p>
            <a:pPr marL="0" indent="0">
              <a:spcBef>
                <a:spcPts val="0"/>
              </a:spcBef>
              <a:buNone/>
            </a:pPr>
            <a:endParaRPr lang="pt-BR" dirty="0"/>
          </a:p>
          <a:p>
            <a:pPr marL="0" indent="0">
              <a:spcBef>
                <a:spcPts val="0"/>
              </a:spcBef>
              <a:buNone/>
            </a:pPr>
            <a:endParaRPr lang="pt-BR" dirty="0" smtClean="0"/>
          </a:p>
          <a:p>
            <a:pPr marL="0" indent="0">
              <a:spcBef>
                <a:spcPts val="0"/>
              </a:spcBef>
              <a:buNone/>
            </a:pPr>
            <a:endParaRPr lang="pt-BR" dirty="0" smtClean="0"/>
          </a:p>
          <a:p>
            <a:pPr marL="0" indent="0">
              <a:spcBef>
                <a:spcPts val="0"/>
              </a:spcBef>
              <a:buNone/>
            </a:pPr>
            <a:endParaRPr lang="pt-BR" dirty="0"/>
          </a:p>
          <a:p>
            <a:pPr marL="0" indent="0">
              <a:spcBef>
                <a:spcPts val="0"/>
              </a:spcBef>
              <a:buNone/>
            </a:pPr>
            <a:endParaRPr lang="pt-BR" dirty="0" smtClean="0"/>
          </a:p>
          <a:p>
            <a:pPr marL="0" indent="0">
              <a:spcBef>
                <a:spcPts val="0"/>
              </a:spcBef>
              <a:buNone/>
            </a:pPr>
            <a:r>
              <a:rPr lang="pt-BR" b="1" dirty="0" smtClean="0"/>
              <a:t>Vai </a:t>
            </a:r>
            <a:r>
              <a:rPr lang="pt-BR" b="1" dirty="0"/>
              <a:t>ser tão bonito se ouvir </a:t>
            </a:r>
            <a:r>
              <a:rPr lang="pt-BR" b="1" dirty="0" smtClean="0"/>
              <a:t>a canção</a:t>
            </a:r>
            <a:r>
              <a:rPr lang="pt-BR" b="1" dirty="0"/>
              <a:t>, cantada de novo,</a:t>
            </a:r>
          </a:p>
          <a:p>
            <a:pPr marL="0" indent="0">
              <a:spcBef>
                <a:spcPts val="0"/>
              </a:spcBef>
              <a:buNone/>
            </a:pPr>
            <a:r>
              <a:rPr lang="pt-BR" b="1" dirty="0"/>
              <a:t>No olhar da gente a certeza </a:t>
            </a:r>
            <a:endParaRPr lang="pt-BR" b="1" dirty="0" smtClean="0"/>
          </a:p>
          <a:p>
            <a:pPr marL="0" indent="0">
              <a:spcBef>
                <a:spcPts val="0"/>
              </a:spcBef>
              <a:buNone/>
            </a:pPr>
            <a:r>
              <a:rPr lang="pt-BR" b="1" dirty="0" smtClean="0"/>
              <a:t>do </a:t>
            </a:r>
            <a:r>
              <a:rPr lang="pt-BR" b="1" dirty="0"/>
              <a:t>irmão, reinado do </a:t>
            </a:r>
            <a:r>
              <a:rPr lang="pt-BR" b="1" dirty="0" smtClean="0"/>
              <a:t>povo.</a:t>
            </a:r>
          </a:p>
          <a:p>
            <a:pPr marL="0" indent="0">
              <a:spcBef>
                <a:spcPts val="0"/>
              </a:spcBef>
              <a:buNone/>
            </a:pPr>
            <a:endParaRPr lang="pt-BR" dirty="0"/>
          </a:p>
          <a:p>
            <a:pPr marL="0" indent="0">
              <a:spcBef>
                <a:spcPts val="0"/>
              </a:spcBef>
              <a:buNone/>
            </a:pPr>
            <a:endParaRPr lang="pt-BR" dirty="0" smtClean="0"/>
          </a:p>
          <a:p>
            <a:pPr marL="0" indent="0">
              <a:spcBef>
                <a:spcPts val="0"/>
              </a:spcBef>
              <a:buNone/>
            </a:pPr>
            <a:endParaRPr lang="pt-BR" dirty="0" smtClean="0"/>
          </a:p>
          <a:p>
            <a:pPr marL="0" indent="0">
              <a:spcBef>
                <a:spcPts val="0"/>
              </a:spcBef>
              <a:buNone/>
            </a:pPr>
            <a:endParaRPr lang="pt-BR" dirty="0"/>
          </a:p>
          <a:p>
            <a:pPr marL="0" indent="0">
              <a:spcBef>
                <a:spcPts val="0"/>
              </a:spcBef>
              <a:buNone/>
            </a:pPr>
            <a:endParaRPr lang="pt-BR" dirty="0"/>
          </a:p>
          <a:p>
            <a:pPr marL="0" indent="0">
              <a:spcBef>
                <a:spcPts val="0"/>
              </a:spcBef>
              <a:buNone/>
            </a:pPr>
            <a:endParaRPr lang="pt-BR" dirty="0" smtClean="0"/>
          </a:p>
          <a:p>
            <a:pPr marL="0" indent="0">
              <a:spcBef>
                <a:spcPts val="0"/>
              </a:spcBef>
              <a:buNone/>
            </a:pPr>
            <a:endParaRPr lang="pt-BR" dirty="0"/>
          </a:p>
          <a:p>
            <a:pPr marL="0" indent="0">
              <a:spcBef>
                <a:spcPts val="0"/>
              </a:spcBef>
              <a:buNone/>
            </a:pPr>
            <a:endParaRPr lang="pt-BR" dirty="0" smtClean="0"/>
          </a:p>
          <a:p>
            <a:pPr marL="0" indent="0">
              <a:spcBef>
                <a:spcPts val="0"/>
              </a:spcBef>
              <a:buNone/>
            </a:pPr>
            <a:r>
              <a:rPr lang="pt-BR" dirty="0" smtClean="0"/>
              <a:t>Quando </a:t>
            </a:r>
            <a:r>
              <a:rPr lang="pt-BR" dirty="0"/>
              <a:t>as armas da destruição, destruídas em cada </a:t>
            </a:r>
            <a:r>
              <a:rPr lang="pt-BR" dirty="0" smtClean="0"/>
              <a:t>nação, eu </a:t>
            </a:r>
            <a:r>
              <a:rPr lang="pt-BR" dirty="0"/>
              <a:t>vou sonhar,</a:t>
            </a:r>
          </a:p>
          <a:p>
            <a:pPr marL="0" indent="0">
              <a:spcBef>
                <a:spcPts val="0"/>
              </a:spcBef>
              <a:buNone/>
            </a:pPr>
            <a:r>
              <a:rPr lang="pt-BR" dirty="0"/>
              <a:t>e o decreto que encerra a </a:t>
            </a:r>
            <a:r>
              <a:rPr lang="pt-BR" dirty="0" smtClean="0"/>
              <a:t>opressão, assinado </a:t>
            </a:r>
            <a:r>
              <a:rPr lang="pt-BR" dirty="0"/>
              <a:t>só no coração vai </a:t>
            </a:r>
            <a:r>
              <a:rPr lang="pt-BR" dirty="0" smtClean="0"/>
              <a:t>triunfar</a:t>
            </a:r>
            <a:endParaRPr lang="pt-BR" dirty="0"/>
          </a:p>
          <a:p>
            <a:pPr marL="0" indent="0">
              <a:spcBef>
                <a:spcPts val="0"/>
              </a:spcBef>
              <a:buNone/>
            </a:pPr>
            <a:r>
              <a:rPr lang="pt-BR" dirty="0"/>
              <a:t>Quando a voz da verdade se </a:t>
            </a:r>
            <a:r>
              <a:rPr lang="pt-BR" dirty="0" smtClean="0"/>
              <a:t>ouvir e </a:t>
            </a:r>
            <a:r>
              <a:rPr lang="pt-BR" dirty="0"/>
              <a:t>a mentira não mais </a:t>
            </a:r>
            <a:r>
              <a:rPr lang="pt-BR" dirty="0" smtClean="0"/>
              <a:t>existir, será </a:t>
            </a:r>
            <a:r>
              <a:rPr lang="pt-BR" dirty="0"/>
              <a:t>enfim,</a:t>
            </a:r>
          </a:p>
          <a:p>
            <a:pPr marL="0" indent="0">
              <a:spcBef>
                <a:spcPts val="0"/>
              </a:spcBef>
              <a:buNone/>
            </a:pPr>
            <a:r>
              <a:rPr lang="pt-BR" dirty="0"/>
              <a:t>tempo novo de eterna justiça,</a:t>
            </a:r>
          </a:p>
          <a:p>
            <a:pPr marL="0" indent="0">
              <a:spcBef>
                <a:spcPts val="0"/>
              </a:spcBef>
              <a:buNone/>
            </a:pPr>
            <a:r>
              <a:rPr lang="pt-BR" dirty="0"/>
              <a:t>sem mais ódio, sem sangue ou </a:t>
            </a:r>
            <a:r>
              <a:rPr lang="pt-BR" dirty="0" smtClean="0"/>
              <a:t>cobiça, vai </a:t>
            </a:r>
            <a:r>
              <a:rPr lang="pt-BR" dirty="0"/>
              <a:t>ser </a:t>
            </a:r>
            <a:r>
              <a:rPr lang="pt-BR" dirty="0" smtClean="0"/>
              <a:t>assim.</a:t>
            </a:r>
            <a:endParaRPr lang="pt-BR" dirty="0"/>
          </a:p>
          <a:p>
            <a:pPr marL="0" indent="0">
              <a:spcBef>
                <a:spcPts val="0"/>
              </a:spcBef>
              <a:buNone/>
            </a:pPr>
            <a:endParaRPr lang="pt-BR" dirty="0"/>
          </a:p>
        </p:txBody>
      </p:sp>
    </p:spTree>
    <p:extLst>
      <p:ext uri="{BB962C8B-B14F-4D97-AF65-F5344CB8AC3E}">
        <p14:creationId xmlns:p14="http://schemas.microsoft.com/office/powerpoint/2010/main" val="2891431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u="sng" dirty="0"/>
              <a:t>1ª </a:t>
            </a:r>
            <a:r>
              <a:rPr lang="pt-BR" b="1" u="sng" dirty="0" smtClean="0"/>
              <a:t>tarefa:</a:t>
            </a:r>
            <a:r>
              <a:rPr lang="pt-BR" b="1" dirty="0" smtClean="0"/>
              <a:t> pôr </a:t>
            </a:r>
            <a:r>
              <a:rPr lang="pt-BR" b="1" dirty="0"/>
              <a:t>a economia ao serviço dos povos</a:t>
            </a:r>
            <a:r>
              <a:rPr lang="pt-BR" b="1" dirty="0" smtClean="0"/>
              <a:t>.</a:t>
            </a:r>
            <a:endParaRPr lang="pt-BR" dirty="0"/>
          </a:p>
        </p:txBody>
      </p:sp>
      <p:sp>
        <p:nvSpPr>
          <p:cNvPr id="3" name="Espaço Reservado para Conteúdo 2"/>
          <p:cNvSpPr>
            <a:spLocks noGrp="1"/>
          </p:cNvSpPr>
          <p:nvPr>
            <p:ph idx="1"/>
          </p:nvPr>
        </p:nvSpPr>
        <p:spPr/>
        <p:txBody>
          <a:bodyPr/>
          <a:lstStyle/>
          <a:p>
            <a:pPr marL="45720" indent="0">
              <a:buNone/>
            </a:pPr>
            <a:r>
              <a:rPr lang="pt-BR" dirty="0" smtClean="0"/>
              <a:t>CONCEITO DE POVO.</a:t>
            </a:r>
          </a:p>
          <a:p>
            <a:pPr marL="45720" indent="0">
              <a:buNone/>
            </a:pPr>
            <a:endParaRPr lang="pt-BR" dirty="0"/>
          </a:p>
          <a:p>
            <a:pPr marL="45720" indent="0">
              <a:buNone/>
            </a:pPr>
            <a:r>
              <a:rPr lang="pt-BR" dirty="0" smtClean="0"/>
              <a:t> Colonialismo.</a:t>
            </a:r>
          </a:p>
          <a:p>
            <a:pPr marL="45720" indent="0">
              <a:buNone/>
            </a:pPr>
            <a:r>
              <a:rPr lang="pt-BR" dirty="0" err="1" smtClean="0"/>
              <a:t>Neocolonialidade</a:t>
            </a:r>
            <a:endParaRPr lang="pt-BR" dirty="0" smtClean="0"/>
          </a:p>
          <a:p>
            <a:pPr marL="45720" indent="0">
              <a:buNone/>
            </a:pPr>
            <a:r>
              <a:rPr lang="pt-BR" dirty="0" err="1" smtClean="0"/>
              <a:t>Deocolonial</a:t>
            </a:r>
            <a:endParaRPr lang="pt-BR" dirty="0"/>
          </a:p>
        </p:txBody>
      </p:sp>
    </p:spTree>
    <p:extLst>
      <p:ext uri="{BB962C8B-B14F-4D97-AF65-F5344CB8AC3E}">
        <p14:creationId xmlns:p14="http://schemas.microsoft.com/office/powerpoint/2010/main" val="1088948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u="sng" dirty="0"/>
              <a:t>1ª </a:t>
            </a:r>
            <a:r>
              <a:rPr lang="pt-BR" b="1" u="sng" dirty="0" smtClean="0"/>
              <a:t>tarefa:</a:t>
            </a:r>
            <a:r>
              <a:rPr lang="pt-BR" b="1" dirty="0" smtClean="0"/>
              <a:t> pôr </a:t>
            </a:r>
            <a:r>
              <a:rPr lang="pt-BR" b="1" dirty="0"/>
              <a:t>a economia ao serviço dos povos</a:t>
            </a:r>
            <a:r>
              <a:rPr lang="pt-BR" b="1" dirty="0" smtClean="0"/>
              <a:t>.</a:t>
            </a:r>
            <a:endParaRPr lang="pt-BR" dirty="0"/>
          </a:p>
        </p:txBody>
      </p:sp>
      <p:sp>
        <p:nvSpPr>
          <p:cNvPr id="3" name="Espaço Reservado para Conteúdo 2"/>
          <p:cNvSpPr>
            <a:spLocks noGrp="1"/>
          </p:cNvSpPr>
          <p:nvPr>
            <p:ph idx="1"/>
          </p:nvPr>
        </p:nvSpPr>
        <p:spPr/>
        <p:txBody>
          <a:bodyPr>
            <a:normAutofit fontScale="92500"/>
          </a:bodyPr>
          <a:lstStyle/>
          <a:p>
            <a:pPr algn="just"/>
            <a:r>
              <a:rPr lang="pt-BR" dirty="0"/>
              <a:t>Os seres humanos e a natureza não devem estar ao serviço do dinheiro. Digamos NÃO a uma economia de exclusão e desigualdade, onde o dinheiro reina em vez de servir. Esta economia mata. Esta economia exclui. Esta economia destrói a Mãe Terra.</a:t>
            </a:r>
          </a:p>
          <a:p>
            <a:pPr algn="just"/>
            <a:r>
              <a:rPr lang="pt-BR" dirty="0"/>
              <a:t>A economia não deveria ser um mecanismo de acumulação, mas a condigna administração da casa comum. Isto implica cuidar zelosamente da casa e distribuir adequadamente os bens entre todos. A sua finalidade não é unicamente garantir o alimento ou um «decoroso sustento». Não é sequer, embora fosse já um grande passo, garantir o acesso aos </a:t>
            </a:r>
            <a:r>
              <a:rPr lang="en-US" dirty="0"/>
              <a:t>“</a:t>
            </a:r>
            <a:r>
              <a:rPr lang="pt-BR" dirty="0"/>
              <a:t>3 T</a:t>
            </a:r>
            <a:r>
              <a:rPr lang="en-US" dirty="0"/>
              <a:t>”</a:t>
            </a:r>
            <a:r>
              <a:rPr lang="pt-BR" dirty="0"/>
              <a:t> pelos quais combateis</a:t>
            </a:r>
            <a:r>
              <a:rPr lang="pt-BR" dirty="0" smtClean="0"/>
              <a:t>.</a:t>
            </a:r>
          </a:p>
          <a:p>
            <a:pPr algn="just"/>
            <a:r>
              <a:rPr lang="pt-BR" dirty="0"/>
              <a:t>É </a:t>
            </a:r>
            <a:r>
              <a:rPr lang="pt-BR" dirty="0" smtClean="0"/>
              <a:t>uma economia </a:t>
            </a:r>
            <a:r>
              <a:rPr lang="pt-BR" dirty="0"/>
              <a:t>onde o ser humano, em harmonia com a natureza, estrutura todo o sistema de produção e distribuição de tal modo que as capacidades e necessidades de cada um encontrem um apoio adequado no ser social. Vós </a:t>
            </a:r>
            <a:r>
              <a:rPr lang="en-US" dirty="0"/>
              <a:t>– </a:t>
            </a:r>
            <a:r>
              <a:rPr lang="pt-BR" dirty="0"/>
              <a:t>e outros povos também </a:t>
            </a:r>
            <a:r>
              <a:rPr lang="en-US" dirty="0"/>
              <a:t>–</a:t>
            </a:r>
            <a:r>
              <a:rPr lang="pt-BR" dirty="0"/>
              <a:t> resumis este anseio duma maneira simples e bela: «viver bem», que não é a mesma coisa que «aproveitar».</a:t>
            </a:r>
          </a:p>
          <a:p>
            <a:endParaRPr lang="pt-BR" dirty="0"/>
          </a:p>
          <a:p>
            <a:pPr marL="45720" indent="0">
              <a:buNone/>
            </a:pPr>
            <a:endParaRPr lang="pt-BR" dirty="0"/>
          </a:p>
        </p:txBody>
      </p:sp>
    </p:spTree>
    <p:extLst>
      <p:ext uri="{BB962C8B-B14F-4D97-AF65-F5344CB8AC3E}">
        <p14:creationId xmlns:p14="http://schemas.microsoft.com/office/powerpoint/2010/main" val="380650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u="sng" dirty="0"/>
              <a:t>1ª </a:t>
            </a:r>
            <a:r>
              <a:rPr lang="pt-BR" b="1" u="sng" dirty="0" smtClean="0"/>
              <a:t>tarefa:</a:t>
            </a:r>
            <a:r>
              <a:rPr lang="pt-BR" b="1" dirty="0" smtClean="0"/>
              <a:t> pôr </a:t>
            </a:r>
            <a:r>
              <a:rPr lang="pt-BR" b="1" dirty="0"/>
              <a:t>a economia ao serviço dos povos</a:t>
            </a:r>
            <a:r>
              <a:rPr lang="pt-BR" b="1" dirty="0" smtClean="0"/>
              <a:t>.</a:t>
            </a:r>
            <a:endParaRPr lang="pt-BR" dirty="0"/>
          </a:p>
        </p:txBody>
      </p:sp>
      <p:sp>
        <p:nvSpPr>
          <p:cNvPr id="3" name="Espaço Reservado para Conteúdo 2"/>
          <p:cNvSpPr>
            <a:spLocks noGrp="1"/>
          </p:cNvSpPr>
          <p:nvPr>
            <p:ph idx="1"/>
          </p:nvPr>
        </p:nvSpPr>
        <p:spPr/>
        <p:txBody>
          <a:bodyPr>
            <a:normAutofit/>
          </a:bodyPr>
          <a:lstStyle/>
          <a:p>
            <a:pPr algn="just"/>
            <a:r>
              <a:rPr lang="pt-BR" dirty="0"/>
              <a:t>Esta economia é não apenas desejável e necessária, mas também é possível. Não é uma utopia, nem uma fantasia. É uma perspectiva extremamente realista. Podemos consegui-la. Os recursos disponíveis no mundo, fruto do trabalho                                                      </a:t>
            </a:r>
            <a:r>
              <a:rPr lang="pt-BR" dirty="0" err="1"/>
              <a:t>intergeneracional</a:t>
            </a:r>
            <a:r>
              <a:rPr lang="pt-BR" dirty="0"/>
              <a:t> dos povos e dos dons da criação, são mais que suficientes para o desenvolvimento integral de </a:t>
            </a:r>
            <a:r>
              <a:rPr lang="pt-BR" dirty="0" smtClean="0"/>
              <a:t>todos </a:t>
            </a:r>
            <a:r>
              <a:rPr lang="pt-BR" dirty="0"/>
              <a:t>os homens e do homem </a:t>
            </a:r>
            <a:r>
              <a:rPr lang="pt-BR" dirty="0" smtClean="0"/>
              <a:t>todo</a:t>
            </a:r>
            <a:endParaRPr lang="pt-BR" dirty="0"/>
          </a:p>
          <a:p>
            <a:pPr algn="just"/>
            <a:r>
              <a:rPr lang="pt-BR" dirty="0"/>
              <a:t>Mas o problema é outro. Existe um sistema com outros </a:t>
            </a:r>
            <a:r>
              <a:rPr lang="pt-BR" dirty="0" err="1"/>
              <a:t>objectivos</a:t>
            </a:r>
            <a:r>
              <a:rPr lang="pt-BR" dirty="0"/>
              <a:t>. Um sistema que, além de acelerar irresponsavelmente os ritmos da produção, além de implementar métodos na indústria e na agricultura que sacrificam a Mãe Terra na ara da «produtividade», continua a negar a milhares de milhões de irmãos os mais elementares direitos económicos, sociais e culturais. Este </a:t>
            </a:r>
            <a:r>
              <a:rPr lang="pt-BR" dirty="0" smtClean="0"/>
              <a:t>sistema atenta </a:t>
            </a:r>
            <a:r>
              <a:rPr lang="pt-BR" dirty="0"/>
              <a:t>contra o projeto de Jesus, contra a Boa Nova que Jesus trouxe.</a:t>
            </a:r>
          </a:p>
          <a:p>
            <a:endParaRPr lang="pt-BR" dirty="0"/>
          </a:p>
          <a:p>
            <a:pPr marL="45720" indent="0">
              <a:buNone/>
            </a:pPr>
            <a:endParaRPr lang="pt-BR" dirty="0"/>
          </a:p>
        </p:txBody>
      </p:sp>
    </p:spTree>
    <p:extLst>
      <p:ext uri="{BB962C8B-B14F-4D97-AF65-F5344CB8AC3E}">
        <p14:creationId xmlns:p14="http://schemas.microsoft.com/office/powerpoint/2010/main" val="3081137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u="sng" dirty="0"/>
              <a:t>1ª </a:t>
            </a:r>
            <a:r>
              <a:rPr lang="pt-BR" b="1" u="sng" dirty="0" smtClean="0"/>
              <a:t>tarefa:</a:t>
            </a:r>
            <a:r>
              <a:rPr lang="pt-BR" b="1" dirty="0" smtClean="0"/>
              <a:t> pôr </a:t>
            </a:r>
            <a:r>
              <a:rPr lang="pt-BR" b="1" dirty="0"/>
              <a:t>a economia ao serviço dos povos</a:t>
            </a:r>
            <a:r>
              <a:rPr lang="pt-BR" b="1" dirty="0" smtClean="0"/>
              <a:t>.</a:t>
            </a:r>
            <a:endParaRPr lang="pt-BR" dirty="0"/>
          </a:p>
        </p:txBody>
      </p:sp>
      <p:sp>
        <p:nvSpPr>
          <p:cNvPr id="3" name="Espaço Reservado para Conteúdo 2"/>
          <p:cNvSpPr>
            <a:spLocks noGrp="1"/>
          </p:cNvSpPr>
          <p:nvPr>
            <p:ph idx="1"/>
          </p:nvPr>
        </p:nvSpPr>
        <p:spPr/>
        <p:txBody>
          <a:bodyPr>
            <a:normAutofit/>
          </a:bodyPr>
          <a:lstStyle/>
          <a:p>
            <a:pPr algn="just"/>
            <a:r>
              <a:rPr lang="pt-BR" dirty="0"/>
              <a:t>A justa distribuição dos frutos da terra e do trabalho humano não é mera filantropia. É um dever moral. Para os cristãos, o encargo é ainda mais forte: é um mandamento. Trata-se de devolver aos pobres e às pessoas o que lhes pertence. O destino universal dos bens não é um adorno retórico da doutrina social da Igreja. É uma realidade anterior à propriedade privada. A propriedade, sobretudo quando afeta os recursos naturais, deve estar sempre em função das necessidades das pessoas. E estas necessidades não se limitam ao consumo. Não basta deixar cair algumas gotas, quando os pobres agitam este copo que, por si só, nunca derrama. Os planos de assistência que acodem a certas emergências deveriam ser pensados apenas como respostas transitórias, conjunturais. Nunca poderiam substituir a verdadeira inclusão: a inclusão que dá o trabalho digno, livre, criativo, participativo e solidário.</a:t>
            </a:r>
          </a:p>
          <a:p>
            <a:pPr marL="45720" indent="0">
              <a:buNone/>
            </a:pPr>
            <a:endParaRPr lang="pt-BR" dirty="0"/>
          </a:p>
          <a:p>
            <a:pPr marL="45720" indent="0">
              <a:buNone/>
            </a:pPr>
            <a:endParaRPr lang="pt-BR" dirty="0"/>
          </a:p>
        </p:txBody>
      </p:sp>
    </p:spTree>
    <p:extLst>
      <p:ext uri="{BB962C8B-B14F-4D97-AF65-F5344CB8AC3E}">
        <p14:creationId xmlns:p14="http://schemas.microsoft.com/office/powerpoint/2010/main" val="3607921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u="sng" dirty="0"/>
              <a:t>2ª tarefa: </a:t>
            </a:r>
            <a:r>
              <a:rPr lang="pt-BR" b="1" dirty="0"/>
              <a:t>unir os nossos povos no caminho da paz e da justiça.</a:t>
            </a:r>
            <a:r>
              <a:rPr lang="pt-BR" dirty="0"/>
              <a:t/>
            </a:r>
            <a:br>
              <a:rPr lang="pt-BR" dirty="0"/>
            </a:br>
            <a:endParaRPr lang="pt-BR" dirty="0"/>
          </a:p>
        </p:txBody>
      </p:sp>
      <p:sp>
        <p:nvSpPr>
          <p:cNvPr id="3" name="Espaço Reservado para Conteúdo 2"/>
          <p:cNvSpPr>
            <a:spLocks noGrp="1"/>
          </p:cNvSpPr>
          <p:nvPr>
            <p:ph idx="1"/>
          </p:nvPr>
        </p:nvSpPr>
        <p:spPr/>
        <p:txBody>
          <a:bodyPr/>
          <a:lstStyle/>
          <a:p>
            <a:pPr algn="just"/>
            <a:r>
              <a:rPr lang="pt-BR" dirty="0" smtClean="0"/>
              <a:t>O </a:t>
            </a:r>
            <a:r>
              <a:rPr lang="pt-BR" dirty="0"/>
              <a:t>colonialismo, novo e velho, que reduz os países pobres a meros fornecedores de matérias-primas e mão de obra barata, gera violência, miséria, emigrações forçadas e todos os males que vêm juntos... precisamente porque, ao pôr a periferia em função do centro, nega-lhes o direito a um desenvolvimento integral. E isto, irmãos, é desigualdade, e a desigualdade gera violência que nenhum recurso policial, militar ou dos serviços secretos será capaz de deter.</a:t>
            </a:r>
          </a:p>
          <a:p>
            <a:endParaRPr lang="pt-BR" dirty="0"/>
          </a:p>
        </p:txBody>
      </p:sp>
    </p:spTree>
    <p:extLst>
      <p:ext uri="{BB962C8B-B14F-4D97-AF65-F5344CB8AC3E}">
        <p14:creationId xmlns:p14="http://schemas.microsoft.com/office/powerpoint/2010/main" val="1515302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Quem pode fazer essa mudança?</a:t>
            </a:r>
            <a:endParaRPr lang="pt-BR" dirty="0"/>
          </a:p>
        </p:txBody>
      </p:sp>
      <p:sp>
        <p:nvSpPr>
          <p:cNvPr id="3" name="Espaço Reservado para Conteúdo 2"/>
          <p:cNvSpPr>
            <a:spLocks noGrp="1"/>
          </p:cNvSpPr>
          <p:nvPr>
            <p:ph idx="1"/>
          </p:nvPr>
        </p:nvSpPr>
        <p:spPr/>
        <p:txBody>
          <a:bodyPr/>
          <a:lstStyle/>
          <a:p>
            <a:pPr algn="just"/>
            <a:r>
              <a:rPr lang="pt-BR" dirty="0"/>
              <a:t>Que posso fazer eu, recolhedor de papelão, catador de lixo, limpador, reciclador, frente a tantos problemas, se mal ganho para comer? Que posso fazer eu, artesão, vendedor ambulante, carregador, trabalhador irregular, se não tenho sequer direitos laborais? Que posso fazer eu, camponesa, indígena, pescador que dificilmente consigo resistir à propagação das grandes corporações? Que posso fazer eu, a partir da minha comunidade, do meu barraco, da minha povoação, da minha favela, quando sou diariamente discriminado e marginalizado? Que pode fazer aquele estudante, aquele jovem, aquele militante, aquele missionário que atravessa as favelas e os paradeiros com o coração cheio de sonhos, mas quase sem nenhuma solução para os seus problemas?</a:t>
            </a:r>
          </a:p>
          <a:p>
            <a:endParaRPr lang="pt-BR" dirty="0"/>
          </a:p>
        </p:txBody>
      </p:sp>
    </p:spTree>
    <p:extLst>
      <p:ext uri="{BB962C8B-B14F-4D97-AF65-F5344CB8AC3E}">
        <p14:creationId xmlns:p14="http://schemas.microsoft.com/office/powerpoint/2010/main" val="3032771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Quem pode fazer essa mudança?</a:t>
            </a:r>
            <a:endParaRPr lang="pt-BR" dirty="0"/>
          </a:p>
        </p:txBody>
      </p:sp>
      <p:sp>
        <p:nvSpPr>
          <p:cNvPr id="3" name="Espaço Reservado para Conteúdo 2"/>
          <p:cNvSpPr>
            <a:spLocks noGrp="1"/>
          </p:cNvSpPr>
          <p:nvPr>
            <p:ph idx="1"/>
          </p:nvPr>
        </p:nvSpPr>
        <p:spPr/>
        <p:txBody>
          <a:bodyPr/>
          <a:lstStyle/>
          <a:p>
            <a:pPr algn="just"/>
            <a:r>
              <a:rPr lang="pt-BR" dirty="0"/>
              <a:t>Podem fazer muito. Vós, os mais humildes, os explorados, os pobres e excluídos, podeis e fazeis muito. Atrevo-me a dizer que o futuro da humanidade está, em grande medida, nas vossas mãos, na vossa capacidade de vos organizar e promover alternativas criativas na busca diária dos três </a:t>
            </a:r>
            <a:r>
              <a:rPr lang="en-US" dirty="0"/>
              <a:t>“</a:t>
            </a:r>
            <a:r>
              <a:rPr lang="pt-BR" dirty="0"/>
              <a:t>T</a:t>
            </a:r>
            <a:r>
              <a:rPr lang="en-US" dirty="0"/>
              <a:t>” – </a:t>
            </a:r>
            <a:r>
              <a:rPr lang="pt-BR" dirty="0"/>
              <a:t>entendido? </a:t>
            </a:r>
            <a:r>
              <a:rPr lang="en-US" dirty="0"/>
              <a:t>–</a:t>
            </a:r>
            <a:r>
              <a:rPr lang="pt-BR" dirty="0"/>
              <a:t> (trabalho, teto, terra), e também na vossa participação como protagonistas nos grandes processos de mudança, mudanças nacionais, mudanças regionais e mudanças mundiais. Não se acanhem!</a:t>
            </a:r>
          </a:p>
          <a:p>
            <a:endParaRPr lang="pt-BR" dirty="0"/>
          </a:p>
        </p:txBody>
      </p:sp>
    </p:spTree>
    <p:extLst>
      <p:ext uri="{BB962C8B-B14F-4D97-AF65-F5344CB8AC3E}">
        <p14:creationId xmlns:p14="http://schemas.microsoft.com/office/powerpoint/2010/main" val="3830479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279257"/>
            <a:ext cx="9875520" cy="1356360"/>
          </a:xfrm>
        </p:spPr>
        <p:txBody>
          <a:bodyPr/>
          <a:lstStyle/>
          <a:p>
            <a:r>
              <a:rPr lang="pt-BR" dirty="0" smtClean="0"/>
              <a:t>Baião das Comunidades – Zé Vicente</a:t>
            </a:r>
            <a:endParaRPr lang="pt-BR" dirty="0"/>
          </a:p>
        </p:txBody>
      </p:sp>
      <p:sp>
        <p:nvSpPr>
          <p:cNvPr id="3" name="Espaço Reservado para Conteúdo 2"/>
          <p:cNvSpPr>
            <a:spLocks noGrp="1"/>
          </p:cNvSpPr>
          <p:nvPr>
            <p:ph idx="1"/>
          </p:nvPr>
        </p:nvSpPr>
        <p:spPr>
          <a:xfrm>
            <a:off x="1143000" y="1635617"/>
            <a:ext cx="9872871" cy="4803820"/>
          </a:xfrm>
        </p:spPr>
        <p:txBody>
          <a:bodyPr numCol="3" spcCol="180000">
            <a:noAutofit/>
          </a:bodyPr>
          <a:lstStyle/>
          <a:p>
            <a:pPr marL="45720" indent="0">
              <a:buNone/>
            </a:pPr>
            <a:r>
              <a:rPr lang="pt-BR" sz="1600" b="1" dirty="0" smtClean="0"/>
              <a:t>Somos </a:t>
            </a:r>
            <a:r>
              <a:rPr lang="pt-BR" sz="1600" b="1" dirty="0"/>
              <a:t>gente nova vivendo a união</a:t>
            </a:r>
            <a:br>
              <a:rPr lang="pt-BR" sz="1600" b="1" dirty="0"/>
            </a:br>
            <a:r>
              <a:rPr lang="pt-BR" sz="1600" b="1" dirty="0"/>
              <a:t>Somos povo semente de uma nova nação ê, ê</a:t>
            </a:r>
            <a:br>
              <a:rPr lang="pt-BR" sz="1600" b="1" dirty="0"/>
            </a:br>
            <a:r>
              <a:rPr lang="pt-BR" sz="1600" b="1" dirty="0"/>
              <a:t>Somos gente nova vivendo o amor</a:t>
            </a:r>
            <a:br>
              <a:rPr lang="pt-BR" sz="1600" b="1" dirty="0"/>
            </a:br>
            <a:r>
              <a:rPr lang="pt-BR" sz="1600" b="1" dirty="0"/>
              <a:t>Somos comunidade, povo do senhor, ê, ê</a:t>
            </a:r>
            <a:r>
              <a:rPr lang="pt-BR" sz="1400" dirty="0"/>
              <a:t/>
            </a:r>
            <a:br>
              <a:rPr lang="pt-BR" sz="1400" dirty="0"/>
            </a:br>
            <a:r>
              <a:rPr lang="pt-BR" sz="1400" dirty="0"/>
              <a:t/>
            </a:r>
            <a:br>
              <a:rPr lang="pt-BR" sz="1400" dirty="0"/>
            </a:br>
            <a:r>
              <a:rPr lang="pt-BR" sz="1400" dirty="0"/>
              <a:t>Vou convidar os meus irmãos trabalhadores</a:t>
            </a:r>
            <a:br>
              <a:rPr lang="pt-BR" sz="1400" dirty="0"/>
            </a:br>
            <a:r>
              <a:rPr lang="pt-BR" sz="1400" dirty="0"/>
              <a:t>Operários, lavradores, biscateiros e outros mais</a:t>
            </a:r>
            <a:br>
              <a:rPr lang="pt-BR" sz="1400" dirty="0"/>
            </a:br>
            <a:r>
              <a:rPr lang="pt-BR" sz="1400" dirty="0"/>
              <a:t>E juntos vamos celebrar a confiança</a:t>
            </a:r>
            <a:br>
              <a:rPr lang="pt-BR" sz="1400" dirty="0"/>
            </a:br>
            <a:r>
              <a:rPr lang="pt-BR" sz="1400" dirty="0"/>
              <a:t>Nossa luta na esperança de ter terra, pão e paz, ê, ê</a:t>
            </a:r>
            <a:br>
              <a:rPr lang="pt-BR" sz="1400" dirty="0"/>
            </a:br>
            <a:r>
              <a:rPr lang="pt-BR" sz="1400" dirty="0"/>
              <a:t/>
            </a:r>
            <a:br>
              <a:rPr lang="pt-BR" sz="1400" dirty="0"/>
            </a:br>
            <a:endParaRPr lang="pt-BR" sz="1400" dirty="0" smtClean="0"/>
          </a:p>
          <a:p>
            <a:pPr marL="45720" indent="0">
              <a:buNone/>
            </a:pPr>
            <a:endParaRPr lang="pt-BR" sz="1400" dirty="0" smtClean="0"/>
          </a:p>
          <a:p>
            <a:pPr marL="45720" indent="0">
              <a:buNone/>
            </a:pPr>
            <a:endParaRPr lang="pt-BR" sz="1400" dirty="0" smtClean="0"/>
          </a:p>
          <a:p>
            <a:pPr marL="45720" indent="0">
              <a:buNone/>
            </a:pPr>
            <a:endParaRPr lang="pt-BR" sz="1400" dirty="0" smtClean="0"/>
          </a:p>
          <a:p>
            <a:pPr marL="45720" indent="0">
              <a:buNone/>
            </a:pPr>
            <a:r>
              <a:rPr lang="pt-BR" sz="1400" dirty="0" smtClean="0"/>
              <a:t>Vamos </a:t>
            </a:r>
            <a:r>
              <a:rPr lang="pt-BR" sz="1400" dirty="0"/>
              <a:t>chamar os índios que ainda </a:t>
            </a:r>
            <a:r>
              <a:rPr lang="pt-BR" sz="1400" dirty="0" smtClean="0"/>
              <a:t>resistem. As </a:t>
            </a:r>
            <a:r>
              <a:rPr lang="pt-BR" sz="1400" dirty="0"/>
              <a:t>tribos que ainda insistem no direito de viver</a:t>
            </a:r>
            <a:br>
              <a:rPr lang="pt-BR" sz="1400" dirty="0"/>
            </a:br>
            <a:r>
              <a:rPr lang="pt-BR" sz="1400" dirty="0"/>
              <a:t>E juntos vamos reunidos na memória</a:t>
            </a:r>
            <a:br>
              <a:rPr lang="pt-BR" sz="1400" dirty="0"/>
            </a:br>
            <a:r>
              <a:rPr lang="pt-BR" sz="1400" dirty="0"/>
              <a:t>Celebrar uma vitória que vai ter que acontecer, ê, ê</a:t>
            </a:r>
            <a:br>
              <a:rPr lang="pt-BR" sz="1400" dirty="0"/>
            </a:br>
            <a:endParaRPr lang="pt-BR" sz="1400" dirty="0"/>
          </a:p>
          <a:p>
            <a:pPr marL="45720" indent="0">
              <a:buNone/>
            </a:pPr>
            <a:r>
              <a:rPr lang="pt-BR" sz="1400" dirty="0" smtClean="0"/>
              <a:t>Convido </a:t>
            </a:r>
            <a:r>
              <a:rPr lang="pt-BR" sz="1400" dirty="0"/>
              <a:t>os negros, irmãos no </a:t>
            </a:r>
            <a:r>
              <a:rPr lang="pt-BR" sz="1400" dirty="0" smtClean="0"/>
              <a:t>sangue,      </a:t>
            </a:r>
            <a:r>
              <a:rPr lang="pt-BR" sz="1400" dirty="0"/>
              <a:t>e na </a:t>
            </a:r>
            <a:r>
              <a:rPr lang="pt-BR" sz="1400" dirty="0" smtClean="0"/>
              <a:t>sina. Seu </a:t>
            </a:r>
            <a:r>
              <a:rPr lang="pt-BR" sz="1400" dirty="0"/>
              <a:t>gingado nos ensina a dança da redenção</a:t>
            </a:r>
            <a:br>
              <a:rPr lang="pt-BR" sz="1400" dirty="0"/>
            </a:br>
            <a:r>
              <a:rPr lang="pt-BR" sz="1400" dirty="0"/>
              <a:t>De braços dados, no terreiro da irmandade</a:t>
            </a:r>
            <a:br>
              <a:rPr lang="pt-BR" sz="1400" dirty="0"/>
            </a:br>
            <a:r>
              <a:rPr lang="pt-BR" sz="1400" dirty="0"/>
              <a:t>Vamos sambar de verdade enquanto chega a razão, ê, ê</a:t>
            </a:r>
            <a:br>
              <a:rPr lang="pt-BR" sz="1400" dirty="0"/>
            </a:br>
            <a:endParaRPr lang="pt-BR" sz="1400" dirty="0" smtClean="0"/>
          </a:p>
          <a:p>
            <a:pPr marL="45720" indent="0">
              <a:buNone/>
            </a:pPr>
            <a:r>
              <a:rPr lang="pt-BR" sz="1400" dirty="0" smtClean="0"/>
              <a:t>Vamos </a:t>
            </a:r>
            <a:r>
              <a:rPr lang="pt-BR" sz="1400" dirty="0"/>
              <a:t>chamar </a:t>
            </a:r>
            <a:r>
              <a:rPr lang="pt-BR" sz="1400" dirty="0" err="1"/>
              <a:t>Oneide</a:t>
            </a:r>
            <a:r>
              <a:rPr lang="pt-BR" sz="1400" dirty="0"/>
              <a:t>, Rosa, Ana e Maria</a:t>
            </a:r>
            <a:br>
              <a:rPr lang="pt-BR" sz="1400" dirty="0"/>
            </a:br>
            <a:r>
              <a:rPr lang="pt-BR" sz="1400" dirty="0"/>
              <a:t>A mulher que noite e dia luta e faz nascer o amor</a:t>
            </a:r>
            <a:br>
              <a:rPr lang="pt-BR" sz="1400" dirty="0"/>
            </a:br>
            <a:r>
              <a:rPr lang="pt-BR" sz="1400" dirty="0"/>
              <a:t>E reunidas no altar da liberdade</a:t>
            </a:r>
            <a:br>
              <a:rPr lang="pt-BR" sz="1400" dirty="0"/>
            </a:br>
            <a:r>
              <a:rPr lang="pt-BR" sz="1400" dirty="0"/>
              <a:t>Vamos cantar de verdade, vamos pisar sobre a dor, ê, ê</a:t>
            </a:r>
            <a:br>
              <a:rPr lang="pt-BR" sz="1400" dirty="0"/>
            </a:br>
            <a:endParaRPr lang="pt-BR" sz="1400" dirty="0" smtClean="0"/>
          </a:p>
          <a:p>
            <a:pPr marL="45720" indent="0">
              <a:buNone/>
            </a:pPr>
            <a:r>
              <a:rPr lang="pt-BR" sz="1400" dirty="0" smtClean="0"/>
              <a:t>Vou </a:t>
            </a:r>
            <a:r>
              <a:rPr lang="pt-BR" sz="1400" dirty="0"/>
              <a:t>convidar a criançada e a juventude</a:t>
            </a:r>
            <a:br>
              <a:rPr lang="pt-BR" sz="1400" dirty="0"/>
            </a:br>
            <a:r>
              <a:rPr lang="pt-BR" sz="1400" dirty="0"/>
              <a:t>Tocadores, me ajudem, vamos cantar </a:t>
            </a:r>
            <a:r>
              <a:rPr lang="pt-BR" sz="1400" dirty="0"/>
              <a:t> </a:t>
            </a:r>
            <a:r>
              <a:rPr lang="pt-BR" sz="1400" dirty="0" smtClean="0"/>
              <a:t>  por </a:t>
            </a:r>
            <a:r>
              <a:rPr lang="pt-BR" sz="1400" dirty="0"/>
              <a:t>aí</a:t>
            </a:r>
            <a:br>
              <a:rPr lang="pt-BR" sz="1400" dirty="0"/>
            </a:br>
            <a:r>
              <a:rPr lang="pt-BR" sz="1400" dirty="0"/>
              <a:t>O nosso canto vai encher todo o país</a:t>
            </a:r>
            <a:br>
              <a:rPr lang="pt-BR" sz="1400" dirty="0"/>
            </a:br>
            <a:r>
              <a:rPr lang="pt-BR" sz="1400" dirty="0"/>
              <a:t>Velho vai dançar feliz, quem chorou vai ter que rir, ê, ê</a:t>
            </a:r>
            <a:br>
              <a:rPr lang="pt-BR" sz="1400" dirty="0"/>
            </a:br>
            <a:r>
              <a:rPr lang="pt-BR" sz="1400" dirty="0"/>
              <a:t/>
            </a:r>
            <a:br>
              <a:rPr lang="pt-BR" sz="1400" dirty="0"/>
            </a:br>
            <a:r>
              <a:rPr lang="pt-BR" sz="1400" dirty="0"/>
              <a:t>Desempregados, pescadores, </a:t>
            </a:r>
            <a:r>
              <a:rPr lang="pt-BR" sz="1400" dirty="0" smtClean="0"/>
              <a:t>desprezados. E </a:t>
            </a:r>
            <a:r>
              <a:rPr lang="pt-BR" sz="1400" dirty="0"/>
              <a:t>os marginalizados, venham todos se ajuntar</a:t>
            </a:r>
            <a:br>
              <a:rPr lang="pt-BR" sz="1400" dirty="0"/>
            </a:br>
            <a:r>
              <a:rPr lang="pt-BR" sz="1400" dirty="0"/>
              <a:t>A nossa marcha pra nova sociedade</a:t>
            </a:r>
            <a:br>
              <a:rPr lang="pt-BR" sz="1400" dirty="0"/>
            </a:br>
            <a:r>
              <a:rPr lang="pt-BR" sz="1400" dirty="0"/>
              <a:t>Quem nos ama de verdade pode vir, tem um lugar, ê, ê</a:t>
            </a:r>
            <a:br>
              <a:rPr lang="pt-BR" sz="1400" dirty="0"/>
            </a:br>
            <a:endParaRPr lang="pt-BR" sz="1400" dirty="0"/>
          </a:p>
        </p:txBody>
      </p:sp>
    </p:spTree>
    <p:extLst>
      <p:ext uri="{BB962C8B-B14F-4D97-AF65-F5344CB8AC3E}">
        <p14:creationId xmlns:p14="http://schemas.microsoft.com/office/powerpoint/2010/main" val="1038981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SE DEUS FOSSE UM ATIVISTA DE DIREITOS HUMANOS</a:t>
            </a:r>
            <a:br>
              <a:rPr lang="pt-BR" dirty="0" smtClean="0"/>
            </a:br>
            <a:r>
              <a:rPr lang="pt-BR" b="1" i="1" dirty="0" smtClean="0"/>
              <a:t>Boaventura de Sousa Santos</a:t>
            </a:r>
            <a:endParaRPr lang="pt-BR" b="1" i="1" dirty="0"/>
          </a:p>
        </p:txBody>
      </p:sp>
      <p:sp>
        <p:nvSpPr>
          <p:cNvPr id="3" name="Espaço Reservado para Conteúdo 2"/>
          <p:cNvSpPr>
            <a:spLocks noGrp="1"/>
          </p:cNvSpPr>
          <p:nvPr>
            <p:ph sz="half" idx="1"/>
          </p:nvPr>
        </p:nvSpPr>
        <p:spPr>
          <a:xfrm>
            <a:off x="1143000" y="2520243"/>
            <a:ext cx="5472289" cy="4023360"/>
          </a:xfrm>
        </p:spPr>
        <p:txBody>
          <a:bodyPr>
            <a:normAutofit/>
          </a:bodyPr>
          <a:lstStyle/>
          <a:p>
            <a:pPr marL="45720" indent="0" algn="just">
              <a:buNone/>
            </a:pPr>
            <a:r>
              <a:rPr lang="pt-BR" sz="2800" dirty="0"/>
              <a:t>Vivemos um tempo de </a:t>
            </a:r>
            <a:r>
              <a:rPr lang="pt-BR" sz="2800" b="1" dirty="0"/>
              <a:t>normatividade</a:t>
            </a:r>
            <a:r>
              <a:rPr lang="pt-BR" sz="2800" dirty="0"/>
              <a:t> aparentemente </a:t>
            </a:r>
            <a:r>
              <a:rPr lang="pt-BR" sz="2800" b="1" dirty="0"/>
              <a:t>apolítica e globalizada</a:t>
            </a:r>
            <a:r>
              <a:rPr lang="pt-BR" sz="2800" dirty="0"/>
              <a:t>, nos termos da qual a sociedade é composta por </a:t>
            </a:r>
            <a:r>
              <a:rPr lang="pt-BR" sz="2800" b="1" dirty="0"/>
              <a:t>indivíduos autônomos</a:t>
            </a:r>
            <a:r>
              <a:rPr lang="pt-BR" sz="2800" dirty="0"/>
              <a:t>, movidos pela ambição incessante de </a:t>
            </a:r>
            <a:r>
              <a:rPr lang="pt-BR" sz="2800" b="1" dirty="0" err="1"/>
              <a:t>autoconstituição</a:t>
            </a:r>
            <a:r>
              <a:rPr lang="pt-BR" sz="2800" b="1" dirty="0"/>
              <a:t>, </a:t>
            </a:r>
            <a:r>
              <a:rPr lang="pt-BR" sz="2800" dirty="0"/>
              <a:t>considerada a </a:t>
            </a:r>
            <a:r>
              <a:rPr lang="pt-BR" sz="2800" b="1" dirty="0"/>
              <a:t>chave do sucesso </a:t>
            </a:r>
            <a:r>
              <a:rPr lang="pt-BR" sz="2800" dirty="0"/>
              <a:t>na sociedade. </a:t>
            </a:r>
            <a:endParaRPr lang="pt-BR" sz="2800" dirty="0"/>
          </a:p>
        </p:txBody>
      </p:sp>
      <p:pic>
        <p:nvPicPr>
          <p:cNvPr id="5" name="Espaço Reservado para Conteúdo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rot="872996">
            <a:off x="7926173" y="1565447"/>
            <a:ext cx="2724050" cy="4022725"/>
          </a:xfrm>
        </p:spPr>
      </p:pic>
    </p:spTree>
    <p:extLst>
      <p:ext uri="{BB962C8B-B14F-4D97-AF65-F5344CB8AC3E}">
        <p14:creationId xmlns:p14="http://schemas.microsoft.com/office/powerpoint/2010/main" val="1861889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que me move?</a:t>
            </a:r>
            <a:endParaRPr lang="pt-BR" dirty="0"/>
          </a:p>
        </p:txBody>
      </p:sp>
      <p:sp>
        <p:nvSpPr>
          <p:cNvPr id="3" name="Espaço Reservado para Conteúdo 2"/>
          <p:cNvSpPr>
            <a:spLocks noGrp="1"/>
          </p:cNvSpPr>
          <p:nvPr>
            <p:ph idx="1"/>
          </p:nvPr>
        </p:nvSpPr>
        <p:spPr/>
        <p:txBody>
          <a:bodyPr/>
          <a:lstStyle/>
          <a:p>
            <a:pPr marL="45720" indent="0">
              <a:buNone/>
            </a:pPr>
            <a:r>
              <a:rPr lang="pt-BR" dirty="0" smtClean="0"/>
              <a:t>A emoção </a:t>
            </a:r>
            <a:r>
              <a:rPr lang="pt-BR" dirty="0"/>
              <a:t>que nos move, de amor fraterno é incompreensível apenas com a razão: tem um </a:t>
            </a:r>
            <a:r>
              <a:rPr lang="pt-BR" dirty="0" err="1"/>
              <a:t>plus</a:t>
            </a:r>
            <a:r>
              <a:rPr lang="pt-BR" dirty="0"/>
              <a:t> de sentido que só os povos entendem e que confere a sua mística particular aos verdadeiros movimentos populares.</a:t>
            </a:r>
          </a:p>
          <a:p>
            <a:r>
              <a:rPr lang="pt-BR" dirty="0" smtClean="0"/>
              <a:t>Isto </a:t>
            </a:r>
            <a:r>
              <a:rPr lang="pt-BR" dirty="0"/>
              <a:t>é muito diferente da teorização abstrata ou da indignação elegante</a:t>
            </a:r>
            <a:r>
              <a:rPr lang="pt-BR" dirty="0" smtClean="0"/>
              <a:t>.</a:t>
            </a:r>
          </a:p>
          <a:p>
            <a:pPr marL="45720" indent="0">
              <a:buNone/>
            </a:pPr>
            <a:r>
              <a:rPr lang="pt-BR" dirty="0"/>
              <a:t>Quando olhamos o rosto dos que sofrem, o rosto do camponês ameaçado, do trabalhador excluído, do indígena oprimido, da família sem </a:t>
            </a:r>
            <a:r>
              <a:rPr lang="pt-BR" dirty="0" err="1"/>
              <a:t>tecto</a:t>
            </a:r>
            <a:r>
              <a:rPr lang="pt-BR" dirty="0"/>
              <a:t>, do imigrante perseguido, do jovem desempregado, da criança explorada, da mãe que perdeu o seu filho num tiroteio porque o bairro foi tomado pelo narcotráfico, do pai que perdeu a sua filha porque foi sujeita à escravidão; quando recordamos estes «rostos e estes nomes» estremecem nos as entranhas diante de tanto sofrimento e comovemo-nos, todos nos comovemos</a:t>
            </a:r>
            <a:r>
              <a:rPr lang="en-US" dirty="0"/>
              <a:t>…</a:t>
            </a:r>
            <a:r>
              <a:rPr lang="pt-BR" dirty="0"/>
              <a:t>.</a:t>
            </a:r>
          </a:p>
          <a:p>
            <a:endParaRPr lang="pt-BR" dirty="0"/>
          </a:p>
          <a:p>
            <a:pPr marL="45720" indent="0">
              <a:buNone/>
            </a:pPr>
            <a:endParaRPr lang="pt-BR" dirty="0"/>
          </a:p>
        </p:txBody>
      </p:sp>
    </p:spTree>
    <p:extLst>
      <p:ext uri="{BB962C8B-B14F-4D97-AF65-F5344CB8AC3E}">
        <p14:creationId xmlns:p14="http://schemas.microsoft.com/office/powerpoint/2010/main" val="1546781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Cultura do encontro.</a:t>
            </a:r>
            <a:endParaRPr lang="pt-BR" dirty="0"/>
          </a:p>
        </p:txBody>
      </p:sp>
      <p:sp>
        <p:nvSpPr>
          <p:cNvPr id="3" name="Espaço Reservado para Conteúdo 2"/>
          <p:cNvSpPr>
            <a:spLocks noGrp="1"/>
          </p:cNvSpPr>
          <p:nvPr>
            <p:ph idx="1"/>
          </p:nvPr>
        </p:nvSpPr>
        <p:spPr/>
        <p:txBody>
          <a:bodyPr/>
          <a:lstStyle/>
          <a:p>
            <a:pPr marL="45720" indent="0">
              <a:buNone/>
            </a:pPr>
            <a:r>
              <a:rPr lang="pt-BR" dirty="0"/>
              <a:t>N</a:t>
            </a:r>
            <a:r>
              <a:rPr lang="pt-BR" dirty="0" smtClean="0"/>
              <a:t>inguém </a:t>
            </a:r>
            <a:r>
              <a:rPr lang="pt-BR" dirty="0"/>
              <a:t>ama um conceito, ninguém ama uma ideia; amam-se as pessoas</a:t>
            </a:r>
            <a:r>
              <a:rPr lang="pt-BR" dirty="0" smtClean="0"/>
              <a:t>.</a:t>
            </a:r>
          </a:p>
          <a:p>
            <a:pPr marL="45720" indent="0">
              <a:buNone/>
            </a:pPr>
            <a:endParaRPr lang="pt-BR" dirty="0"/>
          </a:p>
          <a:p>
            <a:pPr marL="45720" indent="0">
              <a:buNone/>
            </a:pPr>
            <a:endParaRPr lang="pt-BR" dirty="0"/>
          </a:p>
        </p:txBody>
      </p:sp>
    </p:spTree>
    <p:extLst>
      <p:ext uri="{BB962C8B-B14F-4D97-AF65-F5344CB8AC3E}">
        <p14:creationId xmlns:p14="http://schemas.microsoft.com/office/powerpoint/2010/main" val="2442987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marL="45720" indent="0">
              <a:buNone/>
            </a:pPr>
            <a:r>
              <a:rPr lang="pt-BR" dirty="0"/>
              <a:t>O futuro da humanidade não está unicamente nas mãos dos grandes dirigentes, das grandes potências e das elites. Está fundamentalmente nas mãos dos povos; na sua capacidade de se organizarem e também nas suas mãos que regem, com humildade e convicção, este processo de mudança</a:t>
            </a:r>
            <a:r>
              <a:rPr lang="pt-BR" dirty="0" smtClean="0"/>
              <a:t>.</a:t>
            </a:r>
          </a:p>
          <a:p>
            <a:pPr marL="45720" indent="0">
              <a:buNone/>
            </a:pPr>
            <a:endParaRPr lang="pt-BR" dirty="0" smtClean="0"/>
          </a:p>
        </p:txBody>
      </p:sp>
    </p:spTree>
    <p:extLst>
      <p:ext uri="{BB962C8B-B14F-4D97-AF65-F5344CB8AC3E}">
        <p14:creationId xmlns:p14="http://schemas.microsoft.com/office/powerpoint/2010/main" val="563152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marL="45720" indent="0" algn="ctr">
              <a:buNone/>
            </a:pPr>
            <a:r>
              <a:rPr lang="pt-BR" b="1" dirty="0"/>
              <a:t>Hoje a interdependência global requer respostas globais para os problemas locais.</a:t>
            </a:r>
          </a:p>
          <a:p>
            <a:pPr marL="45720" indent="0" algn="ctr">
              <a:buNone/>
            </a:pPr>
            <a:endParaRPr lang="pt-BR" dirty="0" smtClean="0"/>
          </a:p>
          <a:p>
            <a:pPr marL="45720" indent="0" algn="ctr">
              <a:buNone/>
            </a:pPr>
            <a:r>
              <a:rPr lang="pt-BR" sz="2000" b="1" dirty="0"/>
              <a:t>A globalização da esperança, que nasce dos povos e cresce entre os pobres, deve substituir esta globalização da exclusão e da indiferença</a:t>
            </a:r>
            <a:r>
              <a:rPr lang="pt-BR" sz="2000" b="1" dirty="0" smtClean="0"/>
              <a:t>.</a:t>
            </a:r>
          </a:p>
          <a:p>
            <a:pPr marL="45720" indent="0" algn="ctr">
              <a:buNone/>
            </a:pPr>
            <a:endParaRPr lang="pt-BR" sz="2000" b="1" dirty="0"/>
          </a:p>
          <a:p>
            <a:pPr marL="45720" indent="0" algn="ctr">
              <a:buNone/>
            </a:pPr>
            <a:r>
              <a:rPr lang="pt-BR" sz="2400" b="1" dirty="0"/>
              <a:t>A opção é a de gerar processos e não a de ocupar espaços.</a:t>
            </a:r>
          </a:p>
          <a:p>
            <a:pPr marL="45720" indent="0">
              <a:buNone/>
            </a:pPr>
            <a:endParaRPr lang="pt-BR" sz="2000" b="1" dirty="0"/>
          </a:p>
          <a:p>
            <a:pPr marL="45720" indent="0">
              <a:buNone/>
            </a:pPr>
            <a:endParaRPr lang="pt-BR" dirty="0"/>
          </a:p>
        </p:txBody>
      </p:sp>
    </p:spTree>
    <p:extLst>
      <p:ext uri="{BB962C8B-B14F-4D97-AF65-F5344CB8AC3E}">
        <p14:creationId xmlns:p14="http://schemas.microsoft.com/office/powerpoint/2010/main" val="35578492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pt-BR"/>
          </a:p>
        </p:txBody>
      </p:sp>
      <p:sp>
        <p:nvSpPr>
          <p:cNvPr id="3" name="Espaço Reservado para Conteúdo 2"/>
          <p:cNvSpPr>
            <a:spLocks noGrp="1"/>
          </p:cNvSpPr>
          <p:nvPr>
            <p:ph sz="half" idx="1"/>
          </p:nvPr>
        </p:nvSpPr>
        <p:spPr>
          <a:xfrm>
            <a:off x="5924282" y="609600"/>
            <a:ext cx="6593339" cy="5588574"/>
          </a:xfrm>
        </p:spPr>
        <p:txBody>
          <a:bodyPr>
            <a:normAutofit/>
          </a:bodyPr>
          <a:lstStyle/>
          <a:p>
            <a:pPr marL="45720" indent="0">
              <a:buNone/>
            </a:pPr>
            <a:endParaRPr lang="pt-BR" sz="2400" b="1" dirty="0" smtClean="0"/>
          </a:p>
          <a:p>
            <a:pPr marL="45720" indent="0">
              <a:buNone/>
            </a:pPr>
            <a:endParaRPr lang="pt-BR" sz="2400" b="1" dirty="0"/>
          </a:p>
          <a:p>
            <a:pPr marL="45720" indent="0">
              <a:buNone/>
            </a:pPr>
            <a:r>
              <a:rPr lang="pt-BR" sz="2400" b="1" dirty="0" smtClean="0"/>
              <a:t>Nenhuma família sem teto, </a:t>
            </a:r>
          </a:p>
          <a:p>
            <a:pPr marL="45720" indent="0">
              <a:buNone/>
            </a:pPr>
            <a:r>
              <a:rPr lang="pt-BR" sz="2400" b="1" dirty="0" smtClean="0"/>
              <a:t>Nenhum camponês sem terra, </a:t>
            </a:r>
          </a:p>
          <a:p>
            <a:pPr marL="45720" indent="0">
              <a:buNone/>
            </a:pPr>
            <a:r>
              <a:rPr lang="pt-BR" sz="2400" b="1" dirty="0" smtClean="0"/>
              <a:t>Nenhum trabalhador sem direitos, </a:t>
            </a:r>
          </a:p>
          <a:p>
            <a:pPr marL="45720" indent="0">
              <a:buNone/>
            </a:pPr>
            <a:r>
              <a:rPr lang="pt-BR" sz="2400" b="1" dirty="0" smtClean="0"/>
              <a:t>Nenhum povo sem soberania, </a:t>
            </a:r>
          </a:p>
          <a:p>
            <a:pPr marL="45720" indent="0">
              <a:buNone/>
            </a:pPr>
            <a:r>
              <a:rPr lang="pt-BR" sz="2400" b="1" dirty="0" smtClean="0"/>
              <a:t>Nenhuma pessoa sem dignidade, </a:t>
            </a:r>
          </a:p>
          <a:p>
            <a:pPr marL="45720" indent="0">
              <a:buNone/>
            </a:pPr>
            <a:r>
              <a:rPr lang="pt-BR" sz="2400" b="1" dirty="0" smtClean="0"/>
              <a:t>Nenhuma criança sem infância, </a:t>
            </a:r>
          </a:p>
          <a:p>
            <a:pPr marL="45720" indent="0">
              <a:buNone/>
            </a:pPr>
            <a:r>
              <a:rPr lang="pt-BR" sz="2400" b="1" dirty="0" smtClean="0"/>
              <a:t>Nenhum jovem sem possibilidades, </a:t>
            </a:r>
          </a:p>
          <a:p>
            <a:pPr marL="45720" indent="0">
              <a:buNone/>
            </a:pPr>
            <a:r>
              <a:rPr lang="pt-BR" sz="2400" b="1" dirty="0" smtClean="0"/>
              <a:t>Nenhum idoso sem uma veneranda velhice.</a:t>
            </a:r>
          </a:p>
          <a:p>
            <a:pPr marL="45720" indent="0">
              <a:buNone/>
            </a:pPr>
            <a:endParaRPr lang="pt-BR" dirty="0"/>
          </a:p>
        </p:txBody>
      </p:sp>
      <p:pic>
        <p:nvPicPr>
          <p:cNvPr id="6" name="Espaço Reservado para Conteúdo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143000" y="425003"/>
            <a:ext cx="4594109" cy="6033541"/>
          </a:xfrm>
        </p:spPr>
      </p:pic>
    </p:spTree>
    <p:extLst>
      <p:ext uri="{BB962C8B-B14F-4D97-AF65-F5344CB8AC3E}">
        <p14:creationId xmlns:p14="http://schemas.microsoft.com/office/powerpoint/2010/main" val="1534280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ADMIRADO GADO NOVO – Zé Ramalho</a:t>
            </a:r>
            <a:endParaRPr lang="pt-BR" dirty="0"/>
          </a:p>
        </p:txBody>
      </p:sp>
      <p:sp>
        <p:nvSpPr>
          <p:cNvPr id="3" name="Espaço Reservado para Conteúdo 2"/>
          <p:cNvSpPr>
            <a:spLocks noGrp="1"/>
          </p:cNvSpPr>
          <p:nvPr>
            <p:ph idx="1"/>
          </p:nvPr>
        </p:nvSpPr>
        <p:spPr/>
        <p:txBody>
          <a:bodyPr numCol="3">
            <a:noAutofit/>
          </a:bodyPr>
          <a:lstStyle/>
          <a:p>
            <a:pPr marL="0" indent="0">
              <a:lnSpc>
                <a:spcPct val="120000"/>
              </a:lnSpc>
              <a:spcBef>
                <a:spcPts val="0"/>
              </a:spcBef>
              <a:buNone/>
            </a:pPr>
            <a:endParaRPr lang="pt-BR" sz="1600" dirty="0" smtClean="0"/>
          </a:p>
          <a:p>
            <a:pPr marL="0" indent="0">
              <a:lnSpc>
                <a:spcPct val="120000"/>
              </a:lnSpc>
              <a:spcBef>
                <a:spcPts val="0"/>
              </a:spcBef>
              <a:buNone/>
            </a:pPr>
            <a:r>
              <a:rPr lang="pt-BR" sz="1600" dirty="0" smtClean="0"/>
              <a:t>Vocês </a:t>
            </a:r>
            <a:r>
              <a:rPr lang="pt-BR" sz="1600" dirty="0"/>
              <a:t>que fazem parte dessa massa </a:t>
            </a:r>
          </a:p>
          <a:p>
            <a:pPr marL="0" indent="0">
              <a:lnSpc>
                <a:spcPct val="120000"/>
              </a:lnSpc>
              <a:spcBef>
                <a:spcPts val="0"/>
              </a:spcBef>
              <a:buNone/>
            </a:pPr>
            <a:r>
              <a:rPr lang="pt-BR" sz="1600" dirty="0"/>
              <a:t>que passa nos projetos do futuro </a:t>
            </a:r>
          </a:p>
          <a:p>
            <a:pPr marL="0" indent="0">
              <a:lnSpc>
                <a:spcPct val="120000"/>
              </a:lnSpc>
              <a:spcBef>
                <a:spcPts val="0"/>
              </a:spcBef>
              <a:buNone/>
            </a:pPr>
            <a:r>
              <a:rPr lang="pt-BR" sz="1600" dirty="0"/>
              <a:t>é duro tanto ter que caminhar </a:t>
            </a:r>
          </a:p>
          <a:p>
            <a:pPr marL="0" indent="0">
              <a:lnSpc>
                <a:spcPct val="120000"/>
              </a:lnSpc>
              <a:spcBef>
                <a:spcPts val="0"/>
              </a:spcBef>
              <a:buNone/>
            </a:pPr>
            <a:r>
              <a:rPr lang="pt-BR" sz="1600" dirty="0"/>
              <a:t>e dar muito mais que receber. </a:t>
            </a:r>
          </a:p>
          <a:p>
            <a:pPr marL="0" indent="0">
              <a:lnSpc>
                <a:spcPct val="120000"/>
              </a:lnSpc>
              <a:spcBef>
                <a:spcPts val="0"/>
              </a:spcBef>
              <a:buNone/>
            </a:pPr>
            <a:r>
              <a:rPr lang="pt-BR" sz="1600" dirty="0"/>
              <a:t>E ter que demonstrar sua coragem </a:t>
            </a:r>
          </a:p>
          <a:p>
            <a:pPr marL="0" indent="0">
              <a:lnSpc>
                <a:spcPct val="120000"/>
              </a:lnSpc>
              <a:spcBef>
                <a:spcPts val="0"/>
              </a:spcBef>
              <a:buNone/>
            </a:pPr>
            <a:r>
              <a:rPr lang="pt-BR" sz="1600" dirty="0"/>
              <a:t>à margem do que possa parecer </a:t>
            </a:r>
          </a:p>
          <a:p>
            <a:pPr marL="0" indent="0">
              <a:lnSpc>
                <a:spcPct val="120000"/>
              </a:lnSpc>
              <a:spcBef>
                <a:spcPts val="0"/>
              </a:spcBef>
              <a:buNone/>
            </a:pPr>
            <a:r>
              <a:rPr lang="pt-BR" sz="1600" dirty="0"/>
              <a:t>e ver que toda essa </a:t>
            </a:r>
            <a:r>
              <a:rPr lang="pt-BR" sz="1600" dirty="0" smtClean="0"/>
              <a:t>engrenagem</a:t>
            </a:r>
            <a:endParaRPr lang="pt-BR" sz="1600" dirty="0"/>
          </a:p>
          <a:p>
            <a:pPr marL="0" indent="0">
              <a:lnSpc>
                <a:spcPct val="120000"/>
              </a:lnSpc>
              <a:spcBef>
                <a:spcPts val="0"/>
              </a:spcBef>
              <a:buNone/>
            </a:pPr>
            <a:r>
              <a:rPr lang="pt-BR" sz="1600" dirty="0"/>
              <a:t>já sente a ferrugem te comer. </a:t>
            </a:r>
          </a:p>
          <a:p>
            <a:pPr marL="0" indent="0">
              <a:lnSpc>
                <a:spcPct val="120000"/>
              </a:lnSpc>
              <a:spcBef>
                <a:spcPts val="0"/>
              </a:spcBef>
              <a:buNone/>
            </a:pPr>
            <a:endParaRPr lang="pt-BR" sz="1600" dirty="0"/>
          </a:p>
          <a:p>
            <a:pPr marL="0" indent="0">
              <a:lnSpc>
                <a:spcPct val="120000"/>
              </a:lnSpc>
              <a:spcBef>
                <a:spcPts val="0"/>
              </a:spcBef>
              <a:buNone/>
            </a:pPr>
            <a:r>
              <a:rPr lang="pt-BR" sz="1800" b="1" dirty="0" smtClean="0"/>
              <a:t>Eh</a:t>
            </a:r>
            <a:r>
              <a:rPr lang="pt-BR" sz="1800" b="1" dirty="0"/>
              <a:t>!... ô... ô... vida de gado </a:t>
            </a:r>
          </a:p>
          <a:p>
            <a:pPr marL="0" indent="0">
              <a:lnSpc>
                <a:spcPct val="120000"/>
              </a:lnSpc>
              <a:spcBef>
                <a:spcPts val="0"/>
              </a:spcBef>
              <a:buNone/>
            </a:pPr>
            <a:r>
              <a:rPr lang="pt-BR" sz="1800" b="1" dirty="0" smtClean="0"/>
              <a:t>Povo </a:t>
            </a:r>
            <a:r>
              <a:rPr lang="pt-BR" sz="1800" b="1" dirty="0"/>
              <a:t>marcado eh!... povo feliz! </a:t>
            </a:r>
          </a:p>
          <a:p>
            <a:pPr marL="0" indent="0">
              <a:lnSpc>
                <a:spcPct val="120000"/>
              </a:lnSpc>
              <a:spcBef>
                <a:spcPts val="0"/>
              </a:spcBef>
              <a:buNone/>
            </a:pPr>
            <a:endParaRPr lang="pt-BR" sz="1600" dirty="0"/>
          </a:p>
          <a:p>
            <a:pPr marL="0" indent="0">
              <a:lnSpc>
                <a:spcPct val="120000"/>
              </a:lnSpc>
              <a:spcBef>
                <a:spcPts val="0"/>
              </a:spcBef>
              <a:buNone/>
            </a:pPr>
            <a:endParaRPr lang="pt-BR" sz="1600" dirty="0" smtClean="0"/>
          </a:p>
          <a:p>
            <a:pPr marL="0" indent="0">
              <a:lnSpc>
                <a:spcPct val="120000"/>
              </a:lnSpc>
              <a:spcBef>
                <a:spcPts val="0"/>
              </a:spcBef>
              <a:buNone/>
            </a:pPr>
            <a:r>
              <a:rPr lang="pt-BR" sz="1600" dirty="0" smtClean="0"/>
              <a:t>Lá </a:t>
            </a:r>
            <a:r>
              <a:rPr lang="pt-BR" sz="1600" dirty="0"/>
              <a:t>fora faz um tempo confortável </a:t>
            </a:r>
          </a:p>
          <a:p>
            <a:pPr marL="0" indent="0">
              <a:lnSpc>
                <a:spcPct val="120000"/>
              </a:lnSpc>
              <a:spcBef>
                <a:spcPts val="0"/>
              </a:spcBef>
              <a:buNone/>
            </a:pPr>
            <a:r>
              <a:rPr lang="pt-BR" sz="1600" dirty="0"/>
              <a:t>a vigilância cuida do normal </a:t>
            </a:r>
          </a:p>
          <a:p>
            <a:pPr marL="0" indent="0">
              <a:lnSpc>
                <a:spcPct val="120000"/>
              </a:lnSpc>
              <a:spcBef>
                <a:spcPts val="0"/>
              </a:spcBef>
              <a:buNone/>
            </a:pPr>
            <a:r>
              <a:rPr lang="pt-BR" sz="1600" dirty="0"/>
              <a:t>os automóveis ouvem a </a:t>
            </a:r>
            <a:r>
              <a:rPr lang="pt-BR" sz="1600" dirty="0" smtClean="0"/>
              <a:t>notícia</a:t>
            </a:r>
            <a:endParaRPr lang="pt-BR" sz="1600" dirty="0"/>
          </a:p>
          <a:p>
            <a:pPr marL="0" indent="0">
              <a:lnSpc>
                <a:spcPct val="120000"/>
              </a:lnSpc>
              <a:spcBef>
                <a:spcPts val="0"/>
              </a:spcBef>
              <a:buNone/>
            </a:pPr>
            <a:r>
              <a:rPr lang="pt-BR" sz="1600" dirty="0"/>
              <a:t>os homens a publicam no jornal </a:t>
            </a:r>
          </a:p>
          <a:p>
            <a:pPr marL="0" indent="0">
              <a:lnSpc>
                <a:spcPct val="120000"/>
              </a:lnSpc>
              <a:spcBef>
                <a:spcPts val="0"/>
              </a:spcBef>
              <a:buNone/>
            </a:pPr>
            <a:r>
              <a:rPr lang="pt-BR" sz="1600" dirty="0"/>
              <a:t>e correm através da madrugada </a:t>
            </a:r>
          </a:p>
          <a:p>
            <a:pPr marL="0" indent="0">
              <a:lnSpc>
                <a:spcPct val="120000"/>
              </a:lnSpc>
              <a:spcBef>
                <a:spcPts val="0"/>
              </a:spcBef>
              <a:buNone/>
            </a:pPr>
            <a:r>
              <a:rPr lang="pt-BR" sz="1600" dirty="0"/>
              <a:t>a única velhice que chegou </a:t>
            </a:r>
          </a:p>
          <a:p>
            <a:pPr marL="0" indent="0">
              <a:lnSpc>
                <a:spcPct val="120000"/>
              </a:lnSpc>
              <a:spcBef>
                <a:spcPts val="0"/>
              </a:spcBef>
              <a:buNone/>
            </a:pPr>
            <a:r>
              <a:rPr lang="pt-BR" sz="1600" dirty="0"/>
              <a:t>demoram-se na beira da estrada </a:t>
            </a:r>
          </a:p>
          <a:p>
            <a:pPr marL="0" indent="0">
              <a:lnSpc>
                <a:spcPct val="120000"/>
              </a:lnSpc>
              <a:spcBef>
                <a:spcPts val="0"/>
              </a:spcBef>
              <a:buNone/>
            </a:pPr>
            <a:r>
              <a:rPr lang="pt-BR" sz="1600" dirty="0"/>
              <a:t>e passam a contar o que sobrou. </a:t>
            </a:r>
          </a:p>
          <a:p>
            <a:pPr marL="0" indent="0">
              <a:lnSpc>
                <a:spcPct val="120000"/>
              </a:lnSpc>
              <a:spcBef>
                <a:spcPts val="0"/>
              </a:spcBef>
              <a:buNone/>
            </a:pPr>
            <a:endParaRPr lang="pt-BR" sz="1600" dirty="0"/>
          </a:p>
          <a:p>
            <a:pPr marL="0" indent="0">
              <a:lnSpc>
                <a:spcPct val="120000"/>
              </a:lnSpc>
              <a:spcBef>
                <a:spcPts val="0"/>
              </a:spcBef>
              <a:buNone/>
            </a:pPr>
            <a:endParaRPr lang="pt-BR" sz="1600" dirty="0" smtClean="0"/>
          </a:p>
          <a:p>
            <a:pPr marL="0" indent="0">
              <a:lnSpc>
                <a:spcPct val="120000"/>
              </a:lnSpc>
              <a:spcBef>
                <a:spcPts val="0"/>
              </a:spcBef>
              <a:buNone/>
            </a:pPr>
            <a:endParaRPr lang="pt-BR" sz="1600" dirty="0"/>
          </a:p>
          <a:p>
            <a:pPr marL="0" indent="0">
              <a:lnSpc>
                <a:spcPct val="120000"/>
              </a:lnSpc>
              <a:spcBef>
                <a:spcPts val="0"/>
              </a:spcBef>
              <a:buNone/>
            </a:pPr>
            <a:endParaRPr lang="pt-BR" sz="1600" dirty="0" smtClean="0"/>
          </a:p>
          <a:p>
            <a:pPr marL="0" indent="0">
              <a:lnSpc>
                <a:spcPct val="120000"/>
              </a:lnSpc>
              <a:spcBef>
                <a:spcPts val="0"/>
              </a:spcBef>
              <a:buNone/>
            </a:pPr>
            <a:endParaRPr lang="pt-BR" sz="1600" dirty="0"/>
          </a:p>
          <a:p>
            <a:pPr marL="0" indent="0">
              <a:lnSpc>
                <a:spcPct val="120000"/>
              </a:lnSpc>
              <a:spcBef>
                <a:spcPts val="0"/>
              </a:spcBef>
              <a:buNone/>
            </a:pPr>
            <a:r>
              <a:rPr lang="pt-BR" sz="1600" dirty="0" smtClean="0"/>
              <a:t>O </a:t>
            </a:r>
            <a:r>
              <a:rPr lang="pt-BR" sz="1600" dirty="0"/>
              <a:t>povo foge da ignorância </a:t>
            </a:r>
          </a:p>
          <a:p>
            <a:pPr marL="0" indent="0">
              <a:lnSpc>
                <a:spcPct val="120000"/>
              </a:lnSpc>
              <a:spcBef>
                <a:spcPts val="0"/>
              </a:spcBef>
              <a:buNone/>
            </a:pPr>
            <a:r>
              <a:rPr lang="pt-BR" sz="1600" dirty="0"/>
              <a:t>apesar de viver tão perto dela </a:t>
            </a:r>
          </a:p>
          <a:p>
            <a:pPr marL="0" indent="0">
              <a:lnSpc>
                <a:spcPct val="120000"/>
              </a:lnSpc>
              <a:spcBef>
                <a:spcPts val="0"/>
              </a:spcBef>
              <a:buNone/>
            </a:pPr>
            <a:r>
              <a:rPr lang="pt-BR" sz="1600" dirty="0"/>
              <a:t>e sonham com melhores tempos idos </a:t>
            </a:r>
          </a:p>
          <a:p>
            <a:pPr marL="0" indent="0">
              <a:lnSpc>
                <a:spcPct val="120000"/>
              </a:lnSpc>
              <a:spcBef>
                <a:spcPts val="0"/>
              </a:spcBef>
              <a:buNone/>
            </a:pPr>
            <a:r>
              <a:rPr lang="pt-BR" sz="1600" dirty="0"/>
              <a:t>contemplam essa vida numa cela </a:t>
            </a:r>
          </a:p>
          <a:p>
            <a:pPr marL="0" indent="0">
              <a:lnSpc>
                <a:spcPct val="120000"/>
              </a:lnSpc>
              <a:spcBef>
                <a:spcPts val="0"/>
              </a:spcBef>
              <a:buNone/>
            </a:pPr>
            <a:r>
              <a:rPr lang="pt-BR" sz="1600" dirty="0"/>
              <a:t>esperam nova possibilidade </a:t>
            </a:r>
          </a:p>
          <a:p>
            <a:pPr marL="0" indent="0">
              <a:lnSpc>
                <a:spcPct val="120000"/>
              </a:lnSpc>
              <a:spcBef>
                <a:spcPts val="0"/>
              </a:spcBef>
              <a:buNone/>
            </a:pPr>
            <a:r>
              <a:rPr lang="pt-BR" sz="1600" dirty="0"/>
              <a:t>de verem esse mundo se acabar </a:t>
            </a:r>
          </a:p>
          <a:p>
            <a:pPr marL="0" indent="0">
              <a:lnSpc>
                <a:spcPct val="120000"/>
              </a:lnSpc>
              <a:spcBef>
                <a:spcPts val="0"/>
              </a:spcBef>
              <a:buNone/>
            </a:pPr>
            <a:r>
              <a:rPr lang="pt-BR" sz="1600" dirty="0"/>
              <a:t>a Arca de Noé, o dirigível </a:t>
            </a:r>
          </a:p>
          <a:p>
            <a:pPr marL="0" indent="0">
              <a:lnSpc>
                <a:spcPct val="120000"/>
              </a:lnSpc>
              <a:spcBef>
                <a:spcPts val="0"/>
              </a:spcBef>
              <a:buNone/>
            </a:pPr>
            <a:r>
              <a:rPr lang="pt-BR" sz="1600" dirty="0"/>
              <a:t>não voam nem se pode flutuar. </a:t>
            </a:r>
          </a:p>
          <a:p>
            <a:pPr marL="0" indent="0">
              <a:lnSpc>
                <a:spcPct val="120000"/>
              </a:lnSpc>
              <a:spcBef>
                <a:spcPts val="0"/>
              </a:spcBef>
              <a:buNone/>
            </a:pPr>
            <a:r>
              <a:rPr lang="pt-BR" sz="1600" dirty="0"/>
              <a:t>Não voam nem se pode flutuar... </a:t>
            </a:r>
          </a:p>
        </p:txBody>
      </p:sp>
    </p:spTree>
    <p:extLst>
      <p:ext uri="{BB962C8B-B14F-4D97-AF65-F5344CB8AC3E}">
        <p14:creationId xmlns:p14="http://schemas.microsoft.com/office/powerpoint/2010/main" val="1521252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u="sng" dirty="0" smtClean="0"/>
              <a:t>PAPA FRANCISCO</a:t>
            </a:r>
            <a:r>
              <a:rPr lang="pt-BR" dirty="0" smtClean="0"/>
              <a:t/>
            </a:r>
            <a:br>
              <a:rPr lang="pt-BR" dirty="0" smtClean="0"/>
            </a:br>
            <a:r>
              <a:rPr lang="pt-BR" dirty="0" smtClean="0"/>
              <a:t>II Encontro com os Movimentos Populares</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5326" y="2144889"/>
            <a:ext cx="6510867" cy="4028599"/>
          </a:xfrm>
          <a:prstGeom prst="rect">
            <a:avLst/>
          </a:prstGeom>
        </p:spPr>
      </p:pic>
    </p:spTree>
    <p:extLst>
      <p:ext uri="{BB962C8B-B14F-4D97-AF65-F5344CB8AC3E}">
        <p14:creationId xmlns:p14="http://schemas.microsoft.com/office/powerpoint/2010/main" val="2109593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u="sng" dirty="0" smtClean="0"/>
              <a:t>PAPA FRANCISCO</a:t>
            </a:r>
            <a:r>
              <a:rPr lang="pt-BR" dirty="0" smtClean="0"/>
              <a:t/>
            </a:r>
            <a:br>
              <a:rPr lang="pt-BR" dirty="0" smtClean="0"/>
            </a:br>
            <a:r>
              <a:rPr lang="pt-BR" dirty="0" smtClean="0"/>
              <a:t>II Encontro com os Movimentos Populares</a:t>
            </a:r>
            <a:endParaRPr lang="pt-BR" dirty="0"/>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4391" y="1965960"/>
            <a:ext cx="3832737" cy="4240926"/>
          </a:xfrm>
          <a:prstGeom prst="rect">
            <a:avLst/>
          </a:prstGeom>
        </p:spPr>
      </p:pic>
    </p:spTree>
    <p:extLst>
      <p:ext uri="{BB962C8B-B14F-4D97-AF65-F5344CB8AC3E}">
        <p14:creationId xmlns:p14="http://schemas.microsoft.com/office/powerpoint/2010/main" val="215328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u="sng" dirty="0" smtClean="0"/>
              <a:t>PAPA FRANCISCO</a:t>
            </a:r>
            <a:r>
              <a:rPr lang="pt-BR" dirty="0" smtClean="0"/>
              <a:t/>
            </a:r>
            <a:br>
              <a:rPr lang="pt-BR" dirty="0" smtClean="0"/>
            </a:br>
            <a:r>
              <a:rPr lang="pt-BR" dirty="0" smtClean="0"/>
              <a:t>II Encontro com os Movimentos Populares</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1199" y="1965960"/>
            <a:ext cx="5219121" cy="4560207"/>
          </a:xfrm>
          <a:prstGeom prst="rect">
            <a:avLst/>
          </a:prstGeom>
        </p:spPr>
      </p:pic>
    </p:spTree>
    <p:extLst>
      <p:ext uri="{BB962C8B-B14F-4D97-AF65-F5344CB8AC3E}">
        <p14:creationId xmlns:p14="http://schemas.microsoft.com/office/powerpoint/2010/main" val="3571449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t>Objetivo dos encontros</a:t>
            </a:r>
            <a:br>
              <a:rPr lang="pt-BR" dirty="0"/>
            </a:br>
            <a:endParaRPr lang="pt-BR" dirty="0"/>
          </a:p>
        </p:txBody>
      </p:sp>
      <p:sp>
        <p:nvSpPr>
          <p:cNvPr id="3" name="Espaço Reservado para Conteúdo 2"/>
          <p:cNvSpPr>
            <a:spLocks noGrp="1"/>
          </p:cNvSpPr>
          <p:nvPr>
            <p:ph idx="1"/>
          </p:nvPr>
        </p:nvSpPr>
        <p:spPr/>
        <p:txBody>
          <a:bodyPr/>
          <a:lstStyle/>
          <a:p>
            <a:pPr marL="45720" indent="0" algn="ctr">
              <a:buNone/>
            </a:pPr>
            <a:r>
              <a:rPr lang="pt-BR" dirty="0"/>
              <a:t>“Superar as graves situações de injustiça </a:t>
            </a:r>
            <a:endParaRPr lang="pt-BR" dirty="0" smtClean="0"/>
          </a:p>
          <a:p>
            <a:pPr marL="45720" indent="0" algn="ctr">
              <a:buNone/>
            </a:pPr>
            <a:r>
              <a:rPr lang="pt-BR" dirty="0" smtClean="0"/>
              <a:t>que </a:t>
            </a:r>
            <a:r>
              <a:rPr lang="pt-BR" dirty="0"/>
              <a:t>padecem os excluídos </a:t>
            </a:r>
            <a:endParaRPr lang="pt-BR" dirty="0" smtClean="0"/>
          </a:p>
          <a:p>
            <a:pPr marL="45720" indent="0" algn="ctr">
              <a:buNone/>
            </a:pPr>
            <a:r>
              <a:rPr lang="pt-BR" dirty="0" smtClean="0"/>
              <a:t>em </a:t>
            </a:r>
            <a:r>
              <a:rPr lang="pt-BR" dirty="0"/>
              <a:t>todo o mundo</a:t>
            </a:r>
            <a:r>
              <a:rPr lang="pt-BR" dirty="0" smtClean="0"/>
              <a:t>.”</a:t>
            </a:r>
          </a:p>
          <a:p>
            <a:pPr marL="45720" indent="0">
              <a:buNone/>
            </a:pPr>
            <a:endParaRPr lang="pt-BR" dirty="0"/>
          </a:p>
          <a:p>
            <a:pPr marL="502920" indent="-457200">
              <a:buAutoNum type="arabicPeriod"/>
            </a:pPr>
            <a:r>
              <a:rPr lang="pt-BR" dirty="0" smtClean="0"/>
              <a:t>Olhar para a Política e Economia  mundial.</a:t>
            </a:r>
          </a:p>
          <a:p>
            <a:pPr marL="502920" indent="-457200">
              <a:buAutoNum type="arabicPeriod"/>
            </a:pPr>
            <a:r>
              <a:rPr lang="pt-BR" dirty="0" smtClean="0"/>
              <a:t>Mudança necessária e possível.</a:t>
            </a:r>
          </a:p>
          <a:p>
            <a:pPr marL="502920" indent="-457200">
              <a:buAutoNum type="arabicPeriod"/>
            </a:pPr>
            <a:r>
              <a:rPr lang="pt-BR" dirty="0" smtClean="0"/>
              <a:t>“Novos” agentes, protagonistas dos PROCESSOS DE MUDANÇAS.</a:t>
            </a:r>
            <a:endParaRPr lang="pt-BR" dirty="0"/>
          </a:p>
        </p:txBody>
      </p:sp>
    </p:spTree>
    <p:extLst>
      <p:ext uri="{BB962C8B-B14F-4D97-AF65-F5344CB8AC3E}">
        <p14:creationId xmlns:p14="http://schemas.microsoft.com/office/powerpoint/2010/main" val="985667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Reconhecer a crise global.</a:t>
            </a:r>
            <a:endParaRPr lang="pt-BR" dirty="0"/>
          </a:p>
        </p:txBody>
      </p:sp>
      <p:sp>
        <p:nvSpPr>
          <p:cNvPr id="3" name="Espaço Reservado para Conteúdo 2"/>
          <p:cNvSpPr>
            <a:spLocks noGrp="1"/>
          </p:cNvSpPr>
          <p:nvPr>
            <p:ph idx="1"/>
          </p:nvPr>
        </p:nvSpPr>
        <p:spPr/>
        <p:txBody>
          <a:bodyPr>
            <a:normAutofit lnSpcReduction="10000"/>
          </a:bodyPr>
          <a:lstStyle/>
          <a:p>
            <a:pPr marL="45720" indent="0" algn="just">
              <a:buNone/>
            </a:pPr>
            <a:r>
              <a:rPr lang="pt-BR" dirty="0" smtClean="0"/>
              <a:t>Comecemos </a:t>
            </a:r>
            <a:r>
              <a:rPr lang="pt-BR" dirty="0"/>
              <a:t>por reconhecer que precisamos duma mudança. Quero esclarecer, para que não haja mal-entendidos, que falo dos problemas comuns de todos os latino-americanos e, em geral, também de toda a humanidade. Problemas, que têm uma matriz global e que atualmente nenhum Estado pode resolver por si mesmo. </a:t>
            </a:r>
            <a:endParaRPr lang="pt-BR" dirty="0" smtClean="0"/>
          </a:p>
          <a:p>
            <a:pPr marL="45720" indent="0" algn="just">
              <a:buNone/>
            </a:pPr>
            <a:endParaRPr lang="pt-BR" dirty="0" smtClean="0"/>
          </a:p>
          <a:p>
            <a:pPr algn="just"/>
            <a:r>
              <a:rPr lang="pt-BR" dirty="0" smtClean="0"/>
              <a:t>Reconhecemos </a:t>
            </a:r>
            <a:r>
              <a:rPr lang="pt-BR" dirty="0"/>
              <a:t>nós, de verdade, que as coisas não andam bem num mundo onde há tantos camponeses sem terra, tantas famílias sem teto, tantos trabalhadores sem-direitos, tantas pessoas feridas na sua dignidade</a:t>
            </a:r>
            <a:r>
              <a:rPr lang="pt-BR" dirty="0" smtClean="0"/>
              <a:t>?</a:t>
            </a:r>
            <a:endParaRPr lang="pt-BR" dirty="0"/>
          </a:p>
          <a:p>
            <a:pPr algn="just"/>
            <a:r>
              <a:rPr lang="pt-BR" dirty="0" smtClean="0"/>
              <a:t>Reconhecemos </a:t>
            </a:r>
            <a:r>
              <a:rPr lang="pt-BR" dirty="0"/>
              <a:t>nós que as coisas não andam bem, quando explodem tantas guerras sem sentido e a violência fratricida se apodera até dos nossos bairros? Reconhecemos nós que as coisas não andam bem, quando o solo, a água, o ar e todos os seres da criação estão sob ameaça constante?</a:t>
            </a:r>
          </a:p>
          <a:p>
            <a:pPr marL="45720" indent="0">
              <a:buNone/>
            </a:pPr>
            <a:endParaRPr lang="pt-BR" dirty="0"/>
          </a:p>
          <a:p>
            <a:pPr marL="45720" indent="0">
              <a:buNone/>
            </a:pPr>
            <a:endParaRPr lang="pt-BR" dirty="0"/>
          </a:p>
        </p:txBody>
      </p:sp>
    </p:spTree>
    <p:extLst>
      <p:ext uri="{BB962C8B-B14F-4D97-AF65-F5344CB8AC3E}">
        <p14:creationId xmlns:p14="http://schemas.microsoft.com/office/powerpoint/2010/main" val="1225282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Querer a mudança. </a:t>
            </a:r>
            <a:endParaRPr lang="pt-BR" dirty="0"/>
          </a:p>
        </p:txBody>
      </p:sp>
      <p:sp>
        <p:nvSpPr>
          <p:cNvPr id="3" name="Espaço Reservado para Conteúdo 2"/>
          <p:cNvSpPr>
            <a:spLocks noGrp="1"/>
          </p:cNvSpPr>
          <p:nvPr>
            <p:ph idx="1"/>
          </p:nvPr>
        </p:nvSpPr>
        <p:spPr/>
        <p:txBody>
          <a:bodyPr/>
          <a:lstStyle/>
          <a:p>
            <a:pPr marL="45720" indent="0" algn="just">
              <a:buNone/>
            </a:pPr>
            <a:r>
              <a:rPr lang="pt-BR" dirty="0"/>
              <a:t>Há um elo invisível que une cada uma das exclusões. Não se encontram isoladas, estão unidas, por um fio invisível e corresponde a um sistema que se tornou global. Reconhecemos nós que este sistema impôs a lógica do lucro a todo o custo, sem pensar na exclusão social nem na destruição da natureza</a:t>
            </a:r>
            <a:r>
              <a:rPr lang="pt-BR" dirty="0" smtClean="0"/>
              <a:t>?</a:t>
            </a:r>
            <a:endParaRPr lang="pt-BR" dirty="0"/>
          </a:p>
          <a:p>
            <a:pPr marL="45720" indent="0" algn="just">
              <a:buNone/>
            </a:pPr>
            <a:r>
              <a:rPr lang="pt-BR" dirty="0"/>
              <a:t>Este sistema é insuportável: não o suportam os camponeses, não o suportam os trabalhadores, não o suportam as comunidades, não o suportam os povos.... E nem sequer o suporta a Terra, a irmã Mãe Terra, como dizia São Francisco</a:t>
            </a:r>
            <a:r>
              <a:rPr lang="pt-BR" dirty="0" smtClean="0"/>
              <a:t>.</a:t>
            </a:r>
            <a:endParaRPr lang="pt-BR" dirty="0"/>
          </a:p>
        </p:txBody>
      </p:sp>
    </p:spTree>
    <p:extLst>
      <p:ext uri="{BB962C8B-B14F-4D97-AF65-F5344CB8AC3E}">
        <p14:creationId xmlns:p14="http://schemas.microsoft.com/office/powerpoint/2010/main" val="1461418252"/>
      </p:ext>
    </p:extLst>
  </p:cSld>
  <p:clrMapOvr>
    <a:masterClrMapping/>
  </p:clrMapOvr>
</p:sld>
</file>

<file path=ppt/theme/theme1.xml><?xml version="1.0" encoding="utf-8"?>
<a:theme xmlns:a="http://schemas.openxmlformats.org/drawingml/2006/main" name="Base">
  <a:themeElements>
    <a:clrScheme name="Base">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TM03457444[[fn=Base]]</Template>
  <TotalTime>141</TotalTime>
  <Words>2041</Words>
  <Application>Microsoft Office PowerPoint</Application>
  <PresentationFormat>Widescreen</PresentationFormat>
  <Paragraphs>143</Paragraphs>
  <Slides>24</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24</vt:i4>
      </vt:variant>
    </vt:vector>
  </HeadingPairs>
  <TitlesOfParts>
    <vt:vector size="27" baseType="lpstr">
      <vt:lpstr>Arial</vt:lpstr>
      <vt:lpstr>Corbel</vt:lpstr>
      <vt:lpstr>Base</vt:lpstr>
      <vt:lpstr>ECONOMIA E POLÍTICA À SERVIÇO DA VIDA  - PAPA FRANCISCO - </vt:lpstr>
      <vt:lpstr>SE DEUS FOSSE UM ATIVISTA DE DIREITOS HUMANOS Boaventura de Sousa Santos</vt:lpstr>
      <vt:lpstr>ADMIRADO GADO NOVO – Zé Ramalho</vt:lpstr>
      <vt:lpstr>PAPA FRANCISCO II Encontro com os Movimentos Populares</vt:lpstr>
      <vt:lpstr>PAPA FRANCISCO II Encontro com os Movimentos Populares</vt:lpstr>
      <vt:lpstr>PAPA FRANCISCO II Encontro com os Movimentos Populares</vt:lpstr>
      <vt:lpstr>Objetivo dos encontros </vt:lpstr>
      <vt:lpstr>Reconhecer a crise global.</vt:lpstr>
      <vt:lpstr>Querer a mudança. </vt:lpstr>
      <vt:lpstr>Apresentação do PowerPoint</vt:lpstr>
      <vt:lpstr>Utopia – Zé Vicente </vt:lpstr>
      <vt:lpstr>1ª tarefa: pôr a economia ao serviço dos povos.</vt:lpstr>
      <vt:lpstr>1ª tarefa: pôr a economia ao serviço dos povos.</vt:lpstr>
      <vt:lpstr>1ª tarefa: pôr a economia ao serviço dos povos.</vt:lpstr>
      <vt:lpstr>1ª tarefa: pôr a economia ao serviço dos povos.</vt:lpstr>
      <vt:lpstr>2ª tarefa: unir os nossos povos no caminho da paz e da justiça. </vt:lpstr>
      <vt:lpstr>Quem pode fazer essa mudança?</vt:lpstr>
      <vt:lpstr>Quem pode fazer essa mudança?</vt:lpstr>
      <vt:lpstr>Baião das Comunidades – Zé Vicente</vt:lpstr>
      <vt:lpstr>O que me move?</vt:lpstr>
      <vt:lpstr>Cultura do encontro.</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ECONOMIA E POLÍTICA À SERVIÇO DA VIDA  - PAPA FRANCISCO -</dc:title>
  <dc:creator>RAFAEL PARENTE SA MARTINS</dc:creator>
  <cp:lastModifiedBy>RAFAEL PARENTE SA MARTINS</cp:lastModifiedBy>
  <cp:revision>10</cp:revision>
  <dcterms:created xsi:type="dcterms:W3CDTF">2018-09-24T17:05:49Z</dcterms:created>
  <dcterms:modified xsi:type="dcterms:W3CDTF">2018-09-24T19:27:18Z</dcterms:modified>
</cp:coreProperties>
</file>