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25"/>
  </p:notesMasterIdLst>
  <p:sldIdLst>
    <p:sldId id="397" r:id="rId2"/>
    <p:sldId id="398" r:id="rId3"/>
    <p:sldId id="399" r:id="rId4"/>
    <p:sldId id="318" r:id="rId5"/>
    <p:sldId id="333" r:id="rId6"/>
    <p:sldId id="354" r:id="rId7"/>
    <p:sldId id="368" r:id="rId8"/>
    <p:sldId id="392" r:id="rId9"/>
    <p:sldId id="393" r:id="rId10"/>
    <p:sldId id="373" r:id="rId11"/>
    <p:sldId id="400" r:id="rId12"/>
    <p:sldId id="401" r:id="rId13"/>
    <p:sldId id="402" r:id="rId14"/>
    <p:sldId id="372" r:id="rId15"/>
    <p:sldId id="371" r:id="rId16"/>
    <p:sldId id="394" r:id="rId17"/>
    <p:sldId id="376" r:id="rId18"/>
    <p:sldId id="362" r:id="rId19"/>
    <p:sldId id="363" r:id="rId20"/>
    <p:sldId id="364" r:id="rId21"/>
    <p:sldId id="365" r:id="rId22"/>
    <p:sldId id="366" r:id="rId23"/>
    <p:sldId id="395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09" autoAdjust="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1C4D71B-8CD0-4321-9CB6-84FC38544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FF9CE-460C-468F-9884-9575A193AE19}" type="slidenum">
              <a:rPr lang="pt-BR" smtClean="0">
                <a:latin typeface="Arial" pitchFamily="34" charset="0"/>
              </a:rPr>
              <a:pPr/>
              <a:t>6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1AB21-2D35-468A-9E11-68CA15F4CE1F}" type="slidenum">
              <a:rPr lang="pt-BR" smtClean="0">
                <a:latin typeface="Arial" pitchFamily="34" charset="0"/>
              </a:rPr>
              <a:pPr/>
              <a:t>10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763" y="354013"/>
            <a:ext cx="1587" cy="3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978E9-E04A-43C7-AD36-E5C625B9BC61}" type="slidenum">
              <a:rPr lang="en-GB" smtClean="0">
                <a:latin typeface="Arial" pitchFamily="34" charset="0"/>
              </a:rPr>
              <a:pPr/>
              <a:t>17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035425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98083F-131C-46D2-B952-7D746A13B5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E8F30-3DAD-4FB9-BB88-EC436C5D9B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B196A-611D-449F-9B72-0975890E4E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713E4-1D24-4C00-AB56-1C5E6D9023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D3A88-6D93-4101-A0DF-61ADE23431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18488" cy="183991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7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4488" cy="4460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3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3E898-46A7-443A-800F-2D5DF2519B5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3A81C-7719-4293-894C-551ED54701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C4260-C991-44E7-9DD6-5D63410A6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44710-9375-4919-8FEB-23F9BA809E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DE8CD8-1E69-4572-8EA6-008E0D8762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4A0AA-53C1-4E4B-846E-2857422565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2D4343-B227-4528-91B6-FC84FAF9A2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14D5C-8253-4E3C-B94A-86B92B4ACD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391414-04C7-4966-9013-8AD85BE4BF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E4C01A7E-D168-4D78-861F-1486266F4C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7" r:id="rId2"/>
    <p:sldLayoutId id="2147484083" r:id="rId3"/>
    <p:sldLayoutId id="2147484078" r:id="rId4"/>
    <p:sldLayoutId id="2147484084" r:id="rId5"/>
    <p:sldLayoutId id="2147484079" r:id="rId6"/>
    <p:sldLayoutId id="2147484085" r:id="rId7"/>
    <p:sldLayoutId id="2147484086" r:id="rId8"/>
    <p:sldLayoutId id="2147484087" r:id="rId9"/>
    <p:sldLayoutId id="2147484080" r:id="rId10"/>
    <p:sldLayoutId id="2147484081" r:id="rId11"/>
    <p:sldLayoutId id="2147484088" r:id="rId12"/>
    <p:sldLayoutId id="2147484089" r:id="rId13"/>
    <p:sldLayoutId id="214748409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ital.sp.gov.br/noticia/prefeito-envia-a-camara-municipal-projeto-de-regularizacao-de-edificacoes-na-capital" TargetMode="External"/><Relationship Id="rId2" Type="http://schemas.openxmlformats.org/officeDocument/2006/relationships/hyperlink" Target="https://www.prefeitura.sp.gov.br/cidade/secretarias/upload/comunicacao/arquivos/capital/Lei-de-anistia-2019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lanejasampa.prefeitura.sp.gov.br/assets/up/Programa%20Metas%202019-2020_texto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lanejasampa.prefeitura.sp.gov.br/assets/up/Programa%20Metas%202019-2020_texto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0" y="53975"/>
            <a:ext cx="8172450" cy="1143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b="1" dirty="0" smtClean="0"/>
              <a:t>Importância do Orçamento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484313"/>
            <a:ext cx="8137525" cy="5078412"/>
          </a:xfrm>
        </p:spPr>
        <p:txBody>
          <a:bodyPr/>
          <a:lstStyle/>
          <a:p>
            <a:pPr marL="0">
              <a:buFont typeface="Wingdings 2" pitchFamily="18" charset="2"/>
              <a:buNone/>
              <a:defRPr/>
            </a:pPr>
            <a:r>
              <a:rPr lang="pt-BR" sz="2800" dirty="0" smtClean="0"/>
              <a:t>O orçamento é fonte de informação e a informação é a principal arma da sociedade. Ele é um instrumento de:</a:t>
            </a:r>
          </a:p>
          <a:p>
            <a:pPr>
              <a:defRPr/>
            </a:pPr>
            <a:r>
              <a:rPr lang="pt-BR" sz="2800" b="1" u="sng" dirty="0" smtClean="0"/>
              <a:t>Planejamento</a:t>
            </a:r>
            <a:r>
              <a:rPr lang="pt-BR" sz="2800" dirty="0" smtClean="0"/>
              <a:t> - 	determina prioridades,</a:t>
            </a:r>
          </a:p>
          <a:p>
            <a:pPr>
              <a:defRPr/>
            </a:pPr>
            <a:r>
              <a:rPr lang="pt-BR" sz="2800" b="1" u="sng" dirty="0" smtClean="0"/>
              <a:t>Transparência</a:t>
            </a:r>
            <a:r>
              <a:rPr lang="pt-BR" sz="2800" dirty="0" smtClean="0"/>
              <a:t> -	permite o combate à corrupção.</a:t>
            </a:r>
          </a:p>
          <a:p>
            <a:pPr>
              <a:defRPr/>
            </a:pPr>
            <a:r>
              <a:rPr lang="pt-BR" sz="2800" b="1" u="sng" dirty="0" smtClean="0"/>
              <a:t>Político	</a:t>
            </a:r>
            <a:r>
              <a:rPr lang="pt-BR" sz="2800" dirty="0" smtClean="0"/>
              <a:t>-	permite controle do Executivo pelo Legislativo e pela sociedade;</a:t>
            </a:r>
          </a:p>
          <a:p>
            <a:pPr>
              <a:defRPr/>
            </a:pPr>
            <a:r>
              <a:rPr lang="pt-BR" sz="2800" b="1" u="sng" dirty="0" smtClean="0"/>
              <a:t>Democrático	</a:t>
            </a:r>
            <a:r>
              <a:rPr lang="pt-BR" sz="2800" dirty="0" smtClean="0"/>
              <a:t>-	possibilita à sociedade conhecer e fazer pressão sobre a arrecadação e gastos públicos.</a:t>
            </a:r>
          </a:p>
          <a:p>
            <a:pPr>
              <a:defRPr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412875"/>
            <a:ext cx="8489950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Tem como base as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prioridades contidas na LDO. </a:t>
            </a:r>
            <a:endParaRPr lang="en-GB" sz="2400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Consiste em previsão de receitas e autorização de despesas e disciplina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todas as ações do governo;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Nenhuma despesa pode ser iniciada se não constar da LOA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</a:rPr>
              <a:t>A LOA tem </a:t>
            </a:r>
            <a:r>
              <a:rPr lang="en-GB" sz="2400" u="sng">
                <a:solidFill>
                  <a:srgbClr val="000000"/>
                </a:solidFill>
              </a:rPr>
              <a:t>caráter AUTORIZATIVO</a:t>
            </a:r>
            <a:r>
              <a:rPr lang="en-GB" sz="2400">
                <a:solidFill>
                  <a:srgbClr val="000000"/>
                </a:solidFill>
              </a:rPr>
              <a:t>. É</a:t>
            </a:r>
            <a:r>
              <a:rPr lang="en-GB" sz="2400" b="1">
                <a:solidFill>
                  <a:srgbClr val="000000"/>
                </a:solidFill>
              </a:rPr>
              <a:t> fundamental acompanhar a execução orçamentária visando</a:t>
            </a:r>
            <a:r>
              <a:rPr lang="en-GB" sz="2400">
                <a:solidFill>
                  <a:srgbClr val="000000"/>
                </a:solidFill>
              </a:rPr>
              <a:t> assegurar a efetivação das despesas previstas.</a:t>
            </a:r>
            <a:endParaRPr lang="en-GB" sz="2400" b="1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pt-BR" sz="2400"/>
              <a:t>O executivo tem que enviar o projeto da LOA até 30 de setembro e tem que ser aprovada até a última sessão Legislativa do ano.</a:t>
            </a:r>
            <a:endParaRPr lang="en-GB" sz="24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4000" b="1">
                <a:solidFill>
                  <a:schemeClr val="tx2"/>
                </a:solidFill>
              </a:rPr>
              <a:t>Lei de Orçamento Anual – L.O.A.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339850"/>
            <a:ext cx="8208963" cy="4968875"/>
          </a:xfrm>
          <a:noFill/>
        </p:spPr>
        <p:txBody>
          <a:bodyPr lIns="0" tIns="0" rIns="0" bIns="0" anchor="ctr"/>
          <a:lstStyle/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No Executivo</a:t>
            </a:r>
          </a:p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endParaRPr lang="en-GB" sz="3200" b="1" smtClean="0"/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abril a agosto</a:t>
            </a:r>
            <a:r>
              <a:rPr lang="en-GB" sz="3200" smtClean="0"/>
              <a:t>: cada unidade elabora suas previsões de despesas;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final de agosto</a:t>
            </a:r>
            <a:r>
              <a:rPr lang="en-GB" sz="3200" smtClean="0"/>
              <a:t>: envio da estimativa de despesas dos órgãos às Secretarias de Finanças e Planejamento e consolidação da proposta geral;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até 30 de setembro: </a:t>
            </a:r>
            <a:r>
              <a:rPr lang="en-GB" sz="3200" smtClean="0"/>
              <a:t>envio do Projeto da LOA, pelo Prefeito, ao Legislativo.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1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ângulo 3"/>
          <p:cNvSpPr>
            <a:spLocks noChangeArrowheads="1"/>
          </p:cNvSpPr>
          <p:nvPr/>
        </p:nvSpPr>
        <p:spPr bwMode="auto">
          <a:xfrm>
            <a:off x="539750" y="1174750"/>
            <a:ext cx="8424863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-284163" algn="just">
              <a:lnSpc>
                <a:spcPct val="77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800" b="1"/>
              <a:t>No Legislativo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Realização de, no mínimo, duas audiências públicas pela Comissão de Finanças e Orçamento;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Emissão de Parecer sobre o projeto pela Comissão de Finanças;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1ª votação, o projeto recebe emendas por parte dos vereadores;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Elaboração de parecer sobre as emendas apresentadas;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segunda votação, se aprovado, com ou sem emendas, o projeto de lei será enviado à sanção do prefeito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1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116013" y="1881188"/>
            <a:ext cx="72723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pt-BR" sz="3200" b="1" i="1" u="sng" dirty="0" smtClean="0">
                <a:latin typeface="Calibri" pitchFamily="34" charset="0"/>
                <a:cs typeface="Times New Roman" pitchFamily="18" charset="0"/>
              </a:rPr>
              <a:t>Composição </a:t>
            </a:r>
            <a:r>
              <a:rPr lang="pt-BR" sz="3200" b="1" i="1" u="sng" dirty="0">
                <a:latin typeface="Calibri" pitchFamily="34" charset="0"/>
                <a:cs typeface="Times New Roman" pitchFamily="18" charset="0"/>
              </a:rPr>
              <a:t>do Orçamento Público</a:t>
            </a:r>
            <a:endParaRPr lang="pt-BR" sz="3200" dirty="0"/>
          </a:p>
          <a:p>
            <a:pPr algn="just" eaLnBrk="0" hangingPunct="0">
              <a:tabLst>
                <a:tab pos="457200" algn="l"/>
              </a:tabLst>
            </a:pPr>
            <a:endParaRPr lang="pt-BR" sz="2800" b="1" dirty="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pt-BR" sz="2800" b="1" dirty="0">
                <a:latin typeface="Calibri" pitchFamily="34" charset="0"/>
                <a:cs typeface="Times New Roman" pitchFamily="18" charset="0"/>
              </a:rPr>
              <a:t>Receitas</a:t>
            </a:r>
            <a:endParaRPr lang="pt-BR" sz="2800" dirty="0"/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pt-BR" sz="2400" dirty="0">
                <a:latin typeface="Calibri" pitchFamily="34" charset="0"/>
                <a:cs typeface="Times New Roman" pitchFamily="18" charset="0"/>
              </a:rPr>
              <a:t>A composição das receitas do orçamento público provém de tributos arrecadados pelo Poder Executivo. A </a:t>
            </a:r>
            <a:r>
              <a:rPr lang="pt-BR" sz="2400" dirty="0" smtClean="0">
                <a:latin typeface="Calibri" pitchFamily="34" charset="0"/>
                <a:cs typeface="Times New Roman" pitchFamily="18" charset="0"/>
              </a:rPr>
              <a:t>Constituição </a:t>
            </a:r>
            <a:r>
              <a:rPr lang="pt-BR" sz="2400" dirty="0">
                <a:latin typeface="Calibri" pitchFamily="34" charset="0"/>
                <a:cs typeface="Times New Roman" pitchFamily="18" charset="0"/>
              </a:rPr>
              <a:t>Federal nos seus artigos 145 a 162 define os tributos Federais, Estaduais e Municipais.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997200"/>
          <a:ext cx="7345362" cy="2622550"/>
        </p:xfrm>
        <a:graphic>
          <a:graphicData uri="http://schemas.openxmlformats.org/drawingml/2006/table">
            <a:tbl>
              <a:tblPr/>
              <a:tblGrid>
                <a:gridCol w="1440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7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Impostos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que devem reverter para a comunidade sob forma de serviços públicos de interesse geral, tais como educação, saúde, transporte, etc.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Taxas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pela prestação de serviços específicos à população. Ex: Taxa do lixo.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gerado pela valorização imobiliária decorrente de obras públicas realizadas pelo governo. Ex: construção do metrô.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Tarifas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Pagamento de serviço prestado pelo Poder Público ou concessionária desse Poder. Ex: Tarifas de água e energia elétrica.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68" name="Retângulo 4"/>
          <p:cNvSpPr>
            <a:spLocks noChangeArrowheads="1"/>
          </p:cNvSpPr>
          <p:nvPr/>
        </p:nvSpPr>
        <p:spPr bwMode="auto">
          <a:xfrm>
            <a:off x="1116013" y="1484313"/>
            <a:ext cx="77771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/>
              <a:t>A arrecadação da receita pública se dá por meio de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613025"/>
          <a:ext cx="7224712" cy="3566160"/>
        </p:xfrm>
        <a:graphic>
          <a:graphicData uri="http://schemas.openxmlformats.org/drawingml/2006/table">
            <a:tbl>
              <a:tblPr/>
              <a:tblGrid>
                <a:gridCol w="147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3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Municipais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IPTU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e Predial Urbano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ISS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Imposto sobre Serviços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ITBI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Transmissão de Bens Intervivos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Taxas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ex: limpeza pública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>
                          <a:latin typeface="Calibri"/>
                          <a:ea typeface="Times New Roman"/>
                        </a:rPr>
                        <a:t>Principais Tributos Estaduais</a:t>
                      </a:r>
                      <a:endParaRPr lang="pt-BR" sz="240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ICMS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Circulação de Mercadorias – (25% deste imposto são redistribuídos aos municípios)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IPVA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Proprietários de Veículos Automotores – (50% se destinam ao município arrecadador)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Federais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 smtClean="0">
                          <a:latin typeface="Calibri"/>
                          <a:ea typeface="Times New Roman"/>
                        </a:rPr>
                        <a:t>IPI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Imposto sobre Produtos</a:t>
                      </a:r>
                      <a:r>
                        <a:rPr lang="pt-BR" sz="1800" baseline="0" dirty="0" smtClean="0">
                          <a:latin typeface="Calibri"/>
                          <a:ea typeface="Times New Roman"/>
                        </a:rPr>
                        <a:t> Industrializados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Renda Retido na Fonte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Rural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689" name="Retângulo 4"/>
          <p:cNvSpPr>
            <a:spLocks noChangeArrowheads="1"/>
          </p:cNvSpPr>
          <p:nvPr/>
        </p:nvSpPr>
        <p:spPr bwMode="auto">
          <a:xfrm>
            <a:off x="1042988" y="1268413"/>
            <a:ext cx="81010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/>
              <a:t>Principais tributos a cargo de cada esfera de governo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11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738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sz="1400" b="1" dirty="0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sz="1400" b="1" dirty="0" smtClean="0"/>
              <a:t>EVOLUÇÃO DA RECEITA MUNICIPAL – MARÇO 2019</a:t>
            </a:r>
            <a:endParaRPr lang="pt-BR" sz="14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68874104"/>
              </p:ext>
            </p:extLst>
          </p:nvPr>
        </p:nvGraphicFramePr>
        <p:xfrm>
          <a:off x="251519" y="853441"/>
          <a:ext cx="8712969" cy="5671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7170">
                  <a:extLst>
                    <a:ext uri="{9D8B030D-6E8A-4147-A177-3AD203B41FA5}">
                      <a16:colId xmlns:a16="http://schemas.microsoft.com/office/drawing/2014/main" val="704554610"/>
                    </a:ext>
                  </a:extLst>
                </a:gridCol>
                <a:gridCol w="1588057">
                  <a:extLst>
                    <a:ext uri="{9D8B030D-6E8A-4147-A177-3AD203B41FA5}">
                      <a16:colId xmlns:a16="http://schemas.microsoft.com/office/drawing/2014/main" val="247796387"/>
                    </a:ext>
                  </a:extLst>
                </a:gridCol>
                <a:gridCol w="1366070">
                  <a:extLst>
                    <a:ext uri="{9D8B030D-6E8A-4147-A177-3AD203B41FA5}">
                      <a16:colId xmlns:a16="http://schemas.microsoft.com/office/drawing/2014/main" val="1186544069"/>
                    </a:ext>
                  </a:extLst>
                </a:gridCol>
                <a:gridCol w="1741739">
                  <a:extLst>
                    <a:ext uri="{9D8B030D-6E8A-4147-A177-3AD203B41FA5}">
                      <a16:colId xmlns:a16="http://schemas.microsoft.com/office/drawing/2014/main" val="1588654123"/>
                    </a:ext>
                  </a:extLst>
                </a:gridCol>
                <a:gridCol w="1109933">
                  <a:extLst>
                    <a:ext uri="{9D8B030D-6E8A-4147-A177-3AD203B41FA5}">
                      <a16:colId xmlns:a16="http://schemas.microsoft.com/office/drawing/2014/main" val="2558254234"/>
                    </a:ext>
                  </a:extLst>
                </a:gridCol>
              </a:tblGrid>
              <a:tr h="3803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Especificação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Receita Orçada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Participação na Receita Total (%)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Realizada até o mês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 % acumulado 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8535031"/>
                  </a:ext>
                </a:extLst>
              </a:tr>
              <a:tr h="2158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TOTAL GERAL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    56.349.693.798,00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100,00%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        11.150.821.201,56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19,79%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5591679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RECEITAS CORRENTES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51.945.436.281,00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92,18%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11.013.935.433,49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21,20%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3716924"/>
                  </a:ext>
                </a:extLst>
              </a:tr>
              <a:tr h="328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IMPOSTO SOBRE A RENDA - RETIDO NA FONTE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2.746.913.279,00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4,87%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391.406.823,28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14,25%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003921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IPTU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10.328.296.279,00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18,33%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3.273.479.991,51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31,69%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6822860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ITBI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2.168.019.364,00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3,85%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388.867.456,07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17,94%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5895247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ISS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16.001.471.747,00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28,40%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2.720.439.559,38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17,00%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76010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TAXAS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347.504.179,00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0,62%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35.124.061,22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10,11%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3313597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CONTRIBUIÇÕES - COSIP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575.896.062,00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1,02%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88.455.182,75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15,36%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739763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RECEITA PATRIMONIAL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977.054.053,00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1,73%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117.471.954,36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12,02%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5375806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MULTAS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2.388.495.716,00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4,24%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287.390.407,21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12,03%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732754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OUTRAS RECEITAS - DÍVIDA ATIVA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53.151.311,00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8.279.274,91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15,58%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4350247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489636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TRANSFERÊNCIAS CORRENTES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16.023.215.122,00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28,44%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3.654.733.003,95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22,81%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005164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Federal - COTA-PARTE - FPM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243.999.621,00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0,43%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49.251.997,78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20,19%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7321481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Transf Federal - TRANSF REC SUS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2.190.420.000,00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3,89%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317.212.911,50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14,48%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443553"/>
                  </a:ext>
                </a:extLst>
              </a:tr>
              <a:tr h="328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Federal - TRANSFERÊNCIAS REC FNDE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          641.351.471,00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1,14%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105.212.190,43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16,40%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7899576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Estadual - COTA-PARTE - ICMS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6.179.372.066,00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10,97%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990.969.851,58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16,04%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41155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 Estadual - COTA-PARTE - IPVA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2.008.012.722,00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3,56%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1.245.134.640,32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62,01%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2525653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Demais Receitas de Transferências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4.760.059.242,00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8,45%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946.951.412,34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19,89%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671949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7447174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RECEITAS DE CAPITAL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4.333.909.910,00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7,69%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135.913.952,07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3,14%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932314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OPERAÇÕES DE CRÉDITO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567.214.473,00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1,01%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6.528.928,77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1,15%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0781328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ALIENAÇÃO DE BENS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1.318.427.082,00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2,34%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687.500,00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0,05%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0319228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TRANSFERÊNCIAS DA UNIÃO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734.470.350,00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1,30%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127.341,00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6998372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TRANSFERÊNCIAS DOS ESTADOS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566.704.360,00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1,01%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13.426.888,12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2,37%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7558260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OUTRAS RECEITAS DE CAPITAL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1.084.093.645,00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1,92%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115.143.294,18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10,62%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3901085"/>
                  </a:ext>
                </a:extLst>
              </a:tr>
              <a:tr h="306311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Demais Receitas de Capital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63.000.000,00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0,11%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898271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8055925"/>
                  </a:ext>
                </a:extLst>
              </a:tr>
              <a:tr h="1644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Outras Receitas Diversas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70.347.607,00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0,12%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971.816,00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effectLst/>
                        </a:rPr>
                        <a:t>1,38%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874724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 DESPESA ORÇAMENTÁRIA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54050" y="1773238"/>
            <a:ext cx="816610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Institucional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define os órgãos e unidades orçamentárias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Funcional-programática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	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i) Funcional: destinada a classificar as despesas por finalidades gerais, tais como educação, saúde, transporte, etc.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	ii) Programática:  destinada a identificar os objetivos para os quais as despesas estão programadas (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programa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,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projeto,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atividade e operação especial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)</a:t>
            </a:r>
            <a:r>
              <a:rPr lang="ar-SA" sz="2200">
                <a:solidFill>
                  <a:srgbClr val="000000"/>
                </a:solidFill>
                <a:ea typeface="Majalla UI"/>
              </a:rPr>
              <a:t>‏</a:t>
            </a:r>
            <a:endParaRPr lang="en-GB" sz="2200">
              <a:solidFill>
                <a:srgbClr val="000000"/>
              </a:solidFill>
              <a:ea typeface="msgothic"/>
              <a:cs typeface="msgothic"/>
            </a:endParaRP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Natureza da despesa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destinada a identificar o objeto do gasto previsto.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3"/>
          <p:cNvSpPr>
            <a:spLocks noChangeArrowheads="1"/>
          </p:cNvSpPr>
          <p:nvPr/>
        </p:nvSpPr>
        <p:spPr bwMode="auto">
          <a:xfrm>
            <a:off x="1042988" y="1758950"/>
            <a:ext cx="7705725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Orçado (ou Valor Inicial)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Demonstra o valor orçamentário que foi definido na LOA do ano vigente, ou seja o valor aprovado pela Câmara Municipal e sancionado pelo (a) Prefeito (a). Este valor pode ser alterado durante o exercício.</a:t>
            </a:r>
            <a:endParaRPr lang="pt-BR" sz="2800" b="1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tângulo 3"/>
          <p:cNvSpPr>
            <a:spLocks noChangeArrowheads="1"/>
          </p:cNvSpPr>
          <p:nvPr/>
        </p:nvSpPr>
        <p:spPr bwMode="auto">
          <a:xfrm>
            <a:off x="1116013" y="1757363"/>
            <a:ext cx="7559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Atualizado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Nesta coluna podemos enxergar se a ação ganhou ou perdeu recursos orçamentários. É nesta coluna que acompanhamos as alterações ocorridas em cada ação durante o exercício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86360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2400" b="1" dirty="0">
                <a:solidFill>
                  <a:schemeClr val="tx2"/>
                </a:solidFill>
              </a:rPr>
              <a:t>BASE LEGAL PARA O PROCESSO ORÇAMENTÁRIO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650" y="1125538"/>
            <a:ext cx="8137525" cy="573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287338" indent="-287338" defTabSz="407988">
              <a:lnSpc>
                <a:spcPct val="80000"/>
              </a:lnSpc>
              <a:spcBef>
                <a:spcPts val="300"/>
              </a:spcBef>
              <a:buClr>
                <a:srgbClr val="CC9900"/>
              </a:buClr>
              <a:buSzPct val="45000"/>
              <a:buFont typeface="Wingdings" pitchFamily="2" charset="2"/>
              <a:buNone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endParaRPr lang="pt-BR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CONSTITUIÇÃO FEDERAL - Artigos 165 a 169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 4.320/64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 101/2000 – Lei de Responsabilidade Fiscal </a:t>
            </a:r>
            <a:r>
              <a:rPr lang="pt-BR" sz="24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(LRF)</a:t>
            </a:r>
            <a:r>
              <a:rPr lang="ar-SA" sz="2400" b="1">
                <a:solidFill>
                  <a:srgbClr val="000000"/>
                </a:solidFill>
                <a:cs typeface="Arial" pitchFamily="34" charset="0"/>
              </a:rPr>
              <a:t>‏</a:t>
            </a:r>
            <a:endParaRPr lang="pt-BR" sz="2400" b="1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CONSTITUIÇÕES ESTADUAIS</a:t>
            </a:r>
            <a:endParaRPr lang="pt-BR" sz="28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LEIS ORGÂNICAS DOS MUNICIPIOS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</a:rPr>
              <a:t>PLANO DIRETOR ESTRATÉGICO</a:t>
            </a:r>
            <a:endParaRPr lang="pt-BR" sz="28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tângulo 3"/>
          <p:cNvSpPr>
            <a:spLocks noChangeArrowheads="1"/>
          </p:cNvSpPr>
          <p:nvPr/>
        </p:nvSpPr>
        <p:spPr bwMode="auto">
          <a:xfrm>
            <a:off x="1258888" y="2120900"/>
            <a:ext cx="70580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Empenho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De acordo com a Lei n°4320/64 - o empenho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a garantia de que um determinado recurso ser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usado somente para determinada 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ão. Nenhuma despesa 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ú</a:t>
            </a:r>
            <a:r>
              <a:rPr lang="pt-BR" sz="2800">
                <a:cs typeface="Times New Roman" pitchFamily="18" charset="0"/>
              </a:rPr>
              <a:t>blica poder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ser realizada sem pr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vio empenho.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tângulo 3"/>
          <p:cNvSpPr>
            <a:spLocks noChangeArrowheads="1"/>
          </p:cNvSpPr>
          <p:nvPr/>
        </p:nvSpPr>
        <p:spPr bwMode="auto">
          <a:xfrm>
            <a:off x="1331913" y="1341438"/>
            <a:ext cx="7345362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Liquida</a:t>
            </a:r>
            <a:r>
              <a:rPr lang="pt-BR" sz="3200" b="1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3200" b="1">
                <a:cs typeface="Times New Roman" pitchFamily="18" charset="0"/>
              </a:rPr>
              <a:t>ão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latin typeface="Calibri" pitchFamily="34" charset="0"/>
                <a:cs typeface="Times New Roman" pitchFamily="18" charset="0"/>
              </a:rPr>
              <a:t>É </a:t>
            </a:r>
            <a:r>
              <a:rPr lang="pt-BR" sz="2800">
                <a:cs typeface="Times New Roman" pitchFamily="18" charset="0"/>
              </a:rPr>
              <a:t>nesta fase que o poder executivo assume a responsabilidade pelo servi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o prestado ou pela parcela da obra realizada. 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de empenho s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 acontece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um funcion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rio do poder executivo receber a nota fiscal e atestar que o serviço foi realizado de forma adequada.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tângulo 3"/>
          <p:cNvSpPr>
            <a:spLocks noChangeArrowheads="1"/>
          </p:cNvSpPr>
          <p:nvPr/>
        </p:nvSpPr>
        <p:spPr bwMode="auto">
          <a:xfrm>
            <a:off x="1042988" y="1470025"/>
            <a:ext cx="74898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Pagamento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É a efetiva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ão, o pagamento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realizado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o setor cont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bil da prefeitura processar todas as notas fiscais e realizar seu cronograma de pagamento. Só neste momento é que o recurso sai do caixa da prefeitura.</a:t>
            </a:r>
            <a:endParaRPr lang="pt-BR" sz="2800">
              <a:latin typeface="Calibri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b="1" dirty="0" smtClean="0"/>
              <a:t>FASES DA </a:t>
            </a:r>
            <a:r>
              <a:rPr lang="pt-BR" b="1" dirty="0" smtClean="0"/>
              <a:t>EXECUÇÃO ORÇAMENTÁRIA </a:t>
            </a:r>
            <a:r>
              <a:rPr lang="pt-BR" b="1" dirty="0" smtClean="0"/>
              <a:t>-</a:t>
            </a:r>
            <a:r>
              <a:rPr lang="pt-BR" b="1" dirty="0" smtClean="0"/>
              <a:t>2018</a:t>
            </a:r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3" name="Espaço Reservado para Tabela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82154026"/>
              </p:ext>
            </p:extLst>
          </p:nvPr>
        </p:nvGraphicFramePr>
        <p:xfrm>
          <a:off x="107504" y="1196757"/>
          <a:ext cx="9036495" cy="5520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343">
                  <a:extLst>
                    <a:ext uri="{9D8B030D-6E8A-4147-A177-3AD203B41FA5}">
                      <a16:colId xmlns:a16="http://schemas.microsoft.com/office/drawing/2014/main" val="1559768610"/>
                    </a:ext>
                  </a:extLst>
                </a:gridCol>
                <a:gridCol w="1601801">
                  <a:extLst>
                    <a:ext uri="{9D8B030D-6E8A-4147-A177-3AD203B41FA5}">
                      <a16:colId xmlns:a16="http://schemas.microsoft.com/office/drawing/2014/main" val="4200098630"/>
                    </a:ext>
                  </a:extLst>
                </a:gridCol>
                <a:gridCol w="1601801">
                  <a:extLst>
                    <a:ext uri="{9D8B030D-6E8A-4147-A177-3AD203B41FA5}">
                      <a16:colId xmlns:a16="http://schemas.microsoft.com/office/drawing/2014/main" val="3351950852"/>
                    </a:ext>
                  </a:extLst>
                </a:gridCol>
                <a:gridCol w="1601801">
                  <a:extLst>
                    <a:ext uri="{9D8B030D-6E8A-4147-A177-3AD203B41FA5}">
                      <a16:colId xmlns:a16="http://schemas.microsoft.com/office/drawing/2014/main" val="3873759780"/>
                    </a:ext>
                  </a:extLst>
                </a:gridCol>
                <a:gridCol w="848013">
                  <a:extLst>
                    <a:ext uri="{9D8B030D-6E8A-4147-A177-3AD203B41FA5}">
                      <a16:colId xmlns:a16="http://schemas.microsoft.com/office/drawing/2014/main" val="3469639952"/>
                    </a:ext>
                  </a:extLst>
                </a:gridCol>
                <a:gridCol w="1471684">
                  <a:extLst>
                    <a:ext uri="{9D8B030D-6E8A-4147-A177-3AD203B41FA5}">
                      <a16:colId xmlns:a16="http://schemas.microsoft.com/office/drawing/2014/main" val="3128357720"/>
                    </a:ext>
                  </a:extLst>
                </a:gridCol>
                <a:gridCol w="1346052">
                  <a:extLst>
                    <a:ext uri="{9D8B030D-6E8A-4147-A177-3AD203B41FA5}">
                      <a16:colId xmlns:a16="http://schemas.microsoft.com/office/drawing/2014/main" val="2944023588"/>
                    </a:ext>
                  </a:extLst>
                </a:gridCol>
              </a:tblGrid>
              <a:tr h="1841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Total Geral PMSP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56.370.560.562,00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56.499.455.435,05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0,2%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54.157.141.735,67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51.832.935.722,31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545989"/>
                  </a:ext>
                </a:extLst>
              </a:tr>
              <a:tr h="1841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Função Educação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11.840.367.016,00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12.099.644.166,40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2,2%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11.911.989.937,18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11.050.324.922,13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206897"/>
                  </a:ext>
                </a:extLst>
              </a:tr>
              <a:tr h="8124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Nº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SUBFUNÇÃO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ORÇADO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ATUALIZADO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Variação % (Atualizado / Orçado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EMPENHADO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>
                          <a:effectLst/>
                        </a:rPr>
                        <a:t>LIQUIDADO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9722928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Administração Geral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363.938.824,00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434.642.865,47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19,43%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429.399.451,55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414.090.344,70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6744079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Alimentação e Nutrição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823.907.001,00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792.047.714,61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-3,87%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743.182.872,36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609.291.613,82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0611053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131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Comunicação Social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4.000.000,00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-100,00%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           -  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8487982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Básica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470.858.438,00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756.618.615,90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60,69%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724.467.734,52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480.326.264,08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9752609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de Jovens e Adultos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23.849.157,00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20.793.990,86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-12,81%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19.326.368,50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17.836.420,64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9131437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367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Especial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107.318.784,00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107.835.256,00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0,48%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104.550.432,13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93.324.519,92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8408642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365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Educação Infantil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6.057.010.679,00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5.882.580.005,22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-2,88%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5.830.212.049,84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5.621.881.962,40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128967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Fundamental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3.797.437.736,00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3.904.148.008,19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2,81%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3.867.814.886,11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3.680.643.807,33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8577122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Médio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74.022.616,00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72.540.974,69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-2,00%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71.517.595,74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69.577.036,46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041296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Profissional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21.286.111,00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18.048.370,91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-15,21%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15.685.763,35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12.788.935,93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9198625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364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Ensino Superior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3.988.600,00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2.952.571,81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-25,97%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2.714.827,81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2.008.699,73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7142046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Formação de Recursos Humanos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9.496.059,00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  5.512.945,54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-41,94%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4.636.454,73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3.526.245,21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5217970"/>
                  </a:ext>
                </a:extLst>
              </a:tr>
              <a:tr h="3466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126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Tecnologia da Informação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  83.253.011,00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  101.922.847,20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22,43%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          98.481.500,54 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       45.029.071,91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68129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4000" b="1" dirty="0">
                <a:solidFill>
                  <a:schemeClr val="tx2"/>
                </a:solidFill>
              </a:rPr>
              <a:t>Estatuto da Cidade</a:t>
            </a:r>
          </a:p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</a:rPr>
              <a:t>Lei Federal 10.257 de 10/07/2001</a:t>
            </a:r>
          </a:p>
        </p:txBody>
      </p:sp>
      <p:sp>
        <p:nvSpPr>
          <p:cNvPr id="14339" name="Retângulo 3"/>
          <p:cNvSpPr>
            <a:spLocks noChangeArrowheads="1"/>
          </p:cNvSpPr>
          <p:nvPr/>
        </p:nvSpPr>
        <p:spPr bwMode="auto">
          <a:xfrm>
            <a:off x="1258888" y="1916113"/>
            <a:ext cx="748982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O Plano Diretor deverá ser revisado, pelo menos, a cada dez anos. (art. 40 § 3</a:t>
            </a:r>
            <a:r>
              <a:rPr lang="pt-BR" sz="2400" b="1" u="sng" dirty="0"/>
              <a:t>o</a:t>
            </a:r>
            <a:r>
              <a:rPr lang="pt-BR" sz="2400" dirty="0"/>
              <a:t> </a:t>
            </a:r>
            <a:r>
              <a:rPr lang="pt-BR" sz="2400" dirty="0" smtClean="0"/>
              <a:t>)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1000" dirty="0"/>
              <a:t>O prefeito Bruno Covas enviou nesta segunda-feira (18) à Câmara Municipal de São Paulo proposta de </a:t>
            </a:r>
            <a:r>
              <a:rPr lang="pt-BR" sz="1000" dirty="0">
                <a:hlinkClick r:id="rId2"/>
              </a:rPr>
              <a:t>Projeto de Lei para uma nova Lei de Anistia</a:t>
            </a:r>
            <a:r>
              <a:rPr lang="pt-BR" sz="1000" dirty="0"/>
              <a:t>, que permitirá a regularização de imóveis na cidade de São Paulo concluídos antes da promulgação do atual Plano Diretor Estratégico – PDE, aprovado pela Lei nº 16.050, de 31 de julho de 2014</a:t>
            </a:r>
            <a:r>
              <a:rPr lang="pt-BR" sz="1000" dirty="0" smtClean="0"/>
              <a:t>.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1000" dirty="0">
                <a:hlinkClick r:id="rId3"/>
              </a:rPr>
              <a:t>http://www.capital.sp.gov.br/noticia/prefeito-envia-a-camara-municipal-projeto-de-regularizacao-de-edificacoes-na-capital</a:t>
            </a:r>
            <a:endParaRPr lang="pt-BR" sz="1000" b="1" dirty="0"/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Obrigatório para: (art. 41)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I - Cidades com mais de vinte mil habitantes 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 dirty="0"/>
              <a:t>II – integrantes de regiões metropolitanas e aglomerações urbanas;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1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Processo de Planejamento Orçamentário no município de SÃO PAULO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4111625"/>
            <a:ext cx="8618538" cy="685800"/>
          </a:xfrm>
          <a:solidFill>
            <a:srgbClr val="FFCC66"/>
          </a:solidFill>
          <a:ln w="28575">
            <a:solidFill>
              <a:srgbClr val="00468C"/>
            </a:solidFill>
          </a:ln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tabLst>
                <a:tab pos="8001000" algn="r"/>
              </a:tabLst>
            </a:pPr>
            <a:r>
              <a:rPr lang="pt-BR" dirty="0" smtClean="0"/>
              <a:t>A </a:t>
            </a:r>
            <a:r>
              <a:rPr lang="pt-BR" b="1" dirty="0" smtClean="0"/>
              <a:t>LDO</a:t>
            </a:r>
            <a:r>
              <a:rPr lang="pt-BR" dirty="0" smtClean="0"/>
              <a:t> explicitará as </a:t>
            </a:r>
            <a:r>
              <a:rPr lang="pt-BR" dirty="0" smtClean="0"/>
              <a:t>diretrizes </a:t>
            </a:r>
            <a:r>
              <a:rPr lang="pt-BR" dirty="0" smtClean="0"/>
              <a:t>para cada ano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83752" y="1255714"/>
            <a:ext cx="4535488" cy="1885254"/>
          </a:xfrm>
          <a:prstGeom prst="rect">
            <a:avLst/>
          </a:prstGeom>
          <a:solidFill>
            <a:srgbClr val="FFFF99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2800" dirty="0"/>
              <a:t>O </a:t>
            </a:r>
            <a:r>
              <a:rPr lang="pt-BR" sz="2800" b="1" dirty="0"/>
              <a:t>PPA </a:t>
            </a:r>
            <a:r>
              <a:rPr lang="pt-BR" sz="2800" dirty="0"/>
              <a:t>constitui-se de Programas com Metas e Indicadores para 4 </a:t>
            </a:r>
            <a:r>
              <a:rPr lang="pt-BR" sz="2800" dirty="0" smtClean="0"/>
              <a:t>anos – (</a:t>
            </a:r>
            <a:r>
              <a:rPr lang="pt-BR" sz="2800" dirty="0" smtClean="0"/>
              <a:t>Atual - </a:t>
            </a:r>
            <a:r>
              <a:rPr lang="pt-BR" sz="2800" dirty="0" smtClean="0"/>
              <a:t>2017 </a:t>
            </a:r>
            <a:r>
              <a:rPr lang="pt-BR" sz="2800" dirty="0"/>
              <a:t>– </a:t>
            </a:r>
            <a:r>
              <a:rPr lang="pt-BR" sz="2800" dirty="0" smtClean="0"/>
              <a:t>2020)</a:t>
            </a:r>
            <a:endParaRPr lang="pt-BR" sz="2800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68288" y="5481638"/>
            <a:ext cx="8618537" cy="1116012"/>
          </a:xfrm>
          <a:prstGeom prst="rect">
            <a:avLst/>
          </a:prstGeom>
          <a:solidFill>
            <a:srgbClr val="CCFFFF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3200"/>
              <a:t>A </a:t>
            </a:r>
            <a:r>
              <a:rPr lang="pt-BR" sz="3200" b="1"/>
              <a:t>LOA </a:t>
            </a:r>
            <a:r>
              <a:rPr lang="pt-BR" sz="3200"/>
              <a:t>proverá recursos para a execução das ações necessárias ao alcance das Metas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-1303253">
            <a:off x="2335412" y="3322740"/>
            <a:ext cx="576263" cy="476250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4322668" y="4949518"/>
            <a:ext cx="500062" cy="414338"/>
          </a:xfrm>
          <a:prstGeom prst="downArrow">
            <a:avLst>
              <a:gd name="adj1" fmla="val 50000"/>
              <a:gd name="adj2" fmla="val 48014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 rot="1354616">
            <a:off x="6255184" y="3456986"/>
            <a:ext cx="576263" cy="474662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795021" y="1318359"/>
            <a:ext cx="4140523" cy="16917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Programa de Metas</a:t>
            </a:r>
          </a:p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 smtClean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pt-BR" dirty="0">
                <a:solidFill>
                  <a:schemeClr val="tx1"/>
                </a:solidFill>
                <a:latin typeface="Arial" charset="0"/>
              </a:rPr>
              <a:t>Consiste em apresentar as promessas de campanha realizada pelo prefeito(a) eleito(a)</a:t>
            </a:r>
            <a:endParaRPr lang="pt-B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116013" y="1263650"/>
            <a:ext cx="7848600" cy="54784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pt-BR" sz="2000" b="1">
                <a:latin typeface="Calibri" pitchFamily="34" charset="0"/>
                <a:cs typeface="Times New Roman" pitchFamily="18" charset="0"/>
              </a:rPr>
              <a:t>EMENDA Nº 30 À LEI ORGÂNICA DO MUNICÍPIO DE SÃO PAULO</a:t>
            </a:r>
            <a:endParaRPr lang="pt-BR" sz="200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"Art. 69-A. O Prefeito, eleito ou reeleito, apresentará o Programa de Metas de sua gestão, até noventa dias após sua posse, que conterá as prioridades: as ações estratégicas, os indicadores e metas quantitativas para cada um dos setores da Administração Pública Municipal, Subprefeituras e Distritos da cidade, observando, no mínimo, as diretrizes de sua campanha eleitoral e os objetivos, as diretrizes, as ações estratégicas e as demais normas da lei do Plano Diretor Estratégico.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Realização de Audiências públicas, temáticas e regionais (§ 2º);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semestral dos indicadores de desempenho (§ 3º);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Permitida alterações desde que em conformidade com o PDE, justificado e amplamente divulgado (§ 4º);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de relatório de execução ao final de cada ano (§ 6º);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</a:rPr>
              <a:t> As diretrizes do Programa de Metas serão incorporadas ao PL de instituição do PPA dentro do prazo legal definido para a sua apresentação (§ 10) </a:t>
            </a:r>
          </a:p>
        </p:txBody>
      </p:sp>
      <p:sp>
        <p:nvSpPr>
          <p:cNvPr id="16387" name="Retângulo 5"/>
          <p:cNvSpPr>
            <a:spLocks noChangeArrowheads="1"/>
          </p:cNvSpPr>
          <p:nvPr/>
        </p:nvSpPr>
        <p:spPr bwMode="auto">
          <a:xfrm>
            <a:off x="1042988" y="44450"/>
            <a:ext cx="785018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>
                <a:solidFill>
                  <a:srgbClr val="C00000"/>
                </a:solidFill>
              </a:rPr>
              <a:t>Programa de Metas – Cidade de São Paulo</a:t>
            </a:r>
          </a:p>
          <a:p>
            <a:pPr algn="ctr"/>
            <a:r>
              <a:rPr lang="pt-BR" sz="2800" b="1">
                <a:solidFill>
                  <a:srgbClr val="C00000"/>
                </a:solidFill>
              </a:rPr>
              <a:t>(Emenda nº30 à Lei Orgânica do Município)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450" y="2073275"/>
            <a:ext cx="6840538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u="sng" dirty="0"/>
              <a:t>Objetivos principais:</a:t>
            </a:r>
            <a:r>
              <a:rPr lang="pt-BR" sz="2400" u="sng" dirty="0"/>
              <a:t/>
            </a:r>
            <a:br>
              <a:rPr lang="pt-BR" sz="2400" u="sng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Aprimorar o planejamento e gestão para os 4 anos de mandato do eleito; 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Vincular promessas da campanha eleitoral ao </a:t>
            </a:r>
            <a:br>
              <a:rPr lang="pt-BR" sz="2400" dirty="0"/>
            </a:br>
            <a:r>
              <a:rPr lang="pt-BR" sz="2400" dirty="0"/>
              <a:t>programa efetivo de governo;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Proporcionar plenas condições de monitoramento, fiscalização e controle social sobre a execução das </a:t>
            </a:r>
            <a:br>
              <a:rPr lang="pt-BR" sz="2400" dirty="0"/>
            </a:br>
            <a:r>
              <a:rPr lang="pt-BR" sz="2400" dirty="0"/>
              <a:t>políticas públicas.</a:t>
            </a:r>
          </a:p>
        </p:txBody>
      </p:sp>
      <p:sp>
        <p:nvSpPr>
          <p:cNvPr id="17411" name="CaixaDeTexto 3"/>
          <p:cNvSpPr txBox="1">
            <a:spLocks noChangeArrowheads="1"/>
          </p:cNvSpPr>
          <p:nvPr/>
        </p:nvSpPr>
        <p:spPr bwMode="auto">
          <a:xfrm>
            <a:off x="1042988" y="549275"/>
            <a:ext cx="63706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</a:rPr>
              <a:t>Lei do Programa de Metas</a:t>
            </a:r>
          </a:p>
          <a:p>
            <a:pPr algn="ctr"/>
            <a:r>
              <a:rPr lang="pt-BR" sz="2400" b="1">
                <a:solidFill>
                  <a:srgbClr val="C00000"/>
                </a:solidFill>
              </a:rPr>
              <a:t>(Emenda 30 da LOM - São Paulo)</a:t>
            </a:r>
            <a:endParaRPr lang="pt-BR"/>
          </a:p>
        </p:txBody>
      </p:sp>
      <p:pic>
        <p:nvPicPr>
          <p:cNvPr id="17412" name="Picture 8" descr="C:\Documents and Settings\gnorberto\Desktop\apresentação institucional RNSP 16032011\leiprogramademe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88913"/>
            <a:ext cx="158432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988" y="211138"/>
            <a:ext cx="7921625" cy="954087"/>
          </a:xfrm>
          <a:ln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PROGRAMA DE METAS 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2017 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– 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2020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Município de São Paulo</a:t>
            </a:r>
            <a:endParaRPr lang="pt-BR" sz="2800" b="1" dirty="0">
              <a:solidFill>
                <a:srgbClr val="C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557338"/>
            <a:ext cx="7993063" cy="4967287"/>
          </a:xfrm>
        </p:spPr>
        <p:txBody>
          <a:bodyPr/>
          <a:lstStyle/>
          <a:p>
            <a:pPr algn="just"/>
            <a:r>
              <a:rPr lang="pt-BR" sz="2400" dirty="0"/>
              <a:t>O Programa de Metas é o instrumento que organiza, de forma clara e transparente, as prioridades da Prefeitura nos quatro anos de mandato, conforme exigido pela Lei Orgânica do Município desde 2008</a:t>
            </a:r>
            <a:r>
              <a:rPr lang="pt-BR" sz="2400" dirty="0" smtClean="0"/>
              <a:t>.</a:t>
            </a:r>
          </a:p>
          <a:p>
            <a:pPr marL="8255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>A sua elaboração e publicação, portanto, são exigências legais. Nele, as prioridades da Administração são traduzidas em metas, projetos, ações estratégicas e indicadores para cada órgão municipal.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913" y="115888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Exemplos de andamento das metas </a:t>
            </a:r>
            <a:r>
              <a:rPr lang="pt-BR" dirty="0" smtClean="0"/>
              <a:t>2017 </a:t>
            </a:r>
            <a:r>
              <a:rPr lang="pt-BR" dirty="0" smtClean="0"/>
              <a:t>– </a:t>
            </a:r>
            <a:r>
              <a:rPr lang="pt-BR" dirty="0" smtClean="0"/>
              <a:t>2020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planejasampa.prefeitura.sp.gov.br/assets/up/Programa%20Metas%202019-2020_texto.pdf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pagina11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Exemplos de andamento das metas 2013 – 2016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planejasampa.prefeitura.sp.gov.br/assets/up/Programa%20Metas%202019-2020_texto.pdf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Paginas 15 e 16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3072</TotalTime>
  <Words>1792</Words>
  <Application>Microsoft Office PowerPoint</Application>
  <PresentationFormat>Apresentação na tela (4:3)</PresentationFormat>
  <Paragraphs>379</Paragraphs>
  <Slides>23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7" baseType="lpstr">
      <vt:lpstr>Arial</vt:lpstr>
      <vt:lpstr>Arial Unicode MS</vt:lpstr>
      <vt:lpstr>Calibri</vt:lpstr>
      <vt:lpstr>Gill Sans MT</vt:lpstr>
      <vt:lpstr>Majalla UI</vt:lpstr>
      <vt:lpstr>msgothic</vt:lpstr>
      <vt:lpstr>Symbol</vt:lpstr>
      <vt:lpstr>Tahoma</vt:lpstr>
      <vt:lpstr>Thorndale AMT</vt:lpstr>
      <vt:lpstr>Times New Roman</vt:lpstr>
      <vt:lpstr>Verdana</vt:lpstr>
      <vt:lpstr>Wingdings</vt:lpstr>
      <vt:lpstr>Wingdings 2</vt:lpstr>
      <vt:lpstr>Solstício</vt:lpstr>
      <vt:lpstr>Importância do Orçamento</vt:lpstr>
      <vt:lpstr>Apresentação do PowerPoint</vt:lpstr>
      <vt:lpstr>Apresentação do PowerPoint</vt:lpstr>
      <vt:lpstr>Processo de Planejamento Orçamentário no município de SÃO PAULO</vt:lpstr>
      <vt:lpstr>Apresentação do PowerPoint</vt:lpstr>
      <vt:lpstr>Apresentação do PowerPoint</vt:lpstr>
      <vt:lpstr>PROGRAMA DE METAS 2017 – 2020 Município de São Paulo</vt:lpstr>
      <vt:lpstr>Exemplos de andamento das metas 2017 – 2020 </vt:lpstr>
      <vt:lpstr>Exemplos de andamento das metas 2013 – 2016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FASES DA EXECUÇÃO ORÇAMENTÁRIA -2018 </vt:lpstr>
    </vt:vector>
  </TitlesOfParts>
  <Company>CORECONSP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DE ORÇAMENTO E CIDADANIA</dc:title>
  <dc:creator>jose.ribeiro</dc:creator>
  <cp:lastModifiedBy>Augusto Ribeiro</cp:lastModifiedBy>
  <cp:revision>163</cp:revision>
  <dcterms:created xsi:type="dcterms:W3CDTF">2011-06-22T15:33:25Z</dcterms:created>
  <dcterms:modified xsi:type="dcterms:W3CDTF">2019-08-12T04:51:19Z</dcterms:modified>
</cp:coreProperties>
</file>