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5" r:id="rId39"/>
    <p:sldId id="294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2EA57-6B94-49CA-9A73-3142BBEEDD43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3497C-A748-4B2E-B0C3-A711B87E3F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63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3497C-A748-4B2E-B0C3-A711B87E3F3B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BDBF-A82D-470B-86D1-3A1BBDCC883F}" type="datetimeFigureOut">
              <a:rPr lang="pt-BR" smtClean="0"/>
              <a:pPr/>
              <a:t>16/02/2014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FFDC-EB4F-4561-8FBE-AFF571A753C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4357718"/>
          </a:xfrm>
        </p:spPr>
        <p:txBody>
          <a:bodyPr>
            <a:normAutofit/>
          </a:bodyPr>
          <a:lstStyle/>
          <a:p>
            <a:r>
              <a:rPr lang="pt-BR" b="1" dirty="0"/>
              <a:t>EVANGELII GAUDIUM </a:t>
            </a:r>
            <a:r>
              <a:rPr lang="pt-BR" b="1" dirty="0" smtClean="0"/>
              <a:t>                              (Alegria </a:t>
            </a:r>
            <a:r>
              <a:rPr lang="pt-BR" b="1" dirty="0"/>
              <a:t>do </a:t>
            </a:r>
            <a:r>
              <a:rPr lang="pt-BR" b="1" dirty="0" smtClean="0"/>
              <a:t>Evangelho)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Exortação do Papa Francisco, publicada em 24 de novembro 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pt-BR" b="1" dirty="0" smtClean="0"/>
              <a:t>1. Alguns desafios do mundo atual	       	  </a:t>
            </a:r>
            <a:r>
              <a:rPr lang="pt-BR" dirty="0" smtClean="0"/>
              <a:t>Aponta para os progressos atuais da humanidade que são louváveis os que contribuem para o bem-estar das pessoas (saúde, educação e comunicação), mas lembra que a maioria hoje vive à margem. </a:t>
            </a:r>
            <a:r>
              <a:rPr lang="pt-BR" u="sng" dirty="0" smtClean="0"/>
              <a:t>Diz Não  a uma economia de exclusão  - Não a nova idolatria do dinheiro  Não a um dinheiro que governa ao invés de servir - Não à desigualdade social que gera violência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pt-BR" dirty="0" smtClean="0"/>
              <a:t>- </a:t>
            </a:r>
            <a:r>
              <a:rPr lang="pt-BR" u="sng" dirty="0" smtClean="0"/>
              <a:t>Alguns desafios culturais:                                 </a:t>
            </a:r>
            <a:r>
              <a:rPr lang="pt-BR" dirty="0" smtClean="0"/>
              <a:t>Os aspectos negativos dos </a:t>
            </a:r>
            <a:r>
              <a:rPr lang="pt-BR" dirty="0" err="1" smtClean="0"/>
              <a:t>mass-media</a:t>
            </a:r>
            <a:r>
              <a:rPr lang="pt-BR" dirty="0" smtClean="0"/>
              <a:t> estão ameaçando os valores tradicionais.                   </a:t>
            </a:r>
            <a:r>
              <a:rPr lang="pt-BR" u="sng" dirty="0" smtClean="0"/>
              <a:t>A fé católica</a:t>
            </a:r>
            <a:r>
              <a:rPr lang="pt-BR" dirty="0" smtClean="0"/>
              <a:t> encontra-se perante um desafio da proliferação de novos movimentos religiosos; </a:t>
            </a:r>
            <a:r>
              <a:rPr lang="pt-BR" u="sng" dirty="0" smtClean="0"/>
              <a:t>O processo de secularização</a:t>
            </a:r>
            <a:r>
              <a:rPr lang="pt-BR" dirty="0" smtClean="0"/>
              <a:t> tende a reduzir a fé e a Igreja ao âmbito privado e íntimo.  </a:t>
            </a:r>
            <a:r>
              <a:rPr lang="pt-BR" u="sng" dirty="0" smtClean="0"/>
              <a:t>Vive-se numa sociedade da informação</a:t>
            </a:r>
            <a:r>
              <a:rPr lang="pt-BR" dirty="0" smtClean="0"/>
              <a:t> que nos satura de dados todos postos no mesmo nível. 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pt-BR" u="sng" dirty="0" smtClean="0"/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u="sng" dirty="0" smtClean="0"/>
              <a:t>A família </a:t>
            </a:r>
            <a:r>
              <a:rPr lang="pt-BR" dirty="0" smtClean="0"/>
              <a:t>atravessa uma crise cultural profunda.						 </a:t>
            </a:r>
            <a:r>
              <a:rPr lang="pt-BR" u="sng" dirty="0" smtClean="0"/>
              <a:t>Desafios das culturas urbanas   </a:t>
            </a:r>
            <a:r>
              <a:rPr lang="pt-BR" dirty="0" smtClean="0"/>
              <a:t>É interessante que a revelação nos diga que a plenitude da humanidade e da história se realiza em uma cidade. Precisamos identificar a cidade a partir de um olhar contemplativo, isto é, um olhar de fé e que descubra Deus que habita nas suas casas, nas suas ruas, nas suas praças.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2</a:t>
            </a:r>
            <a:r>
              <a:rPr lang="pt-BR" b="1" dirty="0" smtClean="0"/>
              <a:t>.Tentações dos agentes pastorais.		              </a:t>
            </a:r>
            <a:r>
              <a:rPr lang="pt-BR" dirty="0" smtClean="0"/>
              <a:t>Como filhos dessa época estamos sob o influxo da cultura globalizada atual que embora com valores também pode nos limitar, condicionar e enfraquecer. Neste contexto, o</a:t>
            </a:r>
            <a:r>
              <a:rPr lang="pt-BR" b="1" dirty="0" smtClean="0"/>
              <a:t> </a:t>
            </a:r>
            <a:r>
              <a:rPr lang="pt-BR" dirty="0" smtClean="0"/>
              <a:t>  Papa quer chamar a atenção para algumas tentações que hoje afetam os agentes pastorais .</a:t>
            </a:r>
            <a:r>
              <a:rPr lang="pt-BR" b="1" dirty="0" smtClean="0"/>
              <a:t>                                                            Sim ao desafio de uma espiritualidade missionária</a:t>
            </a:r>
            <a:r>
              <a:rPr lang="pt-BR" dirty="0" smtClean="0"/>
              <a:t> </a:t>
            </a:r>
            <a:r>
              <a:rPr lang="pt-BR" b="1" dirty="0" smtClean="0"/>
              <a:t>Não nos deixemos roubar o entusiasmo missionário</a:t>
            </a:r>
            <a:r>
              <a:rPr lang="pt-BR" dirty="0" smtClean="0"/>
              <a:t>	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pt-BR" b="1" dirty="0" smtClean="0"/>
              <a:t>Não à acedia </a:t>
            </a:r>
            <a:r>
              <a:rPr lang="pt-BR" dirty="0" smtClean="0"/>
              <a:t>(falta de vontade) </a:t>
            </a:r>
            <a:r>
              <a:rPr lang="pt-BR" b="1" dirty="0" smtClean="0"/>
              <a:t>egoísta                                         </a:t>
            </a:r>
            <a:r>
              <a:rPr lang="pt-BR" dirty="0" smtClean="0"/>
              <a:t>Muitos leigos temem que alguém os convide a realizar alguma tarefa apostólica e procuram fugir de qualquer compromisso que lhes possa roubar o tempo livre</a:t>
            </a:r>
            <a:r>
              <a:rPr lang="pt-BR" b="1" dirty="0" smtClean="0"/>
              <a:t>.</a:t>
            </a:r>
            <a:r>
              <a:rPr lang="pt-BR" dirty="0" smtClean="0"/>
              <a:t> Desiludidos com a realidade Igreja e consigo vivem tentados a apegar-se a uma tristeza melosa, sem esperança...</a:t>
            </a:r>
            <a:r>
              <a:rPr lang="pt-BR" b="1" dirty="0" smtClean="0"/>
              <a:t>Não deixemos que nos roubem a alegria da evangelização</a:t>
            </a:r>
            <a:r>
              <a:rPr lang="pt-BR" dirty="0" smtClean="0"/>
              <a:t>! </a:t>
            </a:r>
            <a:endParaRPr lang="pt-BR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5411807"/>
          </a:xfrm>
        </p:spPr>
        <p:txBody>
          <a:bodyPr/>
          <a:lstStyle/>
          <a:p>
            <a:r>
              <a:rPr lang="pt-BR" b="1" dirty="0" smtClean="0"/>
              <a:t>Não ao pessimismo estéril  </a:t>
            </a:r>
            <a:r>
              <a:rPr lang="pt-BR" dirty="0" smtClean="0"/>
              <a:t>Os males do nosso mundo e da Igreja – não deveriam servir como desculpa para reduzir nossa entrega e o nosso ardor. Quem começa sem confiança, perdeu de antemão metade da batalha e enterra os seus talentos. </a:t>
            </a:r>
            <a:r>
              <a:rPr lang="pt-BR" b="1" dirty="0" smtClean="0"/>
              <a:t>Não deixemos que nos roubem a esperança!</a:t>
            </a:r>
            <a:endParaRPr lang="pt-BR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Os males do nosso mundo e da Igreja – não deveriam servir como desculpa para reduzir nossa entrega e o nosso ardor. </a:t>
            </a:r>
            <a:r>
              <a:rPr lang="pt-BR" b="1" dirty="0" smtClean="0"/>
              <a:t>Não deixemos que nos roubem a esperança! </a:t>
            </a:r>
            <a:endParaRPr lang="pt-BR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Sim às relações novas geradas por Jesus Cristo.</a:t>
            </a:r>
            <a:r>
              <a:rPr lang="pt-BR" dirty="0" smtClean="0"/>
              <a:t> O Evangelho convida-nos sempre a abraçar o risco do encontro com o rosto do outro, com a sua presença física que interpela, com o seu sofrimentos e suas reivindicações permanecendo lado a lado.	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pt-BR" b="1" dirty="0" smtClean="0"/>
          </a:p>
          <a:p>
            <a:r>
              <a:rPr lang="pt-BR" b="1" dirty="0" smtClean="0"/>
              <a:t>Não ao mundanismo espiritual</a:t>
            </a:r>
            <a:r>
              <a:rPr lang="pt-BR" dirty="0" smtClean="0"/>
              <a:t>	Mundanismo espiritual que se esconde por detrás de aparências de religiosidade e até de amor à Igreja, é buscar, em vez da glória do Senhor, a glória humana e o bem-estar pessoal. É uma maneira sutil de procurar os próprios interesses, não os interesses de Jesus Cristo Fil.2,2 </a:t>
            </a:r>
            <a:r>
              <a:rPr lang="pt-BR" b="1" dirty="0" smtClean="0"/>
              <a:t>Não deixemos que nos roubem o Evangelho!	 </a:t>
            </a:r>
            <a:endParaRPr lang="pt-BR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Não à guerra entre nós  </a:t>
            </a:r>
            <a:r>
              <a:rPr lang="pt-BR" dirty="0" smtClean="0"/>
              <a:t>Quantas guerras dentro do povo de Deus e nas diferentes comunidades. Peçamos a graça de nos alegrarmos como os frutos alheios, que são de todos. </a:t>
            </a:r>
            <a:r>
              <a:rPr lang="pt-BR" b="1" dirty="0" smtClean="0"/>
              <a:t>Não deixemos que nos roubem o ideal do amor fraterno</a:t>
            </a:r>
            <a:r>
              <a:rPr lang="pt-BR" dirty="0" smtClean="0"/>
              <a:t>! 	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Destinatários</a:t>
            </a:r>
            <a:r>
              <a:rPr lang="pt-BR" b="1" dirty="0"/>
              <a:t>: </a:t>
            </a:r>
            <a:r>
              <a:rPr lang="pt-BR" dirty="0"/>
              <a:t>Fieis cristãos.</a:t>
            </a:r>
          </a:p>
          <a:p>
            <a:r>
              <a:rPr lang="pt-BR" b="1" dirty="0"/>
              <a:t>Conteúdo: </a:t>
            </a:r>
            <a:r>
              <a:rPr lang="pt-BR" dirty="0" smtClean="0"/>
              <a:t>Introdução e 5 capítulos		            1-  </a:t>
            </a:r>
            <a:r>
              <a:rPr lang="pt-BR" dirty="0"/>
              <a:t>A transformação missionária da </a:t>
            </a:r>
            <a:r>
              <a:rPr lang="pt-BR" dirty="0" smtClean="0"/>
              <a:t>Igreja	     2-  </a:t>
            </a:r>
            <a:r>
              <a:rPr lang="pt-BR" dirty="0"/>
              <a:t>Na crise do compromisso comunitário </a:t>
            </a:r>
            <a:r>
              <a:rPr lang="pt-BR" dirty="0" smtClean="0"/>
              <a:t>        3 - </a:t>
            </a:r>
            <a:r>
              <a:rPr lang="pt-BR" dirty="0"/>
              <a:t>O anúncio do </a:t>
            </a:r>
            <a:r>
              <a:rPr lang="pt-BR" dirty="0" smtClean="0"/>
              <a:t>Evangelho                                 4 - A </a:t>
            </a:r>
            <a:r>
              <a:rPr lang="pt-BR" dirty="0"/>
              <a:t>dimensão social da </a:t>
            </a:r>
            <a:r>
              <a:rPr lang="pt-BR" dirty="0" smtClean="0"/>
              <a:t>evangelização                5 - Evangelizadores </a:t>
            </a:r>
            <a:r>
              <a:rPr lang="pt-BR" dirty="0"/>
              <a:t>com Espírito.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68931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Outros desafios eclesiais  </a:t>
            </a:r>
            <a:r>
              <a:rPr lang="pt-BR" dirty="0" smtClean="0"/>
              <a:t>A imensa maioria do povo de Deus é constituída de leigos. </a:t>
            </a:r>
            <a:r>
              <a:rPr lang="pt-BR" u="sng" dirty="0" smtClean="0"/>
              <a:t>Ao seu serviço </a:t>
            </a:r>
            <a:r>
              <a:rPr lang="pt-BR" dirty="0" smtClean="0"/>
              <a:t>está uma minoria: os ministros ordenados. Há um numeroso laicato dotado de um arraigado sentido de comunidade. Contudo, não se manifesta de igual modo em toda a parte; em alguns casos porque não se formaram para assumir responsabilidades importantes, outros porque não encontrarem espaço nas suas igrejas particulares para poderem exprimir-se e agir por causa de um excessivo clericalismo que os mantém à margem das decisões. 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A formação dos leigos e a evangelização das categorias profissionais e intelectuais constituem um importante desafio pastoral. Ao final o Papa pede que se dêem as contribuições na linha  dos desafios sempre a partir de uma leitura dos sinais dos tempos . Lembra que no tempo presente é necessário ouvir os jovens</a:t>
            </a:r>
            <a:r>
              <a:rPr lang="pt-BR" b="1" dirty="0" smtClean="0"/>
              <a:t>  </a:t>
            </a:r>
            <a:r>
              <a:rPr lang="pt-BR" dirty="0" smtClean="0"/>
              <a:t>e os idosos. 	</a:t>
            </a:r>
            <a:r>
              <a:rPr lang="pt-BR" b="1" dirty="0" smtClean="0"/>
              <a:t>		              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/>
              <a:t>      CAPÍTULO III  -</a:t>
            </a:r>
            <a:r>
              <a:rPr lang="pt-BR" dirty="0" smtClean="0"/>
              <a:t>- </a:t>
            </a:r>
            <a:r>
              <a:rPr lang="pt-BR" b="1" dirty="0" smtClean="0"/>
              <a:t>O ANÚNCIO DO EVANGELHO  </a:t>
            </a:r>
            <a:r>
              <a:rPr lang="pt-BR" dirty="0" smtClean="0"/>
              <a:t> Não pode haver verdadeira evangelização “</a:t>
            </a:r>
            <a:r>
              <a:rPr lang="pt-BR" i="1" dirty="0" smtClean="0"/>
              <a:t>sem o anúncio explícito de Jesus como Senhor”            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  1.       TODO O POVO DE DEUS ANUNCIA O  			         EVANGELHO</a:t>
            </a:r>
            <a:r>
              <a:rPr lang="pt-BR" dirty="0" smtClean="0"/>
              <a:t>				                              A evangelização é dever da Igreja, mais do que uma instituição é antes de tudo, um povo que peregrina para Deus.O documento apresenta como compreender a Igreja:  Um povo para todos. Um povo com muitos rostos 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Todos somos discípulos missionários. A força evangelizadora da piedade popular. De pessoa a pessoa. Carismas ao serviço da comunhão evangelizadora. Cultura, pensamento e educação. Quando algumas categorias da razão e das ciências são acolhidas no anúncio da mensagem elas se tornam instrumentos de evangelização.		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2.</a:t>
            </a:r>
            <a:r>
              <a:rPr lang="pt-BR" b="1" dirty="0" smtClean="0"/>
              <a:t>A HOMILIA						</a:t>
            </a:r>
            <a:r>
              <a:rPr lang="pt-BR" dirty="0" smtClean="0"/>
              <a:t>       A homilia é o ponto de comparação para avaliar a proximidade e a capacidade de encontro de um Pastor com o seu povo. Com a palavra, Nosso Senhor conquistou o coração da gente. </a:t>
            </a:r>
            <a:r>
              <a:rPr lang="pt-BR" u="sng" dirty="0" smtClean="0"/>
              <a:t>Contexto litúrgico</a:t>
            </a:r>
            <a:r>
              <a:rPr lang="pt-BR" dirty="0" smtClean="0"/>
              <a:t> A proclamação litúrgica da Palavra de Deus não é tanto um momento de  meditação e de catequese, como, sobretudo, o diálogo de Deus com seu povo como o momento mais alto do diálogo antes da comunhão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A palavra do pregador não ocupe um lugar excessivo, para que o Senhor brilhe mais que o ministro. 	                                                                                               </a:t>
            </a:r>
            <a:r>
              <a:rPr lang="pt-BR" u="sng" dirty="0" smtClean="0"/>
              <a:t>A conversa da mãe	</a:t>
            </a:r>
            <a:r>
              <a:rPr lang="pt-BR" dirty="0" smtClean="0"/>
              <a:t>				                   A Igreja é mãe sabendo que o filho tem confiança de que tudo o que se lhe ensina é para seu bem.	                          			             </a:t>
            </a:r>
            <a:r>
              <a:rPr lang="pt-BR" u="sng" dirty="0" smtClean="0"/>
              <a:t>Palavras que abrasam os corações.</a:t>
            </a:r>
            <a:r>
              <a:rPr lang="pt-BR" dirty="0" smtClean="0"/>
              <a:t>  Um diálogo é muito mais do que a comunicação de uma verdade. 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3. A PREPARAÇÃO DA PREGAÇÃO		</a:t>
            </a:r>
            <a:r>
              <a:rPr lang="pt-BR" dirty="0" smtClean="0"/>
              <a:t>                        A preparação da pregação é tarefa importante e convém dedicar-lhe um tempo longo de   </a:t>
            </a:r>
            <a:r>
              <a:rPr lang="pt-BR" b="1" dirty="0" smtClean="0"/>
              <a:t>estudo,oração, reflexão e criatividade pastoral</a:t>
            </a:r>
            <a:r>
              <a:rPr lang="pt-BR" dirty="0" smtClean="0"/>
              <a:t>. Um pregador que não se prepara não é “espiritual”: é desoneste e irresponsável quanto aos dons que recebeu.			                                    </a:t>
            </a:r>
            <a:r>
              <a:rPr lang="pt-BR" u="sng" dirty="0" smtClean="0"/>
              <a:t>Culto da verdade</a:t>
            </a:r>
            <a:r>
              <a:rPr lang="pt-BR" dirty="0" smtClean="0"/>
              <a:t> Um pregador que não se prepara não é “espiritual”.                                      </a:t>
            </a:r>
            <a:r>
              <a:rPr lang="pt-BR" u="sng" dirty="0" smtClean="0"/>
              <a:t>Personalização da Palavra</a:t>
            </a:r>
            <a:r>
              <a:rPr lang="pt-BR" dirty="0" smtClean="0"/>
              <a:t>   É preciso chegar perto da Palavra com o coração dócil e </a:t>
            </a:r>
            <a:r>
              <a:rPr lang="pt-BR" dirty="0" err="1" smtClean="0"/>
              <a:t>orante</a:t>
            </a:r>
            <a:r>
              <a:rPr lang="pt-BR" dirty="0" smtClean="0"/>
              <a:t>, a fim de que ela penetre a fundo em seus pensamentos.</a:t>
            </a:r>
            <a:r>
              <a:rPr lang="pt-BR" u="sng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 - </a:t>
            </a:r>
            <a:r>
              <a:rPr lang="pt-BR" u="sng" dirty="0" smtClean="0"/>
              <a:t>A leitura espiritual</a:t>
            </a:r>
            <a:r>
              <a:rPr lang="pt-BR" dirty="0" smtClean="0"/>
              <a:t>  - Para escutar o que o Senhor nos quer dizer na sua Palavra temos a leitura </a:t>
            </a:r>
            <a:r>
              <a:rPr lang="pt-BR" dirty="0" err="1" smtClean="0"/>
              <a:t>orante</a:t>
            </a:r>
            <a:r>
              <a:rPr lang="pt-BR" dirty="0" smtClean="0"/>
              <a:t> que nos ilumina e renova.           -</a:t>
            </a:r>
            <a:r>
              <a:rPr lang="pt-BR" u="sng" dirty="0" smtClean="0"/>
              <a:t>Escuta do povo </a:t>
            </a:r>
            <a:r>
              <a:rPr lang="pt-BR" dirty="0" smtClean="0"/>
              <a:t>O pregador deve também pôr-se à escuta do povo, para descobrir aquilo que os fiéis precisam ouvir.                                                           - </a:t>
            </a:r>
            <a:r>
              <a:rPr lang="pt-BR" u="sng" dirty="0" smtClean="0"/>
              <a:t>Recursos pedagógicos</a:t>
            </a:r>
            <a:r>
              <a:rPr lang="pt-BR" dirty="0" smtClean="0"/>
              <a:t> Não descuidar do </a:t>
            </a:r>
            <a:r>
              <a:rPr lang="pt-BR" i="1" dirty="0" smtClean="0"/>
              <a:t>como</a:t>
            </a:r>
            <a:r>
              <a:rPr lang="pt-BR" dirty="0" smtClean="0"/>
              <a:t> , da forma concreta de desenvolver uma pregação. “Sê conciso no teu falar: muitas coisas em poucas palavras”Sr32,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4.  Uma evangelização para o aprofundamento do </a:t>
            </a:r>
            <a:r>
              <a:rPr lang="pt-BR" b="1" dirty="0" err="1" smtClean="0"/>
              <a:t>querigma</a:t>
            </a:r>
            <a:r>
              <a:rPr lang="pt-BR" dirty="0" smtClean="0"/>
              <a:t>.</a:t>
            </a:r>
            <a:r>
              <a:rPr lang="pt-BR" u="sng" dirty="0" smtClean="0"/>
              <a:t>                                                            Uma catequese </a:t>
            </a:r>
            <a:r>
              <a:rPr lang="pt-BR" u="sng" dirty="0" err="1" smtClean="0"/>
              <a:t>querigmática</a:t>
            </a:r>
            <a:r>
              <a:rPr lang="pt-BR" u="sng" dirty="0" smtClean="0"/>
              <a:t> e </a:t>
            </a:r>
            <a:r>
              <a:rPr lang="pt-BR" u="sng" dirty="0" err="1" smtClean="0"/>
              <a:t>mistagógica</a:t>
            </a:r>
            <a:r>
              <a:rPr lang="pt-BR" dirty="0" smtClean="0"/>
              <a:t>.. O Papa lembra que a educação e a catequese estão à serviço do crescimento e na catequese tem papel fundamental o </a:t>
            </a:r>
            <a:r>
              <a:rPr lang="pt-BR" b="1" dirty="0" smtClean="0"/>
              <a:t>primeiro anúncio ou </a:t>
            </a:r>
            <a:r>
              <a:rPr lang="pt-BR" b="1" dirty="0" err="1" smtClean="0"/>
              <a:t>querigma</a:t>
            </a:r>
            <a:r>
              <a:rPr lang="pt-BR" dirty="0" smtClean="0"/>
              <a:t>.	</a:t>
            </a:r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Outra característica da catequese é a </a:t>
            </a:r>
            <a:r>
              <a:rPr lang="pt-BR" b="1" dirty="0" smtClean="0"/>
              <a:t>iniciação </a:t>
            </a:r>
            <a:r>
              <a:rPr lang="pt-BR" b="1" dirty="0" err="1" smtClean="0"/>
              <a:t>mistagógica</a:t>
            </a:r>
            <a:r>
              <a:rPr lang="pt-BR" dirty="0" smtClean="0"/>
              <a:t> que significa essencialmente duas coisas: a necessidade progressiva da experiência formativa e uma renovada valorização dos sinais litúrgicos da iniciação cristã.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                            INTRODUÇÃO</a:t>
            </a:r>
            <a:endParaRPr lang="pt-BR" dirty="0" smtClean="0"/>
          </a:p>
          <a:p>
            <a:r>
              <a:rPr lang="pt-BR" dirty="0" smtClean="0"/>
              <a:t>Iniciando a Exortação, o Papa Francisco afirma que “a alegria do Evangelho enche o coração e a vida inteira daqueles que se encontram com Jesus… quero dirigir-me aos fiéis cristãos a fim de convidá-los para  uma nova etapa evangelizadora marcada por essa alegria e indicar caminhos para o percurso da Igreja nos próximos anos”.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   </a:t>
            </a:r>
            <a:r>
              <a:rPr lang="pt-BR" u="sng" dirty="0" smtClean="0"/>
              <a:t>O acompanhamento pessoal dos processos de crescimento.                                                             </a:t>
            </a:r>
            <a:r>
              <a:rPr lang="pt-BR" dirty="0" smtClean="0"/>
              <a:t>A Igreja tem necessidade de um olhar solidário diante do outro.			                      </a:t>
            </a:r>
            <a:r>
              <a:rPr lang="pt-BR" u="sng" dirty="0" smtClean="0"/>
              <a:t>Ao redor da Palavra de Deus</a:t>
            </a:r>
            <a:r>
              <a:rPr lang="pt-BR" dirty="0" smtClean="0"/>
              <a:t>.			          A Sagrada Escritura é fonte da evangelização. Por isso, é preciso formar-se continuamente na escuta da Palavra. O estudo da Sagrada Escritura deve ser uma porta aberta para todos os crente</a:t>
            </a:r>
            <a:r>
              <a:rPr lang="pt-BR" b="1" dirty="0" smtClean="0"/>
              <a:t>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    CAPÍTULO IV  - A DIMENSÃO SOCIAL DA 				EVANGELIZAÇÃO	</a:t>
            </a:r>
            <a:endParaRPr lang="pt-BR" dirty="0" smtClean="0"/>
          </a:p>
          <a:p>
            <a:pPr algn="ctr">
              <a:buNone/>
            </a:pPr>
            <a:r>
              <a:rPr lang="pt-BR" b="1" dirty="0" smtClean="0"/>
              <a:t> </a:t>
            </a:r>
            <a:r>
              <a:rPr lang="pt-BR" dirty="0" smtClean="0"/>
              <a:t> ( A inclusão social  dos pobres – a paz e o diálogo social)</a:t>
            </a:r>
          </a:p>
          <a:p>
            <a:pPr>
              <a:buNone/>
            </a:pPr>
            <a:r>
              <a:rPr lang="pt-BR" dirty="0" smtClean="0"/>
              <a:t>             Este capítulo partilha as preocupações do Papa relacionadas com a dimensão social da        evangelização. Se esta  dimensão não for explicitada, corre-se o risco de desfigurar o sentido autêntico e integral da missão evangelizadora.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1.- </a:t>
            </a:r>
            <a:r>
              <a:rPr lang="pt-BR" dirty="0" smtClean="0"/>
              <a:t> A</a:t>
            </a:r>
            <a:r>
              <a:rPr lang="pt-BR" b="1" dirty="0" smtClean="0"/>
              <a:t>s repercussões comunitárias e sociais do </a:t>
            </a:r>
            <a:r>
              <a:rPr lang="pt-BR" b="1" dirty="0" err="1" smtClean="0"/>
              <a:t>querigma</a:t>
            </a:r>
            <a:r>
              <a:rPr lang="pt-BR" b="1" dirty="0" smtClean="0"/>
              <a:t>.                                                 </a:t>
            </a:r>
            <a:r>
              <a:rPr lang="pt-BR" dirty="0" smtClean="0"/>
              <a:t>            </a:t>
            </a:r>
            <a:r>
              <a:rPr lang="pt-BR" u="sng" dirty="0" smtClean="0"/>
              <a:t>Confissão da fé e compromisso social   </a:t>
            </a:r>
            <a:r>
              <a:rPr lang="pt-BR" dirty="0" smtClean="0"/>
              <a:t> Deus, em Cristo, não redime somente a pessoa individual, mas também as relações sociais entre os homens.                                                                                         </a:t>
            </a:r>
            <a:r>
              <a:rPr lang="pt-BR" u="sng" dirty="0" smtClean="0"/>
              <a:t>O reino que nos chama </a:t>
            </a:r>
            <a:r>
              <a:rPr lang="pt-BR" dirty="0" smtClean="0"/>
              <a:t>À medida que Ele conseguir reinar entre nós, a vida social será um espaço de fraternidade, de justiça, de paz, de dignidade para todos.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 algn="ctr"/>
            <a:r>
              <a:rPr lang="pt-BR" u="sng" dirty="0" smtClean="0"/>
              <a:t>A  Doutrina da Igreja sobre as questões sociais.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       Os Pastores, acolhendo as contribuições das diversas ciências, tem o direito de exprimir opiniões sobre tudo aquilo que diz respeito à vida das pessoas, dado que a tarefa da evangelização  implica e exige uma promoção integral da cada ser </a:t>
            </a:r>
            <a:r>
              <a:rPr lang="pt-BR" dirty="0" err="1" smtClean="0"/>
              <a:t>humano,também</a:t>
            </a:r>
            <a:r>
              <a:rPr lang="pt-BR" dirty="0" smtClean="0"/>
              <a:t> as relações sociais entre os homens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357850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   	</a:t>
            </a:r>
            <a:r>
              <a:rPr lang="pt-BR" b="1" dirty="0" smtClean="0"/>
              <a:t>2. – A  inclusão social dos pobres 	                                                                                                    </a:t>
            </a:r>
            <a:r>
              <a:rPr lang="pt-BR" u="sng" dirty="0" smtClean="0"/>
              <a:t>Unidos a Deus, ouvimos um clamor</a:t>
            </a:r>
            <a:r>
              <a:rPr lang="pt-BR" dirty="0" smtClean="0"/>
              <a:t> Cada cristão e cada comunidade são chamados a ser instrumentos de Deus a serviço da libertação e da promoção dos pobres, para que possam integrar-se plenamente na sociedade ; isto supõe estar docilmente atentos, para ouvir o clamor do pobre e socorrê-lo. Dai-lhes vós mesmos de comer.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pt-BR" u="sng" dirty="0" smtClean="0"/>
              <a:t>Fidelidade ao Evangelho para não correr em vão </a:t>
            </a:r>
            <a:r>
              <a:rPr lang="pt-BR" b="1" dirty="0" smtClean="0"/>
              <a:t>.                                                                       </a:t>
            </a:r>
            <a:r>
              <a:rPr lang="pt-BR" dirty="0" smtClean="0"/>
              <a:t>Mantende entre vós  uma intensa caridade, porque   o amor cobre a multidão de pecados. 1Pd4,8.</a:t>
            </a:r>
          </a:p>
          <a:p>
            <a:r>
              <a:rPr lang="pt-BR" u="sng" dirty="0" smtClean="0"/>
              <a:t>O lugar privilegiado dos pobres no povo de Deus. </a:t>
            </a:r>
            <a:r>
              <a:rPr lang="pt-BR" dirty="0" smtClean="0"/>
              <a:t>                                                                             No coração de Deus ocupam lugar preferencial os pobres que até ele mesmo se fez pobre 2Cor8,		</a:t>
            </a:r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endParaRPr lang="pt-BR" u="sng" dirty="0" smtClean="0"/>
          </a:p>
          <a:p>
            <a:pPr algn="ctr">
              <a:buNone/>
            </a:pPr>
            <a:r>
              <a:rPr lang="pt-BR" u="sng" dirty="0" smtClean="0"/>
              <a:t>Economia e distribuição das entradas</a:t>
            </a:r>
            <a:r>
              <a:rPr lang="pt-BR" dirty="0" smtClean="0"/>
              <a:t>	   Enquanto não forem radicalmente solucionados os problemas dos pobres, renunciando à autonomia absoluta dos mercados e da especulação financeira e atacando as causas estruturais da desigualdade social, não se resolverão os problemas do mundo e , em definitivo, problema algum.	</a:t>
            </a:r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r>
              <a:rPr lang="pt-BR" u="sng" dirty="0" smtClean="0"/>
              <a:t>Cuidar da fragilidade</a:t>
            </a:r>
            <a:r>
              <a:rPr lang="pt-BR" dirty="0" smtClean="0"/>
              <a:t>	                                     </a:t>
            </a:r>
          </a:p>
          <a:p>
            <a:pPr>
              <a:buNone/>
            </a:pPr>
            <a:r>
              <a:rPr lang="pt-BR" dirty="0" smtClean="0"/>
              <a:t>    Jesus identificou-se com os mais pequeninos. Isso recorda a todos os cristão, que somos chamados a cuidar dos mais frágeis da terra. São elencadas as diversas categorias de excluídos.</a:t>
            </a: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10" y="928670"/>
            <a:ext cx="8229600" cy="5268931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 smtClean="0"/>
              <a:t>O bem comum e a paz social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A paz social não pode ser entendida como </a:t>
            </a:r>
            <a:r>
              <a:rPr lang="pt-BR" dirty="0" err="1" smtClean="0"/>
              <a:t>irenismo</a:t>
            </a:r>
            <a:r>
              <a:rPr lang="pt-BR" dirty="0" smtClean="0"/>
              <a:t> ou como mera ausência de violência obtida pela imposição de uma parte sobre as outras.</a:t>
            </a:r>
          </a:p>
          <a:p>
            <a:pPr>
              <a:buNone/>
            </a:pPr>
            <a:r>
              <a:rPr lang="pt-BR" dirty="0" smtClean="0"/>
              <a:t>      </a:t>
            </a:r>
            <a:r>
              <a:rPr lang="pt-BR" b="1" dirty="0" smtClean="0"/>
              <a:t>4.- O diálogo social como contribuição para a paz.</a:t>
            </a:r>
            <a:r>
              <a:rPr lang="pt-BR" dirty="0" smtClean="0"/>
              <a:t>					                                           A Evangelização implica também um caminho de diálogo. No momento existem três campos de diálogo em que Igreja deve estar presente: </a:t>
            </a:r>
            <a:r>
              <a:rPr lang="pt-BR" b="1" dirty="0" smtClean="0"/>
              <a:t>1- Diálogo com os Estados; 2- Com a sociedade </a:t>
            </a:r>
            <a:r>
              <a:rPr lang="pt-BR" dirty="0" smtClean="0"/>
              <a:t>= com as culturas e com a ciência e </a:t>
            </a:r>
            <a:r>
              <a:rPr lang="pt-BR" b="1" dirty="0" smtClean="0"/>
              <a:t>3 – O diálogo com os outros crentes </a:t>
            </a:r>
            <a:r>
              <a:rPr lang="pt-BR" dirty="0" smtClean="0"/>
              <a:t>que não fazem parte da Igreja Católica.		</a:t>
            </a:r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r>
              <a:rPr lang="pt-BR" u="sng" dirty="0" smtClean="0"/>
              <a:t>O diálogo entre a fé, a razão e as ciências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     A fé não tem medo da razão, “a luz da razão e a luz da fé provêm ambas de Deus e não se podem contradizer entre si. Sto. Tomás.						                          </a:t>
            </a:r>
            <a:r>
              <a:rPr lang="pt-BR" i="1" u="sng" dirty="0" smtClean="0"/>
              <a:t>O diálogo ecumênico</a:t>
            </a:r>
            <a:r>
              <a:rPr lang="pt-BR" i="1" dirty="0" smtClean="0"/>
              <a:t>    </a:t>
            </a:r>
            <a:r>
              <a:rPr lang="pt-BR" i="1" u="sng" dirty="0" smtClean="0"/>
              <a:t>                                                                                                                                                          </a:t>
            </a:r>
            <a:r>
              <a:rPr lang="pt-BR" dirty="0" smtClean="0"/>
              <a:t>             O compromisso ecumênico corresponde à oração do Senhor Jesus pedindo “que todos sejam um só”Jo17,21. A credibilidade do anúncio cristão seria muito maior se os cristãos superassem suas divisões.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pt-BR" dirty="0" smtClean="0"/>
              <a:t>1.</a:t>
            </a:r>
            <a:r>
              <a:rPr lang="pt-BR" b="1" dirty="0" smtClean="0"/>
              <a:t>A alegria que se renova e comunica. </a:t>
            </a:r>
            <a:r>
              <a:rPr lang="pt-BR" dirty="0" smtClean="0"/>
              <a:t>Todos os cristãos estão convidados a renovar hoje mesmo o seu encontro pessoal com Jesus Cristo.</a:t>
            </a:r>
          </a:p>
          <a:p>
            <a:r>
              <a:rPr lang="pt-BR" b="1" dirty="0" smtClean="0"/>
              <a:t>2   A doce e reconfortante alegria de evangelizar. </a:t>
            </a:r>
            <a:r>
              <a:rPr lang="pt-BR" dirty="0" smtClean="0"/>
              <a:t>O bem tende a se comunicar. Por isso, quem deseja viver com dignidade e em plenitude, não tem outro caminho senão reconhecer o outro e buscar o seu bem.	</a:t>
            </a:r>
            <a:endParaRPr lang="pt-B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r>
              <a:rPr lang="pt-BR" u="sng" dirty="0" smtClean="0"/>
              <a:t>As relações com o Judaísmo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A Igreja, que partilha com o Judaísmo uma parte importante das Escrituras Sagradas, considera o povo da Aliança e a sua fé como um raiz sagrada da própria identidade cristã Rm11,16-18 	      </a:t>
            </a:r>
            <a:r>
              <a:rPr lang="pt-BR" u="sng" dirty="0" smtClean="0"/>
              <a:t>O diálogo inter-religioso</a:t>
            </a:r>
            <a:r>
              <a:rPr lang="pt-BR" dirty="0" smtClean="0"/>
              <a:t>	Uma atitude de abertura na verdade e no amor deve caracterizar o diálogo com os crentes das religiões não cristãs, apesar de vários obstáculos e dificuldades, de modo particular os fundamentalismos de ambos os lados. Este diálogo é uma condição necessária para a paz no mundo. Em primeiro lugar é uma conversa sobre a vida humana ou simplesmente compartilhar alegrias e penas. </a:t>
            </a:r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endParaRPr lang="pt-BR" u="sng" dirty="0" smtClean="0"/>
          </a:p>
          <a:p>
            <a:pPr algn="ctr">
              <a:buNone/>
            </a:pPr>
            <a:r>
              <a:rPr lang="pt-BR" u="sng" dirty="0" smtClean="0"/>
              <a:t>O diálogo social num contexto de liberdade religiosa.</a:t>
            </a:r>
            <a:r>
              <a:rPr lang="pt-BR" dirty="0" smtClean="0"/>
              <a:t>                                                                      A liberdade religiosa é considerada um direito humano fundamental.  Inclui a liberdade de escolher a religião que se crê ser verdadeira e de manifestar publicamente a própria crença.  </a:t>
            </a:r>
          </a:p>
          <a:p>
            <a:pPr>
              <a:buNone/>
            </a:pPr>
            <a:r>
              <a:rPr lang="pt-BR" dirty="0" smtClean="0"/>
              <a:t>  </a:t>
            </a: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pPr>
              <a:buNone/>
            </a:pPr>
            <a:r>
              <a:rPr lang="pt-BR" dirty="0" smtClean="0"/>
              <a:t> </a:t>
            </a:r>
          </a:p>
          <a:p>
            <a:pPr algn="ctr">
              <a:buNone/>
            </a:pPr>
            <a:r>
              <a:rPr lang="pt-BR" b="1" dirty="0" smtClean="0"/>
              <a:t>CAPÍTULO V – EVANGELIZADORES COM ESPÍRITO.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 </a:t>
            </a:r>
            <a:r>
              <a:rPr lang="pt-BR" dirty="0" smtClean="0"/>
              <a:t>    	Evangelizadores com espírito quer dizer evangelizadores que se abrem sem medo à ação  do Espírito Santo. Jesus quer evangelizadores que anunciem a Boa-Nova não só com palavras, mas, sobretudo, com uma vida transfigurado pela presença de Deus.</a:t>
            </a:r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            1. </a:t>
            </a:r>
            <a:r>
              <a:rPr lang="pt-BR" b="1" dirty="0" smtClean="0"/>
              <a:t>Motivações para um renovado impulso                 			missionário	                                                                                                     </a:t>
            </a:r>
            <a:r>
              <a:rPr lang="pt-BR" u="sng" dirty="0" smtClean="0"/>
              <a:t>O encontro pessoal com o amor de Jesus que nos salva. </a:t>
            </a:r>
            <a:r>
              <a:rPr lang="pt-BR" dirty="0" smtClean="0"/>
              <a:t>Se não sentimos o desejo intenso de comunicar Jesus precisamos nos deter em oração para lhe pedir que volte a </a:t>
            </a:r>
            <a:r>
              <a:rPr lang="pt-BR" smtClean="0"/>
              <a:t>cativar-nos.</a:t>
            </a:r>
            <a:r>
              <a:rPr lang="pt-BR" dirty="0" smtClean="0"/>
              <a:t>	                                                                </a:t>
            </a:r>
            <a:r>
              <a:rPr lang="pt-BR" u="sng" dirty="0" smtClean="0"/>
              <a:t>O prazer espiritual de ser povo	</a:t>
            </a:r>
            <a:r>
              <a:rPr lang="pt-BR" dirty="0" smtClean="0"/>
              <a:t> Para ser evangelizador com espírito, é preciso também desenvolver o prazer espiritual de estar próximo da vida das pessoas  até chegar a descobrir que isso se torna fonte de uma alegria superior. 	</a:t>
            </a:r>
            <a:endParaRPr lang="pt-B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endParaRPr lang="pt-BR" u="sng" dirty="0" smtClean="0"/>
          </a:p>
          <a:p>
            <a:pPr algn="ctr"/>
            <a:r>
              <a:rPr lang="pt-BR" u="sng" dirty="0" smtClean="0"/>
              <a:t>A ação misteriosa do Ressuscitado e do seu Espírito.</a:t>
            </a:r>
            <a:r>
              <a:rPr lang="pt-BR" dirty="0" smtClean="0"/>
              <a:t>                                                                      A fé significa também acreditar em Cristo , acreditar que nos ama verdadeiramente, que está vivo, que é capaz de intervir misteriosamente, que não nos abandona, que tira o bem do mal com seu poder e criatividade infinita. 	 </a:t>
            </a:r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pt-BR" dirty="0" smtClean="0"/>
          </a:p>
          <a:p>
            <a:r>
              <a:rPr lang="pt-BR" u="sng" dirty="0" smtClean="0"/>
              <a:t>A força missionária da intercessão:                            </a:t>
            </a:r>
            <a:r>
              <a:rPr lang="pt-BR" dirty="0" smtClean="0"/>
              <a:t>É a forma de oração que os incentiva particularmente a gastarmo-nos na evangelização e  nos motiva a procurar o bem dos outros.Assim, Paulo: “Em todas     as minhas orações, sempre peço com alegria por todos vós....pois tenho-vos no coração.”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   </a:t>
            </a:r>
          </a:p>
          <a:p>
            <a:pPr>
              <a:buNone/>
            </a:pPr>
            <a:r>
              <a:rPr lang="pt-BR" dirty="0" smtClean="0"/>
              <a:t>    	</a:t>
            </a:r>
            <a:r>
              <a:rPr lang="pt-BR" b="1" dirty="0" smtClean="0"/>
              <a:t>2.Maria, a mãe da evangelização							                    </a:t>
            </a:r>
            <a:r>
              <a:rPr lang="pt-BR" dirty="0" smtClean="0"/>
              <a:t>Juntamente com o Espírito Santo, sempre está Maria no meio do povo. Ela é a Mãe da Igreja evangelizadora e, sem ela não podemos compreender cabalmente o espírito da nova evangelização.	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             </a:t>
            </a:r>
          </a:p>
          <a:p>
            <a:pPr>
              <a:buNone/>
            </a:pPr>
            <a:r>
              <a:rPr lang="pt-BR" dirty="0" smtClean="0"/>
              <a:t>               </a:t>
            </a:r>
            <a:r>
              <a:rPr lang="pt-BR" u="sng" dirty="0" smtClean="0"/>
              <a:t>O dom de Jesus a seu povo</a:t>
            </a:r>
          </a:p>
          <a:p>
            <a:pPr>
              <a:buNone/>
            </a:pPr>
            <a:r>
              <a:rPr lang="pt-BR" dirty="0" smtClean="0"/>
              <a:t>						                                          Como Mãe de todos, Maria é sinal de esperança para os povos que sofrem as dores do parto até que germine a justiça. Como uma verdadeira mãe, caminha conosco, luta conosco e nos aproxima incessantemente do amor de Deus.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           </a:t>
            </a:r>
            <a:r>
              <a:rPr lang="pt-BR" u="sng" dirty="0" smtClean="0"/>
              <a:t>A estrela da nova evangelização</a:t>
            </a:r>
            <a:r>
              <a:rPr lang="pt-BR" dirty="0" smtClean="0"/>
              <a:t>                         				                                                       À mãe do evangelho vivente pedimos a sua intercessão a fim de que este convite para uma nova etapa da evangelização seja acolhido por toda a comunidade eclesial. Ela é a mulher de fé que vive e caminha na fé. Sempre que olharmos para Maria, voltamos a acreditar na força revolucionária da ternura e do afeto</a:t>
            </a:r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    É o ressuscitado que nos diz, com uma força que nos enche de imensa confiança e firmíssima esperança: “eu renovo todas as coisas” (</a:t>
            </a:r>
            <a:r>
              <a:rPr lang="pt-BR" dirty="0" err="1" smtClean="0"/>
              <a:t>Ap</a:t>
            </a:r>
            <a:r>
              <a:rPr lang="pt-BR" dirty="0" smtClean="0"/>
              <a:t> 21,5) com Maria, avançamos confiantes para esta promessa.                                              O Papa conclui a exortação com  uma súplica à </a:t>
            </a:r>
            <a:r>
              <a:rPr lang="pt-BR" dirty="0" smtClean="0"/>
              <a:t>Maria                         </a:t>
            </a:r>
            <a:r>
              <a:rPr lang="pt-BR" dirty="0" smtClean="0"/>
              <a:t>FIM </a:t>
            </a:r>
            <a:r>
              <a:rPr lang="pt-BR" dirty="0" smtClean="0"/>
              <a:t>                              Conrado – </a:t>
            </a:r>
            <a:r>
              <a:rPr lang="pt-BR" dirty="0" err="1" smtClean="0"/>
              <a:t>fev</a:t>
            </a:r>
            <a:r>
              <a:rPr lang="pt-BR" smtClean="0"/>
              <a:t> 2014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/>
          </a:bodyPr>
          <a:lstStyle/>
          <a:p>
            <a:r>
              <a:rPr lang="pt-BR" b="1" dirty="0" smtClean="0"/>
              <a:t>3 A nova evangelização para a transmissão da fé.	   </a:t>
            </a:r>
            <a:r>
              <a:rPr lang="pt-BR" dirty="0" smtClean="0"/>
              <a:t>Este foi o tema do Sínodo dos Bispos em 2012 : A nova evangelização para a transmissão da fé. A nova evangelização interpela a todos e se realiza em três âmbitos: </a:t>
            </a:r>
            <a:r>
              <a:rPr lang="pt-BR" b="1" dirty="0" smtClean="0"/>
              <a:t>na pastoral ordinária</a:t>
            </a:r>
            <a:r>
              <a:rPr lang="pt-BR" dirty="0" smtClean="0"/>
              <a:t>, a fim de incendiar os corações dos fiéis que freqüentam regularmente a comunidade; em segundo lugar, </a:t>
            </a:r>
            <a:r>
              <a:rPr lang="pt-BR" b="1" dirty="0" smtClean="0"/>
              <a:t>no âmbito das pessoas batizadas que, porém, não vivem</a:t>
            </a:r>
            <a:r>
              <a:rPr lang="pt-BR" dirty="0" smtClean="0"/>
              <a:t> as exigências do Batismo; Por fim, </a:t>
            </a:r>
            <a:r>
              <a:rPr lang="pt-BR" b="1" dirty="0" smtClean="0"/>
              <a:t>àqueles que não conhecem a Jesus Cristo </a:t>
            </a:r>
            <a:r>
              <a:rPr lang="pt-BR" dirty="0" smtClean="0"/>
              <a:t>ou que sempre o recusaram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              CAPÍTULO I  A TRANSFORMAÇÃO                		MISSIONÁRIA DA IGREJA                                                        </a:t>
            </a:r>
            <a:r>
              <a:rPr lang="pt-BR" dirty="0" smtClean="0"/>
              <a:t>Este capítulo trata da reforma da Igreja em saída missionária.</a:t>
            </a:r>
            <a:r>
              <a:rPr lang="pt-BR" b="1" dirty="0" smtClean="0"/>
              <a:t>  </a:t>
            </a:r>
            <a:endParaRPr lang="pt-BR" dirty="0" smtClean="0"/>
          </a:p>
          <a:p>
            <a:r>
              <a:rPr lang="pt-BR" b="1" dirty="0" smtClean="0"/>
              <a:t>1.Uma Igreja “em saída”. </a:t>
            </a:r>
            <a:r>
              <a:rPr lang="pt-BR" dirty="0" smtClean="0"/>
              <a:t>Todos somos convidados a aceitar esta chamada: sair da própria comodidade e ter a coragem de alcançar todas as periferias que precisam da luz do Evangelho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pt-BR" b="1" dirty="0" smtClean="0"/>
              <a:t>2.Pastoral   em conversão.  </a:t>
            </a:r>
            <a:r>
              <a:rPr lang="pt-BR" dirty="0" smtClean="0"/>
              <a:t>o Papa  espera que se avance no caminho da conversão pastoral e missionária que não pode deixar as coisas como estão. Apoiado no Concílio lembra que nele se apresentou a conversão eclesial como a abertura a uma reforma permanente de si mesma para manter a fidelidade a Jesus Cristo</a:t>
            </a:r>
            <a:r>
              <a:rPr lang="pt-BR" b="1" dirty="0" smtClean="0"/>
              <a:t>    </a:t>
            </a:r>
            <a:r>
              <a:rPr lang="pt-BR" dirty="0" smtClean="0"/>
              <a:t>                                                   </a:t>
            </a:r>
          </a:p>
          <a:p>
            <a:r>
              <a:rPr lang="pt-BR" b="1" dirty="0" smtClean="0"/>
              <a:t>3 A partir do coração do Evangelho: A beleza do amor </a:t>
            </a:r>
            <a:r>
              <a:rPr lang="pt-BR" b="1" dirty="0" err="1" smtClean="0"/>
              <a:t>salvífico</a:t>
            </a:r>
            <a:r>
              <a:rPr lang="pt-BR" b="1" dirty="0" smtClean="0"/>
              <a:t> de Deus manifestado em Jesus Cristo morto e ressuscitado.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b="1" dirty="0" smtClean="0"/>
              <a:t>    4.A missão que se encarna nas limitações humanas:</a:t>
            </a:r>
            <a:r>
              <a:rPr lang="pt-BR" dirty="0" smtClean="0"/>
              <a:t> O Concílio lembra que a expressão da verdade pode ser multiforme e a renovação das formas de expressão torna-se necessária para transmitir ao homem de hoje a mensagem evangélica no seu significado imutável.</a:t>
            </a:r>
            <a:r>
              <a:rPr lang="pt-BR" b="1" dirty="0" smtClean="0"/>
              <a:t>                                                               5. Uma mãe de coração aberto.</a:t>
            </a:r>
            <a:r>
              <a:rPr lang="pt-BR" dirty="0" smtClean="0"/>
              <a:t>A Igreja “em saída” é uma Igreja com as portas abertas.O Batismo e a Eucaristia não são um prêmio para os perfeitos, mas um remédio generoso e um alimento para os fracos. A Igreja, porém, não é uma alfândega, mas a casa paterna.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pt-BR" b="1" dirty="0" smtClean="0"/>
              <a:t>     CAPÍTULO II  -</a:t>
            </a:r>
            <a:r>
              <a:rPr lang="pt-BR" dirty="0" smtClean="0"/>
              <a:t>  </a:t>
            </a:r>
            <a:r>
              <a:rPr lang="pt-BR" b="1" dirty="0" smtClean="0"/>
              <a:t>NA CRISE DO COMPROMISSO 			COMUNITÁRIO</a:t>
            </a:r>
            <a:r>
              <a:rPr lang="pt-BR" dirty="0" smtClean="0"/>
              <a:t>				Inicialmente o Papa situa a evangelização no contexto que temos de viver e agir. Anima todas as comunidades a “uma capacidade sempre vigilante de estudar os sinais dos tempos.” O Papa analisa apenas alguns aspectos da realidade que podem deter ou enfraquecer os dinamismos de renovação missionário da Igreja.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1651</Words>
  <Application>Microsoft Office PowerPoint</Application>
  <PresentationFormat>Apresentação na tela (4:3)</PresentationFormat>
  <Paragraphs>93</Paragraphs>
  <Slides>49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0" baseType="lpstr">
      <vt:lpstr>Tema do Office</vt:lpstr>
      <vt:lpstr>EVANGELII GAUDIUM                               (Alegria do Evangelho) Exortação do Papa Francisco, publicada em 24 de novembro 2013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EVANGELII GAUDIUM – Alegria do Evangelho Exortação do Papa Francisco, publicada em 24 de novembro 2013</dc:title>
  <dc:creator>Cuca Jô</dc:creator>
  <cp:lastModifiedBy>Cucajo</cp:lastModifiedBy>
  <cp:revision>18</cp:revision>
  <dcterms:created xsi:type="dcterms:W3CDTF">2014-02-13T16:39:30Z</dcterms:created>
  <dcterms:modified xsi:type="dcterms:W3CDTF">2014-02-16T18:33:54Z</dcterms:modified>
</cp:coreProperties>
</file>