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handoutMasterIdLst>
    <p:handoutMasterId r:id="rId48"/>
  </p:handoutMasterIdLst>
  <p:sldIdLst>
    <p:sldId id="256" r:id="rId2"/>
    <p:sldId id="263" r:id="rId3"/>
    <p:sldId id="257" r:id="rId4"/>
    <p:sldId id="302" r:id="rId5"/>
    <p:sldId id="259" r:id="rId6"/>
    <p:sldId id="296" r:id="rId7"/>
    <p:sldId id="329" r:id="rId8"/>
    <p:sldId id="330" r:id="rId9"/>
    <p:sldId id="331" r:id="rId10"/>
    <p:sldId id="332" r:id="rId11"/>
    <p:sldId id="333" r:id="rId12"/>
    <p:sldId id="265" r:id="rId13"/>
    <p:sldId id="301" r:id="rId14"/>
    <p:sldId id="303" r:id="rId15"/>
    <p:sldId id="304" r:id="rId16"/>
    <p:sldId id="306" r:id="rId17"/>
    <p:sldId id="260" r:id="rId18"/>
    <p:sldId id="300" r:id="rId19"/>
    <p:sldId id="313" r:id="rId20"/>
    <p:sldId id="311" r:id="rId21"/>
    <p:sldId id="305" r:id="rId22"/>
    <p:sldId id="310" r:id="rId23"/>
    <p:sldId id="268" r:id="rId24"/>
    <p:sldId id="270" r:id="rId25"/>
    <p:sldId id="340" r:id="rId26"/>
    <p:sldId id="272" r:id="rId27"/>
    <p:sldId id="273" r:id="rId28"/>
    <p:sldId id="341" r:id="rId29"/>
    <p:sldId id="275" r:id="rId30"/>
    <p:sldId id="319" r:id="rId31"/>
    <p:sldId id="322" r:id="rId32"/>
    <p:sldId id="318" r:id="rId33"/>
    <p:sldId id="314" r:id="rId34"/>
    <p:sldId id="323" r:id="rId35"/>
    <p:sldId id="325" r:id="rId36"/>
    <p:sldId id="326" r:id="rId37"/>
    <p:sldId id="327" r:id="rId38"/>
    <p:sldId id="328" r:id="rId39"/>
    <p:sldId id="290" r:id="rId40"/>
    <p:sldId id="287" r:id="rId41"/>
    <p:sldId id="291" r:id="rId42"/>
    <p:sldId id="292" r:id="rId43"/>
    <p:sldId id="342" r:id="rId44"/>
    <p:sldId id="258" r:id="rId45"/>
    <p:sldId id="294" r:id="rId46"/>
  </p:sldIdLst>
  <p:sldSz cx="9144000" cy="6858000" type="screen4x3"/>
  <p:notesSz cx="6888163" cy="100203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exandre Hepner" initials="AH" lastIdx="9"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E3FDE45-AF77-4B5C-9715-49D594BDF05E}" styleName="Estilo Claro 1 - Ênfase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Estilo Claro 1 - Ênfas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édio 2 - Ênfas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718" autoAdjust="0"/>
  </p:normalViewPr>
  <p:slideViewPr>
    <p:cSldViewPr>
      <p:cViewPr varScale="1">
        <p:scale>
          <a:sx n="70" d="100"/>
          <a:sy n="70" d="100"/>
        </p:scale>
        <p:origin x="138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84871" cy="501015"/>
          </a:xfrm>
          <a:prstGeom prst="rect">
            <a:avLst/>
          </a:prstGeom>
        </p:spPr>
        <p:txBody>
          <a:bodyPr vert="horz" lIns="96661" tIns="48331" rIns="96661" bIns="48331" rtlCol="0"/>
          <a:lstStyle>
            <a:lvl1pPr algn="l">
              <a:defRPr sz="1300"/>
            </a:lvl1pPr>
          </a:lstStyle>
          <a:p>
            <a:endParaRPr lang="pt-BR"/>
          </a:p>
        </p:txBody>
      </p:sp>
      <p:sp>
        <p:nvSpPr>
          <p:cNvPr id="3" name="Espaço Reservado para Data 2"/>
          <p:cNvSpPr>
            <a:spLocks noGrp="1"/>
          </p:cNvSpPr>
          <p:nvPr>
            <p:ph type="dt" sz="quarter" idx="1"/>
          </p:nvPr>
        </p:nvSpPr>
        <p:spPr>
          <a:xfrm>
            <a:off x="3901698" y="0"/>
            <a:ext cx="2984871" cy="501015"/>
          </a:xfrm>
          <a:prstGeom prst="rect">
            <a:avLst/>
          </a:prstGeom>
        </p:spPr>
        <p:txBody>
          <a:bodyPr vert="horz" lIns="96661" tIns="48331" rIns="96661" bIns="48331" rtlCol="0"/>
          <a:lstStyle>
            <a:lvl1pPr algn="r">
              <a:defRPr sz="1300"/>
            </a:lvl1pPr>
          </a:lstStyle>
          <a:p>
            <a:fld id="{5D746E87-1C9C-479D-BB1A-508E3C70D889}" type="datetimeFigureOut">
              <a:rPr lang="pt-BR" smtClean="0"/>
              <a:pPr/>
              <a:t>16/08/2015</a:t>
            </a:fld>
            <a:endParaRPr lang="pt-BR"/>
          </a:p>
        </p:txBody>
      </p:sp>
      <p:sp>
        <p:nvSpPr>
          <p:cNvPr id="4" name="Espaço Reservado para Rodapé 3"/>
          <p:cNvSpPr>
            <a:spLocks noGrp="1"/>
          </p:cNvSpPr>
          <p:nvPr>
            <p:ph type="ftr" sz="quarter" idx="2"/>
          </p:nvPr>
        </p:nvSpPr>
        <p:spPr>
          <a:xfrm>
            <a:off x="0" y="9517546"/>
            <a:ext cx="2984871" cy="501015"/>
          </a:xfrm>
          <a:prstGeom prst="rect">
            <a:avLst/>
          </a:prstGeom>
        </p:spPr>
        <p:txBody>
          <a:bodyPr vert="horz" lIns="96661" tIns="48331" rIns="96661" bIns="48331" rtlCol="0" anchor="b"/>
          <a:lstStyle>
            <a:lvl1pPr algn="l">
              <a:defRPr sz="1300"/>
            </a:lvl1pPr>
          </a:lstStyle>
          <a:p>
            <a:endParaRPr lang="pt-BR"/>
          </a:p>
        </p:txBody>
      </p:sp>
      <p:sp>
        <p:nvSpPr>
          <p:cNvPr id="5" name="Espaço Reservado para Número de Slide 4"/>
          <p:cNvSpPr>
            <a:spLocks noGrp="1"/>
          </p:cNvSpPr>
          <p:nvPr>
            <p:ph type="sldNum" sz="quarter" idx="3"/>
          </p:nvPr>
        </p:nvSpPr>
        <p:spPr>
          <a:xfrm>
            <a:off x="3901698" y="9517546"/>
            <a:ext cx="2984871" cy="501015"/>
          </a:xfrm>
          <a:prstGeom prst="rect">
            <a:avLst/>
          </a:prstGeom>
        </p:spPr>
        <p:txBody>
          <a:bodyPr vert="horz" lIns="96661" tIns="48331" rIns="96661" bIns="48331" rtlCol="0" anchor="b"/>
          <a:lstStyle>
            <a:lvl1pPr algn="r">
              <a:defRPr sz="1300"/>
            </a:lvl1pPr>
          </a:lstStyle>
          <a:p>
            <a:fld id="{5A3537EA-0FF2-418D-BF6B-D8B1F7015B3F}" type="slidenum">
              <a:rPr lang="pt-BR" smtClean="0"/>
              <a:pPr/>
              <a:t>‹nº›</a:t>
            </a:fld>
            <a:endParaRPr lang="pt-BR"/>
          </a:p>
        </p:txBody>
      </p:sp>
    </p:spTree>
    <p:extLst>
      <p:ext uri="{BB962C8B-B14F-4D97-AF65-F5344CB8AC3E}">
        <p14:creationId xmlns:p14="http://schemas.microsoft.com/office/powerpoint/2010/main" val="27081248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84871" cy="501015"/>
          </a:xfrm>
          <a:prstGeom prst="rect">
            <a:avLst/>
          </a:prstGeom>
        </p:spPr>
        <p:txBody>
          <a:bodyPr vert="horz" lIns="96661" tIns="48331" rIns="96661" bIns="48331" rtlCol="0"/>
          <a:lstStyle>
            <a:lvl1pPr algn="l">
              <a:defRPr sz="1300"/>
            </a:lvl1pPr>
          </a:lstStyle>
          <a:p>
            <a:endParaRPr lang="pt-BR"/>
          </a:p>
        </p:txBody>
      </p:sp>
      <p:sp>
        <p:nvSpPr>
          <p:cNvPr id="3" name="Espaço Reservado para Data 2"/>
          <p:cNvSpPr>
            <a:spLocks noGrp="1"/>
          </p:cNvSpPr>
          <p:nvPr>
            <p:ph type="dt" idx="1"/>
          </p:nvPr>
        </p:nvSpPr>
        <p:spPr>
          <a:xfrm>
            <a:off x="3901698" y="0"/>
            <a:ext cx="2984871" cy="501015"/>
          </a:xfrm>
          <a:prstGeom prst="rect">
            <a:avLst/>
          </a:prstGeom>
        </p:spPr>
        <p:txBody>
          <a:bodyPr vert="horz" lIns="96661" tIns="48331" rIns="96661" bIns="48331" rtlCol="0"/>
          <a:lstStyle>
            <a:lvl1pPr algn="r">
              <a:defRPr sz="1300"/>
            </a:lvl1pPr>
          </a:lstStyle>
          <a:p>
            <a:fld id="{FE5D87C9-6068-4207-9F88-BB8250E1CD35}" type="datetimeFigureOut">
              <a:rPr lang="pt-BR" smtClean="0"/>
              <a:pPr/>
              <a:t>16/08/2015</a:t>
            </a:fld>
            <a:endParaRPr lang="pt-BR"/>
          </a:p>
        </p:txBody>
      </p:sp>
      <p:sp>
        <p:nvSpPr>
          <p:cNvPr id="4" name="Espaço Reservado para Imagem de Slide 3"/>
          <p:cNvSpPr>
            <a:spLocks noGrp="1" noRot="1" noChangeAspect="1"/>
          </p:cNvSpPr>
          <p:nvPr>
            <p:ph type="sldImg" idx="2"/>
          </p:nvPr>
        </p:nvSpPr>
        <p:spPr>
          <a:xfrm>
            <a:off x="939800" y="752475"/>
            <a:ext cx="5008563" cy="3757613"/>
          </a:xfrm>
          <a:prstGeom prst="rect">
            <a:avLst/>
          </a:prstGeom>
          <a:noFill/>
          <a:ln w="12700">
            <a:solidFill>
              <a:prstClr val="black"/>
            </a:solidFill>
          </a:ln>
        </p:spPr>
        <p:txBody>
          <a:bodyPr vert="horz" lIns="96661" tIns="48331" rIns="96661" bIns="48331" rtlCol="0" anchor="ctr"/>
          <a:lstStyle/>
          <a:p>
            <a:endParaRPr lang="pt-BR"/>
          </a:p>
        </p:txBody>
      </p:sp>
      <p:sp>
        <p:nvSpPr>
          <p:cNvPr id="5" name="Espaço Reservado para Anotações 4"/>
          <p:cNvSpPr>
            <a:spLocks noGrp="1"/>
          </p:cNvSpPr>
          <p:nvPr>
            <p:ph type="body" sz="quarter" idx="3"/>
          </p:nvPr>
        </p:nvSpPr>
        <p:spPr>
          <a:xfrm>
            <a:off x="688817" y="4759643"/>
            <a:ext cx="5510530" cy="4509135"/>
          </a:xfrm>
          <a:prstGeom prst="rect">
            <a:avLst/>
          </a:prstGeom>
        </p:spPr>
        <p:txBody>
          <a:bodyPr vert="horz" lIns="96661" tIns="48331" rIns="96661" bIns="48331"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9517546"/>
            <a:ext cx="2984871" cy="501015"/>
          </a:xfrm>
          <a:prstGeom prst="rect">
            <a:avLst/>
          </a:prstGeom>
        </p:spPr>
        <p:txBody>
          <a:bodyPr vert="horz" lIns="96661" tIns="48331" rIns="96661" bIns="48331" rtlCol="0" anchor="b"/>
          <a:lstStyle>
            <a:lvl1pPr algn="l">
              <a:defRPr sz="1300"/>
            </a:lvl1pPr>
          </a:lstStyle>
          <a:p>
            <a:endParaRPr lang="pt-BR"/>
          </a:p>
        </p:txBody>
      </p:sp>
      <p:sp>
        <p:nvSpPr>
          <p:cNvPr id="7" name="Espaço Reservado para Número de Slide 6"/>
          <p:cNvSpPr>
            <a:spLocks noGrp="1"/>
          </p:cNvSpPr>
          <p:nvPr>
            <p:ph type="sldNum" sz="quarter" idx="5"/>
          </p:nvPr>
        </p:nvSpPr>
        <p:spPr>
          <a:xfrm>
            <a:off x="3901698" y="9517546"/>
            <a:ext cx="2984871" cy="501015"/>
          </a:xfrm>
          <a:prstGeom prst="rect">
            <a:avLst/>
          </a:prstGeom>
        </p:spPr>
        <p:txBody>
          <a:bodyPr vert="horz" lIns="96661" tIns="48331" rIns="96661" bIns="48331" rtlCol="0" anchor="b"/>
          <a:lstStyle>
            <a:lvl1pPr algn="r">
              <a:defRPr sz="1300"/>
            </a:lvl1pPr>
          </a:lstStyle>
          <a:p>
            <a:fld id="{AB699252-799A-4067-AE20-28A3EAD6D8AE}" type="slidenum">
              <a:rPr lang="pt-BR" smtClean="0"/>
              <a:pPr/>
              <a:t>‹nº›</a:t>
            </a:fld>
            <a:endParaRPr lang="pt-BR"/>
          </a:p>
        </p:txBody>
      </p:sp>
    </p:spTree>
    <p:extLst>
      <p:ext uri="{BB962C8B-B14F-4D97-AF65-F5344CB8AC3E}">
        <p14:creationId xmlns:p14="http://schemas.microsoft.com/office/powerpoint/2010/main" val="2198827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sz="1300" dirty="0" smtClean="0"/>
              <a:t>Apesar do crescimento nas taxas de atendimento da educação infantil no município, a situação por distrito ainda varia consideravelmente.</a:t>
            </a:r>
          </a:p>
          <a:p>
            <a:r>
              <a:rPr lang="en-US" sz="1300" dirty="0" err="1" smtClean="0"/>
              <a:t>Explicar</a:t>
            </a:r>
            <a:r>
              <a:rPr lang="en-US" sz="1300" dirty="0" smtClean="0"/>
              <a:t>: </a:t>
            </a:r>
            <a:r>
              <a:rPr lang="en-US" sz="1300" dirty="0" err="1" smtClean="0"/>
              <a:t>taxa</a:t>
            </a:r>
            <a:r>
              <a:rPr lang="en-US" sz="1300" dirty="0" smtClean="0"/>
              <a:t> de </a:t>
            </a:r>
            <a:r>
              <a:rPr lang="en-US" sz="1300" dirty="0" err="1" smtClean="0"/>
              <a:t>frequencia</a:t>
            </a:r>
            <a:r>
              <a:rPr lang="en-US" sz="1300" dirty="0" smtClean="0"/>
              <a:t> </a:t>
            </a:r>
            <a:r>
              <a:rPr lang="en-US" sz="1300" dirty="0" err="1" smtClean="0"/>
              <a:t>líquida</a:t>
            </a:r>
            <a:endParaRPr lang="pt-BR" sz="1300" dirty="0" smtClean="0"/>
          </a:p>
          <a:p>
            <a:r>
              <a:rPr lang="pt-BR" sz="1300" dirty="0" smtClean="0"/>
              <a:t>A taxa de frequência líquida em creche varia de menos de 1% do atendimento (República) para 85% do atendimento (Butantã), na faixa etária adequada. Cabe destacar que a análise da taxa de frequência por distritos sofre distorções em virtude da própria mobilidade na cidade. Como o atendimento da criança, jovem ou adulto, não necessariamente se dá no interior do distrito onde reside – seja pela ausência de vagas na região, seja pela dinâmica da vida cotidiana da família, ou pelo fato de o estabelecimento das fronteiras entre os distritos não condizer com a organização da vida local – no interior dessas taxas pode-se encontrar o atendimento de crianças residentes em um distrito por um outro distrito, reduzindo, por um lado, as taxas do distrito original e elevando, por outro, as taxas do distrito que oferece a vaga. Apesar dessas “distorções” no dado, a informação por distrito é bastante relevante e favorece um olhar mais atento para as diferentes realidades vividas no município. </a:t>
            </a:r>
          </a:p>
          <a:p>
            <a:r>
              <a:rPr lang="pt-BR" sz="1300" dirty="0" smtClean="0"/>
              <a:t>A taxa de </a:t>
            </a:r>
            <a:r>
              <a:rPr lang="pt-BR" sz="1300" dirty="0" err="1" smtClean="0"/>
              <a:t>freqüência</a:t>
            </a:r>
            <a:r>
              <a:rPr lang="pt-BR" sz="1300" dirty="0" smtClean="0"/>
              <a:t> líquida corresponde ao percentual da população em determinada faixa etária matriculada no nível de ensino adequado a essa faixa etária (MEC/INEP, </a:t>
            </a:r>
            <a:r>
              <a:rPr lang="pt-BR" sz="1300" dirty="0" err="1" smtClean="0"/>
              <a:t>EdudataBrasil</a:t>
            </a:r>
            <a:r>
              <a:rPr lang="pt-BR" sz="1300" dirty="0" smtClean="0"/>
              <a:t>).</a:t>
            </a:r>
          </a:p>
          <a:p>
            <a:endParaRPr lang="pt-BR" sz="1300" dirty="0"/>
          </a:p>
        </p:txBody>
      </p:sp>
      <p:sp>
        <p:nvSpPr>
          <p:cNvPr id="4" name="Espaço Reservado para Número de Slide 3"/>
          <p:cNvSpPr>
            <a:spLocks noGrp="1"/>
          </p:cNvSpPr>
          <p:nvPr>
            <p:ph type="sldNum" sz="quarter" idx="10"/>
          </p:nvPr>
        </p:nvSpPr>
        <p:spPr/>
        <p:txBody>
          <a:bodyPr/>
          <a:lstStyle/>
          <a:p>
            <a:fld id="{310F02F9-3AC6-41F1-85A4-F896AB86EE72}" type="slidenum">
              <a:rPr lang="pt-BR" smtClean="0"/>
              <a:pPr/>
              <a:t>25</a:t>
            </a:fld>
            <a:endParaRPr lang="pt-BR"/>
          </a:p>
        </p:txBody>
      </p:sp>
    </p:spTree>
    <p:extLst>
      <p:ext uri="{BB962C8B-B14F-4D97-AF65-F5344CB8AC3E}">
        <p14:creationId xmlns:p14="http://schemas.microsoft.com/office/powerpoint/2010/main" val="3052818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defTabSz="961517">
              <a:defRPr/>
            </a:pPr>
            <a:r>
              <a:rPr lang="pt-BR" sz="1300" dirty="0" smtClean="0"/>
              <a:t>No caso da pré-escola, constata-se que as taxas de atendimento encontram-se consideravelmente melhores do que em creche. As taxas acima dos 100% muito provavelmente refletem o atendimento de outros distritos. Ainda que se considere que haja atendimento da população residente de um distrito por outro, chama a atenção os baixos índices de atendimento de alguns distritos, tais como: Vila Andrade, São Domingos, Pedreira, Jardim Ângela e São Lucas, todos estes com taxas de atendimento pré-escolar inferior a 60%.</a:t>
            </a:r>
          </a:p>
          <a:p>
            <a:endParaRPr lang="pt-BR" sz="1300" dirty="0"/>
          </a:p>
        </p:txBody>
      </p:sp>
      <p:sp>
        <p:nvSpPr>
          <p:cNvPr id="4" name="Espaço Reservado para Número de Slide 3"/>
          <p:cNvSpPr>
            <a:spLocks noGrp="1"/>
          </p:cNvSpPr>
          <p:nvPr>
            <p:ph type="sldNum" sz="quarter" idx="10"/>
          </p:nvPr>
        </p:nvSpPr>
        <p:spPr/>
        <p:txBody>
          <a:bodyPr/>
          <a:lstStyle/>
          <a:p>
            <a:fld id="{310F02F9-3AC6-41F1-85A4-F896AB86EE72}" type="slidenum">
              <a:rPr lang="pt-BR" smtClean="0"/>
              <a:pPr/>
              <a:t>28</a:t>
            </a:fld>
            <a:endParaRPr lang="pt-BR"/>
          </a:p>
        </p:txBody>
      </p:sp>
    </p:spTree>
    <p:extLst>
      <p:ext uri="{BB962C8B-B14F-4D97-AF65-F5344CB8AC3E}">
        <p14:creationId xmlns:p14="http://schemas.microsoft.com/office/powerpoint/2010/main" val="2224984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sz="1300" dirty="0" smtClean="0"/>
              <a:t>Se a distribuição das taxas de analfabetismo varia conforme a faixa etária e a cor ou raça da população, pode-se dizer o mesmo para a distribuição territorial no município. Nos mapas abaixo, constata-se a variação nas taxas de analfabetismo de pessoas com 10 anos ou mais, segundo o distrito do município. Enquanto em alguns distritos (Alto de Pinheiros, Consolação, Jardim Paulista, Moema), essa taxa é inferior a 1%, em outros distritos, essa taxa alcança valores bastante acima da média municipal, ultrapassando os 5% (Iguatemi, Jardim Ângela, </a:t>
            </a:r>
            <a:r>
              <a:rPr lang="pt-BR" sz="1300" dirty="0" err="1" smtClean="0"/>
              <a:t>Marsilac</a:t>
            </a:r>
            <a:r>
              <a:rPr lang="pt-BR" sz="1300" dirty="0" smtClean="0"/>
              <a:t>, Parelheiros). </a:t>
            </a:r>
            <a:endParaRPr lang="pt-BR" dirty="0"/>
          </a:p>
        </p:txBody>
      </p:sp>
      <p:sp>
        <p:nvSpPr>
          <p:cNvPr id="4" name="Espaço Reservado para Número de Slide 3"/>
          <p:cNvSpPr>
            <a:spLocks noGrp="1"/>
          </p:cNvSpPr>
          <p:nvPr>
            <p:ph type="sldNum" sz="quarter" idx="10"/>
          </p:nvPr>
        </p:nvSpPr>
        <p:spPr/>
        <p:txBody>
          <a:bodyPr/>
          <a:lstStyle/>
          <a:p>
            <a:fld id="{310F02F9-3AC6-41F1-85A4-F896AB86EE72}" type="slidenum">
              <a:rPr lang="pt-BR" smtClean="0"/>
              <a:pPr/>
              <a:t>35</a:t>
            </a:fld>
            <a:endParaRPr lang="pt-BR"/>
          </a:p>
        </p:txBody>
      </p:sp>
    </p:spTree>
    <p:extLst>
      <p:ext uri="{BB962C8B-B14F-4D97-AF65-F5344CB8AC3E}">
        <p14:creationId xmlns:p14="http://schemas.microsoft.com/office/powerpoint/2010/main" val="3478222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defTabSz="961517">
              <a:defRPr/>
            </a:pPr>
            <a:r>
              <a:rPr lang="pt-BR" sz="1300" dirty="0" smtClean="0"/>
              <a:t>Embora haja grande variação nos índices de analfabetismo no município de São Paulo, de maneira geral, as taxas encontradas estão bem abaixo do restante do país, resultado do maior acesso à escola e ao número de anos de estudo da população. Em 2010, a taxa de analfabetismo no país era de 9%. Essa taxa variava entre 9,4% para os homens e 8,7% para as mulheres (IBGE, Censo Demográfico, 2010).</a:t>
            </a:r>
          </a:p>
          <a:p>
            <a:pPr defTabSz="961517">
              <a:defRPr/>
            </a:pPr>
            <a:r>
              <a:rPr lang="pt-BR" sz="1300" dirty="0" smtClean="0"/>
              <a:t>. Segundo os dados da tabela 6, 60% da população com 10 anos ou mais possui, ao menos, o EF completo, e 43% da população possui o EM completo. As mulheres apresentam melhores taxas de escolarização em relação aos homens, porém ambos apresentam elevados índices de baixa escolaridade. Quase 38% da população não concluiu o EF ou nem chegou a frequentá-lo. </a:t>
            </a:r>
          </a:p>
          <a:p>
            <a:pPr defTabSz="961517">
              <a:defRPr/>
            </a:pPr>
            <a:endParaRPr lang="pt-BR" sz="1300" dirty="0" smtClean="0"/>
          </a:p>
          <a:p>
            <a:endParaRPr lang="pt-BR" dirty="0"/>
          </a:p>
        </p:txBody>
      </p:sp>
      <p:sp>
        <p:nvSpPr>
          <p:cNvPr id="4" name="Espaço Reservado para Número de Slide 3"/>
          <p:cNvSpPr>
            <a:spLocks noGrp="1"/>
          </p:cNvSpPr>
          <p:nvPr>
            <p:ph type="sldNum" sz="quarter" idx="10"/>
          </p:nvPr>
        </p:nvSpPr>
        <p:spPr/>
        <p:txBody>
          <a:bodyPr/>
          <a:lstStyle/>
          <a:p>
            <a:fld id="{310F02F9-3AC6-41F1-85A4-F896AB86EE72}" type="slidenum">
              <a:rPr lang="pt-BR" smtClean="0"/>
              <a:pPr/>
              <a:t>36</a:t>
            </a:fld>
            <a:endParaRPr lang="pt-BR"/>
          </a:p>
        </p:txBody>
      </p:sp>
    </p:spTree>
    <p:extLst>
      <p:ext uri="{BB962C8B-B14F-4D97-AF65-F5344CB8AC3E}">
        <p14:creationId xmlns:p14="http://schemas.microsoft.com/office/powerpoint/2010/main" val="2348493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defTabSz="961517">
              <a:defRPr/>
            </a:pPr>
            <a:r>
              <a:rPr lang="pt-BR" sz="1300" dirty="0" smtClean="0"/>
              <a:t>Além dos elevados índices de baixa escolarização, outro grave problema educacional no município está na desigualdade de condições da oferta e de acesso à educação. O gráfico a seguir ilustra a enorme desigualdade no nível de instrução, em relação à cor ou raça da população.</a:t>
            </a:r>
          </a:p>
          <a:p>
            <a:pPr defTabSz="961517">
              <a:defRPr/>
            </a:pPr>
            <a:r>
              <a:rPr lang="pt-BR" sz="1300" dirty="0" smtClean="0"/>
              <a:t>enquanto a população branca e amarela apresentam as maiores taxas de ensino superior completo, a população negra (composta por pretos e pardos) e indígena concentra as taxas mais elevadas da população sem instrução ou com EF incompleto.</a:t>
            </a:r>
            <a:endParaRPr lang="pt-BR" dirty="0"/>
          </a:p>
        </p:txBody>
      </p:sp>
      <p:sp>
        <p:nvSpPr>
          <p:cNvPr id="4" name="Espaço Reservado para Número de Slide 3"/>
          <p:cNvSpPr>
            <a:spLocks noGrp="1"/>
          </p:cNvSpPr>
          <p:nvPr>
            <p:ph type="sldNum" sz="quarter" idx="10"/>
          </p:nvPr>
        </p:nvSpPr>
        <p:spPr/>
        <p:txBody>
          <a:bodyPr/>
          <a:lstStyle/>
          <a:p>
            <a:fld id="{310F02F9-3AC6-41F1-85A4-F896AB86EE72}" type="slidenum">
              <a:rPr lang="pt-BR" smtClean="0"/>
              <a:pPr/>
              <a:t>37</a:t>
            </a:fld>
            <a:endParaRPr lang="pt-BR"/>
          </a:p>
        </p:txBody>
      </p:sp>
    </p:spTree>
    <p:extLst>
      <p:ext uri="{BB962C8B-B14F-4D97-AF65-F5344CB8AC3E}">
        <p14:creationId xmlns:p14="http://schemas.microsoft.com/office/powerpoint/2010/main" val="3479483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defTabSz="961517">
              <a:defRPr/>
            </a:pPr>
            <a:r>
              <a:rPr lang="pt-BR" sz="1300" dirty="0" smtClean="0"/>
              <a:t>Essa desigualdade no acesso e permanência no sistema educacional pode também ser constatada ao observarmos o número de anos de estudo da população, por cor ou raça, de acordo com sua distribuição territorial.</a:t>
            </a:r>
          </a:p>
          <a:p>
            <a:pPr defTabSz="961517">
              <a:defRPr/>
            </a:pPr>
            <a:r>
              <a:rPr lang="pt-BR" sz="1300" dirty="0" smtClean="0"/>
              <a:t>Como o Censo Demográfico de 2010 não coletou o dado de número de anos de estudo da população, optou-se por apresentar os dados referentes ao ano 2000.</a:t>
            </a:r>
          </a:p>
          <a:p>
            <a:r>
              <a:rPr lang="pt-BR" sz="1300" dirty="0" smtClean="0"/>
              <a:t>a população negra apresenta índices significativamente inferiores em relação ao número de anos de estudo da população branca e amarela. A variação no número de anos de estudo conforme ocorre o afastamento da região do centro expandido do município se dá de forma mais acentuada no interior da população branca e amarela do que em relação à população negra, ainda que nesta também se possa perceber uma diferença, com focos mais pontuais de maior escolarização.</a:t>
            </a:r>
          </a:p>
          <a:p>
            <a:r>
              <a:rPr lang="pt-BR" sz="1300" dirty="0" smtClean="0"/>
              <a:t>Considerando a relação estabelecida anteriormente entre distribuição territorial e classes de renda no município, é possível inferir que, no caso da população branca e amarela, a variação no número de anos de escolaridade segue, de maneira geral, a redução na renda da população, enquanto que, no caso da população negra, esta parece estar numa situação de maior defasagem independentemente da renda domiciliar do distrito, ou seja, mesmo em locais de maior concentração de renda domiciliar, o número de anos de estudo da população negra é inferior ao número de anos de estudo da população branca.</a:t>
            </a:r>
          </a:p>
          <a:p>
            <a:endParaRPr lang="pt-BR" dirty="0"/>
          </a:p>
        </p:txBody>
      </p:sp>
      <p:sp>
        <p:nvSpPr>
          <p:cNvPr id="4" name="Espaço Reservado para Número de Slide 3"/>
          <p:cNvSpPr>
            <a:spLocks noGrp="1"/>
          </p:cNvSpPr>
          <p:nvPr>
            <p:ph type="sldNum" sz="quarter" idx="10"/>
          </p:nvPr>
        </p:nvSpPr>
        <p:spPr/>
        <p:txBody>
          <a:bodyPr/>
          <a:lstStyle/>
          <a:p>
            <a:fld id="{310F02F9-3AC6-41F1-85A4-F896AB86EE72}" type="slidenum">
              <a:rPr lang="pt-BR" smtClean="0"/>
              <a:pPr/>
              <a:t>38</a:t>
            </a:fld>
            <a:endParaRPr lang="pt-BR"/>
          </a:p>
        </p:txBody>
      </p:sp>
    </p:spTree>
    <p:extLst>
      <p:ext uri="{BB962C8B-B14F-4D97-AF65-F5344CB8AC3E}">
        <p14:creationId xmlns:p14="http://schemas.microsoft.com/office/powerpoint/2010/main" val="12353144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310F02F9-3AC6-41F1-85A4-F896AB86EE72}" type="slidenum">
              <a:rPr lang="pt-BR" smtClean="0"/>
              <a:pPr/>
              <a:t>43</a:t>
            </a:fld>
            <a:endParaRPr lang="pt-BR"/>
          </a:p>
        </p:txBody>
      </p:sp>
    </p:spTree>
    <p:extLst>
      <p:ext uri="{BB962C8B-B14F-4D97-AF65-F5344CB8AC3E}">
        <p14:creationId xmlns:p14="http://schemas.microsoft.com/office/powerpoint/2010/main" val="3821405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E700DB3-DBF0-4086-B675-117E7A9610B8}" type="datetimeFigureOut">
              <a:rPr lang="pt-BR" smtClean="0"/>
              <a:pPr/>
              <a:t>16/08/2015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E700DB3-DBF0-4086-B675-117E7A9610B8}" type="datetimeFigureOut">
              <a:rPr lang="pt-BR" smtClean="0"/>
              <a:pPr/>
              <a:t>16/08/2015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E700DB3-DBF0-4086-B675-117E7A9610B8}" type="datetimeFigureOut">
              <a:rPr lang="pt-BR" smtClean="0"/>
              <a:pPr/>
              <a:t>16/08/2015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E700DB3-DBF0-4086-B675-117E7A9610B8}" type="datetimeFigureOut">
              <a:rPr lang="pt-BR" smtClean="0"/>
              <a:pPr/>
              <a:t>16/08/2015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2E700DB3-DBF0-4086-B675-117E7A9610B8}" type="datetimeFigureOut">
              <a:rPr lang="pt-BR" smtClean="0"/>
              <a:pPr/>
              <a:t>16/08/2015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E700DB3-DBF0-4086-B675-117E7A9610B8}" type="datetimeFigureOut">
              <a:rPr lang="pt-BR" smtClean="0"/>
              <a:pPr/>
              <a:t>16/08/2015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119D8CF-8DEC-4D9F-84EE-ADF04DFF3391}"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E700DB3-DBF0-4086-B675-117E7A9610B8}" type="datetimeFigureOut">
              <a:rPr lang="pt-BR" smtClean="0"/>
              <a:pPr/>
              <a:t>16/08/2015</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2119D8CF-8DEC-4D9F-84EE-ADF04DFF3391}"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fld id="{2E700DB3-DBF0-4086-B675-117E7A9610B8}" type="datetimeFigureOut">
              <a:rPr lang="pt-BR" smtClean="0"/>
              <a:pPr/>
              <a:t>16/08/2015</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2119D8CF-8DEC-4D9F-84EE-ADF04DFF3391}"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E700DB3-DBF0-4086-B675-117E7A9610B8}" type="datetimeFigureOut">
              <a:rPr lang="pt-BR" smtClean="0"/>
              <a:pPr/>
              <a:t>16/08/2015</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2119D8CF-8DEC-4D9F-84EE-ADF04DFF3391}"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2E700DB3-DBF0-4086-B675-117E7A9610B8}" type="datetimeFigureOut">
              <a:rPr lang="pt-BR" smtClean="0"/>
              <a:pPr/>
              <a:t>16/08/2015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119D8CF-8DEC-4D9F-84EE-ADF04DFF3391}"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2E700DB3-DBF0-4086-B675-117E7A9610B8}" type="datetimeFigureOut">
              <a:rPr lang="pt-BR" smtClean="0"/>
              <a:pPr/>
              <a:t>16/08/2015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119D8CF-8DEC-4D9F-84EE-ADF04DFF3391}"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700DB3-DBF0-4086-B675-117E7A9610B8}" type="datetimeFigureOut">
              <a:rPr lang="pt-BR" smtClean="0"/>
              <a:pPr/>
              <a:t>16/08/2015</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19D8CF-8DEC-4D9F-84EE-ADF04DFF3391}"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deolhonoplano.org.br/saopaulo" TargetMode="External"/><Relationship Id="rId2" Type="http://schemas.openxmlformats.org/officeDocument/2006/relationships/hyperlink" Target="http://pme.camara.sp.gov.br/"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mailto:ananda.grinkraut@gmail.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95536" y="1196752"/>
            <a:ext cx="8424936" cy="1470025"/>
          </a:xfrm>
        </p:spPr>
        <p:txBody>
          <a:bodyPr>
            <a:noAutofit/>
          </a:bodyPr>
          <a:lstStyle/>
          <a:p>
            <a:r>
              <a:rPr lang="en-US" sz="4000" b="1" dirty="0" err="1" smtClean="0">
                <a:solidFill>
                  <a:srgbClr val="C00000"/>
                </a:solidFill>
                <a:latin typeface="Arial Black" pitchFamily="34" charset="0"/>
                <a:ea typeface="Adobe Gothic Std B" pitchFamily="34" charset="-128"/>
              </a:rPr>
              <a:t>Educação</a:t>
            </a:r>
            <a:r>
              <a:rPr lang="en-US" sz="4000" b="1" dirty="0" smtClean="0">
                <a:solidFill>
                  <a:srgbClr val="C00000"/>
                </a:solidFill>
                <a:latin typeface="Arial Black" pitchFamily="34" charset="0"/>
                <a:ea typeface="Adobe Gothic Std B" pitchFamily="34" charset="-128"/>
              </a:rPr>
              <a:t>, </a:t>
            </a:r>
            <a:r>
              <a:rPr lang="en-US" sz="4000" b="1" dirty="0" err="1" smtClean="0">
                <a:solidFill>
                  <a:srgbClr val="C00000"/>
                </a:solidFill>
                <a:latin typeface="Arial Black" pitchFamily="34" charset="0"/>
                <a:ea typeface="Adobe Gothic Std B" pitchFamily="34" charset="-128"/>
              </a:rPr>
              <a:t>Planos</a:t>
            </a:r>
            <a:r>
              <a:rPr lang="en-US" sz="4000" b="1" dirty="0" smtClean="0">
                <a:solidFill>
                  <a:srgbClr val="C00000"/>
                </a:solidFill>
                <a:latin typeface="Arial Black" pitchFamily="34" charset="0"/>
                <a:ea typeface="Adobe Gothic Std B" pitchFamily="34" charset="-128"/>
              </a:rPr>
              <a:t>, </a:t>
            </a:r>
            <a:r>
              <a:rPr lang="en-US" sz="4000" b="1" dirty="0" err="1" smtClean="0">
                <a:solidFill>
                  <a:srgbClr val="C00000"/>
                </a:solidFill>
                <a:latin typeface="Arial Black" pitchFamily="34" charset="0"/>
                <a:ea typeface="Adobe Gothic Std B" pitchFamily="34" charset="-128"/>
              </a:rPr>
              <a:t>Indicadores</a:t>
            </a:r>
            <a:r>
              <a:rPr lang="en-US" sz="4000" b="1" dirty="0" smtClean="0">
                <a:solidFill>
                  <a:srgbClr val="C00000"/>
                </a:solidFill>
                <a:latin typeface="Arial Black" pitchFamily="34" charset="0"/>
                <a:ea typeface="Adobe Gothic Std B" pitchFamily="34" charset="-128"/>
              </a:rPr>
              <a:t> e </a:t>
            </a:r>
            <a:r>
              <a:rPr lang="en-US" sz="4000" b="1" dirty="0" err="1" smtClean="0">
                <a:solidFill>
                  <a:srgbClr val="C00000"/>
                </a:solidFill>
                <a:latin typeface="Arial Black" pitchFamily="34" charset="0"/>
                <a:ea typeface="Adobe Gothic Std B" pitchFamily="34" charset="-128"/>
              </a:rPr>
              <a:t>Controle</a:t>
            </a:r>
            <a:r>
              <a:rPr lang="en-US" sz="4000" b="1" dirty="0" smtClean="0">
                <a:solidFill>
                  <a:srgbClr val="C00000"/>
                </a:solidFill>
                <a:latin typeface="Arial Black" pitchFamily="34" charset="0"/>
                <a:ea typeface="Adobe Gothic Std B" pitchFamily="34" charset="-128"/>
              </a:rPr>
              <a:t> Social</a:t>
            </a:r>
            <a:endParaRPr lang="pt-BR" sz="4000" b="1" dirty="0">
              <a:solidFill>
                <a:srgbClr val="C00000"/>
              </a:solidFill>
              <a:latin typeface="Arial Black" pitchFamily="34" charset="0"/>
              <a:ea typeface="Adobe Gothic Std B" pitchFamily="34" charset="-128"/>
            </a:endParaRPr>
          </a:p>
        </p:txBody>
      </p:sp>
      <p:sp>
        <p:nvSpPr>
          <p:cNvPr id="3" name="Subtítulo 2"/>
          <p:cNvSpPr>
            <a:spLocks noGrp="1"/>
          </p:cNvSpPr>
          <p:nvPr>
            <p:ph type="subTitle" idx="1"/>
          </p:nvPr>
        </p:nvSpPr>
        <p:spPr>
          <a:xfrm>
            <a:off x="1547664" y="5157192"/>
            <a:ext cx="6400800" cy="1054968"/>
          </a:xfrm>
        </p:spPr>
        <p:txBody>
          <a:bodyPr>
            <a:normAutofit/>
          </a:bodyPr>
          <a:lstStyle/>
          <a:p>
            <a:r>
              <a:rPr lang="en-US" sz="2400" dirty="0" err="1" smtClean="0">
                <a:solidFill>
                  <a:schemeClr val="tx1"/>
                </a:solidFill>
              </a:rPr>
              <a:t>Escola</a:t>
            </a:r>
            <a:r>
              <a:rPr lang="en-US" sz="2400" dirty="0" smtClean="0">
                <a:solidFill>
                  <a:schemeClr val="tx1"/>
                </a:solidFill>
              </a:rPr>
              <a:t> </a:t>
            </a:r>
            <a:r>
              <a:rPr lang="en-US" sz="2400" dirty="0" err="1" smtClean="0">
                <a:solidFill>
                  <a:schemeClr val="tx1"/>
                </a:solidFill>
              </a:rPr>
              <a:t>da</a:t>
            </a:r>
            <a:r>
              <a:rPr lang="en-US" sz="2400" dirty="0" smtClean="0">
                <a:solidFill>
                  <a:schemeClr val="tx1"/>
                </a:solidFill>
              </a:rPr>
              <a:t> </a:t>
            </a:r>
            <a:r>
              <a:rPr lang="en-US" sz="2400" dirty="0" err="1" smtClean="0">
                <a:solidFill>
                  <a:schemeClr val="tx1"/>
                </a:solidFill>
              </a:rPr>
              <a:t>Cidadania</a:t>
            </a:r>
            <a:r>
              <a:rPr lang="en-US" sz="2400" dirty="0" smtClean="0">
                <a:solidFill>
                  <a:schemeClr val="tx1"/>
                </a:solidFill>
              </a:rPr>
              <a:t> – </a:t>
            </a:r>
            <a:r>
              <a:rPr lang="en-US" sz="2400" dirty="0" err="1" smtClean="0">
                <a:solidFill>
                  <a:schemeClr val="tx1"/>
                </a:solidFill>
              </a:rPr>
              <a:t>Belém</a:t>
            </a:r>
            <a:endParaRPr lang="en-US" sz="2400" dirty="0" smtClean="0">
              <a:solidFill>
                <a:schemeClr val="tx1"/>
              </a:solidFill>
            </a:endParaRPr>
          </a:p>
          <a:p>
            <a:r>
              <a:rPr lang="en-US" sz="2400" dirty="0" smtClean="0">
                <a:solidFill>
                  <a:schemeClr val="tx1"/>
                </a:solidFill>
              </a:rPr>
              <a:t>17 </a:t>
            </a:r>
            <a:r>
              <a:rPr lang="en-US" sz="2400" dirty="0" err="1" smtClean="0">
                <a:solidFill>
                  <a:schemeClr val="tx1"/>
                </a:solidFill>
              </a:rPr>
              <a:t>agosto</a:t>
            </a:r>
            <a:r>
              <a:rPr lang="en-US" sz="2400" dirty="0" smtClean="0">
                <a:solidFill>
                  <a:schemeClr val="tx1"/>
                </a:solidFill>
              </a:rPr>
              <a:t> </a:t>
            </a:r>
            <a:r>
              <a:rPr lang="en-US" sz="2400" dirty="0" smtClean="0">
                <a:solidFill>
                  <a:schemeClr val="tx1"/>
                </a:solidFill>
              </a:rPr>
              <a:t>2015</a:t>
            </a:r>
            <a:endParaRPr lang="pt-BR" sz="2400" dirty="0">
              <a:solidFill>
                <a:schemeClr val="tx1"/>
              </a:solidFill>
            </a:endParaRPr>
          </a:p>
        </p:txBody>
      </p:sp>
      <p:sp>
        <p:nvSpPr>
          <p:cNvPr id="4" name="CaixaDeTexto 3"/>
          <p:cNvSpPr txBox="1"/>
          <p:nvPr/>
        </p:nvSpPr>
        <p:spPr>
          <a:xfrm>
            <a:off x="5940152" y="3068960"/>
            <a:ext cx="2808312" cy="461665"/>
          </a:xfrm>
          <a:prstGeom prst="rect">
            <a:avLst/>
          </a:prstGeom>
          <a:noFill/>
        </p:spPr>
        <p:txBody>
          <a:bodyPr wrap="square" rtlCol="0">
            <a:spAutoFit/>
          </a:bodyPr>
          <a:lstStyle/>
          <a:p>
            <a:r>
              <a:rPr lang="en-US" sz="2400" b="1" dirty="0" smtClean="0"/>
              <a:t>Ananda </a:t>
            </a:r>
            <a:r>
              <a:rPr lang="en-US" sz="2400" b="1" dirty="0" err="1" smtClean="0"/>
              <a:t>Grinkraut</a:t>
            </a:r>
            <a:endParaRPr lang="pt-BR" sz="24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Explosão 1 21"/>
          <p:cNvSpPr/>
          <p:nvPr/>
        </p:nvSpPr>
        <p:spPr>
          <a:xfrm>
            <a:off x="4139952" y="2780928"/>
            <a:ext cx="3600400" cy="864096"/>
          </a:xfrm>
          <a:prstGeom prst="irregularSeal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3" name="Retângulo de cantos arredondados 42"/>
          <p:cNvSpPr/>
          <p:nvPr/>
        </p:nvSpPr>
        <p:spPr>
          <a:xfrm>
            <a:off x="4427984" y="1196752"/>
            <a:ext cx="3672408" cy="936104"/>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1444" name="Text Box 4"/>
          <p:cNvSpPr txBox="1">
            <a:spLocks noChangeArrowheads="1"/>
          </p:cNvSpPr>
          <p:nvPr/>
        </p:nvSpPr>
        <p:spPr bwMode="auto">
          <a:xfrm>
            <a:off x="179512" y="1196752"/>
            <a:ext cx="4104456" cy="707886"/>
          </a:xfrm>
          <a:prstGeom prst="rect">
            <a:avLst/>
          </a:prstGeom>
          <a:noFill/>
          <a:ln w="9525" algn="ctr">
            <a:noFill/>
            <a:miter lim="800000"/>
            <a:headEnd/>
            <a:tailEnd/>
          </a:ln>
          <a:effectLst/>
        </p:spPr>
        <p:txBody>
          <a:bodyPr wrap="square">
            <a:spAutoFit/>
          </a:bodyPr>
          <a:lstStyle/>
          <a:p>
            <a:pPr>
              <a:spcBef>
                <a:spcPct val="50000"/>
              </a:spcBef>
            </a:pPr>
            <a:r>
              <a:rPr lang="pt-BR" sz="4000" dirty="0" smtClean="0">
                <a:solidFill>
                  <a:schemeClr val="accent2">
                    <a:lumMod val="75000"/>
                  </a:schemeClr>
                </a:solidFill>
              </a:rPr>
              <a:t>Direito à educação</a:t>
            </a:r>
            <a:endParaRPr lang="pt-BR" sz="4000" dirty="0">
              <a:solidFill>
                <a:schemeClr val="accent2">
                  <a:lumMod val="75000"/>
                </a:schemeClr>
              </a:solidFill>
            </a:endParaRPr>
          </a:p>
        </p:txBody>
      </p:sp>
      <p:sp>
        <p:nvSpPr>
          <p:cNvPr id="61448" name="Line 8"/>
          <p:cNvSpPr>
            <a:spLocks noChangeShapeType="1"/>
          </p:cNvSpPr>
          <p:nvPr/>
        </p:nvSpPr>
        <p:spPr bwMode="auto">
          <a:xfrm>
            <a:off x="971550" y="1773238"/>
            <a:ext cx="50" cy="3599978"/>
          </a:xfrm>
          <a:prstGeom prst="line">
            <a:avLst/>
          </a:prstGeom>
          <a:noFill/>
          <a:ln w="38100">
            <a:solidFill>
              <a:schemeClr val="accent2">
                <a:lumMod val="75000"/>
              </a:schemeClr>
            </a:solidFill>
            <a:prstDash val="dash"/>
            <a:round/>
            <a:headEnd/>
            <a:tailEnd/>
          </a:ln>
          <a:effectLst/>
        </p:spPr>
        <p:txBody>
          <a:bodyPr wrap="none" anchor="ctr"/>
          <a:lstStyle/>
          <a:p>
            <a:endParaRPr lang="pt-BR"/>
          </a:p>
        </p:txBody>
      </p:sp>
      <p:sp>
        <p:nvSpPr>
          <p:cNvPr id="61450" name="Line 10"/>
          <p:cNvSpPr>
            <a:spLocks noChangeShapeType="1"/>
          </p:cNvSpPr>
          <p:nvPr/>
        </p:nvSpPr>
        <p:spPr bwMode="auto">
          <a:xfrm flipH="1">
            <a:off x="971550" y="5373216"/>
            <a:ext cx="647700" cy="0"/>
          </a:xfrm>
          <a:prstGeom prst="line">
            <a:avLst/>
          </a:prstGeom>
          <a:noFill/>
          <a:ln w="38100">
            <a:solidFill>
              <a:schemeClr val="accent2">
                <a:lumMod val="75000"/>
              </a:schemeClr>
            </a:solidFill>
            <a:prstDash val="dash"/>
            <a:round/>
            <a:headEnd/>
            <a:tailEnd/>
          </a:ln>
          <a:effectLst/>
        </p:spPr>
        <p:txBody>
          <a:bodyPr wrap="none" anchor="ctr"/>
          <a:lstStyle/>
          <a:p>
            <a:endParaRPr lang="pt-BR"/>
          </a:p>
        </p:txBody>
      </p:sp>
      <p:sp>
        <p:nvSpPr>
          <p:cNvPr id="61451" name="Line 11"/>
          <p:cNvSpPr>
            <a:spLocks noChangeShapeType="1"/>
          </p:cNvSpPr>
          <p:nvPr/>
        </p:nvSpPr>
        <p:spPr bwMode="auto">
          <a:xfrm flipH="1">
            <a:off x="971550" y="3068960"/>
            <a:ext cx="647700" cy="0"/>
          </a:xfrm>
          <a:prstGeom prst="line">
            <a:avLst/>
          </a:prstGeom>
          <a:noFill/>
          <a:ln w="38100">
            <a:solidFill>
              <a:schemeClr val="accent2">
                <a:lumMod val="75000"/>
              </a:schemeClr>
            </a:solidFill>
            <a:prstDash val="dash"/>
            <a:round/>
            <a:headEnd/>
            <a:tailEnd/>
          </a:ln>
          <a:effectLst/>
        </p:spPr>
        <p:txBody>
          <a:bodyPr wrap="none" anchor="ctr"/>
          <a:lstStyle/>
          <a:p>
            <a:endParaRPr lang="pt-BR"/>
          </a:p>
        </p:txBody>
      </p:sp>
      <p:sp>
        <p:nvSpPr>
          <p:cNvPr id="61456" name="AutoShape 16"/>
          <p:cNvSpPr>
            <a:spLocks/>
          </p:cNvSpPr>
          <p:nvPr/>
        </p:nvSpPr>
        <p:spPr bwMode="auto">
          <a:xfrm>
            <a:off x="4355976" y="2492896"/>
            <a:ext cx="432048" cy="1584176"/>
          </a:xfrm>
          <a:prstGeom prst="leftBrace">
            <a:avLst>
              <a:gd name="adj1" fmla="val 71389"/>
              <a:gd name="adj2" fmla="val 50000"/>
            </a:avLst>
          </a:prstGeom>
          <a:noFill/>
          <a:ln w="38100">
            <a:solidFill>
              <a:schemeClr val="accent2">
                <a:lumMod val="75000"/>
              </a:schemeClr>
            </a:solidFill>
            <a:round/>
            <a:headEnd/>
            <a:tailEnd/>
          </a:ln>
          <a:effectLst/>
        </p:spPr>
        <p:txBody>
          <a:bodyPr wrap="none" anchor="ctr"/>
          <a:lstStyle/>
          <a:p>
            <a:endParaRPr lang="pt-BR" dirty="0">
              <a:solidFill>
                <a:schemeClr val="accent2">
                  <a:lumMod val="75000"/>
                </a:schemeClr>
              </a:solidFill>
            </a:endParaRPr>
          </a:p>
        </p:txBody>
      </p:sp>
      <p:grpSp>
        <p:nvGrpSpPr>
          <p:cNvPr id="2" name="Group 29"/>
          <p:cNvGrpSpPr>
            <a:grpSpLocks/>
          </p:cNvGrpSpPr>
          <p:nvPr/>
        </p:nvGrpSpPr>
        <p:grpSpPr bwMode="auto">
          <a:xfrm>
            <a:off x="1717675" y="2637408"/>
            <a:ext cx="2494285" cy="863600"/>
            <a:chOff x="1066" y="3067"/>
            <a:chExt cx="1769" cy="544"/>
          </a:xfrm>
          <a:solidFill>
            <a:schemeClr val="accent1"/>
          </a:solidFill>
        </p:grpSpPr>
        <p:sp>
          <p:nvSpPr>
            <p:cNvPr id="61470" name="AutoShape 30"/>
            <p:cNvSpPr>
              <a:spLocks noChangeArrowheads="1"/>
            </p:cNvSpPr>
            <p:nvPr/>
          </p:nvSpPr>
          <p:spPr bwMode="auto">
            <a:xfrm>
              <a:off x="1066" y="3067"/>
              <a:ext cx="1769" cy="544"/>
            </a:xfrm>
            <a:prstGeom prst="roundRect">
              <a:avLst>
                <a:gd name="adj" fmla="val 16667"/>
              </a:avLst>
            </a:prstGeom>
            <a:solidFill>
              <a:schemeClr val="accent2">
                <a:lumMod val="60000"/>
                <a:lumOff val="40000"/>
              </a:schemeClr>
            </a:solidFill>
            <a:ln w="9525" algn="ctr">
              <a:noFill/>
              <a:round/>
              <a:headEnd/>
              <a:tailEnd/>
            </a:ln>
            <a:effectLst/>
          </p:spPr>
          <p:txBody>
            <a:bodyPr wrap="none" anchor="ctr"/>
            <a:lstStyle/>
            <a:p>
              <a:endParaRPr lang="pt-BR"/>
            </a:p>
          </p:txBody>
        </p:sp>
        <p:sp>
          <p:nvSpPr>
            <p:cNvPr id="61471" name="Text Box 31"/>
            <p:cNvSpPr txBox="1">
              <a:spLocks noChangeArrowheads="1"/>
            </p:cNvSpPr>
            <p:nvPr/>
          </p:nvSpPr>
          <p:spPr bwMode="auto">
            <a:xfrm>
              <a:off x="1111" y="3203"/>
              <a:ext cx="1724" cy="288"/>
            </a:xfrm>
            <a:prstGeom prst="rect">
              <a:avLst/>
            </a:prstGeom>
            <a:solidFill>
              <a:schemeClr val="accent2">
                <a:lumMod val="60000"/>
                <a:lumOff val="40000"/>
              </a:schemeClr>
            </a:solidFill>
            <a:ln w="9525" algn="ctr">
              <a:noFill/>
              <a:miter lim="800000"/>
              <a:headEnd/>
              <a:tailEnd/>
            </a:ln>
            <a:effectLst/>
          </p:spPr>
          <p:txBody>
            <a:bodyPr>
              <a:spAutoFit/>
            </a:bodyPr>
            <a:lstStyle/>
            <a:p>
              <a:pPr>
                <a:spcBef>
                  <a:spcPct val="50000"/>
                </a:spcBef>
              </a:pPr>
              <a:r>
                <a:rPr lang="pt-BR" sz="2400" dirty="0" smtClean="0"/>
                <a:t>Educação Básica</a:t>
              </a:r>
              <a:endParaRPr lang="pt-BR" sz="1600" dirty="0"/>
            </a:p>
          </p:txBody>
        </p:sp>
      </p:grpSp>
      <p:grpSp>
        <p:nvGrpSpPr>
          <p:cNvPr id="3" name="Group 46"/>
          <p:cNvGrpSpPr>
            <a:grpSpLocks/>
          </p:cNvGrpSpPr>
          <p:nvPr/>
        </p:nvGrpSpPr>
        <p:grpSpPr bwMode="auto">
          <a:xfrm>
            <a:off x="1743075" y="4941664"/>
            <a:ext cx="2477861" cy="863600"/>
            <a:chOff x="1066" y="2115"/>
            <a:chExt cx="1769" cy="544"/>
          </a:xfrm>
          <a:solidFill>
            <a:schemeClr val="accent2">
              <a:lumMod val="60000"/>
              <a:lumOff val="40000"/>
            </a:schemeClr>
          </a:solidFill>
        </p:grpSpPr>
        <p:sp>
          <p:nvSpPr>
            <p:cNvPr id="61487" name="AutoShape 47"/>
            <p:cNvSpPr>
              <a:spLocks noChangeArrowheads="1"/>
            </p:cNvSpPr>
            <p:nvPr/>
          </p:nvSpPr>
          <p:spPr bwMode="auto">
            <a:xfrm>
              <a:off x="1066" y="2115"/>
              <a:ext cx="1769" cy="544"/>
            </a:xfrm>
            <a:prstGeom prst="roundRect">
              <a:avLst>
                <a:gd name="adj" fmla="val 16667"/>
              </a:avLst>
            </a:prstGeom>
            <a:grpFill/>
            <a:ln w="9525" algn="ctr">
              <a:noFill/>
              <a:round/>
              <a:headEnd/>
              <a:tailEnd/>
            </a:ln>
            <a:effectLst/>
          </p:spPr>
          <p:txBody>
            <a:bodyPr wrap="none" anchor="ctr"/>
            <a:lstStyle/>
            <a:p>
              <a:endParaRPr lang="pt-BR"/>
            </a:p>
          </p:txBody>
        </p:sp>
        <p:sp>
          <p:nvSpPr>
            <p:cNvPr id="61488" name="Text Box 48"/>
            <p:cNvSpPr txBox="1">
              <a:spLocks noChangeArrowheads="1"/>
            </p:cNvSpPr>
            <p:nvPr/>
          </p:nvSpPr>
          <p:spPr bwMode="auto">
            <a:xfrm>
              <a:off x="1156" y="2229"/>
              <a:ext cx="1621" cy="288"/>
            </a:xfrm>
            <a:prstGeom prst="rect">
              <a:avLst/>
            </a:prstGeom>
            <a:grpFill/>
            <a:ln w="9525" algn="ctr">
              <a:noFill/>
              <a:miter lim="800000"/>
              <a:headEnd/>
              <a:tailEnd/>
            </a:ln>
            <a:effectLst/>
          </p:spPr>
          <p:txBody>
            <a:bodyPr wrap="square">
              <a:spAutoFit/>
            </a:bodyPr>
            <a:lstStyle/>
            <a:p>
              <a:pPr>
                <a:spcBef>
                  <a:spcPct val="50000"/>
                </a:spcBef>
              </a:pPr>
              <a:r>
                <a:rPr lang="pt-BR" sz="2400" dirty="0" smtClean="0"/>
                <a:t>Ensino Superior</a:t>
              </a:r>
              <a:endParaRPr lang="pt-BR" sz="1600" dirty="0"/>
            </a:p>
          </p:txBody>
        </p:sp>
      </p:grpSp>
      <p:sp>
        <p:nvSpPr>
          <p:cNvPr id="61455" name="Text Box 15"/>
          <p:cNvSpPr txBox="1">
            <a:spLocks noChangeArrowheads="1"/>
          </p:cNvSpPr>
          <p:nvPr/>
        </p:nvSpPr>
        <p:spPr bwMode="auto">
          <a:xfrm>
            <a:off x="4427984" y="1196752"/>
            <a:ext cx="4103687" cy="901144"/>
          </a:xfrm>
          <a:prstGeom prst="rect">
            <a:avLst/>
          </a:prstGeom>
          <a:noFill/>
          <a:ln w="9525" algn="ctr">
            <a:noFill/>
            <a:miter lim="800000"/>
            <a:headEnd/>
            <a:tailEnd/>
          </a:ln>
          <a:effectLst/>
        </p:spPr>
        <p:txBody>
          <a:bodyPr>
            <a:spAutoFit/>
          </a:bodyPr>
          <a:lstStyle/>
          <a:p>
            <a:pPr>
              <a:lnSpc>
                <a:spcPct val="80000"/>
              </a:lnSpc>
              <a:spcBef>
                <a:spcPct val="50000"/>
              </a:spcBef>
            </a:pPr>
            <a:r>
              <a:rPr lang="pt-BR" dirty="0" smtClean="0"/>
              <a:t>Constituição Federal de 1988</a:t>
            </a:r>
          </a:p>
          <a:p>
            <a:pPr>
              <a:lnSpc>
                <a:spcPct val="80000"/>
              </a:lnSpc>
              <a:spcBef>
                <a:spcPct val="50000"/>
              </a:spcBef>
            </a:pPr>
            <a:r>
              <a:rPr lang="pt-BR" dirty="0" smtClean="0"/>
              <a:t>Lei de Diretrizes e Bases da Educação Nacional de 1996</a:t>
            </a:r>
            <a:endParaRPr lang="pt-BR" sz="1600" dirty="0"/>
          </a:p>
        </p:txBody>
      </p:sp>
      <p:sp>
        <p:nvSpPr>
          <p:cNvPr id="29" name="Título 1"/>
          <p:cNvSpPr txBox="1">
            <a:spLocks/>
          </p:cNvSpPr>
          <p:nvPr/>
        </p:nvSpPr>
        <p:spPr>
          <a:xfrm>
            <a:off x="0" y="0"/>
            <a:ext cx="9144000" cy="1052736"/>
          </a:xfrm>
          <a:prstGeom prst="rect">
            <a:avLst/>
          </a:prstGeom>
          <a:solidFill>
            <a:schemeClr val="accent2">
              <a:lumMod val="75000"/>
            </a:schemeClr>
          </a:solidFill>
        </p:spPr>
        <p:txBody>
          <a:bodyPr vert="horz" lIns="91440" tIns="45720" rIns="91440" bIns="45720" rtlCol="0" anchor="ctr">
            <a:normAutofit/>
          </a:bodyPr>
          <a:lstStyle/>
          <a:p>
            <a:pPr lvl="0">
              <a:spcBef>
                <a:spcPct val="0"/>
              </a:spcBef>
            </a:pPr>
            <a:r>
              <a:rPr kumimoji="0" lang="en-US" sz="4800" i="0" u="none" strike="noStrike" kern="1200" cap="none" spc="0" normalizeH="0" baseline="0" noProof="0" dirty="0" err="1" smtClean="0">
                <a:ln>
                  <a:noFill/>
                </a:ln>
                <a:solidFill>
                  <a:schemeClr val="bg1"/>
                </a:solidFill>
                <a:effectLst/>
                <a:uLnTx/>
                <a:uFillTx/>
                <a:latin typeface="+mj-lt"/>
                <a:ea typeface="+mj-ea"/>
                <a:cs typeface="+mj-cs"/>
              </a:rPr>
              <a:t>Acesso</a:t>
            </a:r>
            <a:r>
              <a:rPr kumimoji="0" lang="en-US" sz="4800" i="0" u="none" strike="noStrike" kern="1200" cap="none" spc="0" normalizeH="0" noProof="0" dirty="0" smtClean="0">
                <a:ln>
                  <a:noFill/>
                </a:ln>
                <a:solidFill>
                  <a:schemeClr val="bg1"/>
                </a:solidFill>
                <a:effectLst/>
                <a:uLnTx/>
                <a:uFillTx/>
                <a:latin typeface="+mj-lt"/>
                <a:ea typeface="+mj-ea"/>
                <a:cs typeface="+mj-cs"/>
              </a:rPr>
              <a:t> à </a:t>
            </a:r>
            <a:r>
              <a:rPr kumimoji="0" lang="en-US" sz="4800" i="0" u="none" strike="noStrike" kern="1200" cap="none" spc="0" normalizeH="0" noProof="0" dirty="0" err="1" smtClean="0">
                <a:ln>
                  <a:noFill/>
                </a:ln>
                <a:solidFill>
                  <a:schemeClr val="bg1"/>
                </a:solidFill>
                <a:effectLst/>
                <a:uLnTx/>
                <a:uFillTx/>
                <a:latin typeface="+mj-lt"/>
                <a:ea typeface="+mj-ea"/>
                <a:cs typeface="+mj-cs"/>
              </a:rPr>
              <a:t>educação</a:t>
            </a:r>
            <a:endParaRPr kumimoji="0" lang="pt-BR" sz="4800" i="0" u="none" strike="noStrike" kern="1200" cap="none" spc="0" normalizeH="0" baseline="0" noProof="0" dirty="0">
              <a:ln>
                <a:noFill/>
              </a:ln>
              <a:solidFill>
                <a:schemeClr val="bg1"/>
              </a:solidFill>
              <a:effectLst/>
              <a:uLnTx/>
              <a:uFillTx/>
              <a:latin typeface="+mj-lt"/>
              <a:ea typeface="+mj-ea"/>
              <a:cs typeface="+mj-cs"/>
            </a:endParaRPr>
          </a:p>
        </p:txBody>
      </p:sp>
      <p:sp>
        <p:nvSpPr>
          <p:cNvPr id="33" name="CaixaDeTexto 32"/>
          <p:cNvSpPr txBox="1"/>
          <p:nvPr/>
        </p:nvSpPr>
        <p:spPr>
          <a:xfrm>
            <a:off x="4721555" y="2420888"/>
            <a:ext cx="2160240" cy="400110"/>
          </a:xfrm>
          <a:prstGeom prst="rect">
            <a:avLst/>
          </a:prstGeom>
          <a:noFill/>
        </p:spPr>
        <p:txBody>
          <a:bodyPr wrap="square" rtlCol="0">
            <a:spAutoFit/>
          </a:bodyPr>
          <a:lstStyle/>
          <a:p>
            <a:r>
              <a:rPr lang="en-US" sz="2000" dirty="0" err="1" smtClean="0"/>
              <a:t>Educação</a:t>
            </a:r>
            <a:r>
              <a:rPr lang="en-US" sz="2000" dirty="0" smtClean="0"/>
              <a:t> </a:t>
            </a:r>
            <a:r>
              <a:rPr lang="en-US" sz="2000" dirty="0" err="1" smtClean="0"/>
              <a:t>Infantil</a:t>
            </a:r>
            <a:endParaRPr lang="pt-BR" sz="2000" dirty="0"/>
          </a:p>
        </p:txBody>
      </p:sp>
      <p:sp>
        <p:nvSpPr>
          <p:cNvPr id="34" name="CaixaDeTexto 33"/>
          <p:cNvSpPr txBox="1"/>
          <p:nvPr/>
        </p:nvSpPr>
        <p:spPr>
          <a:xfrm>
            <a:off x="4721555" y="2956882"/>
            <a:ext cx="3162813" cy="400110"/>
          </a:xfrm>
          <a:prstGeom prst="rect">
            <a:avLst/>
          </a:prstGeom>
          <a:noFill/>
        </p:spPr>
        <p:txBody>
          <a:bodyPr wrap="square" rtlCol="0">
            <a:spAutoFit/>
          </a:bodyPr>
          <a:lstStyle/>
          <a:p>
            <a:r>
              <a:rPr lang="en-US" sz="2000" b="1" dirty="0" err="1" smtClean="0">
                <a:solidFill>
                  <a:schemeClr val="bg1"/>
                </a:solidFill>
              </a:rPr>
              <a:t>Ensino</a:t>
            </a:r>
            <a:r>
              <a:rPr lang="en-US" sz="2000" b="1" dirty="0" smtClean="0">
                <a:solidFill>
                  <a:schemeClr val="bg1"/>
                </a:solidFill>
              </a:rPr>
              <a:t> Fundamental</a:t>
            </a:r>
            <a:endParaRPr lang="pt-BR" sz="2000" b="1" dirty="0">
              <a:solidFill>
                <a:schemeClr val="bg1"/>
              </a:solidFill>
            </a:endParaRPr>
          </a:p>
        </p:txBody>
      </p:sp>
      <p:sp>
        <p:nvSpPr>
          <p:cNvPr id="35" name="CaixaDeTexto 34"/>
          <p:cNvSpPr txBox="1"/>
          <p:nvPr/>
        </p:nvSpPr>
        <p:spPr>
          <a:xfrm>
            <a:off x="4721555" y="3645024"/>
            <a:ext cx="2741843" cy="400110"/>
          </a:xfrm>
          <a:prstGeom prst="rect">
            <a:avLst/>
          </a:prstGeom>
          <a:noFill/>
        </p:spPr>
        <p:txBody>
          <a:bodyPr wrap="square" rtlCol="0">
            <a:spAutoFit/>
          </a:bodyPr>
          <a:lstStyle/>
          <a:p>
            <a:r>
              <a:rPr lang="en-US" sz="2000" dirty="0" err="1" smtClean="0"/>
              <a:t>Ensino</a:t>
            </a:r>
            <a:r>
              <a:rPr lang="en-US" sz="2000" dirty="0" smtClean="0"/>
              <a:t> </a:t>
            </a:r>
            <a:r>
              <a:rPr lang="en-US" sz="2000" dirty="0" err="1" smtClean="0"/>
              <a:t>Médio</a:t>
            </a:r>
            <a:endParaRPr lang="pt-BR" sz="2000" dirty="0"/>
          </a:p>
        </p:txBody>
      </p:sp>
      <p:sp>
        <p:nvSpPr>
          <p:cNvPr id="36" name="CaixaDeTexto 35"/>
          <p:cNvSpPr txBox="1"/>
          <p:nvPr/>
        </p:nvSpPr>
        <p:spPr>
          <a:xfrm>
            <a:off x="4716016" y="4829090"/>
            <a:ext cx="2741843" cy="400110"/>
          </a:xfrm>
          <a:prstGeom prst="rect">
            <a:avLst/>
          </a:prstGeom>
          <a:noFill/>
        </p:spPr>
        <p:txBody>
          <a:bodyPr wrap="square" rtlCol="0">
            <a:spAutoFit/>
          </a:bodyPr>
          <a:lstStyle/>
          <a:p>
            <a:r>
              <a:rPr lang="en-US" sz="2000" dirty="0" err="1" smtClean="0"/>
              <a:t>Graduação</a:t>
            </a:r>
            <a:endParaRPr lang="pt-BR" sz="2000" dirty="0"/>
          </a:p>
        </p:txBody>
      </p:sp>
      <p:sp>
        <p:nvSpPr>
          <p:cNvPr id="37" name="CaixaDeTexto 36"/>
          <p:cNvSpPr txBox="1"/>
          <p:nvPr/>
        </p:nvSpPr>
        <p:spPr>
          <a:xfrm>
            <a:off x="4721555" y="5445224"/>
            <a:ext cx="2741843" cy="400110"/>
          </a:xfrm>
          <a:prstGeom prst="rect">
            <a:avLst/>
          </a:prstGeom>
          <a:noFill/>
        </p:spPr>
        <p:txBody>
          <a:bodyPr wrap="square" rtlCol="0">
            <a:spAutoFit/>
          </a:bodyPr>
          <a:lstStyle/>
          <a:p>
            <a:r>
              <a:rPr lang="en-US" sz="2000" dirty="0" err="1" smtClean="0"/>
              <a:t>Pós-Graduação</a:t>
            </a:r>
            <a:endParaRPr lang="pt-BR" sz="2000" dirty="0"/>
          </a:p>
        </p:txBody>
      </p:sp>
      <p:sp>
        <p:nvSpPr>
          <p:cNvPr id="42" name="AutoShape 16"/>
          <p:cNvSpPr>
            <a:spLocks/>
          </p:cNvSpPr>
          <p:nvPr/>
        </p:nvSpPr>
        <p:spPr bwMode="auto">
          <a:xfrm>
            <a:off x="4427984" y="4797152"/>
            <a:ext cx="360040" cy="1224136"/>
          </a:xfrm>
          <a:prstGeom prst="leftBrace">
            <a:avLst>
              <a:gd name="adj1" fmla="val 71389"/>
              <a:gd name="adj2" fmla="val 50000"/>
            </a:avLst>
          </a:prstGeom>
          <a:noFill/>
          <a:ln w="38100">
            <a:solidFill>
              <a:schemeClr val="accent2">
                <a:lumMod val="75000"/>
              </a:schemeClr>
            </a:solidFill>
            <a:round/>
            <a:headEnd/>
            <a:tailEnd/>
          </a:ln>
          <a:effectLst/>
        </p:spPr>
        <p:txBody>
          <a:bodyPr wrap="none" anchor="ctr"/>
          <a:lstStyle/>
          <a:p>
            <a:endParaRPr lang="pt-BR" dirty="0">
              <a:solidFill>
                <a:schemeClr val="accent2">
                  <a:lumMod val="75000"/>
                </a:schemeClr>
              </a:solidFill>
            </a:endParaRPr>
          </a:p>
        </p:txBody>
      </p:sp>
      <p:sp>
        <p:nvSpPr>
          <p:cNvPr id="25" name="Explosão 1 24"/>
          <p:cNvSpPr/>
          <p:nvPr/>
        </p:nvSpPr>
        <p:spPr>
          <a:xfrm>
            <a:off x="6660232" y="2060848"/>
            <a:ext cx="2664296" cy="2448272"/>
          </a:xfrm>
          <a:prstGeom prst="irregularSeal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4 a 17 </a:t>
            </a:r>
            <a:r>
              <a:rPr lang="en-US" b="1" dirty="0" err="1" smtClean="0"/>
              <a:t>anos</a:t>
            </a:r>
            <a:endParaRPr lang="pt-BR" b="1" dirty="0"/>
          </a:p>
        </p:txBody>
      </p:sp>
      <p:sp>
        <p:nvSpPr>
          <p:cNvPr id="24" name="CaixaDeTexto 23"/>
          <p:cNvSpPr txBox="1"/>
          <p:nvPr/>
        </p:nvSpPr>
        <p:spPr>
          <a:xfrm>
            <a:off x="1475656" y="3573016"/>
            <a:ext cx="3096344" cy="923330"/>
          </a:xfrm>
          <a:prstGeom prst="rect">
            <a:avLst/>
          </a:prstGeom>
          <a:noFill/>
        </p:spPr>
        <p:txBody>
          <a:bodyPr wrap="square" rtlCol="0">
            <a:spAutoFit/>
          </a:bodyPr>
          <a:lstStyle/>
          <a:p>
            <a:r>
              <a:rPr lang="en-US" dirty="0" err="1" smtClean="0"/>
              <a:t>Educação</a:t>
            </a:r>
            <a:r>
              <a:rPr lang="en-US" dirty="0" smtClean="0"/>
              <a:t> especial</a:t>
            </a:r>
          </a:p>
          <a:p>
            <a:r>
              <a:rPr lang="en-US" dirty="0" err="1" smtClean="0"/>
              <a:t>Educação</a:t>
            </a:r>
            <a:r>
              <a:rPr lang="en-US" dirty="0" smtClean="0"/>
              <a:t> de </a:t>
            </a:r>
            <a:r>
              <a:rPr lang="en-US" dirty="0" err="1" smtClean="0"/>
              <a:t>Jovens</a:t>
            </a:r>
            <a:r>
              <a:rPr lang="en-US" dirty="0" smtClean="0"/>
              <a:t> e </a:t>
            </a:r>
            <a:r>
              <a:rPr lang="en-US" dirty="0" err="1" smtClean="0"/>
              <a:t>Adultos</a:t>
            </a:r>
            <a:endParaRPr lang="en-US" dirty="0" smtClean="0"/>
          </a:p>
          <a:p>
            <a:r>
              <a:rPr lang="en-US" dirty="0" err="1" smtClean="0"/>
              <a:t>Ensino</a:t>
            </a:r>
            <a:r>
              <a:rPr lang="en-US" dirty="0" smtClean="0"/>
              <a:t> </a:t>
            </a:r>
            <a:r>
              <a:rPr lang="en-US" dirty="0" err="1" smtClean="0"/>
              <a:t>Profissionalizante</a:t>
            </a:r>
            <a:endParaRPr lang="pt-BR"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Text Box 4"/>
          <p:cNvSpPr txBox="1">
            <a:spLocks noChangeArrowheads="1"/>
          </p:cNvSpPr>
          <p:nvPr/>
        </p:nvSpPr>
        <p:spPr bwMode="auto">
          <a:xfrm>
            <a:off x="251520" y="1268760"/>
            <a:ext cx="8892480" cy="707886"/>
          </a:xfrm>
          <a:prstGeom prst="rect">
            <a:avLst/>
          </a:prstGeom>
          <a:noFill/>
          <a:ln w="9525" algn="ctr">
            <a:noFill/>
            <a:miter lim="800000"/>
            <a:headEnd/>
            <a:tailEnd/>
          </a:ln>
          <a:effectLst/>
        </p:spPr>
        <p:txBody>
          <a:bodyPr wrap="square">
            <a:spAutoFit/>
          </a:bodyPr>
          <a:lstStyle/>
          <a:p>
            <a:pPr>
              <a:spcBef>
                <a:spcPct val="50000"/>
              </a:spcBef>
            </a:pPr>
            <a:r>
              <a:rPr lang="en-US" sz="4000" dirty="0" err="1" smtClean="0">
                <a:solidFill>
                  <a:schemeClr val="accent2">
                    <a:lumMod val="75000"/>
                  </a:schemeClr>
                </a:solidFill>
              </a:rPr>
              <a:t>Divisão</a:t>
            </a:r>
            <a:r>
              <a:rPr lang="en-US" sz="4000" dirty="0" smtClean="0">
                <a:solidFill>
                  <a:schemeClr val="accent2">
                    <a:lumMod val="75000"/>
                  </a:schemeClr>
                </a:solidFill>
              </a:rPr>
              <a:t> de </a:t>
            </a:r>
            <a:r>
              <a:rPr lang="en-US" sz="4000" dirty="0" err="1" smtClean="0">
                <a:solidFill>
                  <a:schemeClr val="accent2">
                    <a:lumMod val="75000"/>
                  </a:schemeClr>
                </a:solidFill>
              </a:rPr>
              <a:t>responsabilidades</a:t>
            </a:r>
            <a:r>
              <a:rPr lang="en-US" sz="4000" dirty="0" smtClean="0">
                <a:solidFill>
                  <a:schemeClr val="accent2">
                    <a:lumMod val="75000"/>
                  </a:schemeClr>
                </a:solidFill>
              </a:rPr>
              <a:t> - </a:t>
            </a:r>
            <a:r>
              <a:rPr lang="en-US" sz="2400" dirty="0" err="1" smtClean="0">
                <a:solidFill>
                  <a:schemeClr val="accent2">
                    <a:lumMod val="75000"/>
                  </a:schemeClr>
                </a:solidFill>
              </a:rPr>
              <a:t>Educação</a:t>
            </a:r>
            <a:r>
              <a:rPr lang="en-US" sz="2400" dirty="0" smtClean="0">
                <a:solidFill>
                  <a:schemeClr val="accent2">
                    <a:lumMod val="75000"/>
                  </a:schemeClr>
                </a:solidFill>
              </a:rPr>
              <a:t> </a:t>
            </a:r>
            <a:r>
              <a:rPr lang="en-US" sz="2400" dirty="0" err="1" smtClean="0">
                <a:solidFill>
                  <a:schemeClr val="accent2">
                    <a:lumMod val="75000"/>
                  </a:schemeClr>
                </a:solidFill>
              </a:rPr>
              <a:t>Básica</a:t>
            </a:r>
            <a:endParaRPr lang="pt-BR" sz="4000" dirty="0" smtClean="0">
              <a:solidFill>
                <a:schemeClr val="accent2">
                  <a:lumMod val="75000"/>
                </a:schemeClr>
              </a:solidFill>
            </a:endParaRPr>
          </a:p>
        </p:txBody>
      </p:sp>
      <p:sp>
        <p:nvSpPr>
          <p:cNvPr id="61448" name="Line 8"/>
          <p:cNvSpPr>
            <a:spLocks noChangeShapeType="1"/>
          </p:cNvSpPr>
          <p:nvPr/>
        </p:nvSpPr>
        <p:spPr bwMode="auto">
          <a:xfrm flipH="1">
            <a:off x="971550" y="1988840"/>
            <a:ext cx="50" cy="3815060"/>
          </a:xfrm>
          <a:prstGeom prst="line">
            <a:avLst/>
          </a:prstGeom>
          <a:noFill/>
          <a:ln w="38100">
            <a:solidFill>
              <a:schemeClr val="accent2">
                <a:lumMod val="75000"/>
              </a:schemeClr>
            </a:solidFill>
            <a:prstDash val="dash"/>
            <a:round/>
            <a:headEnd/>
            <a:tailEnd/>
          </a:ln>
          <a:effectLst/>
        </p:spPr>
        <p:txBody>
          <a:bodyPr wrap="none" anchor="ctr"/>
          <a:lstStyle/>
          <a:p>
            <a:endParaRPr lang="pt-BR"/>
          </a:p>
        </p:txBody>
      </p:sp>
      <p:sp>
        <p:nvSpPr>
          <p:cNvPr id="61449" name="Line 9"/>
          <p:cNvSpPr>
            <a:spLocks noChangeShapeType="1"/>
          </p:cNvSpPr>
          <p:nvPr/>
        </p:nvSpPr>
        <p:spPr bwMode="auto">
          <a:xfrm flipH="1">
            <a:off x="971550" y="5805488"/>
            <a:ext cx="647700" cy="0"/>
          </a:xfrm>
          <a:prstGeom prst="line">
            <a:avLst/>
          </a:prstGeom>
          <a:noFill/>
          <a:ln w="38100">
            <a:solidFill>
              <a:schemeClr val="accent2">
                <a:lumMod val="75000"/>
              </a:schemeClr>
            </a:solidFill>
            <a:prstDash val="dash"/>
            <a:round/>
            <a:headEnd/>
            <a:tailEnd/>
          </a:ln>
          <a:effectLst/>
        </p:spPr>
        <p:txBody>
          <a:bodyPr wrap="none" anchor="ctr"/>
          <a:lstStyle/>
          <a:p>
            <a:endParaRPr lang="pt-BR"/>
          </a:p>
        </p:txBody>
      </p:sp>
      <p:sp>
        <p:nvSpPr>
          <p:cNvPr id="61450" name="Line 10"/>
          <p:cNvSpPr>
            <a:spLocks noChangeShapeType="1"/>
          </p:cNvSpPr>
          <p:nvPr/>
        </p:nvSpPr>
        <p:spPr bwMode="auto">
          <a:xfrm flipH="1">
            <a:off x="971550" y="4195763"/>
            <a:ext cx="647700" cy="0"/>
          </a:xfrm>
          <a:prstGeom prst="line">
            <a:avLst/>
          </a:prstGeom>
          <a:noFill/>
          <a:ln w="38100">
            <a:solidFill>
              <a:schemeClr val="accent2">
                <a:lumMod val="75000"/>
              </a:schemeClr>
            </a:solidFill>
            <a:prstDash val="dash"/>
            <a:round/>
            <a:headEnd/>
            <a:tailEnd/>
          </a:ln>
          <a:effectLst/>
        </p:spPr>
        <p:txBody>
          <a:bodyPr wrap="none" anchor="ctr"/>
          <a:lstStyle/>
          <a:p>
            <a:endParaRPr lang="pt-BR"/>
          </a:p>
        </p:txBody>
      </p:sp>
      <p:sp>
        <p:nvSpPr>
          <p:cNvPr id="61451" name="Line 11"/>
          <p:cNvSpPr>
            <a:spLocks noChangeShapeType="1"/>
          </p:cNvSpPr>
          <p:nvPr/>
        </p:nvSpPr>
        <p:spPr bwMode="auto">
          <a:xfrm flipH="1">
            <a:off x="971550" y="2695575"/>
            <a:ext cx="647700" cy="0"/>
          </a:xfrm>
          <a:prstGeom prst="line">
            <a:avLst/>
          </a:prstGeom>
          <a:noFill/>
          <a:ln w="38100">
            <a:solidFill>
              <a:schemeClr val="accent2">
                <a:lumMod val="75000"/>
              </a:schemeClr>
            </a:solidFill>
            <a:prstDash val="dash"/>
            <a:round/>
            <a:headEnd/>
            <a:tailEnd/>
          </a:ln>
          <a:effectLst/>
        </p:spPr>
        <p:txBody>
          <a:bodyPr wrap="none" anchor="ctr"/>
          <a:lstStyle/>
          <a:p>
            <a:endParaRPr lang="pt-BR"/>
          </a:p>
        </p:txBody>
      </p:sp>
      <p:grpSp>
        <p:nvGrpSpPr>
          <p:cNvPr id="2" name="Group 32"/>
          <p:cNvGrpSpPr>
            <a:grpSpLocks/>
          </p:cNvGrpSpPr>
          <p:nvPr/>
        </p:nvGrpSpPr>
        <p:grpSpPr bwMode="auto">
          <a:xfrm>
            <a:off x="1717675" y="2276472"/>
            <a:ext cx="6696075" cy="1127125"/>
            <a:chOff x="1066" y="3067"/>
            <a:chExt cx="4218" cy="710"/>
          </a:xfrm>
        </p:grpSpPr>
        <p:sp>
          <p:nvSpPr>
            <p:cNvPr id="61468" name="Rectangle 28"/>
            <p:cNvSpPr>
              <a:spLocks noChangeArrowheads="1"/>
            </p:cNvSpPr>
            <p:nvPr/>
          </p:nvSpPr>
          <p:spPr bwMode="auto">
            <a:xfrm>
              <a:off x="3061" y="3067"/>
              <a:ext cx="2223" cy="710"/>
            </a:xfrm>
            <a:prstGeom prst="rect">
              <a:avLst/>
            </a:prstGeom>
            <a:noFill/>
            <a:ln w="9525" algn="ctr">
              <a:noFill/>
              <a:miter lim="800000"/>
              <a:headEnd/>
              <a:tailEnd/>
            </a:ln>
            <a:effectLst/>
          </p:spPr>
          <p:txBody>
            <a:bodyPr>
              <a:spAutoFit/>
            </a:bodyPr>
            <a:lstStyle/>
            <a:p>
              <a:pPr>
                <a:lnSpc>
                  <a:spcPct val="80000"/>
                </a:lnSpc>
                <a:spcBef>
                  <a:spcPct val="50000"/>
                </a:spcBef>
              </a:pPr>
              <a:r>
                <a:rPr lang="pt-BR" sz="1600" b="1" dirty="0" smtClean="0"/>
                <a:t>Função  </a:t>
              </a:r>
            </a:p>
            <a:p>
              <a:pPr>
                <a:lnSpc>
                  <a:spcPct val="80000"/>
                </a:lnSpc>
                <a:spcBef>
                  <a:spcPct val="50000"/>
                </a:spcBef>
              </a:pPr>
              <a:r>
                <a:rPr lang="pt-BR" sz="1600" dirty="0" smtClean="0"/>
                <a:t>Redistributiva e supletiva</a:t>
              </a:r>
              <a:endParaRPr lang="pt-BR" sz="1600" dirty="0"/>
            </a:p>
            <a:p>
              <a:pPr>
                <a:lnSpc>
                  <a:spcPct val="80000"/>
                </a:lnSpc>
                <a:spcBef>
                  <a:spcPct val="50000"/>
                </a:spcBef>
              </a:pPr>
              <a:r>
                <a:rPr lang="pt-BR" sz="1600" dirty="0" smtClean="0"/>
                <a:t>Assistência técnica e financeira aos estados e municípios</a:t>
              </a:r>
              <a:endParaRPr lang="pt-BR" sz="1600" dirty="0"/>
            </a:p>
          </p:txBody>
        </p:sp>
        <p:grpSp>
          <p:nvGrpSpPr>
            <p:cNvPr id="3" name="Group 29"/>
            <p:cNvGrpSpPr>
              <a:grpSpLocks/>
            </p:cNvGrpSpPr>
            <p:nvPr/>
          </p:nvGrpSpPr>
          <p:grpSpPr bwMode="auto">
            <a:xfrm>
              <a:off x="1066" y="3067"/>
              <a:ext cx="1769" cy="544"/>
              <a:chOff x="1066" y="3067"/>
              <a:chExt cx="1769" cy="544"/>
            </a:xfrm>
          </p:grpSpPr>
          <p:sp>
            <p:nvSpPr>
              <p:cNvPr id="61470" name="AutoShape 30"/>
              <p:cNvSpPr>
                <a:spLocks noChangeArrowheads="1"/>
              </p:cNvSpPr>
              <p:nvPr/>
            </p:nvSpPr>
            <p:spPr bwMode="auto">
              <a:xfrm>
                <a:off x="1066" y="3067"/>
                <a:ext cx="1769" cy="544"/>
              </a:xfrm>
              <a:prstGeom prst="roundRect">
                <a:avLst>
                  <a:gd name="adj" fmla="val 16667"/>
                </a:avLst>
              </a:prstGeom>
              <a:solidFill>
                <a:schemeClr val="accent2">
                  <a:lumMod val="60000"/>
                  <a:lumOff val="40000"/>
                  <a:alpha val="80000"/>
                </a:schemeClr>
              </a:solidFill>
              <a:ln w="9525" algn="ctr">
                <a:noFill/>
                <a:round/>
                <a:headEnd/>
                <a:tailEnd/>
              </a:ln>
              <a:effectLst/>
            </p:spPr>
            <p:txBody>
              <a:bodyPr wrap="none" anchor="ctr"/>
              <a:lstStyle/>
              <a:p>
                <a:endParaRPr lang="pt-BR"/>
              </a:p>
            </p:txBody>
          </p:sp>
          <p:sp>
            <p:nvSpPr>
              <p:cNvPr id="61471" name="Text Box 31"/>
              <p:cNvSpPr txBox="1">
                <a:spLocks noChangeArrowheads="1"/>
              </p:cNvSpPr>
              <p:nvPr/>
            </p:nvSpPr>
            <p:spPr bwMode="auto">
              <a:xfrm>
                <a:off x="1111" y="3158"/>
                <a:ext cx="1724" cy="288"/>
              </a:xfrm>
              <a:prstGeom prst="rect">
                <a:avLst/>
              </a:prstGeom>
              <a:noFill/>
              <a:ln w="9525" algn="ctr">
                <a:noFill/>
                <a:miter lim="800000"/>
                <a:headEnd/>
                <a:tailEnd/>
              </a:ln>
              <a:effectLst/>
            </p:spPr>
            <p:txBody>
              <a:bodyPr>
                <a:spAutoFit/>
              </a:bodyPr>
              <a:lstStyle/>
              <a:p>
                <a:pPr>
                  <a:spcBef>
                    <a:spcPct val="50000"/>
                  </a:spcBef>
                </a:pPr>
                <a:r>
                  <a:rPr lang="pt-BR" sz="2400" dirty="0" smtClean="0"/>
                  <a:t>União</a:t>
                </a:r>
                <a:endParaRPr lang="pt-BR" sz="1600" dirty="0"/>
              </a:p>
            </p:txBody>
          </p:sp>
        </p:grpSp>
      </p:grpSp>
      <p:grpSp>
        <p:nvGrpSpPr>
          <p:cNvPr id="4" name="Group 49"/>
          <p:cNvGrpSpPr>
            <a:grpSpLocks/>
          </p:cNvGrpSpPr>
          <p:nvPr/>
        </p:nvGrpSpPr>
        <p:grpSpPr bwMode="auto">
          <a:xfrm>
            <a:off x="1743075" y="3830638"/>
            <a:ext cx="5903913" cy="1271587"/>
            <a:chOff x="1066" y="2115"/>
            <a:chExt cx="3719" cy="801"/>
          </a:xfrm>
        </p:grpSpPr>
        <p:sp>
          <p:nvSpPr>
            <p:cNvPr id="61483" name="Text Box 43"/>
            <p:cNvSpPr txBox="1">
              <a:spLocks noChangeArrowheads="1"/>
            </p:cNvSpPr>
            <p:nvPr/>
          </p:nvSpPr>
          <p:spPr bwMode="auto">
            <a:xfrm>
              <a:off x="1202" y="2704"/>
              <a:ext cx="1043" cy="212"/>
            </a:xfrm>
            <a:prstGeom prst="rect">
              <a:avLst/>
            </a:prstGeom>
            <a:noFill/>
            <a:ln w="9525" algn="ctr">
              <a:noFill/>
              <a:miter lim="800000"/>
              <a:headEnd/>
              <a:tailEnd/>
            </a:ln>
            <a:effectLst/>
          </p:spPr>
          <p:txBody>
            <a:bodyPr>
              <a:spAutoFit/>
            </a:bodyPr>
            <a:lstStyle/>
            <a:p>
              <a:pPr>
                <a:spcBef>
                  <a:spcPct val="50000"/>
                </a:spcBef>
              </a:pPr>
              <a:r>
                <a:rPr lang="en-US" sz="1600" dirty="0" smtClean="0"/>
                <a:t>26 </a:t>
              </a:r>
              <a:r>
                <a:rPr lang="en-US" sz="1600" dirty="0" err="1" smtClean="0"/>
                <a:t>estados</a:t>
              </a:r>
              <a:r>
                <a:rPr lang="en-US" sz="1600" dirty="0" smtClean="0"/>
                <a:t> + DF</a:t>
              </a:r>
              <a:endParaRPr lang="pt-BR" sz="1600" dirty="0"/>
            </a:p>
          </p:txBody>
        </p:sp>
        <p:grpSp>
          <p:nvGrpSpPr>
            <p:cNvPr id="5" name="Group 44"/>
            <p:cNvGrpSpPr>
              <a:grpSpLocks/>
            </p:cNvGrpSpPr>
            <p:nvPr/>
          </p:nvGrpSpPr>
          <p:grpSpPr bwMode="auto">
            <a:xfrm>
              <a:off x="1066" y="2115"/>
              <a:ext cx="3719" cy="544"/>
              <a:chOff x="1066" y="2115"/>
              <a:chExt cx="3719" cy="544"/>
            </a:xfrm>
          </p:grpSpPr>
          <p:sp>
            <p:nvSpPr>
              <p:cNvPr id="61485" name="Rectangle 45"/>
              <p:cNvSpPr>
                <a:spLocks noChangeArrowheads="1"/>
              </p:cNvSpPr>
              <p:nvPr/>
            </p:nvSpPr>
            <p:spPr bwMode="auto">
              <a:xfrm>
                <a:off x="3061" y="2115"/>
                <a:ext cx="1724" cy="503"/>
              </a:xfrm>
              <a:prstGeom prst="rect">
                <a:avLst/>
              </a:prstGeom>
              <a:noFill/>
              <a:ln w="9525" algn="ctr">
                <a:noFill/>
                <a:miter lim="800000"/>
                <a:headEnd/>
                <a:tailEnd/>
              </a:ln>
              <a:effectLst/>
            </p:spPr>
            <p:txBody>
              <a:bodyPr>
                <a:spAutoFit/>
              </a:bodyPr>
              <a:lstStyle/>
              <a:p>
                <a:pPr>
                  <a:lnSpc>
                    <a:spcPct val="60000"/>
                  </a:lnSpc>
                  <a:spcBef>
                    <a:spcPct val="50000"/>
                  </a:spcBef>
                </a:pPr>
                <a:r>
                  <a:rPr lang="pt-BR" sz="1600" b="1" dirty="0" smtClean="0"/>
                  <a:t>Devem oferecer</a:t>
                </a:r>
                <a:endParaRPr lang="pt-BR" sz="1600" b="1" dirty="0"/>
              </a:p>
              <a:p>
                <a:pPr>
                  <a:lnSpc>
                    <a:spcPct val="60000"/>
                  </a:lnSpc>
                  <a:spcBef>
                    <a:spcPct val="50000"/>
                  </a:spcBef>
                </a:pPr>
                <a:r>
                  <a:rPr lang="pt-BR" sz="1600" dirty="0" smtClean="0"/>
                  <a:t>Ensino Fundamental</a:t>
                </a:r>
                <a:endParaRPr lang="pt-BR" sz="1600" dirty="0"/>
              </a:p>
              <a:p>
                <a:pPr>
                  <a:lnSpc>
                    <a:spcPct val="60000"/>
                  </a:lnSpc>
                  <a:spcBef>
                    <a:spcPct val="50000"/>
                  </a:spcBef>
                </a:pPr>
                <a:r>
                  <a:rPr lang="pt-BR" sz="1600" dirty="0" smtClean="0"/>
                  <a:t>Ensino Médio</a:t>
                </a:r>
                <a:endParaRPr lang="pt-BR" sz="1600" dirty="0"/>
              </a:p>
            </p:txBody>
          </p:sp>
          <p:grpSp>
            <p:nvGrpSpPr>
              <p:cNvPr id="6" name="Group 46"/>
              <p:cNvGrpSpPr>
                <a:grpSpLocks/>
              </p:cNvGrpSpPr>
              <p:nvPr/>
            </p:nvGrpSpPr>
            <p:grpSpPr bwMode="auto">
              <a:xfrm>
                <a:off x="1066" y="2115"/>
                <a:ext cx="1814" cy="544"/>
                <a:chOff x="1066" y="2115"/>
                <a:chExt cx="1814" cy="544"/>
              </a:xfrm>
            </p:grpSpPr>
            <p:sp>
              <p:nvSpPr>
                <p:cNvPr id="61487" name="AutoShape 47"/>
                <p:cNvSpPr>
                  <a:spLocks noChangeArrowheads="1"/>
                </p:cNvSpPr>
                <p:nvPr/>
              </p:nvSpPr>
              <p:spPr bwMode="auto">
                <a:xfrm>
                  <a:off x="1066" y="2115"/>
                  <a:ext cx="1769" cy="544"/>
                </a:xfrm>
                <a:prstGeom prst="roundRect">
                  <a:avLst>
                    <a:gd name="adj" fmla="val 16667"/>
                  </a:avLst>
                </a:prstGeom>
                <a:solidFill>
                  <a:schemeClr val="accent2">
                    <a:lumMod val="60000"/>
                    <a:lumOff val="40000"/>
                    <a:alpha val="80000"/>
                  </a:schemeClr>
                </a:solidFill>
                <a:ln w="9525" algn="ctr">
                  <a:noFill/>
                  <a:round/>
                  <a:headEnd/>
                  <a:tailEnd/>
                </a:ln>
                <a:effectLst/>
              </p:spPr>
              <p:txBody>
                <a:bodyPr wrap="none" anchor="ctr"/>
                <a:lstStyle/>
                <a:p>
                  <a:endParaRPr lang="pt-BR"/>
                </a:p>
              </p:txBody>
            </p:sp>
            <p:sp>
              <p:nvSpPr>
                <p:cNvPr id="61488" name="Text Box 48"/>
                <p:cNvSpPr txBox="1">
                  <a:spLocks noChangeArrowheads="1"/>
                </p:cNvSpPr>
                <p:nvPr/>
              </p:nvSpPr>
              <p:spPr bwMode="auto">
                <a:xfrm>
                  <a:off x="1156" y="2188"/>
                  <a:ext cx="1724" cy="288"/>
                </a:xfrm>
                <a:prstGeom prst="rect">
                  <a:avLst/>
                </a:prstGeom>
                <a:noFill/>
                <a:ln w="9525" algn="ctr">
                  <a:noFill/>
                  <a:miter lim="800000"/>
                  <a:headEnd/>
                  <a:tailEnd/>
                </a:ln>
                <a:effectLst/>
              </p:spPr>
              <p:txBody>
                <a:bodyPr>
                  <a:spAutoFit/>
                </a:bodyPr>
                <a:lstStyle/>
                <a:p>
                  <a:pPr>
                    <a:spcBef>
                      <a:spcPct val="50000"/>
                    </a:spcBef>
                  </a:pPr>
                  <a:r>
                    <a:rPr lang="pt-BR" sz="2400" dirty="0" smtClean="0"/>
                    <a:t>Estados</a:t>
                  </a:r>
                  <a:endParaRPr lang="pt-BR" sz="1600" dirty="0"/>
                </a:p>
              </p:txBody>
            </p:sp>
          </p:grpSp>
        </p:grpSp>
      </p:grpSp>
      <p:grpSp>
        <p:nvGrpSpPr>
          <p:cNvPr id="7" name="Group 59"/>
          <p:cNvGrpSpPr>
            <a:grpSpLocks/>
          </p:cNvGrpSpPr>
          <p:nvPr/>
        </p:nvGrpSpPr>
        <p:grpSpPr bwMode="auto">
          <a:xfrm>
            <a:off x="1763713" y="5324475"/>
            <a:ext cx="5903912" cy="1200150"/>
            <a:chOff x="1066" y="1146"/>
            <a:chExt cx="3719" cy="756"/>
          </a:xfrm>
        </p:grpSpPr>
        <p:sp>
          <p:nvSpPr>
            <p:cNvPr id="61495" name="Rectangle 55"/>
            <p:cNvSpPr>
              <a:spLocks noChangeArrowheads="1"/>
            </p:cNvSpPr>
            <p:nvPr/>
          </p:nvSpPr>
          <p:spPr bwMode="auto">
            <a:xfrm>
              <a:off x="3061" y="1162"/>
              <a:ext cx="1724" cy="503"/>
            </a:xfrm>
            <a:prstGeom prst="rect">
              <a:avLst/>
            </a:prstGeom>
            <a:noFill/>
            <a:ln w="9525" algn="ctr">
              <a:noFill/>
              <a:miter lim="800000"/>
              <a:headEnd/>
              <a:tailEnd/>
            </a:ln>
            <a:effectLst/>
          </p:spPr>
          <p:txBody>
            <a:bodyPr>
              <a:spAutoFit/>
            </a:bodyPr>
            <a:lstStyle/>
            <a:p>
              <a:pPr>
                <a:lnSpc>
                  <a:spcPct val="60000"/>
                </a:lnSpc>
                <a:spcBef>
                  <a:spcPct val="50000"/>
                </a:spcBef>
              </a:pPr>
              <a:r>
                <a:rPr lang="pt-BR" sz="1600" b="1" dirty="0" smtClean="0"/>
                <a:t>Devem oferecer</a:t>
              </a:r>
            </a:p>
            <a:p>
              <a:pPr>
                <a:lnSpc>
                  <a:spcPct val="60000"/>
                </a:lnSpc>
                <a:spcBef>
                  <a:spcPct val="50000"/>
                </a:spcBef>
              </a:pPr>
              <a:r>
                <a:rPr lang="pt-BR" sz="1600" dirty="0" smtClean="0"/>
                <a:t>Educação Infantil</a:t>
              </a:r>
              <a:endParaRPr lang="pt-BR" sz="1600" dirty="0"/>
            </a:p>
            <a:p>
              <a:pPr>
                <a:lnSpc>
                  <a:spcPct val="60000"/>
                </a:lnSpc>
                <a:spcBef>
                  <a:spcPct val="50000"/>
                </a:spcBef>
              </a:pPr>
              <a:r>
                <a:rPr lang="pt-BR" sz="1600" dirty="0" smtClean="0"/>
                <a:t>Ensino Fundamental</a:t>
              </a:r>
              <a:endParaRPr lang="pt-BR" sz="1600" dirty="0"/>
            </a:p>
          </p:txBody>
        </p:sp>
        <p:sp>
          <p:nvSpPr>
            <p:cNvPr id="61496" name="Text Box 56"/>
            <p:cNvSpPr txBox="1">
              <a:spLocks noChangeArrowheads="1"/>
            </p:cNvSpPr>
            <p:nvPr/>
          </p:nvSpPr>
          <p:spPr bwMode="auto">
            <a:xfrm>
              <a:off x="1202" y="1690"/>
              <a:ext cx="1315" cy="212"/>
            </a:xfrm>
            <a:prstGeom prst="rect">
              <a:avLst/>
            </a:prstGeom>
            <a:noFill/>
            <a:ln w="9525" algn="ctr">
              <a:noFill/>
              <a:miter lim="800000"/>
              <a:headEnd/>
              <a:tailEnd/>
            </a:ln>
            <a:effectLst/>
          </p:spPr>
          <p:txBody>
            <a:bodyPr>
              <a:spAutoFit/>
            </a:bodyPr>
            <a:lstStyle/>
            <a:p>
              <a:pPr>
                <a:spcBef>
                  <a:spcPct val="50000"/>
                </a:spcBef>
              </a:pPr>
              <a:r>
                <a:rPr lang="pt-BR" sz="1600" dirty="0" smtClean="0"/>
                <a:t>5.570 </a:t>
              </a:r>
              <a:r>
                <a:rPr lang="pt-BR" sz="1600" dirty="0" smtClean="0"/>
                <a:t>municípios</a:t>
              </a:r>
              <a:endParaRPr lang="pt-BR" sz="1600" dirty="0"/>
            </a:p>
          </p:txBody>
        </p:sp>
        <p:sp>
          <p:nvSpPr>
            <p:cNvPr id="61497" name="AutoShape 57"/>
            <p:cNvSpPr>
              <a:spLocks noChangeArrowheads="1"/>
            </p:cNvSpPr>
            <p:nvPr/>
          </p:nvSpPr>
          <p:spPr bwMode="auto">
            <a:xfrm>
              <a:off x="1066" y="1146"/>
              <a:ext cx="1769" cy="544"/>
            </a:xfrm>
            <a:prstGeom prst="roundRect">
              <a:avLst>
                <a:gd name="adj" fmla="val 16667"/>
              </a:avLst>
            </a:prstGeom>
            <a:solidFill>
              <a:schemeClr val="accent2">
                <a:lumMod val="60000"/>
                <a:lumOff val="40000"/>
                <a:alpha val="80000"/>
              </a:schemeClr>
            </a:solidFill>
            <a:ln w="9525" algn="ctr">
              <a:noFill/>
              <a:round/>
              <a:headEnd/>
              <a:tailEnd/>
            </a:ln>
            <a:effectLst/>
          </p:spPr>
          <p:txBody>
            <a:bodyPr wrap="none" anchor="ctr"/>
            <a:lstStyle/>
            <a:p>
              <a:endParaRPr lang="pt-BR"/>
            </a:p>
          </p:txBody>
        </p:sp>
        <p:sp>
          <p:nvSpPr>
            <p:cNvPr id="61498" name="Text Box 58"/>
            <p:cNvSpPr txBox="1">
              <a:spLocks noChangeArrowheads="1"/>
            </p:cNvSpPr>
            <p:nvPr/>
          </p:nvSpPr>
          <p:spPr bwMode="auto">
            <a:xfrm>
              <a:off x="1122" y="1265"/>
              <a:ext cx="1723" cy="288"/>
            </a:xfrm>
            <a:prstGeom prst="rect">
              <a:avLst/>
            </a:prstGeom>
            <a:noFill/>
            <a:ln w="9525" algn="ctr">
              <a:noFill/>
              <a:miter lim="800000"/>
              <a:headEnd/>
              <a:tailEnd/>
            </a:ln>
            <a:effectLst/>
          </p:spPr>
          <p:txBody>
            <a:bodyPr>
              <a:spAutoFit/>
            </a:bodyPr>
            <a:lstStyle/>
            <a:p>
              <a:pPr>
                <a:spcBef>
                  <a:spcPct val="50000"/>
                </a:spcBef>
              </a:pPr>
              <a:r>
                <a:rPr lang="pt-BR" sz="2400" dirty="0" smtClean="0"/>
                <a:t>Municípios</a:t>
              </a:r>
              <a:endParaRPr lang="pt-BR" sz="1600" dirty="0"/>
            </a:p>
          </p:txBody>
        </p:sp>
      </p:grpSp>
      <p:sp>
        <p:nvSpPr>
          <p:cNvPr id="29" name="Título 1"/>
          <p:cNvSpPr txBox="1">
            <a:spLocks/>
          </p:cNvSpPr>
          <p:nvPr/>
        </p:nvSpPr>
        <p:spPr>
          <a:xfrm>
            <a:off x="0" y="0"/>
            <a:ext cx="9144000" cy="1052736"/>
          </a:xfrm>
          <a:prstGeom prst="rect">
            <a:avLst/>
          </a:prstGeom>
          <a:solidFill>
            <a:schemeClr val="accent2">
              <a:lumMod val="75000"/>
            </a:schemeClr>
          </a:solidFill>
        </p:spPr>
        <p:txBody>
          <a:bodyPr vert="horz" lIns="91440" tIns="45720" rIns="91440" bIns="45720" rtlCol="0" anchor="ctr">
            <a:normAutofit/>
          </a:bodyPr>
          <a:lstStyle/>
          <a:p>
            <a:pPr lvl="0">
              <a:spcBef>
                <a:spcPct val="0"/>
              </a:spcBef>
            </a:pPr>
            <a:r>
              <a:rPr kumimoji="0" lang="en-US" sz="4800" i="0" u="none" strike="noStrike" kern="1200" cap="none" spc="0" normalizeH="0" baseline="0" noProof="0" dirty="0" err="1" smtClean="0">
                <a:ln>
                  <a:noFill/>
                </a:ln>
                <a:solidFill>
                  <a:schemeClr val="bg1"/>
                </a:solidFill>
                <a:effectLst/>
                <a:uLnTx/>
                <a:uFillTx/>
                <a:latin typeface="+mj-lt"/>
                <a:ea typeface="+mj-ea"/>
                <a:cs typeface="+mj-cs"/>
              </a:rPr>
              <a:t>Acesso</a:t>
            </a:r>
            <a:r>
              <a:rPr kumimoji="0" lang="en-US" sz="4800" i="0" u="none" strike="noStrike" kern="1200" cap="none" spc="0" normalizeH="0" noProof="0" dirty="0" smtClean="0">
                <a:ln>
                  <a:noFill/>
                </a:ln>
                <a:solidFill>
                  <a:schemeClr val="bg1"/>
                </a:solidFill>
                <a:effectLst/>
                <a:uLnTx/>
                <a:uFillTx/>
                <a:latin typeface="+mj-lt"/>
                <a:ea typeface="+mj-ea"/>
                <a:cs typeface="+mj-cs"/>
              </a:rPr>
              <a:t> à </a:t>
            </a:r>
            <a:r>
              <a:rPr kumimoji="0" lang="en-US" sz="4800" i="0" u="none" strike="noStrike" kern="1200" cap="none" spc="0" normalizeH="0" noProof="0" dirty="0" err="1" smtClean="0">
                <a:ln>
                  <a:noFill/>
                </a:ln>
                <a:solidFill>
                  <a:schemeClr val="bg1"/>
                </a:solidFill>
                <a:effectLst/>
                <a:uLnTx/>
                <a:uFillTx/>
                <a:latin typeface="+mj-lt"/>
                <a:ea typeface="+mj-ea"/>
                <a:cs typeface="+mj-cs"/>
              </a:rPr>
              <a:t>educação</a:t>
            </a:r>
            <a:endParaRPr kumimoji="0" lang="pt-BR" sz="4800"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de cantos arredondados 4"/>
          <p:cNvSpPr/>
          <p:nvPr/>
        </p:nvSpPr>
        <p:spPr>
          <a:xfrm>
            <a:off x="81888" y="1196752"/>
            <a:ext cx="8964488" cy="1512168"/>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ítulo 1"/>
          <p:cNvSpPr>
            <a:spLocks noGrp="1"/>
          </p:cNvSpPr>
          <p:nvPr>
            <p:ph type="title"/>
          </p:nvPr>
        </p:nvSpPr>
        <p:spPr>
          <a:xfrm>
            <a:off x="35496" y="44624"/>
            <a:ext cx="8229600" cy="1143000"/>
          </a:xfrm>
        </p:spPr>
        <p:txBody>
          <a:bodyPr>
            <a:normAutofit fontScale="90000"/>
          </a:bodyPr>
          <a:lstStyle/>
          <a:p>
            <a:pPr lvl="0" algn="l"/>
            <a:r>
              <a:rPr lang="en-US" sz="3600" b="1" dirty="0" err="1" smtClean="0">
                <a:solidFill>
                  <a:srgbClr val="C00000"/>
                </a:solidFill>
                <a:latin typeface="Arial Black" pitchFamily="34" charset="0"/>
                <a:ea typeface="Adobe Heiti Std R" pitchFamily="34" charset="-128"/>
              </a:rPr>
              <a:t>Recursos</a:t>
            </a:r>
            <a:r>
              <a:rPr lang="en-US" sz="3600" b="1" dirty="0" smtClean="0">
                <a:solidFill>
                  <a:srgbClr val="C00000"/>
                </a:solidFill>
                <a:latin typeface="Arial Black" pitchFamily="34" charset="0"/>
                <a:ea typeface="Adobe Heiti Std R" pitchFamily="34" charset="-128"/>
              </a:rPr>
              <a:t> </a:t>
            </a:r>
            <a:r>
              <a:rPr lang="en-US" sz="3600" b="1" dirty="0" err="1" smtClean="0">
                <a:solidFill>
                  <a:srgbClr val="C00000"/>
                </a:solidFill>
                <a:latin typeface="Arial Black" pitchFamily="34" charset="0"/>
                <a:ea typeface="Adobe Heiti Std R" pitchFamily="34" charset="-128"/>
              </a:rPr>
              <a:t>destinados</a:t>
            </a:r>
            <a:r>
              <a:rPr lang="en-US" sz="3600" b="1" dirty="0" smtClean="0">
                <a:solidFill>
                  <a:srgbClr val="C00000"/>
                </a:solidFill>
                <a:latin typeface="Arial Black" pitchFamily="34" charset="0"/>
                <a:ea typeface="Adobe Heiti Std R" pitchFamily="34" charset="-128"/>
              </a:rPr>
              <a:t> à </a:t>
            </a:r>
            <a:r>
              <a:rPr lang="en-US" sz="3600" b="1" dirty="0" err="1" smtClean="0">
                <a:solidFill>
                  <a:srgbClr val="C00000"/>
                </a:solidFill>
                <a:latin typeface="Arial Black" pitchFamily="34" charset="0"/>
                <a:ea typeface="Adobe Heiti Std R" pitchFamily="34" charset="-128"/>
              </a:rPr>
              <a:t>educação</a:t>
            </a:r>
            <a:endParaRPr lang="pt-BR" sz="3600" b="1" dirty="0">
              <a:solidFill>
                <a:srgbClr val="C00000"/>
              </a:solidFill>
              <a:latin typeface="Arial Black" pitchFamily="34" charset="0"/>
              <a:ea typeface="Adobe Heiti Std R" pitchFamily="34" charset="-128"/>
            </a:endParaRPr>
          </a:p>
        </p:txBody>
      </p:sp>
      <p:sp>
        <p:nvSpPr>
          <p:cNvPr id="3" name="Espaço Reservado para Conteúdo 2"/>
          <p:cNvSpPr>
            <a:spLocks noGrp="1"/>
          </p:cNvSpPr>
          <p:nvPr>
            <p:ph idx="1"/>
          </p:nvPr>
        </p:nvSpPr>
        <p:spPr>
          <a:xfrm>
            <a:off x="144016" y="2852936"/>
            <a:ext cx="8820472" cy="4005064"/>
          </a:xfrm>
        </p:spPr>
        <p:txBody>
          <a:bodyPr>
            <a:normAutofit fontScale="32500" lnSpcReduction="20000"/>
          </a:bodyPr>
          <a:lstStyle/>
          <a:p>
            <a:pPr lvl="0">
              <a:buNone/>
            </a:pPr>
            <a:r>
              <a:rPr lang="pt-BR" sz="6000" b="1" dirty="0" smtClean="0"/>
              <a:t>Vinculação de recursos:</a:t>
            </a:r>
          </a:p>
          <a:p>
            <a:pPr lvl="0">
              <a:buNone/>
            </a:pPr>
            <a:r>
              <a:rPr lang="pt-BR" sz="6000" b="1" dirty="0" smtClean="0"/>
              <a:t>IMPOSTOS  E TRANSFERÊNCIAS</a:t>
            </a:r>
          </a:p>
          <a:p>
            <a:pPr lvl="0">
              <a:buNone/>
            </a:pPr>
            <a:endParaRPr lang="pt-BR" sz="3600" dirty="0" smtClean="0"/>
          </a:p>
          <a:p>
            <a:pPr>
              <a:buNone/>
            </a:pPr>
            <a:endParaRPr lang="en-US" dirty="0" smtClean="0"/>
          </a:p>
          <a:p>
            <a:pPr>
              <a:buNone/>
            </a:pPr>
            <a:r>
              <a:rPr lang="en-US" sz="5500" dirty="0" smtClean="0"/>
              <a:t>DESPESAS: </a:t>
            </a:r>
            <a:r>
              <a:rPr lang="en-US" sz="5500" dirty="0" err="1" smtClean="0">
                <a:solidFill>
                  <a:srgbClr val="C00000"/>
                </a:solidFill>
              </a:rPr>
              <a:t>Manutenção</a:t>
            </a:r>
            <a:r>
              <a:rPr lang="en-US" sz="5500" dirty="0" smtClean="0">
                <a:solidFill>
                  <a:srgbClr val="C00000"/>
                </a:solidFill>
              </a:rPr>
              <a:t> e </a:t>
            </a:r>
            <a:r>
              <a:rPr lang="en-US" sz="5500" dirty="0" err="1" smtClean="0">
                <a:solidFill>
                  <a:srgbClr val="C00000"/>
                </a:solidFill>
              </a:rPr>
              <a:t>Desenvolvimento</a:t>
            </a:r>
            <a:r>
              <a:rPr lang="en-US" sz="5500" dirty="0" smtClean="0">
                <a:solidFill>
                  <a:srgbClr val="C00000"/>
                </a:solidFill>
              </a:rPr>
              <a:t> do </a:t>
            </a:r>
            <a:r>
              <a:rPr lang="en-US" sz="5500" dirty="0" err="1" smtClean="0">
                <a:solidFill>
                  <a:srgbClr val="C00000"/>
                </a:solidFill>
              </a:rPr>
              <a:t>Ensino</a:t>
            </a:r>
            <a:r>
              <a:rPr lang="en-US" sz="5500" dirty="0" smtClean="0">
                <a:solidFill>
                  <a:srgbClr val="C00000"/>
                </a:solidFill>
              </a:rPr>
              <a:t> (MDE)</a:t>
            </a:r>
          </a:p>
          <a:p>
            <a:pPr>
              <a:buNone/>
            </a:pPr>
            <a:r>
              <a:rPr lang="en-US" sz="5500" dirty="0" smtClean="0"/>
              <a:t>LDB/1996: arts. 70 e 71</a:t>
            </a:r>
          </a:p>
          <a:p>
            <a:pPr>
              <a:buNone/>
            </a:pPr>
            <a:endParaRPr lang="pt-BR" sz="3400" dirty="0" smtClean="0"/>
          </a:p>
          <a:p>
            <a:endParaRPr lang="pt-BR" sz="4300" dirty="0" smtClean="0"/>
          </a:p>
          <a:p>
            <a:pPr>
              <a:buNone/>
            </a:pPr>
            <a:r>
              <a:rPr lang="pt-BR" sz="5500" dirty="0" smtClean="0">
                <a:solidFill>
                  <a:srgbClr val="C00000"/>
                </a:solidFill>
              </a:rPr>
              <a:t>PERCENTUAL DO PIB </a:t>
            </a:r>
            <a:r>
              <a:rPr lang="pt-BR" sz="5500" dirty="0" smtClean="0"/>
              <a:t>DESTINADO À EDUCAÇÃO (</a:t>
            </a:r>
            <a:r>
              <a:rPr lang="pt-BR" sz="4900" dirty="0" smtClean="0"/>
              <a:t>EC 59 de 2009  - Art. 214 da CF)</a:t>
            </a:r>
          </a:p>
          <a:p>
            <a:pPr>
              <a:buNone/>
            </a:pPr>
            <a:r>
              <a:rPr lang="pt-BR" sz="4900" b="1" dirty="0" smtClean="0"/>
              <a:t>Art. 214. </a:t>
            </a:r>
            <a:r>
              <a:rPr lang="pt-BR" sz="4900" dirty="0" smtClean="0"/>
              <a:t>A lei estabelecerá o </a:t>
            </a:r>
            <a:r>
              <a:rPr lang="pt-BR" sz="4900" b="1" dirty="0" smtClean="0">
                <a:solidFill>
                  <a:srgbClr val="C00000"/>
                </a:solidFill>
              </a:rPr>
              <a:t>plano nacional de educação</a:t>
            </a:r>
            <a:r>
              <a:rPr lang="pt-BR" sz="4900" dirty="0" smtClean="0"/>
              <a:t>, de duração decenal, com o objetivo de articular o sistema nacional de educação em regime de colaboração e definir diretrizes, objetivos, metas e estratégias de implementação para assegurar a manutenção e desenvolvimento do ensino em seus diversos níveis, etapas e modalidades por meio de ações integradas dos poderes públicos das diferentes esferas federativas que conduzam a:</a:t>
            </a:r>
          </a:p>
          <a:p>
            <a:pPr>
              <a:buNone/>
            </a:pPr>
            <a:r>
              <a:rPr lang="pt-BR" sz="4900" dirty="0" smtClean="0"/>
              <a:t> VI </a:t>
            </a:r>
            <a:r>
              <a:rPr lang="pt-BR" sz="4900" b="1" dirty="0" smtClean="0">
                <a:solidFill>
                  <a:srgbClr val="C00000"/>
                </a:solidFill>
              </a:rPr>
              <a:t>- estabelecimento de meta de aplicação de recursos públicos </a:t>
            </a:r>
            <a:r>
              <a:rPr lang="pt-BR" sz="4900" dirty="0" smtClean="0"/>
              <a:t>em educação como proporção do produto interno bruto.</a:t>
            </a:r>
            <a:endParaRPr lang="pt-BR" sz="4900" dirty="0"/>
          </a:p>
        </p:txBody>
      </p:sp>
      <p:sp>
        <p:nvSpPr>
          <p:cNvPr id="6" name="Retângulo 5"/>
          <p:cNvSpPr/>
          <p:nvPr/>
        </p:nvSpPr>
        <p:spPr>
          <a:xfrm>
            <a:off x="179512" y="1340768"/>
            <a:ext cx="8784976" cy="1200329"/>
          </a:xfrm>
          <a:prstGeom prst="rect">
            <a:avLst/>
          </a:prstGeom>
        </p:spPr>
        <p:txBody>
          <a:bodyPr wrap="square">
            <a:spAutoFit/>
          </a:bodyPr>
          <a:lstStyle/>
          <a:p>
            <a:pPr>
              <a:buFont typeface="Wingdings" pitchFamily="2" charset="2"/>
              <a:buChar char="ü"/>
            </a:pPr>
            <a:r>
              <a:rPr lang="pt-BR" b="1" dirty="0" smtClean="0">
                <a:solidFill>
                  <a:schemeClr val="bg1"/>
                </a:solidFill>
              </a:rPr>
              <a:t> recursos próprios</a:t>
            </a:r>
            <a:r>
              <a:rPr lang="pt-BR" dirty="0" smtClean="0">
                <a:solidFill>
                  <a:schemeClr val="bg1"/>
                </a:solidFill>
              </a:rPr>
              <a:t> da União, estados e município (</a:t>
            </a:r>
            <a:r>
              <a:rPr lang="pt-BR" b="1" dirty="0" smtClean="0">
                <a:solidFill>
                  <a:schemeClr val="bg1"/>
                </a:solidFill>
              </a:rPr>
              <a:t>impostos</a:t>
            </a:r>
            <a:r>
              <a:rPr lang="pt-BR" dirty="0" smtClean="0">
                <a:solidFill>
                  <a:schemeClr val="bg1"/>
                </a:solidFill>
              </a:rPr>
              <a:t>)</a:t>
            </a:r>
            <a:endParaRPr lang="pt-BR" sz="2000" dirty="0" smtClean="0">
              <a:solidFill>
                <a:schemeClr val="bg1"/>
              </a:solidFill>
            </a:endParaRPr>
          </a:p>
          <a:p>
            <a:pPr>
              <a:buFont typeface="Wingdings" pitchFamily="2" charset="2"/>
              <a:buChar char="ü"/>
            </a:pPr>
            <a:r>
              <a:rPr lang="pt-BR" dirty="0" smtClean="0">
                <a:solidFill>
                  <a:schemeClr val="bg1"/>
                </a:solidFill>
              </a:rPr>
              <a:t> </a:t>
            </a:r>
            <a:r>
              <a:rPr lang="pt-BR" b="1" dirty="0" smtClean="0">
                <a:solidFill>
                  <a:schemeClr val="bg1"/>
                </a:solidFill>
              </a:rPr>
              <a:t>transferências constitucionais</a:t>
            </a:r>
            <a:r>
              <a:rPr lang="pt-BR" dirty="0" smtClean="0">
                <a:solidFill>
                  <a:schemeClr val="bg1"/>
                </a:solidFill>
              </a:rPr>
              <a:t> entre entes federados (função de equalizar a capacidade arrecadadora e as responsabilidades na prestação de serviços – Fundos de Participação)</a:t>
            </a:r>
          </a:p>
          <a:p>
            <a:pPr>
              <a:buFont typeface="Wingdings" pitchFamily="2" charset="2"/>
              <a:buChar char="ü"/>
            </a:pPr>
            <a:r>
              <a:rPr lang="pt-BR" b="1" dirty="0" smtClean="0">
                <a:solidFill>
                  <a:schemeClr val="bg1"/>
                </a:solidFill>
              </a:rPr>
              <a:t>  salário-educação </a:t>
            </a:r>
            <a:r>
              <a:rPr lang="pt-BR" dirty="0" smtClean="0">
                <a:solidFill>
                  <a:schemeClr val="bg1"/>
                </a:solidFill>
              </a:rPr>
              <a:t>(</a:t>
            </a:r>
            <a:r>
              <a:rPr lang="pt-BR" dirty="0" err="1" smtClean="0">
                <a:solidFill>
                  <a:schemeClr val="bg1"/>
                </a:solidFill>
              </a:rPr>
              <a:t>contribuição-social</a:t>
            </a:r>
            <a:r>
              <a:rPr lang="pt-BR" dirty="0" smtClean="0">
                <a:solidFill>
                  <a:schemeClr val="bg1"/>
                </a:solidFill>
              </a:rPr>
              <a:t>)</a:t>
            </a:r>
          </a:p>
        </p:txBody>
      </p:sp>
      <p:sp>
        <p:nvSpPr>
          <p:cNvPr id="8" name="Retângulo 7"/>
          <p:cNvSpPr/>
          <p:nvPr/>
        </p:nvSpPr>
        <p:spPr>
          <a:xfrm>
            <a:off x="5292080" y="2852936"/>
            <a:ext cx="3603725" cy="769441"/>
          </a:xfrm>
          <a:prstGeom prst="rect">
            <a:avLst/>
          </a:prstGeom>
          <a:solidFill>
            <a:schemeClr val="accent2">
              <a:lumMod val="60000"/>
              <a:lumOff val="40000"/>
              <a:alpha val="60000"/>
            </a:schemeClr>
          </a:solidFill>
        </p:spPr>
        <p:txBody>
          <a:bodyPr wrap="square">
            <a:spAutoFit/>
          </a:bodyPr>
          <a:lstStyle/>
          <a:p>
            <a:pPr marL="742950" lvl="1" indent="-285750">
              <a:spcBef>
                <a:spcPct val="20000"/>
              </a:spcBef>
            </a:pPr>
            <a:r>
              <a:rPr lang="pt-BR" sz="2000" dirty="0" smtClean="0">
                <a:solidFill>
                  <a:prstClr val="black"/>
                </a:solidFill>
              </a:rPr>
              <a:t>25% estados e municípios</a:t>
            </a:r>
          </a:p>
          <a:p>
            <a:pPr marL="742950" lvl="1" indent="-285750">
              <a:spcBef>
                <a:spcPct val="20000"/>
              </a:spcBef>
            </a:pPr>
            <a:r>
              <a:rPr lang="pt-BR" sz="2000" dirty="0" smtClean="0">
                <a:solidFill>
                  <a:prstClr val="black"/>
                </a:solidFill>
              </a:rPr>
              <a:t>18% União</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l"/>
            <a:r>
              <a:rPr lang="en-US" sz="3600" b="1" dirty="0" err="1" smtClean="0">
                <a:solidFill>
                  <a:srgbClr val="C00000"/>
                </a:solidFill>
                <a:latin typeface="Arial Black" pitchFamily="34" charset="0"/>
                <a:ea typeface="Adobe Heiti Std R" pitchFamily="34" charset="-128"/>
              </a:rPr>
              <a:t>Planos</a:t>
            </a:r>
            <a:r>
              <a:rPr lang="en-US" sz="3600" b="1" dirty="0" smtClean="0">
                <a:solidFill>
                  <a:srgbClr val="C00000"/>
                </a:solidFill>
                <a:latin typeface="Arial Black" pitchFamily="34" charset="0"/>
                <a:ea typeface="Adobe Heiti Std R" pitchFamily="34" charset="-128"/>
              </a:rPr>
              <a:t> </a:t>
            </a:r>
            <a:r>
              <a:rPr lang="en-US" sz="3600" b="1" dirty="0" err="1" smtClean="0">
                <a:solidFill>
                  <a:srgbClr val="C00000"/>
                </a:solidFill>
                <a:latin typeface="Arial Black" pitchFamily="34" charset="0"/>
                <a:ea typeface="Adobe Heiti Std R" pitchFamily="34" charset="-128"/>
              </a:rPr>
              <a:t>Decenais</a:t>
            </a:r>
            <a:r>
              <a:rPr lang="en-US" sz="3600" b="1" dirty="0" smtClean="0">
                <a:solidFill>
                  <a:srgbClr val="C00000"/>
                </a:solidFill>
                <a:latin typeface="Arial Black" pitchFamily="34" charset="0"/>
                <a:ea typeface="Adobe Heiti Std R" pitchFamily="34" charset="-128"/>
              </a:rPr>
              <a:t> de </a:t>
            </a:r>
            <a:r>
              <a:rPr lang="en-US" sz="3600" b="1" dirty="0" err="1" smtClean="0">
                <a:solidFill>
                  <a:srgbClr val="C00000"/>
                </a:solidFill>
                <a:latin typeface="Arial Black" pitchFamily="34" charset="0"/>
                <a:ea typeface="Adobe Heiti Std R" pitchFamily="34" charset="-128"/>
              </a:rPr>
              <a:t>Educação</a:t>
            </a:r>
            <a:endParaRPr lang="pt-BR" sz="3600" b="1" dirty="0">
              <a:solidFill>
                <a:schemeClr val="accent2"/>
              </a:solidFill>
              <a:latin typeface="Arial Black" pitchFamily="34" charset="0"/>
              <a:ea typeface="Adobe Heiti Std R" pitchFamily="34" charset="-128"/>
            </a:endParaRPr>
          </a:p>
        </p:txBody>
      </p:sp>
      <p:sp>
        <p:nvSpPr>
          <p:cNvPr id="3" name="Espaço Reservado para Conteúdo 2"/>
          <p:cNvSpPr>
            <a:spLocks noGrp="1"/>
          </p:cNvSpPr>
          <p:nvPr>
            <p:ph idx="1"/>
          </p:nvPr>
        </p:nvSpPr>
        <p:spPr>
          <a:xfrm>
            <a:off x="457200" y="1600200"/>
            <a:ext cx="8435280" cy="4925144"/>
          </a:xfrm>
        </p:spPr>
        <p:txBody>
          <a:bodyPr>
            <a:normAutofit fontScale="92500" lnSpcReduction="10000"/>
          </a:bodyPr>
          <a:lstStyle/>
          <a:p>
            <a:pPr>
              <a:spcAft>
                <a:spcPts val="1200"/>
              </a:spcAft>
              <a:buFont typeface="Wingdings" pitchFamily="2" charset="2"/>
              <a:buChar char="§"/>
            </a:pPr>
            <a:r>
              <a:rPr lang="pt-BR" sz="2800" dirty="0" smtClean="0"/>
              <a:t>São o </a:t>
            </a:r>
            <a:r>
              <a:rPr lang="pt-BR" sz="2800" b="1" dirty="0" smtClean="0">
                <a:solidFill>
                  <a:srgbClr val="C00000"/>
                </a:solidFill>
              </a:rPr>
              <a:t>mais importante instrumento da política educacional</a:t>
            </a:r>
            <a:r>
              <a:rPr lang="pt-BR" sz="2800" dirty="0" smtClean="0"/>
              <a:t>.</a:t>
            </a:r>
          </a:p>
          <a:p>
            <a:pPr>
              <a:spcAft>
                <a:spcPts val="1200"/>
              </a:spcAft>
              <a:buFont typeface="Wingdings" pitchFamily="2" charset="2"/>
              <a:buChar char="§"/>
            </a:pPr>
            <a:r>
              <a:rPr lang="pt-BR" sz="2800" dirty="0" smtClean="0"/>
              <a:t>Definem metas de médio e longo prazo </a:t>
            </a:r>
          </a:p>
          <a:p>
            <a:pPr>
              <a:spcAft>
                <a:spcPts val="1200"/>
              </a:spcAft>
              <a:buFont typeface="Wingdings" pitchFamily="2" charset="2"/>
              <a:buChar char="§"/>
            </a:pPr>
            <a:r>
              <a:rPr lang="pt-BR" sz="2800" dirty="0" smtClean="0"/>
              <a:t>Representam um avanço contra a descontinuidade das políticas </a:t>
            </a:r>
          </a:p>
          <a:p>
            <a:pPr>
              <a:spcAft>
                <a:spcPts val="1200"/>
              </a:spcAft>
              <a:buFont typeface="Wingdings" pitchFamily="2" charset="2"/>
              <a:buChar char="§"/>
            </a:pPr>
            <a:r>
              <a:rPr lang="pt-BR" sz="2800" dirty="0" smtClean="0"/>
              <a:t>Orientam a formulação de políticas de gestão educacional e referenciam o controle social e a participação cidadã.</a:t>
            </a:r>
          </a:p>
          <a:p>
            <a:pPr>
              <a:spcAft>
                <a:spcPts val="1200"/>
              </a:spcAft>
              <a:buFont typeface="Wingdings" pitchFamily="2" charset="2"/>
              <a:buChar char="§"/>
            </a:pPr>
            <a:r>
              <a:rPr lang="pt-BR" sz="2800" dirty="0" smtClean="0"/>
              <a:t>Articulam todo o atendimento educacional em um território</a:t>
            </a:r>
          </a:p>
          <a:p>
            <a:pPr algn="r">
              <a:spcAft>
                <a:spcPts val="1200"/>
              </a:spcAft>
              <a:buNone/>
            </a:pPr>
            <a:r>
              <a:rPr lang="en-US" i="1" dirty="0" err="1" smtClean="0">
                <a:solidFill>
                  <a:srgbClr val="C00000"/>
                </a:solidFill>
              </a:rPr>
              <a:t>Iniciativa</a:t>
            </a:r>
            <a:r>
              <a:rPr lang="en-US" i="1" dirty="0" smtClean="0">
                <a:solidFill>
                  <a:srgbClr val="C00000"/>
                </a:solidFill>
              </a:rPr>
              <a:t> De </a:t>
            </a:r>
            <a:r>
              <a:rPr lang="en-US" i="1" dirty="0" err="1" smtClean="0">
                <a:solidFill>
                  <a:srgbClr val="C00000"/>
                </a:solidFill>
              </a:rPr>
              <a:t>Olho</a:t>
            </a:r>
            <a:r>
              <a:rPr lang="en-US" i="1" dirty="0" smtClean="0">
                <a:solidFill>
                  <a:srgbClr val="C00000"/>
                </a:solidFill>
              </a:rPr>
              <a:t> </a:t>
            </a:r>
            <a:r>
              <a:rPr lang="en-US" i="1" dirty="0" err="1" smtClean="0">
                <a:solidFill>
                  <a:srgbClr val="C00000"/>
                </a:solidFill>
              </a:rPr>
              <a:t>nos</a:t>
            </a:r>
            <a:r>
              <a:rPr lang="en-US" i="1" dirty="0" smtClean="0">
                <a:solidFill>
                  <a:srgbClr val="C00000"/>
                </a:solidFill>
              </a:rPr>
              <a:t> </a:t>
            </a:r>
            <a:r>
              <a:rPr lang="en-US" i="1" dirty="0" err="1" smtClean="0">
                <a:solidFill>
                  <a:srgbClr val="C00000"/>
                </a:solidFill>
              </a:rPr>
              <a:t>Planos</a:t>
            </a:r>
            <a:endParaRPr lang="pt-BR" i="1" dirty="0" smtClean="0">
              <a:solidFill>
                <a:srgbClr val="C0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l"/>
            <a:r>
              <a:rPr lang="en-US" b="1" dirty="0" smtClean="0">
                <a:solidFill>
                  <a:srgbClr val="C00000"/>
                </a:solidFill>
                <a:latin typeface="Arial Black" pitchFamily="34" charset="0"/>
                <a:ea typeface="Adobe Heiti Std R" pitchFamily="34" charset="-128"/>
              </a:rPr>
              <a:t>Plano </a:t>
            </a:r>
            <a:r>
              <a:rPr lang="en-US" b="1" dirty="0" err="1" smtClean="0">
                <a:solidFill>
                  <a:srgbClr val="C00000"/>
                </a:solidFill>
                <a:latin typeface="Arial Black" pitchFamily="34" charset="0"/>
                <a:ea typeface="Adobe Heiti Std R" pitchFamily="34" charset="-128"/>
              </a:rPr>
              <a:t>Nacional</a:t>
            </a:r>
            <a:r>
              <a:rPr lang="en-US" b="1" dirty="0" smtClean="0">
                <a:solidFill>
                  <a:srgbClr val="C00000"/>
                </a:solidFill>
                <a:latin typeface="Arial Black" pitchFamily="34" charset="0"/>
                <a:ea typeface="Adobe Heiti Std R" pitchFamily="34" charset="-128"/>
              </a:rPr>
              <a:t> de </a:t>
            </a:r>
            <a:r>
              <a:rPr lang="en-US" b="1" dirty="0" err="1" smtClean="0">
                <a:solidFill>
                  <a:srgbClr val="C00000"/>
                </a:solidFill>
                <a:latin typeface="Arial Black" pitchFamily="34" charset="0"/>
                <a:ea typeface="Adobe Heiti Std R" pitchFamily="34" charset="-128"/>
              </a:rPr>
              <a:t>Educação</a:t>
            </a:r>
            <a:endParaRPr lang="pt-BR" b="1" dirty="0">
              <a:solidFill>
                <a:schemeClr val="accent2"/>
              </a:solidFill>
              <a:latin typeface="Arial Black" pitchFamily="34" charset="0"/>
            </a:endParaRPr>
          </a:p>
        </p:txBody>
      </p:sp>
      <p:sp>
        <p:nvSpPr>
          <p:cNvPr id="3" name="Espaço Reservado para Conteúdo 2"/>
          <p:cNvSpPr>
            <a:spLocks noGrp="1"/>
          </p:cNvSpPr>
          <p:nvPr>
            <p:ph idx="1"/>
          </p:nvPr>
        </p:nvSpPr>
        <p:spPr>
          <a:xfrm>
            <a:off x="457200" y="1600200"/>
            <a:ext cx="8435280" cy="4925144"/>
          </a:xfrm>
        </p:spPr>
        <p:txBody>
          <a:bodyPr>
            <a:normAutofit/>
          </a:bodyPr>
          <a:lstStyle/>
          <a:p>
            <a:pPr>
              <a:spcAft>
                <a:spcPts val="1200"/>
              </a:spcAft>
              <a:buFont typeface="Wingdings" pitchFamily="2" charset="2"/>
              <a:buChar char="§"/>
            </a:pPr>
            <a:r>
              <a:rPr lang="en-US" dirty="0" smtClean="0"/>
              <a:t>Plano anterior: PNE 2001 - 2010</a:t>
            </a:r>
            <a:endParaRPr lang="pt-BR" dirty="0" smtClean="0"/>
          </a:p>
          <a:p>
            <a:pPr>
              <a:spcAft>
                <a:spcPts val="1200"/>
              </a:spcAft>
              <a:buFont typeface="Wingdings" pitchFamily="2" charset="2"/>
              <a:buChar char="§"/>
            </a:pPr>
            <a:r>
              <a:rPr lang="pt-BR" dirty="0" smtClean="0"/>
              <a:t>Plano atual: aprovado e sancionado em 25/06/2014</a:t>
            </a:r>
          </a:p>
          <a:p>
            <a:pPr>
              <a:spcAft>
                <a:spcPts val="1200"/>
              </a:spcAft>
              <a:buFont typeface="Wingdings" pitchFamily="2" charset="2"/>
              <a:buChar char="§"/>
            </a:pPr>
            <a:r>
              <a:rPr lang="en-US" dirty="0" smtClean="0"/>
              <a:t>Lei 13.005 / 2014</a:t>
            </a:r>
          </a:p>
          <a:p>
            <a:pPr>
              <a:spcAft>
                <a:spcPts val="1200"/>
              </a:spcAft>
              <a:buFont typeface="Wingdings" pitchFamily="2" charset="2"/>
              <a:buChar char="§"/>
            </a:pPr>
            <a:r>
              <a:rPr lang="en-US" dirty="0" smtClean="0"/>
              <a:t>CONAE 2010</a:t>
            </a:r>
          </a:p>
          <a:p>
            <a:pPr>
              <a:spcAft>
                <a:spcPts val="1200"/>
              </a:spcAft>
              <a:buFont typeface="Wingdings" pitchFamily="2" charset="2"/>
              <a:buChar char="§"/>
            </a:pPr>
            <a:r>
              <a:rPr lang="en-US" dirty="0" smtClean="0"/>
              <a:t>4 </a:t>
            </a:r>
            <a:r>
              <a:rPr lang="en-US" dirty="0" err="1" smtClean="0"/>
              <a:t>anos</a:t>
            </a:r>
            <a:r>
              <a:rPr lang="en-US" dirty="0" smtClean="0"/>
              <a:t> de </a:t>
            </a:r>
            <a:r>
              <a:rPr lang="en-US" dirty="0" err="1" smtClean="0"/>
              <a:t>tramitação</a:t>
            </a:r>
            <a:r>
              <a:rPr lang="en-US" dirty="0" smtClean="0"/>
              <a:t> no </a:t>
            </a:r>
            <a:r>
              <a:rPr lang="en-US" dirty="0" err="1" smtClean="0"/>
              <a:t>legislativo</a:t>
            </a:r>
            <a:r>
              <a:rPr lang="en-US" dirty="0" smtClean="0"/>
              <a:t> federal</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188640"/>
            <a:ext cx="8229600" cy="1143000"/>
          </a:xfrm>
        </p:spPr>
        <p:txBody>
          <a:bodyPr/>
          <a:lstStyle/>
          <a:p>
            <a:pPr marL="31750" lvl="1" indent="-31750"/>
            <a:r>
              <a:rPr lang="en-US" sz="4000" b="1" dirty="0" smtClean="0">
                <a:solidFill>
                  <a:srgbClr val="C00000"/>
                </a:solidFill>
                <a:latin typeface="Arial Black" pitchFamily="34" charset="0"/>
                <a:ea typeface="Adobe Heiti Std R" pitchFamily="34" charset="-128"/>
              </a:rPr>
              <a:t>Plano </a:t>
            </a:r>
            <a:r>
              <a:rPr lang="en-US" sz="4000" b="1" dirty="0" err="1" smtClean="0">
                <a:solidFill>
                  <a:srgbClr val="C00000"/>
                </a:solidFill>
                <a:latin typeface="Arial Black" pitchFamily="34" charset="0"/>
                <a:ea typeface="Adobe Heiti Std R" pitchFamily="34" charset="-128"/>
              </a:rPr>
              <a:t>Nacional</a:t>
            </a:r>
            <a:r>
              <a:rPr lang="en-US" sz="4000" b="1" dirty="0" smtClean="0">
                <a:solidFill>
                  <a:srgbClr val="C00000"/>
                </a:solidFill>
                <a:latin typeface="Arial Black" pitchFamily="34" charset="0"/>
                <a:ea typeface="Adobe Heiti Std R" pitchFamily="34" charset="-128"/>
              </a:rPr>
              <a:t> de </a:t>
            </a:r>
            <a:r>
              <a:rPr lang="en-US" sz="4000" b="1" dirty="0" err="1" smtClean="0">
                <a:solidFill>
                  <a:srgbClr val="C00000"/>
                </a:solidFill>
                <a:latin typeface="Arial Black" pitchFamily="34" charset="0"/>
                <a:ea typeface="Adobe Heiti Std R" pitchFamily="34" charset="-128"/>
              </a:rPr>
              <a:t>Educação</a:t>
            </a:r>
            <a:endParaRPr lang="en-US" sz="4000" b="1" dirty="0" smtClean="0">
              <a:solidFill>
                <a:srgbClr val="C00000"/>
              </a:solidFill>
              <a:latin typeface="Arial Narrow" pitchFamily="34" charset="0"/>
              <a:ea typeface="Adobe Heiti Std R" pitchFamily="34" charset="-128"/>
            </a:endParaRPr>
          </a:p>
        </p:txBody>
      </p:sp>
      <p:sp>
        <p:nvSpPr>
          <p:cNvPr id="3" name="Espaço Reservado para Conteúdo 2"/>
          <p:cNvSpPr>
            <a:spLocks noGrp="1"/>
          </p:cNvSpPr>
          <p:nvPr>
            <p:ph idx="1"/>
          </p:nvPr>
        </p:nvSpPr>
        <p:spPr>
          <a:xfrm>
            <a:off x="251520" y="1412776"/>
            <a:ext cx="8435280" cy="5256584"/>
          </a:xfrm>
        </p:spPr>
        <p:txBody>
          <a:bodyPr>
            <a:normAutofit/>
          </a:bodyPr>
          <a:lstStyle/>
          <a:p>
            <a:pPr>
              <a:spcAft>
                <a:spcPts val="1200"/>
              </a:spcAft>
              <a:buFont typeface="Wingdings" pitchFamily="2" charset="2"/>
              <a:buChar char="§"/>
            </a:pPr>
            <a:r>
              <a:rPr lang="en-US" dirty="0" smtClean="0"/>
              <a:t>20 </a:t>
            </a:r>
            <a:r>
              <a:rPr lang="en-US" dirty="0" err="1" smtClean="0"/>
              <a:t>metas</a:t>
            </a:r>
            <a:endParaRPr lang="en-US" dirty="0" smtClean="0"/>
          </a:p>
          <a:p>
            <a:pPr lvl="1">
              <a:spcAft>
                <a:spcPts val="1200"/>
              </a:spcAft>
              <a:buFont typeface="Wingdings" pitchFamily="2" charset="2"/>
              <a:buChar char="§"/>
            </a:pPr>
            <a:r>
              <a:rPr lang="en-US" sz="2400" dirty="0" err="1" smtClean="0"/>
              <a:t>Abordam</a:t>
            </a:r>
            <a:r>
              <a:rPr lang="en-US" sz="2400" dirty="0" smtClean="0"/>
              <a:t> </a:t>
            </a:r>
            <a:r>
              <a:rPr lang="en-US" sz="2400" dirty="0" err="1" smtClean="0"/>
              <a:t>todos</a:t>
            </a:r>
            <a:r>
              <a:rPr lang="en-US" sz="2400" dirty="0" smtClean="0"/>
              <a:t> </a:t>
            </a:r>
            <a:r>
              <a:rPr lang="en-US" sz="2400" dirty="0" err="1" smtClean="0"/>
              <a:t>os</a:t>
            </a:r>
            <a:r>
              <a:rPr lang="en-US" sz="2400" dirty="0" smtClean="0"/>
              <a:t> </a:t>
            </a:r>
            <a:r>
              <a:rPr lang="en-US" sz="2400" dirty="0" err="1" smtClean="0"/>
              <a:t>níveis</a:t>
            </a:r>
            <a:r>
              <a:rPr lang="en-US" sz="2400" dirty="0" smtClean="0"/>
              <a:t> e </a:t>
            </a:r>
            <a:r>
              <a:rPr lang="en-US" sz="2400" dirty="0" err="1" smtClean="0"/>
              <a:t>modalidades</a:t>
            </a:r>
            <a:r>
              <a:rPr lang="en-US" sz="2400" dirty="0" smtClean="0"/>
              <a:t> de </a:t>
            </a:r>
            <a:r>
              <a:rPr lang="en-US" sz="2400" dirty="0" err="1" smtClean="0"/>
              <a:t>ensino</a:t>
            </a:r>
            <a:endParaRPr lang="en-US" sz="2400" dirty="0" smtClean="0"/>
          </a:p>
          <a:p>
            <a:pPr lvl="1">
              <a:spcAft>
                <a:spcPts val="1200"/>
              </a:spcAft>
              <a:buFont typeface="Wingdings" pitchFamily="2" charset="2"/>
              <a:buChar char="§"/>
            </a:pPr>
            <a:r>
              <a:rPr lang="en-US" sz="2400" dirty="0" err="1" smtClean="0"/>
              <a:t>Questões</a:t>
            </a:r>
            <a:r>
              <a:rPr lang="en-US" sz="2400" dirty="0" smtClean="0"/>
              <a:t> de </a:t>
            </a:r>
            <a:r>
              <a:rPr lang="en-US" sz="2400" dirty="0" err="1" smtClean="0"/>
              <a:t>acesso</a:t>
            </a:r>
            <a:r>
              <a:rPr lang="en-US" sz="2400" dirty="0" smtClean="0"/>
              <a:t>, </a:t>
            </a:r>
            <a:r>
              <a:rPr lang="en-US" sz="2400" dirty="0" err="1" smtClean="0"/>
              <a:t>permanência</a:t>
            </a:r>
            <a:r>
              <a:rPr lang="en-US" sz="2400" dirty="0" smtClean="0"/>
              <a:t> e </a:t>
            </a:r>
            <a:r>
              <a:rPr lang="en-US" sz="2400" dirty="0" err="1" smtClean="0"/>
              <a:t>qualidade</a:t>
            </a:r>
            <a:endParaRPr lang="en-US" sz="2400" dirty="0" smtClean="0"/>
          </a:p>
          <a:p>
            <a:pPr lvl="1">
              <a:spcAft>
                <a:spcPts val="1200"/>
              </a:spcAft>
              <a:buFont typeface="Wingdings" pitchFamily="2" charset="2"/>
              <a:buChar char="§"/>
            </a:pPr>
            <a:r>
              <a:rPr lang="en-US" sz="2400" dirty="0" err="1" smtClean="0"/>
              <a:t>Gestão</a:t>
            </a:r>
            <a:r>
              <a:rPr lang="en-US" sz="2400" dirty="0" smtClean="0"/>
              <a:t> e </a:t>
            </a:r>
            <a:r>
              <a:rPr lang="en-US" sz="2400" dirty="0" err="1" smtClean="0"/>
              <a:t>financiamento</a:t>
            </a:r>
            <a:endParaRPr lang="en-US" sz="2400" dirty="0" smtClean="0"/>
          </a:p>
          <a:p>
            <a:pPr>
              <a:spcAft>
                <a:spcPts val="1200"/>
              </a:spcAft>
              <a:buFont typeface="Wingdings" pitchFamily="2" charset="2"/>
              <a:buChar char="§"/>
            </a:pPr>
            <a:r>
              <a:rPr lang="en-US" dirty="0" err="1" smtClean="0"/>
              <a:t>Avanços</a:t>
            </a:r>
            <a:r>
              <a:rPr lang="en-US" dirty="0" smtClean="0"/>
              <a:t> </a:t>
            </a:r>
          </a:p>
          <a:p>
            <a:pPr>
              <a:spcAft>
                <a:spcPts val="1200"/>
              </a:spcAft>
              <a:buFont typeface="Wingdings" pitchFamily="2" charset="2"/>
              <a:buChar char="§"/>
            </a:pPr>
            <a:r>
              <a:rPr lang="en-US" dirty="0" err="1" smtClean="0"/>
              <a:t>Limitações</a:t>
            </a:r>
            <a:endParaRPr lang="en-US" dirty="0" smtClean="0"/>
          </a:p>
          <a:p>
            <a:pPr>
              <a:spcAft>
                <a:spcPts val="1200"/>
              </a:spcAft>
              <a:buFont typeface="Wingdings" pitchFamily="2" charset="2"/>
              <a:buChar char="§"/>
            </a:pPr>
            <a:r>
              <a:rPr lang="en-US" dirty="0" err="1" smtClean="0"/>
              <a:t>Prazo</a:t>
            </a:r>
            <a:r>
              <a:rPr lang="en-US" dirty="0" smtClean="0"/>
              <a:t> um </a:t>
            </a:r>
            <a:r>
              <a:rPr lang="en-US" dirty="0" err="1" smtClean="0"/>
              <a:t>ano</a:t>
            </a:r>
            <a:r>
              <a:rPr lang="en-US" dirty="0" smtClean="0"/>
              <a:t>: </a:t>
            </a:r>
            <a:r>
              <a:rPr lang="en-US" dirty="0" err="1" smtClean="0"/>
              <a:t>para</a:t>
            </a:r>
            <a:r>
              <a:rPr lang="en-US" dirty="0" smtClean="0"/>
              <a:t> a </a:t>
            </a:r>
            <a:r>
              <a:rPr lang="en-US" dirty="0" err="1" smtClean="0"/>
              <a:t>elaboração</a:t>
            </a:r>
            <a:r>
              <a:rPr lang="en-US" dirty="0" smtClean="0"/>
              <a:t> </a:t>
            </a:r>
            <a:r>
              <a:rPr lang="en-US" dirty="0" err="1" smtClean="0"/>
              <a:t>ou</a:t>
            </a:r>
            <a:r>
              <a:rPr lang="en-US" dirty="0" smtClean="0"/>
              <a:t> </a:t>
            </a:r>
            <a:r>
              <a:rPr lang="en-US" dirty="0" err="1" smtClean="0"/>
              <a:t>adequação</a:t>
            </a:r>
            <a:r>
              <a:rPr lang="en-US" dirty="0" smtClean="0"/>
              <a:t> dos </a:t>
            </a:r>
            <a:r>
              <a:rPr lang="en-US" dirty="0" err="1" smtClean="0"/>
              <a:t>Planos</a:t>
            </a:r>
            <a:r>
              <a:rPr lang="en-US" dirty="0" smtClean="0"/>
              <a:t> </a:t>
            </a:r>
            <a:r>
              <a:rPr lang="en-US" dirty="0" err="1" smtClean="0"/>
              <a:t>Estaduais</a:t>
            </a:r>
            <a:r>
              <a:rPr lang="en-US" dirty="0" smtClean="0"/>
              <a:t> e </a:t>
            </a:r>
            <a:r>
              <a:rPr lang="en-US" dirty="0" err="1" smtClean="0"/>
              <a:t>Municipais</a:t>
            </a:r>
            <a:endParaRPr lang="en-US"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sz="3200" dirty="0" smtClean="0">
                <a:solidFill>
                  <a:srgbClr val="7030A0"/>
                </a:solidFill>
                <a:latin typeface="Arial Black" pitchFamily="34" charset="0"/>
                <a:ea typeface="Adobe Gothic Std B" pitchFamily="34" charset="-128"/>
              </a:rPr>
              <a:t>Plano de </a:t>
            </a:r>
            <a:r>
              <a:rPr lang="en-US" sz="3200" dirty="0" err="1" smtClean="0">
                <a:solidFill>
                  <a:srgbClr val="7030A0"/>
                </a:solidFill>
                <a:latin typeface="Arial Black" pitchFamily="34" charset="0"/>
                <a:ea typeface="Adobe Gothic Std B" pitchFamily="34" charset="-128"/>
              </a:rPr>
              <a:t>Educação</a:t>
            </a:r>
            <a:r>
              <a:rPr lang="en-US" sz="3200" dirty="0" smtClean="0">
                <a:solidFill>
                  <a:srgbClr val="7030A0"/>
                </a:solidFill>
                <a:latin typeface="Arial Black" pitchFamily="34" charset="0"/>
                <a:ea typeface="Adobe Gothic Std B" pitchFamily="34" charset="-128"/>
              </a:rPr>
              <a:t> </a:t>
            </a:r>
            <a:r>
              <a:rPr lang="en-US" sz="3200" dirty="0" err="1" smtClean="0">
                <a:solidFill>
                  <a:srgbClr val="7030A0"/>
                </a:solidFill>
                <a:latin typeface="Arial Black" pitchFamily="34" charset="0"/>
                <a:ea typeface="Adobe Gothic Std B" pitchFamily="34" charset="-128"/>
              </a:rPr>
              <a:t>da</a:t>
            </a:r>
            <a:r>
              <a:rPr lang="en-US" sz="3200" dirty="0" smtClean="0">
                <a:solidFill>
                  <a:srgbClr val="7030A0"/>
                </a:solidFill>
                <a:latin typeface="Arial Black" pitchFamily="34" charset="0"/>
                <a:ea typeface="Adobe Gothic Std B" pitchFamily="34" charset="-128"/>
              </a:rPr>
              <a:t> </a:t>
            </a:r>
            <a:r>
              <a:rPr lang="en-US" sz="3200" dirty="0" err="1" smtClean="0">
                <a:solidFill>
                  <a:srgbClr val="7030A0"/>
                </a:solidFill>
                <a:latin typeface="Arial Black" pitchFamily="34" charset="0"/>
                <a:ea typeface="Adobe Gothic Std B" pitchFamily="34" charset="-128"/>
              </a:rPr>
              <a:t>Cidade</a:t>
            </a:r>
            <a:r>
              <a:rPr lang="en-US" sz="3200" dirty="0" smtClean="0">
                <a:solidFill>
                  <a:srgbClr val="7030A0"/>
                </a:solidFill>
                <a:latin typeface="Arial Black" pitchFamily="34" charset="0"/>
                <a:ea typeface="Adobe Gothic Std B" pitchFamily="34" charset="-128"/>
              </a:rPr>
              <a:t> de São Paulo</a:t>
            </a:r>
            <a:endParaRPr lang="pt-BR" sz="3200" dirty="0">
              <a:solidFill>
                <a:srgbClr val="7030A0"/>
              </a:solidFill>
              <a:latin typeface="Arial Black" pitchFamily="34" charset="0"/>
              <a:ea typeface="Adobe Gothic Std B" pitchFamily="34" charset="-128"/>
            </a:endParaRPr>
          </a:p>
        </p:txBody>
      </p:sp>
      <p:sp>
        <p:nvSpPr>
          <p:cNvPr id="3" name="Espaço Reservado para Conteúdo 2"/>
          <p:cNvSpPr>
            <a:spLocks noGrp="1"/>
          </p:cNvSpPr>
          <p:nvPr>
            <p:ph idx="1"/>
          </p:nvPr>
        </p:nvSpPr>
        <p:spPr>
          <a:xfrm>
            <a:off x="251520" y="1600200"/>
            <a:ext cx="8640960" cy="5069160"/>
          </a:xfrm>
        </p:spPr>
        <p:txBody>
          <a:bodyPr>
            <a:normAutofit/>
          </a:bodyPr>
          <a:lstStyle/>
          <a:p>
            <a:r>
              <a:rPr lang="en-US" dirty="0" err="1" smtClean="0"/>
              <a:t>Breve</a:t>
            </a:r>
            <a:r>
              <a:rPr lang="en-US" dirty="0" smtClean="0"/>
              <a:t> </a:t>
            </a:r>
            <a:r>
              <a:rPr lang="en-US" dirty="0" err="1" smtClean="0"/>
              <a:t>histórico</a:t>
            </a:r>
            <a:endParaRPr lang="en-US" dirty="0" smtClean="0"/>
          </a:p>
          <a:p>
            <a:endParaRPr lang="en-US" sz="1800" dirty="0" smtClean="0"/>
          </a:p>
          <a:p>
            <a:r>
              <a:rPr lang="en-US" dirty="0" err="1" smtClean="0"/>
              <a:t>Situação</a:t>
            </a:r>
            <a:r>
              <a:rPr lang="en-US" dirty="0" smtClean="0"/>
              <a:t> </a:t>
            </a:r>
            <a:r>
              <a:rPr lang="en-US" dirty="0" err="1" smtClean="0"/>
              <a:t>atual</a:t>
            </a:r>
            <a:endParaRPr lang="en-US" dirty="0" smtClean="0"/>
          </a:p>
          <a:p>
            <a:pPr lvl="1"/>
            <a:r>
              <a:rPr lang="en-US" sz="2400" dirty="0" err="1" smtClean="0"/>
              <a:t>Segunda</a:t>
            </a:r>
            <a:r>
              <a:rPr lang="en-US" sz="2400" dirty="0" smtClean="0"/>
              <a:t> </a:t>
            </a:r>
            <a:r>
              <a:rPr lang="en-US" sz="2400" dirty="0" err="1" smtClean="0"/>
              <a:t>votação</a:t>
            </a:r>
            <a:r>
              <a:rPr lang="en-US" sz="2400" dirty="0" smtClean="0"/>
              <a:t> </a:t>
            </a:r>
            <a:r>
              <a:rPr lang="en-US" sz="2400" dirty="0" err="1" smtClean="0"/>
              <a:t>na</a:t>
            </a:r>
            <a:r>
              <a:rPr lang="en-US" sz="2400" dirty="0" smtClean="0"/>
              <a:t> </a:t>
            </a:r>
            <a:r>
              <a:rPr lang="en-US" sz="2400" dirty="0" err="1" smtClean="0"/>
              <a:t>Câmara</a:t>
            </a:r>
            <a:r>
              <a:rPr lang="en-US" sz="2400" dirty="0" smtClean="0"/>
              <a:t> dos </a:t>
            </a:r>
            <a:r>
              <a:rPr lang="en-US" sz="2400" dirty="0" err="1" smtClean="0"/>
              <a:t>Vereadores</a:t>
            </a:r>
            <a:r>
              <a:rPr lang="en-US" sz="2400" dirty="0" smtClean="0"/>
              <a:t> – 25/08</a:t>
            </a:r>
          </a:p>
          <a:p>
            <a:pPr lvl="1"/>
            <a:r>
              <a:rPr lang="en-US" sz="2400" dirty="0" err="1" smtClean="0"/>
              <a:t>Pontos</a:t>
            </a:r>
            <a:r>
              <a:rPr lang="en-US" sz="2400" dirty="0" smtClean="0"/>
              <a:t> </a:t>
            </a:r>
            <a:r>
              <a:rPr lang="en-US" sz="2400" dirty="0" err="1" smtClean="0"/>
              <a:t>polêmicos</a:t>
            </a:r>
            <a:endParaRPr lang="en-US" sz="2400" dirty="0" smtClean="0"/>
          </a:p>
          <a:p>
            <a:pPr lvl="1"/>
            <a:endParaRPr lang="en-US" sz="1400" dirty="0" smtClean="0"/>
          </a:p>
          <a:p>
            <a:r>
              <a:rPr lang="en-US" dirty="0" smtClean="0"/>
              <a:t>Sites:</a:t>
            </a:r>
          </a:p>
          <a:p>
            <a:pPr lvl="1"/>
            <a:r>
              <a:rPr lang="en-US" sz="2400" dirty="0" err="1" smtClean="0"/>
              <a:t>Câmara</a:t>
            </a:r>
            <a:r>
              <a:rPr lang="en-US" sz="2400" dirty="0" smtClean="0"/>
              <a:t> Municipal: </a:t>
            </a:r>
            <a:r>
              <a:rPr lang="pt-BR" sz="2400" dirty="0" smtClean="0"/>
              <a:t> </a:t>
            </a:r>
            <a:r>
              <a:rPr lang="pt-BR" sz="2400" u="sng" dirty="0" smtClean="0">
                <a:hlinkClick r:id="rId2"/>
              </a:rPr>
              <a:t>http://pme.camara.sp.gov.br/</a:t>
            </a:r>
            <a:endParaRPr lang="en-US" sz="2400" dirty="0" smtClean="0"/>
          </a:p>
          <a:p>
            <a:pPr lvl="1"/>
            <a:r>
              <a:rPr lang="en-US" sz="2400" dirty="0" smtClean="0"/>
              <a:t>De </a:t>
            </a:r>
            <a:r>
              <a:rPr lang="en-US" sz="2400" dirty="0" err="1" smtClean="0"/>
              <a:t>Olho</a:t>
            </a:r>
            <a:r>
              <a:rPr lang="en-US" sz="2400" dirty="0" smtClean="0"/>
              <a:t> no Plano São Paulo: </a:t>
            </a:r>
            <a:r>
              <a:rPr lang="en-US" sz="2400" dirty="0" smtClean="0">
                <a:hlinkClick r:id="rId3"/>
              </a:rPr>
              <a:t>www.deolhonoplano.org.br/saopaulo</a:t>
            </a:r>
            <a:r>
              <a:rPr lang="en-US" sz="2400" dirty="0" smtClean="0"/>
              <a:t> </a:t>
            </a:r>
            <a:endParaRPr lang="en-US" sz="2400" dirty="0" smtClean="0"/>
          </a:p>
          <a:p>
            <a:pPr lvl="1"/>
            <a:r>
              <a:rPr lang="pt-BR" sz="2400" dirty="0" err="1" smtClean="0"/>
              <a:t>Facebook</a:t>
            </a:r>
            <a:r>
              <a:rPr lang="pt-BR" sz="2400" dirty="0" smtClean="0"/>
              <a:t>: </a:t>
            </a:r>
            <a:r>
              <a:rPr lang="pt-BR" sz="2400" dirty="0" err="1" smtClean="0"/>
              <a:t>E</a:t>
            </a:r>
            <a:r>
              <a:rPr lang="pt-BR" sz="2400" dirty="0" err="1" smtClean="0"/>
              <a:t>ducacao</a:t>
            </a:r>
            <a:r>
              <a:rPr lang="pt-BR" sz="2400" dirty="0" smtClean="0"/>
              <a:t> pra valer / </a:t>
            </a:r>
            <a:r>
              <a:rPr lang="pt-BR" sz="2400" dirty="0" smtClean="0"/>
              <a:t>Respeito se aprende na escola</a:t>
            </a:r>
            <a:endParaRPr lang="pt-BR"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116632"/>
            <a:ext cx="8229600" cy="1143000"/>
          </a:xfrm>
        </p:spPr>
        <p:txBody>
          <a:bodyPr>
            <a:normAutofit/>
          </a:bodyPr>
          <a:lstStyle/>
          <a:p>
            <a:pPr algn="l"/>
            <a:r>
              <a:rPr lang="en-US" dirty="0" smtClean="0">
                <a:solidFill>
                  <a:schemeClr val="accent3">
                    <a:lumMod val="75000"/>
                  </a:schemeClr>
                </a:solidFill>
                <a:latin typeface="Arial Black" pitchFamily="34" charset="0"/>
                <a:ea typeface="Adobe Gothic Std B" pitchFamily="34" charset="-128"/>
              </a:rPr>
              <a:t>Plano de </a:t>
            </a:r>
            <a:r>
              <a:rPr lang="en-US" dirty="0" err="1" smtClean="0">
                <a:solidFill>
                  <a:schemeClr val="accent3">
                    <a:lumMod val="75000"/>
                  </a:schemeClr>
                </a:solidFill>
                <a:latin typeface="Arial Black" pitchFamily="34" charset="0"/>
                <a:ea typeface="Adobe Gothic Std B" pitchFamily="34" charset="-128"/>
              </a:rPr>
              <a:t>Metas</a:t>
            </a:r>
            <a:endParaRPr lang="pt-BR" dirty="0">
              <a:solidFill>
                <a:schemeClr val="accent3">
                  <a:lumMod val="75000"/>
                </a:schemeClr>
              </a:solidFill>
              <a:latin typeface="Arial Black" pitchFamily="34" charset="0"/>
              <a:ea typeface="Adobe Gothic Std B" pitchFamily="34" charset="-128"/>
            </a:endParaRPr>
          </a:p>
        </p:txBody>
      </p:sp>
      <p:sp>
        <p:nvSpPr>
          <p:cNvPr id="3" name="Espaço Reservado para Conteúdo 2"/>
          <p:cNvSpPr>
            <a:spLocks noGrp="1"/>
          </p:cNvSpPr>
          <p:nvPr>
            <p:ph idx="1"/>
          </p:nvPr>
        </p:nvSpPr>
        <p:spPr>
          <a:xfrm>
            <a:off x="179512" y="1268760"/>
            <a:ext cx="8712968" cy="5589240"/>
          </a:xfrm>
        </p:spPr>
        <p:txBody>
          <a:bodyPr>
            <a:normAutofit fontScale="62500" lnSpcReduction="20000"/>
          </a:bodyPr>
          <a:lstStyle/>
          <a:p>
            <a:pPr>
              <a:buNone/>
            </a:pPr>
            <a:r>
              <a:rPr lang="en-GB" sz="4400" dirty="0" err="1" smtClean="0">
                <a:solidFill>
                  <a:schemeClr val="accent3">
                    <a:lumMod val="75000"/>
                  </a:schemeClr>
                </a:solidFill>
              </a:rPr>
              <a:t>Emenda</a:t>
            </a:r>
            <a:r>
              <a:rPr lang="en-GB" sz="4400" dirty="0" smtClean="0">
                <a:solidFill>
                  <a:schemeClr val="accent3">
                    <a:lumMod val="75000"/>
                  </a:schemeClr>
                </a:solidFill>
              </a:rPr>
              <a:t> n. 30 </a:t>
            </a:r>
            <a:r>
              <a:rPr lang="en-GB" sz="4400" dirty="0" err="1" smtClean="0">
                <a:solidFill>
                  <a:schemeClr val="accent3">
                    <a:lumMod val="75000"/>
                  </a:schemeClr>
                </a:solidFill>
              </a:rPr>
              <a:t>à</a:t>
            </a:r>
            <a:r>
              <a:rPr lang="en-GB" sz="4400" dirty="0" smtClean="0">
                <a:solidFill>
                  <a:schemeClr val="accent3">
                    <a:lumMod val="75000"/>
                  </a:schemeClr>
                </a:solidFill>
              </a:rPr>
              <a:t> Lei </a:t>
            </a:r>
            <a:r>
              <a:rPr lang="en-GB" sz="4400" dirty="0" err="1" smtClean="0">
                <a:solidFill>
                  <a:schemeClr val="accent3">
                    <a:lumMod val="75000"/>
                  </a:schemeClr>
                </a:solidFill>
              </a:rPr>
              <a:t>Orgânica</a:t>
            </a:r>
            <a:r>
              <a:rPr lang="en-GB" sz="4400" dirty="0" smtClean="0">
                <a:solidFill>
                  <a:schemeClr val="accent3">
                    <a:lumMod val="75000"/>
                  </a:schemeClr>
                </a:solidFill>
              </a:rPr>
              <a:t> do </a:t>
            </a:r>
            <a:r>
              <a:rPr lang="en-GB" sz="4400" dirty="0" err="1" smtClean="0">
                <a:solidFill>
                  <a:schemeClr val="accent3">
                    <a:lumMod val="75000"/>
                  </a:schemeClr>
                </a:solidFill>
              </a:rPr>
              <a:t>Município</a:t>
            </a:r>
            <a:r>
              <a:rPr lang="en-GB" sz="4400" dirty="0" smtClean="0">
                <a:solidFill>
                  <a:schemeClr val="accent3">
                    <a:lumMod val="75000"/>
                  </a:schemeClr>
                </a:solidFill>
              </a:rPr>
              <a:t> de </a:t>
            </a:r>
            <a:r>
              <a:rPr lang="en-GB" sz="4400" dirty="0" err="1" smtClean="0">
                <a:solidFill>
                  <a:schemeClr val="accent3">
                    <a:lumMod val="75000"/>
                  </a:schemeClr>
                </a:solidFill>
              </a:rPr>
              <a:t>São</a:t>
            </a:r>
            <a:r>
              <a:rPr lang="en-GB" sz="4400" dirty="0" smtClean="0">
                <a:solidFill>
                  <a:schemeClr val="accent3">
                    <a:lumMod val="75000"/>
                  </a:schemeClr>
                </a:solidFill>
              </a:rPr>
              <a:t> Paulo</a:t>
            </a:r>
            <a:endParaRPr lang="en-US" sz="4400" dirty="0" smtClean="0">
              <a:solidFill>
                <a:schemeClr val="accent3">
                  <a:lumMod val="75000"/>
                </a:schemeClr>
              </a:solidFill>
            </a:endParaRPr>
          </a:p>
          <a:p>
            <a:pPr>
              <a:buNone/>
            </a:pPr>
            <a:endParaRPr lang="pt-BR" dirty="0" smtClean="0"/>
          </a:p>
          <a:p>
            <a:pPr>
              <a:lnSpc>
                <a:spcPct val="120000"/>
              </a:lnSpc>
              <a:buNone/>
            </a:pPr>
            <a:r>
              <a:rPr lang="pt-BR" b="1" dirty="0" smtClean="0"/>
              <a:t>Art. 69-A. </a:t>
            </a:r>
            <a:r>
              <a:rPr lang="pt-BR" dirty="0" smtClean="0"/>
              <a:t>O Prefeito, eleito ou reeleito, apresentará o </a:t>
            </a:r>
            <a:r>
              <a:rPr lang="pt-BR" b="1" dirty="0" smtClean="0">
                <a:solidFill>
                  <a:schemeClr val="accent3">
                    <a:lumMod val="75000"/>
                  </a:schemeClr>
                </a:solidFill>
              </a:rPr>
              <a:t>Programa de Metas de sua gestão, até noventa dias após sua posse</a:t>
            </a:r>
            <a:r>
              <a:rPr lang="pt-BR" dirty="0" smtClean="0"/>
              <a:t>, que conterá as prioridades: as </a:t>
            </a:r>
            <a:r>
              <a:rPr lang="pt-BR" u="sng" dirty="0" smtClean="0"/>
              <a:t>ações estratégicas</a:t>
            </a:r>
            <a:r>
              <a:rPr lang="pt-BR" dirty="0" smtClean="0"/>
              <a:t>, os </a:t>
            </a:r>
            <a:r>
              <a:rPr lang="pt-BR" u="sng" dirty="0" smtClean="0"/>
              <a:t>indicadores </a:t>
            </a:r>
            <a:r>
              <a:rPr lang="pt-BR" dirty="0" smtClean="0"/>
              <a:t>e </a:t>
            </a:r>
            <a:r>
              <a:rPr lang="pt-BR" u="sng" dirty="0" smtClean="0"/>
              <a:t>metas quantitativas</a:t>
            </a:r>
            <a:r>
              <a:rPr lang="pt-BR" dirty="0" smtClean="0"/>
              <a:t> para cada um dos setores da Administração Pública Municipal, Subprefeituras e Distritos da cidade, observando, no mínimo, as </a:t>
            </a:r>
            <a:r>
              <a:rPr lang="pt-BR" u="sng" dirty="0" smtClean="0"/>
              <a:t>diretrizes de sua campanha eleitoral </a:t>
            </a:r>
            <a:r>
              <a:rPr lang="pt-BR" dirty="0" smtClean="0"/>
              <a:t>e os objetivos, as diretrizes, as ações estratégicas e as demais normas da lei do </a:t>
            </a:r>
            <a:r>
              <a:rPr lang="pt-BR" u="sng" dirty="0" smtClean="0"/>
              <a:t>Plano Diretor Estratégico</a:t>
            </a:r>
            <a:r>
              <a:rPr lang="pt-BR" dirty="0" smtClean="0"/>
              <a:t>.</a:t>
            </a:r>
          </a:p>
          <a:p>
            <a:pPr>
              <a:buNone/>
            </a:pPr>
            <a:endParaRPr lang="pt-BR" dirty="0" smtClean="0"/>
          </a:p>
          <a:p>
            <a:pPr>
              <a:lnSpc>
                <a:spcPct val="120000"/>
              </a:lnSpc>
              <a:spcAft>
                <a:spcPts val="600"/>
              </a:spcAft>
              <a:buFontTx/>
              <a:buChar char="-"/>
            </a:pPr>
            <a:r>
              <a:rPr lang="en-US" dirty="0" smtClean="0"/>
              <a:t>Debate </a:t>
            </a:r>
            <a:r>
              <a:rPr lang="en-US" dirty="0" err="1" smtClean="0"/>
              <a:t>público</a:t>
            </a:r>
            <a:r>
              <a:rPr lang="en-US" dirty="0" smtClean="0"/>
              <a:t> (</a:t>
            </a:r>
            <a:r>
              <a:rPr lang="en-US" dirty="0" err="1" smtClean="0"/>
              <a:t>dentro</a:t>
            </a:r>
            <a:r>
              <a:rPr lang="en-US" dirty="0" smtClean="0"/>
              <a:t> de 30 </a:t>
            </a:r>
            <a:r>
              <a:rPr lang="en-US" dirty="0" err="1" smtClean="0"/>
              <a:t>dias</a:t>
            </a:r>
            <a:r>
              <a:rPr lang="en-US" dirty="0" smtClean="0"/>
              <a:t> </a:t>
            </a:r>
            <a:r>
              <a:rPr lang="en-US" dirty="0" err="1" smtClean="0"/>
              <a:t>após</a:t>
            </a:r>
            <a:r>
              <a:rPr lang="en-US" dirty="0" smtClean="0"/>
              <a:t> o </a:t>
            </a:r>
            <a:r>
              <a:rPr lang="en-US" dirty="0" err="1" smtClean="0"/>
              <a:t>término</a:t>
            </a:r>
            <a:r>
              <a:rPr lang="en-US" dirty="0" smtClean="0"/>
              <a:t> do </a:t>
            </a:r>
            <a:r>
              <a:rPr lang="en-US" dirty="0" err="1" smtClean="0"/>
              <a:t>prazo</a:t>
            </a:r>
            <a:r>
              <a:rPr lang="en-US" dirty="0" smtClean="0"/>
              <a:t>)</a:t>
            </a:r>
          </a:p>
          <a:p>
            <a:pPr>
              <a:lnSpc>
                <a:spcPct val="120000"/>
              </a:lnSpc>
              <a:spcAft>
                <a:spcPts val="600"/>
              </a:spcAft>
              <a:buFontTx/>
              <a:buChar char="-"/>
            </a:pPr>
            <a:r>
              <a:rPr lang="en-US" dirty="0" err="1" smtClean="0"/>
              <a:t>Divulgação</a:t>
            </a:r>
            <a:r>
              <a:rPr lang="en-US" dirty="0" smtClean="0"/>
              <a:t> </a:t>
            </a:r>
            <a:r>
              <a:rPr lang="en-US" dirty="0" err="1" smtClean="0"/>
              <a:t>semestral</a:t>
            </a:r>
            <a:r>
              <a:rPr lang="en-US" dirty="0" smtClean="0"/>
              <a:t> dos </a:t>
            </a:r>
            <a:r>
              <a:rPr lang="en-US" dirty="0" err="1" smtClean="0"/>
              <a:t>indicadores</a:t>
            </a:r>
            <a:r>
              <a:rPr lang="en-GB" dirty="0" smtClean="0"/>
              <a:t> de </a:t>
            </a:r>
            <a:r>
              <a:rPr lang="en-GB" dirty="0" err="1" smtClean="0"/>
              <a:t>desempenho</a:t>
            </a:r>
            <a:r>
              <a:rPr lang="en-GB" dirty="0" smtClean="0"/>
              <a:t> </a:t>
            </a:r>
            <a:r>
              <a:rPr lang="en-GB" dirty="0" err="1" smtClean="0"/>
              <a:t>relativos</a:t>
            </a:r>
            <a:r>
              <a:rPr lang="en-GB" dirty="0" smtClean="0"/>
              <a:t> </a:t>
            </a:r>
            <a:r>
              <a:rPr lang="en-GB" dirty="0" err="1" smtClean="0"/>
              <a:t>à</a:t>
            </a:r>
            <a:r>
              <a:rPr lang="en-GB" dirty="0" smtClean="0"/>
              <a:t> </a:t>
            </a:r>
            <a:r>
              <a:rPr lang="en-GB" dirty="0" err="1" smtClean="0"/>
              <a:t>execução</a:t>
            </a:r>
            <a:r>
              <a:rPr lang="en-GB" dirty="0" smtClean="0"/>
              <a:t> dos </a:t>
            </a:r>
            <a:r>
              <a:rPr lang="en-GB" dirty="0" err="1" smtClean="0"/>
              <a:t>diversos</a:t>
            </a:r>
            <a:r>
              <a:rPr lang="en-GB" dirty="0" smtClean="0"/>
              <a:t> </a:t>
            </a:r>
            <a:r>
              <a:rPr lang="en-GB" dirty="0" err="1" smtClean="0"/>
              <a:t>itens</a:t>
            </a:r>
            <a:r>
              <a:rPr lang="en-GB" dirty="0" smtClean="0"/>
              <a:t> do </a:t>
            </a:r>
            <a:r>
              <a:rPr lang="en-GB" dirty="0" err="1" smtClean="0"/>
              <a:t>Programa</a:t>
            </a:r>
            <a:r>
              <a:rPr lang="en-GB" dirty="0" smtClean="0"/>
              <a:t> de </a:t>
            </a:r>
            <a:r>
              <a:rPr lang="en-GB" dirty="0" err="1" smtClean="0"/>
              <a:t>Metas</a:t>
            </a:r>
            <a:endParaRPr lang="en-GB" dirty="0" smtClean="0"/>
          </a:p>
          <a:p>
            <a:pPr>
              <a:lnSpc>
                <a:spcPct val="120000"/>
              </a:lnSpc>
              <a:spcAft>
                <a:spcPts val="600"/>
              </a:spcAft>
              <a:buFontTx/>
              <a:buChar char="-"/>
            </a:pPr>
            <a:r>
              <a:rPr lang="en-GB" dirty="0" err="1" smtClean="0"/>
              <a:t>Ao</a:t>
            </a:r>
            <a:r>
              <a:rPr lang="en-GB" dirty="0" smtClean="0"/>
              <a:t> final de </a:t>
            </a:r>
            <a:r>
              <a:rPr lang="en-GB" dirty="0" err="1" smtClean="0"/>
              <a:t>cada</a:t>
            </a:r>
            <a:r>
              <a:rPr lang="en-GB" dirty="0" smtClean="0"/>
              <a:t> </a:t>
            </a:r>
            <a:r>
              <a:rPr lang="en-GB" dirty="0" err="1" smtClean="0"/>
              <a:t>ano</a:t>
            </a:r>
            <a:r>
              <a:rPr lang="en-GB" dirty="0" smtClean="0"/>
              <a:t>, o </a:t>
            </a:r>
            <a:r>
              <a:rPr lang="en-GB" dirty="0" err="1" smtClean="0"/>
              <a:t>Prefeito</a:t>
            </a:r>
            <a:r>
              <a:rPr lang="en-GB" dirty="0" smtClean="0"/>
              <a:t> </a:t>
            </a:r>
            <a:r>
              <a:rPr lang="en-GB" dirty="0" err="1" smtClean="0"/>
              <a:t>divulgará</a:t>
            </a:r>
            <a:r>
              <a:rPr lang="en-GB" dirty="0" smtClean="0"/>
              <a:t> o </a:t>
            </a:r>
            <a:r>
              <a:rPr lang="en-GB" dirty="0" err="1" smtClean="0"/>
              <a:t>relatório</a:t>
            </a:r>
            <a:r>
              <a:rPr lang="en-GB" dirty="0" smtClean="0"/>
              <a:t> </a:t>
            </a:r>
            <a:r>
              <a:rPr lang="en-GB" dirty="0" err="1" smtClean="0"/>
              <a:t>da</a:t>
            </a:r>
            <a:r>
              <a:rPr lang="en-GB" dirty="0" smtClean="0"/>
              <a:t> </a:t>
            </a:r>
            <a:r>
              <a:rPr lang="en-GB" dirty="0" err="1" smtClean="0"/>
              <a:t>execução</a:t>
            </a:r>
            <a:r>
              <a:rPr lang="en-GB" dirty="0" smtClean="0"/>
              <a:t> do </a:t>
            </a:r>
            <a:r>
              <a:rPr lang="en-GB" dirty="0" err="1" smtClean="0"/>
              <a:t>Programa</a:t>
            </a:r>
            <a:r>
              <a:rPr lang="en-GB" dirty="0" smtClean="0"/>
              <a:t> de </a:t>
            </a:r>
            <a:r>
              <a:rPr lang="en-GB" dirty="0" err="1" smtClean="0"/>
              <a:t>Metas</a:t>
            </a:r>
            <a:r>
              <a:rPr lang="en-GB" dirty="0" smtClean="0"/>
              <a:t>, o </a:t>
            </a:r>
            <a:r>
              <a:rPr lang="en-GB" dirty="0" err="1" smtClean="0"/>
              <a:t>qual</a:t>
            </a:r>
            <a:r>
              <a:rPr lang="en-GB" dirty="0" smtClean="0"/>
              <a:t> </a:t>
            </a:r>
            <a:r>
              <a:rPr lang="en-GB" dirty="0" err="1" smtClean="0"/>
              <a:t>será</a:t>
            </a:r>
            <a:r>
              <a:rPr lang="en-GB" dirty="0" smtClean="0"/>
              <a:t> </a:t>
            </a:r>
            <a:r>
              <a:rPr lang="en-GB" dirty="0" err="1" smtClean="0"/>
              <a:t>disponibilizado</a:t>
            </a:r>
            <a:r>
              <a:rPr lang="en-GB" dirty="0" smtClean="0"/>
              <a:t> </a:t>
            </a:r>
            <a:r>
              <a:rPr lang="en-GB" dirty="0" err="1" smtClean="0"/>
              <a:t>integralmente</a:t>
            </a:r>
            <a:r>
              <a:rPr lang="en-GB" dirty="0" smtClean="0"/>
              <a:t> </a:t>
            </a:r>
            <a:r>
              <a:rPr lang="en-GB" dirty="0" err="1" smtClean="0"/>
              <a:t>pelos</a:t>
            </a:r>
            <a:r>
              <a:rPr lang="en-GB" dirty="0" smtClean="0"/>
              <a:t> </a:t>
            </a:r>
            <a:r>
              <a:rPr lang="en-GB" dirty="0" err="1" smtClean="0"/>
              <a:t>meios</a:t>
            </a:r>
            <a:r>
              <a:rPr lang="en-GB" dirty="0" smtClean="0"/>
              <a:t> de </a:t>
            </a:r>
            <a:r>
              <a:rPr lang="en-GB" dirty="0" err="1" smtClean="0"/>
              <a:t>comunicação</a:t>
            </a:r>
            <a:endParaRPr lang="en-US" dirty="0" smtClean="0"/>
          </a:p>
          <a:p>
            <a:pPr>
              <a:buFontTx/>
              <a:buChar char="-"/>
            </a:pPr>
            <a:endParaRPr lang="pt-BR" dirty="0" smtClean="0"/>
          </a:p>
          <a:p>
            <a:endParaRPr lang="pt-B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n-US" sz="4000" dirty="0" smtClean="0">
                <a:solidFill>
                  <a:schemeClr val="accent3">
                    <a:lumMod val="75000"/>
                  </a:schemeClr>
                </a:solidFill>
                <a:latin typeface="Arial Black" pitchFamily="34" charset="0"/>
                <a:ea typeface="Adobe Gothic Std B" pitchFamily="34" charset="-128"/>
              </a:rPr>
              <a:t>Plano de </a:t>
            </a:r>
            <a:r>
              <a:rPr lang="en-US" sz="4000" dirty="0" err="1" smtClean="0">
                <a:solidFill>
                  <a:schemeClr val="accent3">
                    <a:lumMod val="75000"/>
                  </a:schemeClr>
                </a:solidFill>
                <a:latin typeface="Arial Black" pitchFamily="34" charset="0"/>
                <a:ea typeface="Adobe Gothic Std B" pitchFamily="34" charset="-128"/>
              </a:rPr>
              <a:t>Metas</a:t>
            </a:r>
            <a:r>
              <a:rPr lang="en-US" sz="4000" dirty="0" smtClean="0">
                <a:solidFill>
                  <a:schemeClr val="accent3">
                    <a:lumMod val="75000"/>
                  </a:schemeClr>
                </a:solidFill>
                <a:latin typeface="Arial Black" pitchFamily="34" charset="0"/>
                <a:ea typeface="Adobe Gothic Std B" pitchFamily="34" charset="-128"/>
              </a:rPr>
              <a:t> (2013-2016)</a:t>
            </a:r>
            <a:endParaRPr lang="pt-BR" sz="4000" dirty="0" smtClean="0">
              <a:solidFill>
                <a:schemeClr val="accent3">
                  <a:lumMod val="75000"/>
                </a:schemeClr>
              </a:solidFill>
              <a:latin typeface="Arial Black" pitchFamily="34" charset="0"/>
              <a:ea typeface="Adobe Gothic Std B" pitchFamily="34" charset="-128"/>
            </a:endParaRPr>
          </a:p>
        </p:txBody>
      </p:sp>
      <p:sp>
        <p:nvSpPr>
          <p:cNvPr id="3" name="Espaço Reservado para Conteúdo 2"/>
          <p:cNvSpPr>
            <a:spLocks noGrp="1"/>
          </p:cNvSpPr>
          <p:nvPr>
            <p:ph idx="1"/>
          </p:nvPr>
        </p:nvSpPr>
        <p:spPr>
          <a:xfrm>
            <a:off x="395536" y="1855365"/>
            <a:ext cx="8507288" cy="2509739"/>
          </a:xfrm>
        </p:spPr>
        <p:txBody>
          <a:bodyPr>
            <a:normAutofit/>
          </a:bodyPr>
          <a:lstStyle/>
          <a:p>
            <a:pPr>
              <a:buNone/>
            </a:pPr>
            <a:r>
              <a:rPr lang="en-US" dirty="0" smtClean="0"/>
              <a:t>Dados de </a:t>
            </a:r>
            <a:r>
              <a:rPr lang="en-US" dirty="0" err="1" smtClean="0"/>
              <a:t>execução</a:t>
            </a:r>
            <a:r>
              <a:rPr lang="en-US" dirty="0" smtClean="0"/>
              <a:t> do </a:t>
            </a:r>
            <a:r>
              <a:rPr lang="en-US" dirty="0" err="1" smtClean="0"/>
              <a:t>Programa</a:t>
            </a:r>
            <a:r>
              <a:rPr lang="en-US" dirty="0" smtClean="0"/>
              <a:t> de </a:t>
            </a:r>
            <a:r>
              <a:rPr lang="en-US" dirty="0" err="1" smtClean="0"/>
              <a:t>Metas</a:t>
            </a:r>
            <a:r>
              <a:rPr lang="en-US" dirty="0" smtClean="0"/>
              <a:t>:</a:t>
            </a:r>
          </a:p>
          <a:p>
            <a:pPr>
              <a:buNone/>
            </a:pPr>
            <a:r>
              <a:rPr lang="en-US" dirty="0" smtClean="0"/>
              <a:t>http://planejasampa.prefeitura.sp.gov.br/metas/</a:t>
            </a:r>
          </a:p>
          <a:p>
            <a:pPr>
              <a:buNone/>
            </a:pPr>
            <a:endParaRPr lang="en-US" dirty="0" smtClean="0"/>
          </a:p>
          <a:p>
            <a:pPr>
              <a:buNone/>
            </a:pPr>
            <a:endParaRPr lang="pt-B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smtClean="0">
                <a:solidFill>
                  <a:srgbClr val="0070C0"/>
                </a:solidFill>
                <a:latin typeface="Arial Black" pitchFamily="34" charset="0"/>
                <a:ea typeface="Adobe Gothic Std B" pitchFamily="34" charset="-128"/>
              </a:rPr>
              <a:t>Educação</a:t>
            </a:r>
            <a:r>
              <a:rPr lang="en-US" dirty="0" smtClean="0">
                <a:solidFill>
                  <a:srgbClr val="0070C0"/>
                </a:solidFill>
                <a:latin typeface="Arial Black" pitchFamily="34" charset="0"/>
                <a:ea typeface="Adobe Gothic Std B" pitchFamily="34" charset="-128"/>
              </a:rPr>
              <a:t> </a:t>
            </a:r>
            <a:r>
              <a:rPr lang="en-US" dirty="0" err="1" smtClean="0">
                <a:solidFill>
                  <a:srgbClr val="0070C0"/>
                </a:solidFill>
                <a:latin typeface="Arial Black" pitchFamily="34" charset="0"/>
                <a:ea typeface="Adobe Gothic Std B" pitchFamily="34" charset="-128"/>
              </a:rPr>
              <a:t>Infantil</a:t>
            </a:r>
            <a:endParaRPr lang="pt-BR" dirty="0">
              <a:solidFill>
                <a:srgbClr val="0070C0"/>
              </a:solidFill>
              <a:latin typeface="Arial Black" pitchFamily="34" charset="0"/>
              <a:ea typeface="Adobe Gothic Std B" pitchFamily="34" charset="-128"/>
            </a:endParaRPr>
          </a:p>
        </p:txBody>
      </p:sp>
      <p:sp>
        <p:nvSpPr>
          <p:cNvPr id="3" name="Espaço Reservado para Conteúdo 2"/>
          <p:cNvSpPr>
            <a:spLocks noGrp="1"/>
          </p:cNvSpPr>
          <p:nvPr>
            <p:ph idx="1"/>
          </p:nvPr>
        </p:nvSpPr>
        <p:spPr>
          <a:xfrm>
            <a:off x="457200" y="1600200"/>
            <a:ext cx="8229600" cy="5069160"/>
          </a:xfrm>
        </p:spPr>
        <p:txBody>
          <a:bodyPr>
            <a:noAutofit/>
          </a:bodyPr>
          <a:lstStyle/>
          <a:p>
            <a:pPr marL="514350" indent="-514350">
              <a:spcBef>
                <a:spcPts val="0"/>
              </a:spcBef>
              <a:buFont typeface="+mj-lt"/>
              <a:buAutoNum type="arabicPeriod"/>
            </a:pPr>
            <a:r>
              <a:rPr lang="en-US" b="1" dirty="0" smtClean="0">
                <a:solidFill>
                  <a:srgbClr val="0070C0"/>
                </a:solidFill>
              </a:rPr>
              <a:t>PNE </a:t>
            </a:r>
          </a:p>
          <a:p>
            <a:pPr marL="0" indent="0">
              <a:spcBef>
                <a:spcPts val="0"/>
              </a:spcBef>
              <a:buFont typeface="+mj-lt"/>
              <a:buAutoNum type="arabicPeriod"/>
            </a:pPr>
            <a:endParaRPr lang="en-US" sz="2400" dirty="0" smtClean="0">
              <a:solidFill>
                <a:srgbClr val="0070C0"/>
              </a:solidFill>
            </a:endParaRPr>
          </a:p>
          <a:p>
            <a:pPr marL="0" indent="261938"/>
            <a:r>
              <a:rPr lang="pt-BR" sz="2400" b="1" dirty="0" smtClean="0"/>
              <a:t>Meta 1: </a:t>
            </a:r>
            <a:r>
              <a:rPr lang="pt-BR" sz="2400" dirty="0" smtClean="0"/>
              <a:t>universalizar, até 2016, a educação infantil na pré-escola para as crianças de 4 (quatro) a 5 (cinco) anos de idade e ampliar a oferta de educação infantil em creches de forma a atender, no mínimo, 50% (cinquenta por cento) das crianças de até 3 (três) anos até o final da vigência deste PNE.</a:t>
            </a:r>
          </a:p>
          <a:p>
            <a:pPr marL="0" indent="261938"/>
            <a:endParaRPr lang="en-US" sz="2400" dirty="0" smtClean="0"/>
          </a:p>
          <a:p>
            <a:pPr marL="0" indent="261938"/>
            <a:r>
              <a:rPr lang="en-US" sz="2400" b="1" dirty="0" smtClean="0"/>
              <a:t>17 </a:t>
            </a:r>
            <a:r>
              <a:rPr lang="en-US" sz="2400" b="1" dirty="0" err="1" smtClean="0"/>
              <a:t>estratégias</a:t>
            </a:r>
            <a:r>
              <a:rPr lang="en-US" sz="2400" b="1" dirty="0" smtClean="0"/>
              <a:t>:</a:t>
            </a:r>
            <a:r>
              <a:rPr lang="en-US" sz="2400" dirty="0" smtClean="0"/>
              <a:t> </a:t>
            </a:r>
            <a:r>
              <a:rPr lang="en-US" sz="2400" dirty="0" err="1" smtClean="0"/>
              <a:t>busca</a:t>
            </a:r>
            <a:r>
              <a:rPr lang="en-US" sz="2400" dirty="0" smtClean="0"/>
              <a:t> </a:t>
            </a:r>
            <a:r>
              <a:rPr lang="en-US" sz="2400" dirty="0" err="1" smtClean="0"/>
              <a:t>ativa</a:t>
            </a:r>
            <a:r>
              <a:rPr lang="en-US" sz="2400" dirty="0" smtClean="0"/>
              <a:t>, </a:t>
            </a:r>
            <a:r>
              <a:rPr lang="en-US" sz="2400" dirty="0" err="1" smtClean="0"/>
              <a:t>definição</a:t>
            </a:r>
            <a:r>
              <a:rPr lang="en-US" sz="2400" dirty="0" smtClean="0"/>
              <a:t> e </a:t>
            </a:r>
            <a:r>
              <a:rPr lang="en-US" sz="2400" dirty="0" err="1" smtClean="0"/>
              <a:t>levantamento</a:t>
            </a:r>
            <a:r>
              <a:rPr lang="en-US" sz="2400" dirty="0" smtClean="0"/>
              <a:t> </a:t>
            </a:r>
            <a:r>
              <a:rPr lang="en-US" sz="2400" dirty="0" err="1" smtClean="0"/>
              <a:t>da</a:t>
            </a:r>
            <a:r>
              <a:rPr lang="en-US" sz="2400" dirty="0" smtClean="0"/>
              <a:t> </a:t>
            </a:r>
            <a:r>
              <a:rPr lang="en-US" sz="2400" dirty="0" err="1" smtClean="0"/>
              <a:t>demanda</a:t>
            </a:r>
            <a:r>
              <a:rPr lang="en-US" sz="2400" dirty="0" smtClean="0"/>
              <a:t>, </a:t>
            </a:r>
            <a:r>
              <a:rPr lang="en-US" sz="2400" dirty="0" err="1" smtClean="0"/>
              <a:t>condições</a:t>
            </a:r>
            <a:r>
              <a:rPr lang="en-US" sz="2400" dirty="0" smtClean="0"/>
              <a:t> de </a:t>
            </a:r>
            <a:r>
              <a:rPr lang="en-US" sz="2400" dirty="0" err="1" smtClean="0"/>
              <a:t>qualidade</a:t>
            </a:r>
            <a:r>
              <a:rPr lang="en-US" sz="2400" dirty="0" smtClean="0"/>
              <a:t>, </a:t>
            </a:r>
            <a:r>
              <a:rPr lang="en-US" sz="2400" dirty="0" err="1" smtClean="0"/>
              <a:t>atendimento</a:t>
            </a:r>
            <a:r>
              <a:rPr lang="en-US" sz="2400" dirty="0" smtClean="0"/>
              <a:t> </a:t>
            </a:r>
            <a:r>
              <a:rPr lang="en-US" sz="2400" dirty="0" err="1" smtClean="0"/>
              <a:t>educacional</a:t>
            </a:r>
            <a:r>
              <a:rPr lang="en-US" sz="2400" dirty="0" smtClean="0"/>
              <a:t> </a:t>
            </a:r>
            <a:r>
              <a:rPr lang="en-US" sz="2400" dirty="0" err="1" smtClean="0"/>
              <a:t>especializado</a:t>
            </a:r>
            <a:r>
              <a:rPr lang="en-US" sz="2400" dirty="0" smtClean="0"/>
              <a:t>, </a:t>
            </a:r>
            <a:r>
              <a:rPr lang="en-US" sz="2400" dirty="0" err="1" smtClean="0"/>
              <a:t>apoio</a:t>
            </a:r>
            <a:r>
              <a:rPr lang="en-US" sz="2400" dirty="0" smtClean="0"/>
              <a:t> </a:t>
            </a:r>
            <a:r>
              <a:rPr lang="en-US" sz="2400" dirty="0" err="1" smtClean="0"/>
              <a:t>às</a:t>
            </a:r>
            <a:r>
              <a:rPr lang="en-US" sz="2400" dirty="0" smtClean="0"/>
              <a:t> </a:t>
            </a:r>
            <a:r>
              <a:rPr lang="en-US" sz="2400" dirty="0" err="1" smtClean="0"/>
              <a:t>famílias</a:t>
            </a:r>
            <a:endParaRPr lang="pt-BR" sz="20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39552" y="333375"/>
            <a:ext cx="7848872" cy="719138"/>
          </a:xfrm>
        </p:spPr>
        <p:txBody>
          <a:bodyPr>
            <a:normAutofit fontScale="90000"/>
          </a:bodyPr>
          <a:lstStyle/>
          <a:p>
            <a:r>
              <a:rPr lang="pt-BR" sz="2800" b="1" dirty="0">
                <a:latin typeface="Calibri" pitchFamily="34" charset="0"/>
                <a:cs typeface="Calibri" pitchFamily="34" charset="0"/>
              </a:rPr>
              <a:t>Do direito e do deve de mudar o mundo </a:t>
            </a:r>
            <a:br>
              <a:rPr lang="pt-BR" sz="2800" b="1" dirty="0">
                <a:latin typeface="Calibri" pitchFamily="34" charset="0"/>
                <a:cs typeface="Calibri" pitchFamily="34" charset="0"/>
              </a:rPr>
            </a:br>
            <a:r>
              <a:rPr lang="pt-BR" sz="2800" dirty="0">
                <a:latin typeface="Calibri" pitchFamily="34" charset="0"/>
                <a:cs typeface="Calibri" pitchFamily="34" charset="0"/>
              </a:rPr>
              <a:t>Paulo Freire</a:t>
            </a:r>
          </a:p>
        </p:txBody>
      </p:sp>
      <p:sp>
        <p:nvSpPr>
          <p:cNvPr id="13315" name="Rectangle 3"/>
          <p:cNvSpPr>
            <a:spLocks noGrp="1" noChangeArrowheads="1"/>
          </p:cNvSpPr>
          <p:nvPr>
            <p:ph type="body" idx="1"/>
          </p:nvPr>
        </p:nvSpPr>
        <p:spPr>
          <a:xfrm>
            <a:off x="179511" y="1484313"/>
            <a:ext cx="8785101" cy="5041031"/>
          </a:xfrm>
        </p:spPr>
        <p:txBody>
          <a:bodyPr>
            <a:noAutofit/>
          </a:bodyPr>
          <a:lstStyle/>
          <a:p>
            <a:pPr marL="0" indent="0">
              <a:lnSpc>
                <a:spcPct val="114000"/>
              </a:lnSpc>
              <a:spcBef>
                <a:spcPts val="600"/>
              </a:spcBef>
              <a:buFontTx/>
              <a:buNone/>
            </a:pPr>
            <a:r>
              <a:rPr lang="pt-BR" sz="2000" dirty="0" smtClean="0">
                <a:latin typeface="+mj-lt"/>
              </a:rPr>
              <a:t>“</a:t>
            </a:r>
            <a:r>
              <a:rPr lang="pt-BR" sz="2000" dirty="0">
                <a:latin typeface="+mj-lt"/>
              </a:rPr>
              <a:t>É certo que mulheres e homens podem mudar o </a:t>
            </a:r>
            <a:r>
              <a:rPr lang="pt-BR" sz="2000" dirty="0">
                <a:latin typeface="+mj-lt"/>
                <a:cs typeface="Calibri" pitchFamily="34" charset="0"/>
              </a:rPr>
              <a:t>mundo</a:t>
            </a:r>
            <a:r>
              <a:rPr lang="pt-BR" sz="2000" dirty="0">
                <a:latin typeface="+mj-lt"/>
              </a:rPr>
              <a:t> para melhor, para fazê-lo menos injusto, mas a partir da realidade concreta a que “chegam” em sua geração. E não fundadas ou fundados em devaneios, falsos sonhos sem raízes, puras ilusões</a:t>
            </a:r>
            <a:r>
              <a:rPr lang="pt-BR" sz="2000" dirty="0" smtClean="0">
                <a:latin typeface="+mj-lt"/>
              </a:rPr>
              <a:t>.</a:t>
            </a:r>
          </a:p>
          <a:p>
            <a:pPr marL="0" indent="0">
              <a:lnSpc>
                <a:spcPct val="114000"/>
              </a:lnSpc>
              <a:spcBef>
                <a:spcPts val="600"/>
              </a:spcBef>
              <a:buFontTx/>
              <a:buNone/>
            </a:pPr>
            <a:endParaRPr lang="pt-BR" sz="1000" dirty="0">
              <a:latin typeface="+mj-lt"/>
            </a:endParaRPr>
          </a:p>
          <a:p>
            <a:pPr marL="0" indent="0">
              <a:lnSpc>
                <a:spcPct val="114000"/>
              </a:lnSpc>
              <a:spcBef>
                <a:spcPts val="600"/>
              </a:spcBef>
              <a:buFontTx/>
              <a:buNone/>
            </a:pPr>
            <a:r>
              <a:rPr lang="pt-BR" sz="2000" dirty="0" smtClean="0">
                <a:latin typeface="+mj-lt"/>
              </a:rPr>
              <a:t>O </a:t>
            </a:r>
            <a:r>
              <a:rPr lang="pt-BR" sz="2000" dirty="0">
                <a:latin typeface="+mj-lt"/>
              </a:rPr>
              <a:t>que não é porém possível é sequer pensar em transformar o mundo sem sonho, sem utopia ou sem projeto. As puras ilusões são os sonhos falsos de quem, não importa que pleno ou plena e boas intenções, faz a proposta de quimeras que, por isso mesmo, não podem realizar-se. A transformação do mundo necessita tanto do sonho quanto a indispensável autenticidade deste depende da lealdade de quem sonha às condições históricas, materiais, aos níveis de desenvolvimento tecnológico, científico do contexto do sonhador. Os sonhos são pelos quais se luta. Sua realização não se verifica facilmente, sem obstáculos. Implica, pelo contrário, avanços, recuos, marchas às vezes demoradas. Implica </a:t>
            </a:r>
            <a:r>
              <a:rPr lang="pt-BR" sz="2000" dirty="0" smtClean="0">
                <a:latin typeface="+mj-lt"/>
              </a:rPr>
              <a:t>luta (...)”</a:t>
            </a:r>
            <a:endParaRPr lang="pt-BR" sz="2000" dirty="0">
              <a:latin typeface="+mj-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smtClean="0">
                <a:solidFill>
                  <a:srgbClr val="0070C0"/>
                </a:solidFill>
                <a:latin typeface="Arial Black" pitchFamily="34" charset="0"/>
                <a:ea typeface="Adobe Gothic Std B" pitchFamily="34" charset="-128"/>
              </a:rPr>
              <a:t>Educação</a:t>
            </a:r>
            <a:r>
              <a:rPr lang="en-US" dirty="0" smtClean="0">
                <a:solidFill>
                  <a:srgbClr val="0070C0"/>
                </a:solidFill>
                <a:latin typeface="Arial Black" pitchFamily="34" charset="0"/>
                <a:ea typeface="Adobe Gothic Std B" pitchFamily="34" charset="-128"/>
              </a:rPr>
              <a:t> </a:t>
            </a:r>
            <a:r>
              <a:rPr lang="en-US" dirty="0" err="1" smtClean="0">
                <a:solidFill>
                  <a:srgbClr val="0070C0"/>
                </a:solidFill>
                <a:latin typeface="Arial Black" pitchFamily="34" charset="0"/>
                <a:ea typeface="Adobe Gothic Std B" pitchFamily="34" charset="-128"/>
              </a:rPr>
              <a:t>Infantil</a:t>
            </a:r>
            <a:endParaRPr lang="pt-BR" dirty="0">
              <a:solidFill>
                <a:srgbClr val="0070C0"/>
              </a:solidFill>
              <a:latin typeface="Adobe Gothic Std B" pitchFamily="34" charset="-128"/>
              <a:ea typeface="Adobe Gothic Std B" pitchFamily="34" charset="-128"/>
            </a:endParaRPr>
          </a:p>
        </p:txBody>
      </p:sp>
      <p:sp>
        <p:nvSpPr>
          <p:cNvPr id="3" name="Espaço Reservado para Conteúdo 2"/>
          <p:cNvSpPr>
            <a:spLocks noGrp="1"/>
          </p:cNvSpPr>
          <p:nvPr>
            <p:ph idx="1"/>
          </p:nvPr>
        </p:nvSpPr>
        <p:spPr>
          <a:xfrm>
            <a:off x="251520" y="1600200"/>
            <a:ext cx="8640960" cy="4853136"/>
          </a:xfrm>
        </p:spPr>
        <p:txBody>
          <a:bodyPr>
            <a:noAutofit/>
          </a:bodyPr>
          <a:lstStyle/>
          <a:p>
            <a:pPr marL="0" indent="0">
              <a:spcBef>
                <a:spcPts val="0"/>
              </a:spcBef>
              <a:buFont typeface="+mj-lt"/>
              <a:buAutoNum type="arabicPeriod" startAt="2"/>
            </a:pPr>
            <a:r>
              <a:rPr lang="en-US" sz="2800" b="1" dirty="0" smtClean="0">
                <a:solidFill>
                  <a:srgbClr val="0070C0"/>
                </a:solidFill>
              </a:rPr>
              <a:t>PME</a:t>
            </a:r>
            <a:endParaRPr lang="en-US" sz="2800" b="1" dirty="0" smtClean="0">
              <a:solidFill>
                <a:srgbClr val="0070C0"/>
              </a:solidFill>
            </a:endParaRPr>
          </a:p>
          <a:p>
            <a:pPr marL="0" indent="0">
              <a:spcBef>
                <a:spcPts val="0"/>
              </a:spcBef>
              <a:buFont typeface="+mj-lt"/>
              <a:buAutoNum type="arabicPeriod" startAt="2"/>
            </a:pPr>
            <a:endParaRPr lang="en-US" sz="2000" dirty="0" smtClean="0">
              <a:solidFill>
                <a:srgbClr val="0070C0"/>
              </a:solidFill>
            </a:endParaRPr>
          </a:p>
          <a:p>
            <a:pPr>
              <a:spcBef>
                <a:spcPts val="0"/>
              </a:spcBef>
            </a:pPr>
            <a:r>
              <a:rPr lang="pt-BR" sz="2000" b="1" dirty="0" smtClean="0"/>
              <a:t>PL aprovado Comissão de Educação</a:t>
            </a:r>
            <a:endParaRPr lang="pt-BR" sz="2000" b="1" dirty="0"/>
          </a:p>
          <a:p>
            <a:pPr marL="0" indent="0">
              <a:spcBef>
                <a:spcPts val="0"/>
              </a:spcBef>
              <a:buNone/>
            </a:pPr>
            <a:r>
              <a:rPr lang="pt-BR" sz="1800" dirty="0" smtClean="0"/>
              <a:t>META </a:t>
            </a:r>
            <a:r>
              <a:rPr lang="pt-BR" sz="1800" dirty="0"/>
              <a:t>5. Universalizar, até 2016, a Educação Infantil para as crianças de 4 (quatro) a 5 (cinco) anos de idade e ampliar a oferta de Educação Infantil na rede municipal direta de forma a atender toda a demanda efetiva da população de zero até 3 anos e 11 meses no prazo de cinco anos. </a:t>
            </a:r>
            <a:endParaRPr lang="pt-BR" sz="1800" dirty="0" smtClean="0"/>
          </a:p>
          <a:p>
            <a:pPr>
              <a:spcBef>
                <a:spcPts val="0"/>
              </a:spcBef>
              <a:buFontTx/>
              <a:buChar char="-"/>
            </a:pPr>
            <a:r>
              <a:rPr lang="pt-BR" sz="1800" dirty="0" smtClean="0"/>
              <a:t>Levantamento censitário</a:t>
            </a:r>
          </a:p>
          <a:p>
            <a:pPr>
              <a:spcBef>
                <a:spcPts val="0"/>
              </a:spcBef>
              <a:buFontTx/>
              <a:buChar char="-"/>
            </a:pPr>
            <a:r>
              <a:rPr lang="pt-BR" sz="1800" dirty="0" smtClean="0"/>
              <a:t>Congelamento das vagas conveniadas e priorização da ampliação na rede direta</a:t>
            </a:r>
          </a:p>
          <a:p>
            <a:pPr marL="0" indent="0">
              <a:spcBef>
                <a:spcPts val="0"/>
              </a:spcBef>
              <a:buNone/>
            </a:pPr>
            <a:endParaRPr lang="pt-BR" sz="1800" dirty="0" smtClean="0"/>
          </a:p>
          <a:p>
            <a:pPr marL="0" indent="0">
              <a:spcBef>
                <a:spcPts val="0"/>
              </a:spcBef>
            </a:pPr>
            <a:r>
              <a:rPr lang="pt-BR" sz="2000" b="1" dirty="0" smtClean="0"/>
              <a:t> PL aprovado na Comissão de Finanças (em votação na Plenária – 11/08)</a:t>
            </a:r>
          </a:p>
          <a:p>
            <a:pPr marL="0" indent="0">
              <a:spcBef>
                <a:spcPts val="0"/>
              </a:spcBef>
              <a:buNone/>
            </a:pPr>
            <a:r>
              <a:rPr lang="pt-BR" sz="1800" dirty="0"/>
              <a:t>META 5. Universalizar, até 2016, a Educação Infantil para as crianças de 4 (quatro) a 5 (cinco) anos de idade e ampliar a oferta de Educação Infantil de forma a atender a demanda de zero até 3 anos e 11 meses no prazo de cinco anos.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smtClean="0">
                <a:solidFill>
                  <a:srgbClr val="0070C0"/>
                </a:solidFill>
                <a:latin typeface="Arial Black" pitchFamily="34" charset="0"/>
                <a:ea typeface="Adobe Gothic Std B" pitchFamily="34" charset="-128"/>
              </a:rPr>
              <a:t>Educação</a:t>
            </a:r>
            <a:r>
              <a:rPr lang="en-US" dirty="0" smtClean="0">
                <a:solidFill>
                  <a:srgbClr val="0070C0"/>
                </a:solidFill>
                <a:latin typeface="Arial Black" pitchFamily="34" charset="0"/>
                <a:ea typeface="Adobe Gothic Std B" pitchFamily="34" charset="-128"/>
              </a:rPr>
              <a:t> </a:t>
            </a:r>
            <a:r>
              <a:rPr lang="en-US" dirty="0" err="1" smtClean="0">
                <a:solidFill>
                  <a:srgbClr val="0070C0"/>
                </a:solidFill>
                <a:latin typeface="Arial Black" pitchFamily="34" charset="0"/>
                <a:ea typeface="Adobe Gothic Std B" pitchFamily="34" charset="-128"/>
              </a:rPr>
              <a:t>Infantil</a:t>
            </a:r>
            <a:endParaRPr lang="pt-BR" dirty="0">
              <a:solidFill>
                <a:srgbClr val="0070C0"/>
              </a:solidFill>
              <a:latin typeface="Adobe Gothic Std B" pitchFamily="34" charset="-128"/>
              <a:ea typeface="Adobe Gothic Std B" pitchFamily="34" charset="-128"/>
            </a:endParaRPr>
          </a:p>
        </p:txBody>
      </p:sp>
      <p:sp>
        <p:nvSpPr>
          <p:cNvPr id="3" name="Espaço Reservado para Conteúdo 2"/>
          <p:cNvSpPr>
            <a:spLocks noGrp="1"/>
          </p:cNvSpPr>
          <p:nvPr>
            <p:ph idx="1"/>
          </p:nvPr>
        </p:nvSpPr>
        <p:spPr>
          <a:xfrm>
            <a:off x="457200" y="1600200"/>
            <a:ext cx="8229600" cy="4853136"/>
          </a:xfrm>
        </p:spPr>
        <p:txBody>
          <a:bodyPr>
            <a:normAutofit fontScale="92500"/>
          </a:bodyPr>
          <a:lstStyle/>
          <a:p>
            <a:pPr marL="119063" indent="-119063">
              <a:buFont typeface="+mj-lt"/>
              <a:buAutoNum type="arabicPeriod" startAt="3"/>
            </a:pPr>
            <a:r>
              <a:rPr lang="en-US" sz="3600" b="1" dirty="0" smtClean="0">
                <a:solidFill>
                  <a:srgbClr val="0070C0"/>
                </a:solidFill>
              </a:rPr>
              <a:t>Plano de </a:t>
            </a:r>
            <a:r>
              <a:rPr lang="en-US" sz="3600" b="1" dirty="0" err="1" smtClean="0">
                <a:solidFill>
                  <a:srgbClr val="0070C0"/>
                </a:solidFill>
              </a:rPr>
              <a:t>Metas</a:t>
            </a:r>
            <a:endParaRPr lang="en-US" sz="3600" b="1" dirty="0" smtClean="0">
              <a:solidFill>
                <a:srgbClr val="0070C0"/>
              </a:solidFill>
            </a:endParaRPr>
          </a:p>
          <a:p>
            <a:pPr marL="379413" indent="-379413">
              <a:buNone/>
            </a:pPr>
            <a:endParaRPr lang="en-US" sz="1200" dirty="0" smtClean="0"/>
          </a:p>
          <a:p>
            <a:pPr marL="379413" indent="-379413">
              <a:buNone/>
            </a:pPr>
            <a:r>
              <a:rPr lang="pt-BR" sz="2400" b="1" dirty="0" smtClean="0"/>
              <a:t>Objetivo: </a:t>
            </a:r>
            <a:r>
              <a:rPr lang="pt-BR" sz="2400" dirty="0" smtClean="0"/>
              <a:t>Melhorar a qualidade da Educação e ampliar o acesso à Educação Infantil com a expansão da rede de equipamentos e a criação de 150 mil novas vagas,</a:t>
            </a:r>
            <a:endParaRPr lang="en-US" sz="2400" b="1" dirty="0" smtClean="0"/>
          </a:p>
          <a:p>
            <a:pPr marL="379413" indent="-379413">
              <a:buNone/>
            </a:pPr>
            <a:r>
              <a:rPr lang="en-US" sz="2400" b="1" dirty="0" smtClean="0"/>
              <a:t>Meta 16: </a:t>
            </a:r>
            <a:r>
              <a:rPr lang="pt-BR" sz="2400" dirty="0" smtClean="0"/>
              <a:t>Ampliar a Rede CEU em 20 unidades, expandindo a oferta de vagas para a educação infantil</a:t>
            </a:r>
            <a:endParaRPr lang="en-US" sz="2400" dirty="0" smtClean="0"/>
          </a:p>
          <a:p>
            <a:pPr marL="379413" indent="-379413">
              <a:buNone/>
            </a:pPr>
            <a:r>
              <a:rPr lang="en-US" sz="2400" b="1" dirty="0" smtClean="0"/>
              <a:t>Meta 17: </a:t>
            </a:r>
            <a:r>
              <a:rPr lang="pt-BR" sz="2400" dirty="0" smtClean="0"/>
              <a:t>Obter terrenos, projetar, licitar, licenciar, garantir a fonte de financiamento e construir 243 Centros de Educação Infantil</a:t>
            </a:r>
          </a:p>
          <a:p>
            <a:pPr marL="379413" indent="-379413">
              <a:buNone/>
            </a:pPr>
            <a:r>
              <a:rPr lang="en-US" sz="2400" b="1" dirty="0" smtClean="0"/>
              <a:t>Meta 18: </a:t>
            </a:r>
            <a:r>
              <a:rPr lang="pt-BR" sz="2400" dirty="0" smtClean="0"/>
              <a:t>Construir 65 Escolas Municipais de Educação Infantil (EMEI) e um Centro Municipal de Educação Infantil (CEMEI)</a:t>
            </a:r>
          </a:p>
          <a:p>
            <a:pPr marL="379413" indent="-379413">
              <a:buNone/>
            </a:pPr>
            <a:r>
              <a:rPr lang="en-US" sz="2400" b="1" dirty="0" smtClean="0"/>
              <a:t>Meta 19: </a:t>
            </a:r>
            <a:r>
              <a:rPr lang="pt-BR" sz="2400" dirty="0" smtClean="0"/>
              <a:t>Expandir a oferta de vagas para educação infantil por meio da rede conveniada e outras modalidades de parcerias</a:t>
            </a:r>
          </a:p>
          <a:p>
            <a:pPr marL="742950" indent="-742950">
              <a:buNone/>
            </a:pPr>
            <a:endParaRPr lang="en-US" sz="2800" dirty="0" smtClean="0"/>
          </a:p>
          <a:p>
            <a:pPr marL="514350" indent="-514350">
              <a:buFont typeface="+mj-lt"/>
              <a:buAutoNum type="arabicPeriod" startAt="3"/>
            </a:pPr>
            <a:endParaRPr lang="en-US" sz="3500" dirty="0" smtClean="0">
              <a:solidFill>
                <a:srgbClr val="0070C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smtClean="0">
                <a:solidFill>
                  <a:srgbClr val="0070C0"/>
                </a:solidFill>
                <a:latin typeface="Arial Black" pitchFamily="34" charset="0"/>
                <a:ea typeface="Adobe Gothic Std B" pitchFamily="34" charset="-128"/>
              </a:rPr>
              <a:t>Educação</a:t>
            </a:r>
            <a:r>
              <a:rPr lang="en-US" dirty="0" smtClean="0">
                <a:solidFill>
                  <a:srgbClr val="0070C0"/>
                </a:solidFill>
                <a:latin typeface="Arial Black" pitchFamily="34" charset="0"/>
                <a:ea typeface="Adobe Gothic Std B" pitchFamily="34" charset="-128"/>
              </a:rPr>
              <a:t> </a:t>
            </a:r>
            <a:r>
              <a:rPr lang="en-US" dirty="0" err="1" smtClean="0">
                <a:solidFill>
                  <a:srgbClr val="0070C0"/>
                </a:solidFill>
                <a:latin typeface="Arial Black" pitchFamily="34" charset="0"/>
                <a:ea typeface="Adobe Gothic Std B" pitchFamily="34" charset="-128"/>
              </a:rPr>
              <a:t>Infantil</a:t>
            </a:r>
            <a:endParaRPr lang="pt-BR" dirty="0">
              <a:solidFill>
                <a:srgbClr val="0070C0"/>
              </a:solidFill>
              <a:latin typeface="Adobe Gothic Std B" pitchFamily="34" charset="-128"/>
              <a:ea typeface="Adobe Gothic Std B" pitchFamily="34" charset="-128"/>
            </a:endParaRPr>
          </a:p>
        </p:txBody>
      </p:sp>
      <p:sp>
        <p:nvSpPr>
          <p:cNvPr id="3" name="Espaço Reservado para Conteúdo 2"/>
          <p:cNvSpPr>
            <a:spLocks noGrp="1"/>
          </p:cNvSpPr>
          <p:nvPr>
            <p:ph idx="1"/>
          </p:nvPr>
        </p:nvSpPr>
        <p:spPr/>
        <p:txBody>
          <a:bodyPr>
            <a:normAutofit/>
          </a:bodyPr>
          <a:lstStyle/>
          <a:p>
            <a:pPr marL="514350" indent="-514350">
              <a:buNone/>
            </a:pPr>
            <a:r>
              <a:rPr lang="en-US" dirty="0" smtClean="0">
                <a:solidFill>
                  <a:srgbClr val="0070C0"/>
                </a:solidFill>
              </a:rPr>
              <a:t>Dados de </a:t>
            </a:r>
            <a:r>
              <a:rPr lang="en-US" dirty="0" err="1" smtClean="0">
                <a:solidFill>
                  <a:srgbClr val="0070C0"/>
                </a:solidFill>
              </a:rPr>
              <a:t>atendimento</a:t>
            </a:r>
            <a:endParaRPr lang="en-US" dirty="0" smtClean="0">
              <a:solidFill>
                <a:srgbClr val="0070C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18864" y="269776"/>
            <a:ext cx="8229600" cy="1143000"/>
          </a:xfrm>
        </p:spPr>
        <p:txBody>
          <a:bodyPr>
            <a:normAutofit/>
          </a:bodyPr>
          <a:lstStyle/>
          <a:p>
            <a:pPr algn="l"/>
            <a:r>
              <a:rPr lang="en-US" sz="4000" dirty="0" err="1" smtClean="0">
                <a:solidFill>
                  <a:srgbClr val="0070C0"/>
                </a:solidFill>
                <a:latin typeface="Arial Black" pitchFamily="34" charset="0"/>
                <a:ea typeface="Adobe Gothic Std B" pitchFamily="34" charset="-128"/>
              </a:rPr>
              <a:t>Atendimento</a:t>
            </a:r>
            <a:r>
              <a:rPr lang="en-US" sz="4000" dirty="0" smtClean="0">
                <a:solidFill>
                  <a:srgbClr val="0070C0"/>
                </a:solidFill>
                <a:latin typeface="Arial Black" pitchFamily="34" charset="0"/>
                <a:ea typeface="Adobe Gothic Std B" pitchFamily="34" charset="-128"/>
              </a:rPr>
              <a:t> </a:t>
            </a:r>
            <a:r>
              <a:rPr lang="en-US" sz="4000" dirty="0" err="1" smtClean="0">
                <a:solidFill>
                  <a:srgbClr val="0070C0"/>
                </a:solidFill>
                <a:latin typeface="Arial Black" pitchFamily="34" charset="0"/>
                <a:ea typeface="Adobe Gothic Std B" pitchFamily="34" charset="-128"/>
              </a:rPr>
              <a:t>creche</a:t>
            </a:r>
            <a:endParaRPr lang="pt-BR" sz="4000" dirty="0">
              <a:solidFill>
                <a:srgbClr val="0070C0"/>
              </a:solidFill>
              <a:latin typeface="Arial Black" pitchFamily="34" charset="0"/>
              <a:ea typeface="Adobe Gothic Std B" pitchFamily="34" charset="-128"/>
            </a:endParaRPr>
          </a:p>
        </p:txBody>
      </p:sp>
      <p:graphicFrame>
        <p:nvGraphicFramePr>
          <p:cNvPr id="4" name="Espaço Reservado para Conteúdo 3"/>
          <p:cNvGraphicFramePr>
            <a:graphicFrameLocks noGrp="1"/>
          </p:cNvGraphicFramePr>
          <p:nvPr>
            <p:ph idx="1"/>
          </p:nvPr>
        </p:nvGraphicFramePr>
        <p:xfrm>
          <a:off x="611560" y="2420888"/>
          <a:ext cx="7272810" cy="2713869"/>
        </p:xfrm>
        <a:graphic>
          <a:graphicData uri="http://schemas.openxmlformats.org/drawingml/2006/table">
            <a:tbl>
              <a:tblPr/>
              <a:tblGrid>
                <a:gridCol w="1644354"/>
                <a:gridCol w="938076"/>
                <a:gridCol w="938076"/>
                <a:gridCol w="938076"/>
                <a:gridCol w="938076"/>
                <a:gridCol w="938076"/>
                <a:gridCol w="938076"/>
              </a:tblGrid>
              <a:tr h="675204">
                <a:tc>
                  <a:txBody>
                    <a:bodyPr/>
                    <a:lstStyle/>
                    <a:p>
                      <a:pPr>
                        <a:lnSpc>
                          <a:spcPct val="115000"/>
                        </a:lnSpc>
                        <a:spcAft>
                          <a:spcPts val="0"/>
                        </a:spcAft>
                      </a:pPr>
                      <a:r>
                        <a:rPr lang="pt-BR" sz="1400" b="1" dirty="0">
                          <a:solidFill>
                            <a:srgbClr val="FFFFFF"/>
                          </a:solidFill>
                          <a:latin typeface="Calibri"/>
                          <a:ea typeface="Times New Roman"/>
                          <a:cs typeface="Times New Roman"/>
                        </a:rPr>
                        <a:t>Dependência Administrativa</a:t>
                      </a:r>
                      <a:endParaRPr lang="pt-BR" sz="1400" dirty="0">
                        <a:latin typeface="Calibri"/>
                        <a:ea typeface="Calibri"/>
                        <a:cs typeface="Times New Roman"/>
                      </a:endParaRPr>
                    </a:p>
                  </a:txBody>
                  <a:tcPr marL="44450" marR="44450" marT="0" marB="0" anchor="ctr">
                    <a:lnL>
                      <a:noFill/>
                    </a:lnL>
                    <a:lnR>
                      <a:noFill/>
                    </a:lnR>
                    <a:lnT>
                      <a:noFill/>
                    </a:lnT>
                    <a:lnB>
                      <a:noFill/>
                    </a:lnB>
                    <a:solidFill>
                      <a:srgbClr val="17365D"/>
                    </a:solidFill>
                  </a:tcPr>
                </a:tc>
                <a:tc>
                  <a:txBody>
                    <a:bodyPr/>
                    <a:lstStyle/>
                    <a:p>
                      <a:pPr algn="ctr">
                        <a:lnSpc>
                          <a:spcPct val="115000"/>
                        </a:lnSpc>
                        <a:spcAft>
                          <a:spcPts val="0"/>
                        </a:spcAft>
                      </a:pPr>
                      <a:r>
                        <a:rPr lang="pt-BR" sz="1400" b="1" dirty="0">
                          <a:solidFill>
                            <a:srgbClr val="FFFFFF"/>
                          </a:solidFill>
                          <a:latin typeface="Calibri"/>
                          <a:ea typeface="Times New Roman"/>
                          <a:cs typeface="Times New Roman"/>
                        </a:rPr>
                        <a:t>2001</a:t>
                      </a:r>
                      <a:endParaRPr lang="pt-BR" sz="1400" dirty="0">
                        <a:latin typeface="Calibri"/>
                        <a:ea typeface="Calibri"/>
                        <a:cs typeface="Times New Roman"/>
                      </a:endParaRPr>
                    </a:p>
                  </a:txBody>
                  <a:tcPr marL="44450" marR="44450" marT="0" marB="0" anchor="ctr">
                    <a:lnL>
                      <a:noFill/>
                    </a:lnL>
                    <a:lnR>
                      <a:noFill/>
                    </a:lnR>
                    <a:lnT>
                      <a:noFill/>
                    </a:lnT>
                    <a:lnB>
                      <a:noFill/>
                    </a:lnB>
                    <a:solidFill>
                      <a:srgbClr val="17365D"/>
                    </a:solidFill>
                  </a:tcPr>
                </a:tc>
                <a:tc>
                  <a:txBody>
                    <a:bodyPr/>
                    <a:lstStyle/>
                    <a:p>
                      <a:pPr algn="ctr">
                        <a:lnSpc>
                          <a:spcPct val="115000"/>
                        </a:lnSpc>
                        <a:spcAft>
                          <a:spcPts val="0"/>
                        </a:spcAft>
                      </a:pPr>
                      <a:r>
                        <a:rPr lang="pt-BR" sz="1400" b="1" dirty="0">
                          <a:solidFill>
                            <a:srgbClr val="FFFFFF"/>
                          </a:solidFill>
                          <a:latin typeface="Calibri"/>
                          <a:ea typeface="Times New Roman"/>
                          <a:cs typeface="Times New Roman"/>
                        </a:rPr>
                        <a:t>2003</a:t>
                      </a:r>
                      <a:endParaRPr lang="pt-BR" sz="1400" dirty="0">
                        <a:latin typeface="Calibri"/>
                        <a:ea typeface="Calibri"/>
                        <a:cs typeface="Times New Roman"/>
                      </a:endParaRPr>
                    </a:p>
                  </a:txBody>
                  <a:tcPr marL="44450" marR="44450" marT="0" marB="0" anchor="ctr">
                    <a:lnL>
                      <a:noFill/>
                    </a:lnL>
                    <a:lnR>
                      <a:noFill/>
                    </a:lnR>
                    <a:lnT>
                      <a:noFill/>
                    </a:lnT>
                    <a:lnB>
                      <a:noFill/>
                    </a:lnB>
                    <a:solidFill>
                      <a:srgbClr val="17365D"/>
                    </a:solidFill>
                  </a:tcPr>
                </a:tc>
                <a:tc>
                  <a:txBody>
                    <a:bodyPr/>
                    <a:lstStyle/>
                    <a:p>
                      <a:pPr algn="ctr">
                        <a:lnSpc>
                          <a:spcPct val="115000"/>
                        </a:lnSpc>
                        <a:spcAft>
                          <a:spcPts val="0"/>
                        </a:spcAft>
                      </a:pPr>
                      <a:r>
                        <a:rPr lang="pt-BR" sz="1400" b="1" dirty="0">
                          <a:solidFill>
                            <a:srgbClr val="FFFFFF"/>
                          </a:solidFill>
                          <a:latin typeface="Calibri"/>
                          <a:ea typeface="Times New Roman"/>
                          <a:cs typeface="Times New Roman"/>
                        </a:rPr>
                        <a:t>2005</a:t>
                      </a:r>
                      <a:endParaRPr lang="pt-BR" sz="1400" dirty="0">
                        <a:latin typeface="Calibri"/>
                        <a:ea typeface="Calibri"/>
                        <a:cs typeface="Times New Roman"/>
                      </a:endParaRPr>
                    </a:p>
                  </a:txBody>
                  <a:tcPr marL="44450" marR="44450" marT="0" marB="0" anchor="ctr">
                    <a:lnL>
                      <a:noFill/>
                    </a:lnL>
                    <a:lnR>
                      <a:noFill/>
                    </a:lnR>
                    <a:lnT>
                      <a:noFill/>
                    </a:lnT>
                    <a:lnB>
                      <a:noFill/>
                    </a:lnB>
                    <a:solidFill>
                      <a:srgbClr val="17365D"/>
                    </a:solidFill>
                  </a:tcPr>
                </a:tc>
                <a:tc>
                  <a:txBody>
                    <a:bodyPr/>
                    <a:lstStyle/>
                    <a:p>
                      <a:pPr algn="ctr">
                        <a:lnSpc>
                          <a:spcPct val="115000"/>
                        </a:lnSpc>
                        <a:spcAft>
                          <a:spcPts val="0"/>
                        </a:spcAft>
                      </a:pPr>
                      <a:r>
                        <a:rPr lang="pt-BR" sz="1400" b="1" dirty="0">
                          <a:solidFill>
                            <a:srgbClr val="FFFFFF"/>
                          </a:solidFill>
                          <a:latin typeface="Calibri"/>
                          <a:ea typeface="Times New Roman"/>
                          <a:cs typeface="Times New Roman"/>
                        </a:rPr>
                        <a:t>2007</a:t>
                      </a:r>
                      <a:endParaRPr lang="pt-BR" sz="1400" dirty="0">
                        <a:latin typeface="Calibri"/>
                        <a:ea typeface="Calibri"/>
                        <a:cs typeface="Times New Roman"/>
                      </a:endParaRPr>
                    </a:p>
                  </a:txBody>
                  <a:tcPr marL="44450" marR="44450" marT="0" marB="0" anchor="ctr">
                    <a:lnL>
                      <a:noFill/>
                    </a:lnL>
                    <a:lnR>
                      <a:noFill/>
                    </a:lnR>
                    <a:lnT>
                      <a:noFill/>
                    </a:lnT>
                    <a:lnB>
                      <a:noFill/>
                    </a:lnB>
                    <a:solidFill>
                      <a:srgbClr val="17365D"/>
                    </a:solidFill>
                  </a:tcPr>
                </a:tc>
                <a:tc>
                  <a:txBody>
                    <a:bodyPr/>
                    <a:lstStyle/>
                    <a:p>
                      <a:pPr algn="ctr">
                        <a:lnSpc>
                          <a:spcPct val="115000"/>
                        </a:lnSpc>
                        <a:spcAft>
                          <a:spcPts val="0"/>
                        </a:spcAft>
                      </a:pPr>
                      <a:r>
                        <a:rPr lang="pt-BR" sz="1400" b="1" dirty="0">
                          <a:solidFill>
                            <a:srgbClr val="FFFFFF"/>
                          </a:solidFill>
                          <a:latin typeface="Calibri"/>
                          <a:ea typeface="Times New Roman"/>
                          <a:cs typeface="Times New Roman"/>
                        </a:rPr>
                        <a:t>2009</a:t>
                      </a:r>
                      <a:endParaRPr lang="pt-BR" sz="1400" dirty="0">
                        <a:latin typeface="Calibri"/>
                        <a:ea typeface="Calibri"/>
                        <a:cs typeface="Times New Roman"/>
                      </a:endParaRPr>
                    </a:p>
                  </a:txBody>
                  <a:tcPr marL="44450" marR="44450" marT="0" marB="0" anchor="ctr">
                    <a:lnL>
                      <a:noFill/>
                    </a:lnL>
                    <a:lnR>
                      <a:noFill/>
                    </a:lnR>
                    <a:lnT>
                      <a:noFill/>
                    </a:lnT>
                    <a:lnB>
                      <a:noFill/>
                    </a:lnB>
                    <a:solidFill>
                      <a:srgbClr val="17365D"/>
                    </a:solidFill>
                  </a:tcPr>
                </a:tc>
                <a:tc>
                  <a:txBody>
                    <a:bodyPr/>
                    <a:lstStyle/>
                    <a:p>
                      <a:pPr algn="ctr">
                        <a:lnSpc>
                          <a:spcPct val="115000"/>
                        </a:lnSpc>
                        <a:spcAft>
                          <a:spcPts val="0"/>
                        </a:spcAft>
                      </a:pPr>
                      <a:r>
                        <a:rPr lang="pt-BR" sz="1400" b="1" dirty="0">
                          <a:solidFill>
                            <a:srgbClr val="FFFFFF"/>
                          </a:solidFill>
                          <a:latin typeface="Calibri"/>
                          <a:ea typeface="Times New Roman"/>
                          <a:cs typeface="Times New Roman"/>
                        </a:rPr>
                        <a:t>2011</a:t>
                      </a:r>
                      <a:endParaRPr lang="pt-BR" sz="1400" dirty="0">
                        <a:latin typeface="Calibri"/>
                        <a:ea typeface="Calibri"/>
                        <a:cs typeface="Times New Roman"/>
                      </a:endParaRPr>
                    </a:p>
                  </a:txBody>
                  <a:tcPr marL="44450" marR="44450" marT="0" marB="0" anchor="ctr">
                    <a:lnL>
                      <a:noFill/>
                    </a:lnL>
                    <a:lnR>
                      <a:noFill/>
                    </a:lnR>
                    <a:lnT>
                      <a:noFill/>
                    </a:lnT>
                    <a:lnB>
                      <a:noFill/>
                    </a:lnB>
                    <a:solidFill>
                      <a:srgbClr val="17365D"/>
                    </a:solidFill>
                  </a:tcPr>
                </a:tc>
              </a:tr>
              <a:tr h="407733">
                <a:tc>
                  <a:txBody>
                    <a:bodyPr/>
                    <a:lstStyle/>
                    <a:p>
                      <a:pPr>
                        <a:lnSpc>
                          <a:spcPct val="115000"/>
                        </a:lnSpc>
                        <a:spcAft>
                          <a:spcPts val="0"/>
                        </a:spcAft>
                      </a:pPr>
                      <a:r>
                        <a:rPr lang="pt-BR" sz="1400" dirty="0">
                          <a:latin typeface="Calibri"/>
                          <a:ea typeface="Times New Roman"/>
                          <a:cs typeface="Times New Roman"/>
                        </a:rPr>
                        <a:t>Federal</a:t>
                      </a:r>
                      <a:endParaRPr lang="pt-BR" sz="1400" dirty="0">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pt-BR" sz="1400" dirty="0">
                          <a:solidFill>
                            <a:srgbClr val="000000"/>
                          </a:solidFill>
                          <a:latin typeface="Calibri"/>
                          <a:ea typeface="Times New Roman"/>
                          <a:cs typeface="Times New Roman"/>
                        </a:rPr>
                        <a:t>182</a:t>
                      </a:r>
                      <a:endParaRPr lang="pt-BR" sz="1400" dirty="0">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pt-BR" sz="1400" dirty="0">
                          <a:solidFill>
                            <a:srgbClr val="000000"/>
                          </a:solidFill>
                          <a:latin typeface="Calibri"/>
                          <a:ea typeface="Times New Roman"/>
                          <a:cs typeface="Times New Roman"/>
                        </a:rPr>
                        <a:t>112</a:t>
                      </a:r>
                      <a:endParaRPr lang="pt-BR" sz="1400" dirty="0">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pt-BR" sz="1400" dirty="0">
                          <a:solidFill>
                            <a:srgbClr val="000000"/>
                          </a:solidFill>
                          <a:latin typeface="Calibri"/>
                          <a:ea typeface="Times New Roman"/>
                          <a:cs typeface="Times New Roman"/>
                        </a:rPr>
                        <a:t>165</a:t>
                      </a:r>
                      <a:endParaRPr lang="pt-BR" sz="1400" dirty="0">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pt-BR" sz="1400" dirty="0">
                          <a:solidFill>
                            <a:srgbClr val="000000"/>
                          </a:solidFill>
                          <a:latin typeface="Calibri"/>
                          <a:ea typeface="Times New Roman"/>
                          <a:cs typeface="Times New Roman"/>
                        </a:rPr>
                        <a:t>172</a:t>
                      </a:r>
                      <a:endParaRPr lang="pt-BR" sz="1400" dirty="0">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pt-BR" sz="1400" dirty="0">
                          <a:solidFill>
                            <a:srgbClr val="000000"/>
                          </a:solidFill>
                          <a:latin typeface="Calibri"/>
                          <a:ea typeface="Times New Roman"/>
                          <a:cs typeface="Times New Roman"/>
                        </a:rPr>
                        <a:t>121</a:t>
                      </a:r>
                      <a:endParaRPr lang="pt-BR" sz="1400" dirty="0">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pt-BR" sz="1400" dirty="0">
                          <a:solidFill>
                            <a:srgbClr val="000000"/>
                          </a:solidFill>
                          <a:latin typeface="Calibri"/>
                          <a:ea typeface="Times New Roman"/>
                          <a:cs typeface="Times New Roman"/>
                        </a:rPr>
                        <a:t>158</a:t>
                      </a:r>
                      <a:endParaRPr lang="pt-BR" sz="1400" dirty="0">
                        <a:latin typeface="Calibri"/>
                        <a:ea typeface="Calibri"/>
                        <a:cs typeface="Times New Roman"/>
                      </a:endParaRPr>
                    </a:p>
                  </a:txBody>
                  <a:tcPr marL="44450" marR="44450" marT="0" marB="0" anchor="ctr">
                    <a:lnL>
                      <a:noFill/>
                    </a:lnL>
                    <a:lnR>
                      <a:noFill/>
                    </a:lnR>
                    <a:lnT>
                      <a:noFill/>
                    </a:lnT>
                    <a:lnB>
                      <a:noFill/>
                    </a:lnB>
                  </a:tcPr>
                </a:tc>
              </a:tr>
              <a:tr h="407733">
                <a:tc>
                  <a:txBody>
                    <a:bodyPr/>
                    <a:lstStyle/>
                    <a:p>
                      <a:pPr>
                        <a:lnSpc>
                          <a:spcPct val="115000"/>
                        </a:lnSpc>
                        <a:spcAft>
                          <a:spcPts val="0"/>
                        </a:spcAft>
                      </a:pPr>
                      <a:r>
                        <a:rPr lang="pt-BR" sz="1400" dirty="0">
                          <a:latin typeface="Calibri"/>
                          <a:ea typeface="Times New Roman"/>
                          <a:cs typeface="Times New Roman"/>
                        </a:rPr>
                        <a:t>Estadual</a:t>
                      </a:r>
                      <a:endParaRPr lang="pt-BR" sz="1400" dirty="0">
                        <a:latin typeface="Calibri"/>
                        <a:ea typeface="Calibri"/>
                        <a:cs typeface="Times New Roman"/>
                      </a:endParaRPr>
                    </a:p>
                  </a:txBody>
                  <a:tcPr marL="44450" marR="44450" marT="0" marB="0" anchor="ctr">
                    <a:lnL>
                      <a:noFill/>
                    </a:lnL>
                    <a:lnR>
                      <a:noFill/>
                    </a:lnR>
                    <a:lnT>
                      <a:noFill/>
                    </a:lnT>
                    <a:lnB>
                      <a:noFill/>
                    </a:lnB>
                    <a:solidFill>
                      <a:srgbClr val="DBE5F1"/>
                    </a:solidFill>
                  </a:tcPr>
                </a:tc>
                <a:tc>
                  <a:txBody>
                    <a:bodyPr/>
                    <a:lstStyle/>
                    <a:p>
                      <a:pPr algn="ctr">
                        <a:lnSpc>
                          <a:spcPct val="115000"/>
                        </a:lnSpc>
                        <a:spcAft>
                          <a:spcPts val="0"/>
                        </a:spcAft>
                      </a:pPr>
                      <a:r>
                        <a:rPr lang="pt-BR" sz="1400" dirty="0">
                          <a:solidFill>
                            <a:srgbClr val="000000"/>
                          </a:solidFill>
                          <a:latin typeface="Calibri"/>
                          <a:ea typeface="Times New Roman"/>
                          <a:cs typeface="Times New Roman"/>
                        </a:rPr>
                        <a:t>61</a:t>
                      </a:r>
                      <a:endParaRPr lang="pt-BR" sz="1400" dirty="0">
                        <a:latin typeface="Calibri"/>
                        <a:ea typeface="Calibri"/>
                        <a:cs typeface="Times New Roman"/>
                      </a:endParaRPr>
                    </a:p>
                  </a:txBody>
                  <a:tcPr marL="44450" marR="44450" marT="0" marB="0" anchor="ctr">
                    <a:lnL>
                      <a:noFill/>
                    </a:lnL>
                    <a:lnR>
                      <a:noFill/>
                    </a:lnR>
                    <a:lnT>
                      <a:noFill/>
                    </a:lnT>
                    <a:lnB>
                      <a:noFill/>
                    </a:lnB>
                    <a:solidFill>
                      <a:srgbClr val="DBE5F1"/>
                    </a:solidFill>
                  </a:tcPr>
                </a:tc>
                <a:tc>
                  <a:txBody>
                    <a:bodyPr/>
                    <a:lstStyle/>
                    <a:p>
                      <a:pPr algn="ctr">
                        <a:lnSpc>
                          <a:spcPct val="115000"/>
                        </a:lnSpc>
                        <a:spcAft>
                          <a:spcPts val="0"/>
                        </a:spcAft>
                      </a:pPr>
                      <a:r>
                        <a:rPr lang="pt-BR" sz="1400">
                          <a:solidFill>
                            <a:srgbClr val="000000"/>
                          </a:solidFill>
                          <a:latin typeface="Calibri"/>
                          <a:ea typeface="Times New Roman"/>
                          <a:cs typeface="Times New Roman"/>
                        </a:rPr>
                        <a:t>7</a:t>
                      </a:r>
                      <a:endParaRPr lang="pt-BR" sz="1400">
                        <a:latin typeface="Calibri"/>
                        <a:ea typeface="Calibri"/>
                        <a:cs typeface="Times New Roman"/>
                      </a:endParaRPr>
                    </a:p>
                  </a:txBody>
                  <a:tcPr marL="44450" marR="44450" marT="0" marB="0" anchor="ctr">
                    <a:lnL>
                      <a:noFill/>
                    </a:lnL>
                    <a:lnR>
                      <a:noFill/>
                    </a:lnR>
                    <a:lnT>
                      <a:noFill/>
                    </a:lnT>
                    <a:lnB>
                      <a:noFill/>
                    </a:lnB>
                    <a:solidFill>
                      <a:srgbClr val="DBE5F1"/>
                    </a:solidFill>
                  </a:tcPr>
                </a:tc>
                <a:tc>
                  <a:txBody>
                    <a:bodyPr/>
                    <a:lstStyle/>
                    <a:p>
                      <a:pPr algn="ctr">
                        <a:lnSpc>
                          <a:spcPct val="115000"/>
                        </a:lnSpc>
                        <a:spcAft>
                          <a:spcPts val="0"/>
                        </a:spcAft>
                      </a:pPr>
                      <a:r>
                        <a:rPr lang="pt-BR" sz="1400" dirty="0">
                          <a:solidFill>
                            <a:srgbClr val="000000"/>
                          </a:solidFill>
                          <a:latin typeface="Calibri"/>
                          <a:ea typeface="Times New Roman"/>
                          <a:cs typeface="Times New Roman"/>
                        </a:rPr>
                        <a:t>3.352</a:t>
                      </a:r>
                      <a:endParaRPr lang="pt-BR" sz="1400" dirty="0">
                        <a:latin typeface="Calibri"/>
                        <a:ea typeface="Calibri"/>
                        <a:cs typeface="Times New Roman"/>
                      </a:endParaRPr>
                    </a:p>
                  </a:txBody>
                  <a:tcPr marL="44450" marR="44450" marT="0" marB="0" anchor="ctr">
                    <a:lnL>
                      <a:noFill/>
                    </a:lnL>
                    <a:lnR>
                      <a:noFill/>
                    </a:lnR>
                    <a:lnT>
                      <a:noFill/>
                    </a:lnT>
                    <a:lnB>
                      <a:noFill/>
                    </a:lnB>
                    <a:solidFill>
                      <a:srgbClr val="DBE5F1"/>
                    </a:solidFill>
                  </a:tcPr>
                </a:tc>
                <a:tc>
                  <a:txBody>
                    <a:bodyPr/>
                    <a:lstStyle/>
                    <a:p>
                      <a:pPr algn="ctr">
                        <a:lnSpc>
                          <a:spcPct val="115000"/>
                        </a:lnSpc>
                        <a:spcAft>
                          <a:spcPts val="0"/>
                        </a:spcAft>
                      </a:pPr>
                      <a:r>
                        <a:rPr lang="pt-BR" sz="1400" dirty="0">
                          <a:solidFill>
                            <a:srgbClr val="000000"/>
                          </a:solidFill>
                          <a:latin typeface="Calibri"/>
                          <a:ea typeface="Times New Roman"/>
                          <a:cs typeface="Times New Roman"/>
                        </a:rPr>
                        <a:t>23</a:t>
                      </a:r>
                      <a:endParaRPr lang="pt-BR" sz="1400" dirty="0">
                        <a:latin typeface="Calibri"/>
                        <a:ea typeface="Calibri"/>
                        <a:cs typeface="Times New Roman"/>
                      </a:endParaRPr>
                    </a:p>
                  </a:txBody>
                  <a:tcPr marL="44450" marR="44450" marT="0" marB="0" anchor="ctr">
                    <a:lnL>
                      <a:noFill/>
                    </a:lnL>
                    <a:lnR>
                      <a:noFill/>
                    </a:lnR>
                    <a:lnT>
                      <a:noFill/>
                    </a:lnT>
                    <a:lnB>
                      <a:noFill/>
                    </a:lnB>
                    <a:solidFill>
                      <a:srgbClr val="DBE5F1"/>
                    </a:solidFill>
                  </a:tcPr>
                </a:tc>
                <a:tc>
                  <a:txBody>
                    <a:bodyPr/>
                    <a:lstStyle/>
                    <a:p>
                      <a:pPr algn="ctr">
                        <a:lnSpc>
                          <a:spcPct val="115000"/>
                        </a:lnSpc>
                        <a:spcAft>
                          <a:spcPts val="0"/>
                        </a:spcAft>
                      </a:pPr>
                      <a:r>
                        <a:rPr lang="pt-BR" sz="1400" dirty="0">
                          <a:solidFill>
                            <a:srgbClr val="000000"/>
                          </a:solidFill>
                          <a:latin typeface="Calibri"/>
                          <a:ea typeface="Times New Roman"/>
                          <a:cs typeface="Times New Roman"/>
                        </a:rPr>
                        <a:t>195</a:t>
                      </a:r>
                      <a:endParaRPr lang="pt-BR" sz="1400" dirty="0">
                        <a:latin typeface="Calibri"/>
                        <a:ea typeface="Calibri"/>
                        <a:cs typeface="Times New Roman"/>
                      </a:endParaRPr>
                    </a:p>
                  </a:txBody>
                  <a:tcPr marL="44450" marR="44450" marT="0" marB="0" anchor="ctr">
                    <a:lnL>
                      <a:noFill/>
                    </a:lnL>
                    <a:lnR>
                      <a:noFill/>
                    </a:lnR>
                    <a:lnT>
                      <a:noFill/>
                    </a:lnT>
                    <a:lnB>
                      <a:noFill/>
                    </a:lnB>
                    <a:solidFill>
                      <a:srgbClr val="DBE5F1"/>
                    </a:solidFill>
                  </a:tcPr>
                </a:tc>
                <a:tc>
                  <a:txBody>
                    <a:bodyPr/>
                    <a:lstStyle/>
                    <a:p>
                      <a:pPr algn="ctr">
                        <a:lnSpc>
                          <a:spcPct val="115000"/>
                        </a:lnSpc>
                        <a:spcAft>
                          <a:spcPts val="0"/>
                        </a:spcAft>
                      </a:pPr>
                      <a:r>
                        <a:rPr lang="pt-BR" sz="1400" dirty="0">
                          <a:solidFill>
                            <a:srgbClr val="000000"/>
                          </a:solidFill>
                          <a:latin typeface="Calibri"/>
                          <a:ea typeface="Times New Roman"/>
                          <a:cs typeface="Times New Roman"/>
                        </a:rPr>
                        <a:t>218</a:t>
                      </a:r>
                      <a:endParaRPr lang="pt-BR" sz="1400" dirty="0">
                        <a:latin typeface="Calibri"/>
                        <a:ea typeface="Calibri"/>
                        <a:cs typeface="Times New Roman"/>
                      </a:endParaRPr>
                    </a:p>
                  </a:txBody>
                  <a:tcPr marL="44450" marR="44450" marT="0" marB="0" anchor="ctr">
                    <a:lnL>
                      <a:noFill/>
                    </a:lnL>
                    <a:lnR>
                      <a:noFill/>
                    </a:lnR>
                    <a:lnT>
                      <a:noFill/>
                    </a:lnT>
                    <a:lnB>
                      <a:noFill/>
                    </a:lnB>
                    <a:solidFill>
                      <a:srgbClr val="DBE5F1"/>
                    </a:solidFill>
                  </a:tcPr>
                </a:tc>
              </a:tr>
              <a:tr h="407733">
                <a:tc>
                  <a:txBody>
                    <a:bodyPr/>
                    <a:lstStyle/>
                    <a:p>
                      <a:pPr>
                        <a:lnSpc>
                          <a:spcPct val="115000"/>
                        </a:lnSpc>
                        <a:spcAft>
                          <a:spcPts val="0"/>
                        </a:spcAft>
                      </a:pPr>
                      <a:r>
                        <a:rPr lang="pt-BR" sz="1400">
                          <a:latin typeface="Calibri"/>
                          <a:ea typeface="Times New Roman"/>
                          <a:cs typeface="Times New Roman"/>
                        </a:rPr>
                        <a:t>Municipal</a:t>
                      </a:r>
                      <a:endParaRPr lang="pt-BR" sz="1400">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pt-BR" sz="1400" dirty="0">
                          <a:solidFill>
                            <a:srgbClr val="000000"/>
                          </a:solidFill>
                          <a:latin typeface="Calibri"/>
                          <a:ea typeface="Times New Roman"/>
                          <a:cs typeface="Times New Roman"/>
                        </a:rPr>
                        <a:t>23.819</a:t>
                      </a:r>
                      <a:endParaRPr lang="pt-BR" sz="1400" dirty="0">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pt-BR" sz="1400" dirty="0">
                          <a:solidFill>
                            <a:srgbClr val="000000"/>
                          </a:solidFill>
                          <a:latin typeface="Calibri"/>
                          <a:ea typeface="Times New Roman"/>
                          <a:cs typeface="Times New Roman"/>
                        </a:rPr>
                        <a:t>37.163</a:t>
                      </a:r>
                      <a:endParaRPr lang="pt-BR" sz="1400" dirty="0">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pt-BR" sz="1400">
                          <a:solidFill>
                            <a:srgbClr val="000000"/>
                          </a:solidFill>
                          <a:latin typeface="Calibri"/>
                          <a:ea typeface="Times New Roman"/>
                          <a:cs typeface="Times New Roman"/>
                        </a:rPr>
                        <a:t>35.967</a:t>
                      </a:r>
                      <a:endParaRPr lang="pt-BR" sz="1400">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pt-BR" sz="1400" dirty="0">
                          <a:solidFill>
                            <a:srgbClr val="000000"/>
                          </a:solidFill>
                          <a:latin typeface="Calibri"/>
                          <a:ea typeface="Times New Roman"/>
                          <a:cs typeface="Times New Roman"/>
                        </a:rPr>
                        <a:t>33.537</a:t>
                      </a:r>
                      <a:endParaRPr lang="pt-BR" sz="1400" dirty="0">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pt-BR" sz="1400" dirty="0">
                          <a:solidFill>
                            <a:srgbClr val="000000"/>
                          </a:solidFill>
                          <a:latin typeface="Calibri"/>
                          <a:ea typeface="Times New Roman"/>
                          <a:cs typeface="Times New Roman"/>
                        </a:rPr>
                        <a:t>43.182</a:t>
                      </a:r>
                      <a:endParaRPr lang="pt-BR" sz="1400" dirty="0">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pt-BR" sz="1400" dirty="0">
                          <a:solidFill>
                            <a:srgbClr val="000000"/>
                          </a:solidFill>
                          <a:latin typeface="Calibri"/>
                          <a:ea typeface="Times New Roman"/>
                          <a:cs typeface="Times New Roman"/>
                        </a:rPr>
                        <a:t>55.218</a:t>
                      </a:r>
                      <a:endParaRPr lang="pt-BR" sz="1400" dirty="0">
                        <a:latin typeface="Calibri"/>
                        <a:ea typeface="Calibri"/>
                        <a:cs typeface="Times New Roman"/>
                      </a:endParaRPr>
                    </a:p>
                  </a:txBody>
                  <a:tcPr marL="44450" marR="44450" marT="0" marB="0" anchor="ctr">
                    <a:lnL>
                      <a:noFill/>
                    </a:lnL>
                    <a:lnR>
                      <a:noFill/>
                    </a:lnR>
                    <a:lnT>
                      <a:noFill/>
                    </a:lnT>
                    <a:lnB>
                      <a:noFill/>
                    </a:lnB>
                  </a:tcPr>
                </a:tc>
              </a:tr>
              <a:tr h="407733">
                <a:tc>
                  <a:txBody>
                    <a:bodyPr/>
                    <a:lstStyle/>
                    <a:p>
                      <a:pPr>
                        <a:lnSpc>
                          <a:spcPct val="115000"/>
                        </a:lnSpc>
                        <a:spcAft>
                          <a:spcPts val="0"/>
                        </a:spcAft>
                      </a:pPr>
                      <a:r>
                        <a:rPr lang="pt-BR" sz="1400">
                          <a:latin typeface="Calibri"/>
                          <a:ea typeface="Times New Roman"/>
                          <a:cs typeface="Times New Roman"/>
                        </a:rPr>
                        <a:t>Privada</a:t>
                      </a:r>
                      <a:endParaRPr lang="pt-BR" sz="1400">
                        <a:latin typeface="Calibri"/>
                        <a:ea typeface="Calibri"/>
                        <a:cs typeface="Times New Roman"/>
                      </a:endParaRPr>
                    </a:p>
                  </a:txBody>
                  <a:tcPr marL="44450" marR="44450" marT="0" marB="0" anchor="ctr">
                    <a:lnL>
                      <a:noFill/>
                    </a:lnL>
                    <a:lnR>
                      <a:noFill/>
                    </a:lnR>
                    <a:lnT>
                      <a:noFill/>
                    </a:lnT>
                    <a:lnB>
                      <a:noFill/>
                    </a:lnB>
                    <a:solidFill>
                      <a:srgbClr val="DBE5F1"/>
                    </a:solidFill>
                  </a:tcPr>
                </a:tc>
                <a:tc>
                  <a:txBody>
                    <a:bodyPr/>
                    <a:lstStyle/>
                    <a:p>
                      <a:pPr algn="ctr">
                        <a:lnSpc>
                          <a:spcPct val="115000"/>
                        </a:lnSpc>
                        <a:spcAft>
                          <a:spcPts val="0"/>
                        </a:spcAft>
                      </a:pPr>
                      <a:r>
                        <a:rPr lang="pt-BR" sz="1400" dirty="0">
                          <a:solidFill>
                            <a:srgbClr val="000000"/>
                          </a:solidFill>
                          <a:latin typeface="Calibri"/>
                          <a:ea typeface="Times New Roman"/>
                          <a:cs typeface="Times New Roman"/>
                        </a:rPr>
                        <a:t>76.937</a:t>
                      </a:r>
                      <a:endParaRPr lang="pt-BR" sz="1400" dirty="0">
                        <a:latin typeface="Calibri"/>
                        <a:ea typeface="Calibri"/>
                        <a:cs typeface="Times New Roman"/>
                      </a:endParaRPr>
                    </a:p>
                  </a:txBody>
                  <a:tcPr marL="44450" marR="44450" marT="0" marB="0" anchor="ctr">
                    <a:lnL>
                      <a:noFill/>
                    </a:lnL>
                    <a:lnR>
                      <a:noFill/>
                    </a:lnR>
                    <a:lnT>
                      <a:noFill/>
                    </a:lnT>
                    <a:lnB>
                      <a:noFill/>
                    </a:lnB>
                    <a:solidFill>
                      <a:srgbClr val="DBE5F1"/>
                    </a:solidFill>
                  </a:tcPr>
                </a:tc>
                <a:tc>
                  <a:txBody>
                    <a:bodyPr/>
                    <a:lstStyle/>
                    <a:p>
                      <a:pPr algn="ctr">
                        <a:lnSpc>
                          <a:spcPct val="115000"/>
                        </a:lnSpc>
                        <a:spcAft>
                          <a:spcPts val="0"/>
                        </a:spcAft>
                      </a:pPr>
                      <a:r>
                        <a:rPr lang="pt-BR" sz="1400" dirty="0">
                          <a:solidFill>
                            <a:srgbClr val="000000"/>
                          </a:solidFill>
                          <a:latin typeface="Calibri"/>
                          <a:ea typeface="Times New Roman"/>
                          <a:cs typeface="Times New Roman"/>
                        </a:rPr>
                        <a:t>85.953</a:t>
                      </a:r>
                      <a:endParaRPr lang="pt-BR" sz="1400" dirty="0">
                        <a:latin typeface="Calibri"/>
                        <a:ea typeface="Calibri"/>
                        <a:cs typeface="Times New Roman"/>
                      </a:endParaRPr>
                    </a:p>
                  </a:txBody>
                  <a:tcPr marL="44450" marR="44450" marT="0" marB="0" anchor="ctr">
                    <a:lnL>
                      <a:noFill/>
                    </a:lnL>
                    <a:lnR>
                      <a:noFill/>
                    </a:lnR>
                    <a:lnT>
                      <a:noFill/>
                    </a:lnT>
                    <a:lnB>
                      <a:noFill/>
                    </a:lnB>
                    <a:solidFill>
                      <a:srgbClr val="DBE5F1"/>
                    </a:solidFill>
                  </a:tcPr>
                </a:tc>
                <a:tc>
                  <a:txBody>
                    <a:bodyPr/>
                    <a:lstStyle/>
                    <a:p>
                      <a:pPr algn="ctr">
                        <a:lnSpc>
                          <a:spcPct val="115000"/>
                        </a:lnSpc>
                        <a:spcAft>
                          <a:spcPts val="0"/>
                        </a:spcAft>
                      </a:pPr>
                      <a:r>
                        <a:rPr lang="pt-BR" sz="1400">
                          <a:solidFill>
                            <a:srgbClr val="000000"/>
                          </a:solidFill>
                          <a:latin typeface="Calibri"/>
                          <a:ea typeface="Times New Roman"/>
                          <a:cs typeface="Times New Roman"/>
                        </a:rPr>
                        <a:t>104.013</a:t>
                      </a:r>
                      <a:endParaRPr lang="pt-BR" sz="1400">
                        <a:latin typeface="Calibri"/>
                        <a:ea typeface="Calibri"/>
                        <a:cs typeface="Times New Roman"/>
                      </a:endParaRPr>
                    </a:p>
                  </a:txBody>
                  <a:tcPr marL="44450" marR="44450" marT="0" marB="0" anchor="ctr">
                    <a:lnL>
                      <a:noFill/>
                    </a:lnL>
                    <a:lnR>
                      <a:noFill/>
                    </a:lnR>
                    <a:lnT>
                      <a:noFill/>
                    </a:lnT>
                    <a:lnB>
                      <a:noFill/>
                    </a:lnB>
                    <a:solidFill>
                      <a:srgbClr val="DBE5F1"/>
                    </a:solidFill>
                  </a:tcPr>
                </a:tc>
                <a:tc>
                  <a:txBody>
                    <a:bodyPr/>
                    <a:lstStyle/>
                    <a:p>
                      <a:pPr algn="ctr">
                        <a:lnSpc>
                          <a:spcPct val="115000"/>
                        </a:lnSpc>
                        <a:spcAft>
                          <a:spcPts val="0"/>
                        </a:spcAft>
                      </a:pPr>
                      <a:r>
                        <a:rPr lang="pt-BR" sz="1400" dirty="0">
                          <a:solidFill>
                            <a:srgbClr val="000000"/>
                          </a:solidFill>
                          <a:latin typeface="Calibri"/>
                          <a:ea typeface="Times New Roman"/>
                          <a:cs typeface="Times New Roman"/>
                        </a:rPr>
                        <a:t>81.916</a:t>
                      </a:r>
                      <a:endParaRPr lang="pt-BR" sz="1400" dirty="0">
                        <a:latin typeface="Calibri"/>
                        <a:ea typeface="Calibri"/>
                        <a:cs typeface="Times New Roman"/>
                      </a:endParaRPr>
                    </a:p>
                  </a:txBody>
                  <a:tcPr marL="44450" marR="44450" marT="0" marB="0" anchor="ctr">
                    <a:lnL>
                      <a:noFill/>
                    </a:lnL>
                    <a:lnR>
                      <a:noFill/>
                    </a:lnR>
                    <a:lnT>
                      <a:noFill/>
                    </a:lnT>
                    <a:lnB>
                      <a:noFill/>
                    </a:lnB>
                    <a:solidFill>
                      <a:srgbClr val="DBE5F1"/>
                    </a:solidFill>
                  </a:tcPr>
                </a:tc>
                <a:tc>
                  <a:txBody>
                    <a:bodyPr/>
                    <a:lstStyle/>
                    <a:p>
                      <a:pPr algn="ctr">
                        <a:lnSpc>
                          <a:spcPct val="115000"/>
                        </a:lnSpc>
                        <a:spcAft>
                          <a:spcPts val="0"/>
                        </a:spcAft>
                      </a:pPr>
                      <a:r>
                        <a:rPr lang="pt-BR" sz="1400" dirty="0">
                          <a:solidFill>
                            <a:srgbClr val="000000"/>
                          </a:solidFill>
                          <a:latin typeface="Calibri"/>
                          <a:ea typeface="Times New Roman"/>
                          <a:cs typeface="Times New Roman"/>
                        </a:rPr>
                        <a:t>116.254</a:t>
                      </a:r>
                      <a:endParaRPr lang="pt-BR" sz="1400" dirty="0">
                        <a:latin typeface="Calibri"/>
                        <a:ea typeface="Calibri"/>
                        <a:cs typeface="Times New Roman"/>
                      </a:endParaRPr>
                    </a:p>
                  </a:txBody>
                  <a:tcPr marL="44450" marR="44450" marT="0" marB="0" anchor="ctr">
                    <a:lnL>
                      <a:noFill/>
                    </a:lnL>
                    <a:lnR>
                      <a:noFill/>
                    </a:lnR>
                    <a:lnT>
                      <a:noFill/>
                    </a:lnT>
                    <a:lnB>
                      <a:noFill/>
                    </a:lnB>
                    <a:solidFill>
                      <a:srgbClr val="DBE5F1"/>
                    </a:solidFill>
                  </a:tcPr>
                </a:tc>
                <a:tc>
                  <a:txBody>
                    <a:bodyPr/>
                    <a:lstStyle/>
                    <a:p>
                      <a:pPr algn="ctr">
                        <a:lnSpc>
                          <a:spcPct val="115000"/>
                        </a:lnSpc>
                        <a:spcAft>
                          <a:spcPts val="0"/>
                        </a:spcAft>
                      </a:pPr>
                      <a:r>
                        <a:rPr lang="pt-BR" sz="1400" dirty="0">
                          <a:solidFill>
                            <a:srgbClr val="000000"/>
                          </a:solidFill>
                          <a:latin typeface="Calibri"/>
                          <a:ea typeface="Times New Roman"/>
                          <a:cs typeface="Times New Roman"/>
                        </a:rPr>
                        <a:t>189.588</a:t>
                      </a:r>
                      <a:endParaRPr lang="pt-BR" sz="1400" dirty="0">
                        <a:latin typeface="Calibri"/>
                        <a:ea typeface="Calibri"/>
                        <a:cs typeface="Times New Roman"/>
                      </a:endParaRPr>
                    </a:p>
                  </a:txBody>
                  <a:tcPr marL="44450" marR="44450" marT="0" marB="0" anchor="ctr">
                    <a:lnL>
                      <a:noFill/>
                    </a:lnL>
                    <a:lnR>
                      <a:noFill/>
                    </a:lnR>
                    <a:lnT>
                      <a:noFill/>
                    </a:lnT>
                    <a:lnB>
                      <a:noFill/>
                    </a:lnB>
                    <a:solidFill>
                      <a:srgbClr val="DBE5F1"/>
                    </a:solidFill>
                  </a:tcPr>
                </a:tc>
              </a:tr>
              <a:tr h="407733">
                <a:tc>
                  <a:txBody>
                    <a:bodyPr/>
                    <a:lstStyle/>
                    <a:p>
                      <a:pPr>
                        <a:lnSpc>
                          <a:spcPct val="115000"/>
                        </a:lnSpc>
                        <a:spcAft>
                          <a:spcPts val="0"/>
                        </a:spcAft>
                      </a:pPr>
                      <a:r>
                        <a:rPr lang="pt-BR" sz="1400" b="1" dirty="0">
                          <a:latin typeface="Calibri"/>
                          <a:ea typeface="Times New Roman"/>
                          <a:cs typeface="Times New Roman"/>
                        </a:rPr>
                        <a:t>Total</a:t>
                      </a:r>
                      <a:endParaRPr lang="pt-BR" sz="1400" dirty="0">
                        <a:latin typeface="Calibri"/>
                        <a:ea typeface="Calibri"/>
                        <a:cs typeface="Times New Roman"/>
                      </a:endParaRPr>
                    </a:p>
                  </a:txBody>
                  <a:tcPr marL="44450" marR="44450" marT="0" marB="0" anchor="ctr">
                    <a:lnL>
                      <a:noFill/>
                    </a:lnL>
                    <a:lnR>
                      <a:noFill/>
                    </a:lnR>
                    <a:lnT>
                      <a:noFill/>
                    </a:lnT>
                    <a:lnB w="12700" cap="flat" cmpd="sng" algn="ctr">
                      <a:noFill/>
                      <a:prstDash val="solid"/>
                      <a:round/>
                      <a:headEnd type="none" w="med" len="med"/>
                      <a:tailEnd type="none" w="med" len="med"/>
                    </a:lnB>
                  </a:tcPr>
                </a:tc>
                <a:tc>
                  <a:txBody>
                    <a:bodyPr/>
                    <a:lstStyle/>
                    <a:p>
                      <a:pPr algn="ctr">
                        <a:lnSpc>
                          <a:spcPct val="115000"/>
                        </a:lnSpc>
                        <a:spcAft>
                          <a:spcPts val="0"/>
                        </a:spcAft>
                      </a:pPr>
                      <a:r>
                        <a:rPr lang="pt-BR" sz="1400" b="1" dirty="0">
                          <a:solidFill>
                            <a:srgbClr val="000000"/>
                          </a:solidFill>
                          <a:latin typeface="Calibri"/>
                          <a:ea typeface="Times New Roman"/>
                          <a:cs typeface="Times New Roman"/>
                        </a:rPr>
                        <a:t>100.999</a:t>
                      </a:r>
                      <a:endParaRPr lang="pt-BR" sz="1400" dirty="0">
                        <a:latin typeface="Calibri"/>
                        <a:ea typeface="Calibri"/>
                        <a:cs typeface="Times New Roman"/>
                      </a:endParaRPr>
                    </a:p>
                  </a:txBody>
                  <a:tcPr marL="44450" marR="44450" marT="0" marB="0" anchor="ctr">
                    <a:lnL>
                      <a:noFill/>
                    </a:lnL>
                    <a:lnR>
                      <a:noFill/>
                    </a:lnR>
                    <a:lnT>
                      <a:noFill/>
                    </a:lnT>
                    <a:lnB w="12700" cap="flat" cmpd="sng" algn="ctr">
                      <a:noFill/>
                      <a:prstDash val="solid"/>
                      <a:round/>
                      <a:headEnd type="none" w="med" len="med"/>
                      <a:tailEnd type="none" w="med" len="med"/>
                    </a:lnB>
                  </a:tcPr>
                </a:tc>
                <a:tc>
                  <a:txBody>
                    <a:bodyPr/>
                    <a:lstStyle/>
                    <a:p>
                      <a:pPr algn="ctr">
                        <a:lnSpc>
                          <a:spcPct val="115000"/>
                        </a:lnSpc>
                        <a:spcAft>
                          <a:spcPts val="0"/>
                        </a:spcAft>
                      </a:pPr>
                      <a:r>
                        <a:rPr lang="pt-BR" sz="1400" b="1" dirty="0">
                          <a:solidFill>
                            <a:srgbClr val="000000"/>
                          </a:solidFill>
                          <a:latin typeface="Calibri"/>
                          <a:ea typeface="Times New Roman"/>
                          <a:cs typeface="Times New Roman"/>
                        </a:rPr>
                        <a:t>123.235</a:t>
                      </a:r>
                      <a:endParaRPr lang="pt-BR" sz="1400" dirty="0">
                        <a:latin typeface="Calibri"/>
                        <a:ea typeface="Calibri"/>
                        <a:cs typeface="Times New Roman"/>
                      </a:endParaRPr>
                    </a:p>
                  </a:txBody>
                  <a:tcPr marL="44450" marR="44450" marT="0" marB="0" anchor="ctr">
                    <a:lnL>
                      <a:noFill/>
                    </a:lnL>
                    <a:lnR>
                      <a:noFill/>
                    </a:lnR>
                    <a:lnT>
                      <a:noFill/>
                    </a:lnT>
                    <a:lnB w="12700" cap="flat" cmpd="sng" algn="ctr">
                      <a:noFill/>
                      <a:prstDash val="solid"/>
                      <a:round/>
                      <a:headEnd type="none" w="med" len="med"/>
                      <a:tailEnd type="none" w="med" len="med"/>
                    </a:lnB>
                  </a:tcPr>
                </a:tc>
                <a:tc>
                  <a:txBody>
                    <a:bodyPr/>
                    <a:lstStyle/>
                    <a:p>
                      <a:pPr algn="ctr">
                        <a:lnSpc>
                          <a:spcPct val="115000"/>
                        </a:lnSpc>
                        <a:spcAft>
                          <a:spcPts val="0"/>
                        </a:spcAft>
                      </a:pPr>
                      <a:r>
                        <a:rPr lang="pt-BR" sz="1400" b="1" dirty="0">
                          <a:solidFill>
                            <a:srgbClr val="000000"/>
                          </a:solidFill>
                          <a:latin typeface="Calibri"/>
                          <a:ea typeface="Times New Roman"/>
                          <a:cs typeface="Times New Roman"/>
                        </a:rPr>
                        <a:t>143.497</a:t>
                      </a:r>
                      <a:endParaRPr lang="pt-BR" sz="1400" dirty="0">
                        <a:latin typeface="Calibri"/>
                        <a:ea typeface="Calibri"/>
                        <a:cs typeface="Times New Roman"/>
                      </a:endParaRPr>
                    </a:p>
                  </a:txBody>
                  <a:tcPr marL="44450" marR="44450" marT="0" marB="0" anchor="ctr">
                    <a:lnL>
                      <a:noFill/>
                    </a:lnL>
                    <a:lnR>
                      <a:noFill/>
                    </a:lnR>
                    <a:lnT>
                      <a:noFill/>
                    </a:lnT>
                    <a:lnB w="12700" cap="flat" cmpd="sng" algn="ctr">
                      <a:noFill/>
                      <a:prstDash val="solid"/>
                      <a:round/>
                      <a:headEnd type="none" w="med" len="med"/>
                      <a:tailEnd type="none" w="med" len="med"/>
                    </a:lnB>
                  </a:tcPr>
                </a:tc>
                <a:tc>
                  <a:txBody>
                    <a:bodyPr/>
                    <a:lstStyle/>
                    <a:p>
                      <a:pPr algn="ctr">
                        <a:lnSpc>
                          <a:spcPct val="115000"/>
                        </a:lnSpc>
                        <a:spcAft>
                          <a:spcPts val="0"/>
                        </a:spcAft>
                      </a:pPr>
                      <a:r>
                        <a:rPr lang="pt-BR" sz="1400" b="1" dirty="0">
                          <a:solidFill>
                            <a:srgbClr val="000000"/>
                          </a:solidFill>
                          <a:latin typeface="Calibri"/>
                          <a:ea typeface="Times New Roman"/>
                          <a:cs typeface="Times New Roman"/>
                        </a:rPr>
                        <a:t>115.648</a:t>
                      </a:r>
                      <a:endParaRPr lang="pt-BR" sz="1400" dirty="0">
                        <a:latin typeface="Calibri"/>
                        <a:ea typeface="Calibri"/>
                        <a:cs typeface="Times New Roman"/>
                      </a:endParaRPr>
                    </a:p>
                  </a:txBody>
                  <a:tcPr marL="44450" marR="44450" marT="0" marB="0" anchor="ctr">
                    <a:lnL>
                      <a:noFill/>
                    </a:lnL>
                    <a:lnR>
                      <a:noFill/>
                    </a:lnR>
                    <a:lnT>
                      <a:noFill/>
                    </a:lnT>
                    <a:lnB w="12700" cap="flat" cmpd="sng" algn="ctr">
                      <a:noFill/>
                      <a:prstDash val="solid"/>
                      <a:round/>
                      <a:headEnd type="none" w="med" len="med"/>
                      <a:tailEnd type="none" w="med" len="med"/>
                    </a:lnB>
                  </a:tcPr>
                </a:tc>
                <a:tc>
                  <a:txBody>
                    <a:bodyPr/>
                    <a:lstStyle/>
                    <a:p>
                      <a:pPr algn="ctr">
                        <a:lnSpc>
                          <a:spcPct val="115000"/>
                        </a:lnSpc>
                        <a:spcAft>
                          <a:spcPts val="0"/>
                        </a:spcAft>
                      </a:pPr>
                      <a:r>
                        <a:rPr lang="pt-BR" sz="1400" b="1" dirty="0">
                          <a:solidFill>
                            <a:srgbClr val="000000"/>
                          </a:solidFill>
                          <a:latin typeface="Calibri"/>
                          <a:ea typeface="Times New Roman"/>
                          <a:cs typeface="Times New Roman"/>
                        </a:rPr>
                        <a:t>159.752</a:t>
                      </a:r>
                      <a:endParaRPr lang="pt-BR" sz="1400" dirty="0">
                        <a:latin typeface="Calibri"/>
                        <a:ea typeface="Calibri"/>
                        <a:cs typeface="Times New Roman"/>
                      </a:endParaRPr>
                    </a:p>
                  </a:txBody>
                  <a:tcPr marL="44450" marR="44450" marT="0" marB="0" anchor="ctr">
                    <a:lnL>
                      <a:noFill/>
                    </a:lnL>
                    <a:lnR>
                      <a:noFill/>
                    </a:lnR>
                    <a:lnT>
                      <a:noFill/>
                    </a:lnT>
                    <a:lnB w="12700" cap="flat" cmpd="sng" algn="ctr">
                      <a:noFill/>
                      <a:prstDash val="solid"/>
                      <a:round/>
                      <a:headEnd type="none" w="med" len="med"/>
                      <a:tailEnd type="none" w="med" len="med"/>
                    </a:lnB>
                  </a:tcPr>
                </a:tc>
                <a:tc>
                  <a:txBody>
                    <a:bodyPr/>
                    <a:lstStyle/>
                    <a:p>
                      <a:pPr algn="ctr">
                        <a:lnSpc>
                          <a:spcPct val="115000"/>
                        </a:lnSpc>
                        <a:spcAft>
                          <a:spcPts val="0"/>
                        </a:spcAft>
                      </a:pPr>
                      <a:r>
                        <a:rPr lang="pt-BR" sz="1400" b="1" dirty="0">
                          <a:solidFill>
                            <a:srgbClr val="000000"/>
                          </a:solidFill>
                          <a:latin typeface="Calibri"/>
                          <a:ea typeface="Times New Roman"/>
                          <a:cs typeface="Times New Roman"/>
                        </a:rPr>
                        <a:t>245.182</a:t>
                      </a:r>
                      <a:endParaRPr lang="pt-BR" sz="1400" dirty="0">
                        <a:latin typeface="Calibri"/>
                        <a:ea typeface="Calibri"/>
                        <a:cs typeface="Times New Roman"/>
                      </a:endParaRPr>
                    </a:p>
                  </a:txBody>
                  <a:tcPr marL="44450" marR="44450" marT="0" marB="0" anchor="ctr">
                    <a:lnL>
                      <a:noFill/>
                    </a:lnL>
                    <a:lnR>
                      <a:noFill/>
                    </a:lnR>
                    <a:lnT>
                      <a:noFill/>
                    </a:lnT>
                    <a:lnB w="12700" cap="flat" cmpd="sng" algn="ctr">
                      <a:noFill/>
                      <a:prstDash val="solid"/>
                      <a:round/>
                      <a:headEnd type="none" w="med" len="med"/>
                      <a:tailEnd type="none" w="med" len="med"/>
                    </a:lnB>
                  </a:tcPr>
                </a:tc>
              </a:tr>
            </a:tbl>
          </a:graphicData>
        </a:graphic>
      </p:graphicFrame>
      <p:sp>
        <p:nvSpPr>
          <p:cNvPr id="5" name="CaixaDeTexto 4"/>
          <p:cNvSpPr txBox="1"/>
          <p:nvPr/>
        </p:nvSpPr>
        <p:spPr>
          <a:xfrm>
            <a:off x="539552" y="1556792"/>
            <a:ext cx="7992888" cy="646331"/>
          </a:xfrm>
          <a:prstGeom prst="rect">
            <a:avLst/>
          </a:prstGeom>
          <a:noFill/>
        </p:spPr>
        <p:txBody>
          <a:bodyPr wrap="square" rtlCol="0">
            <a:spAutoFit/>
          </a:bodyPr>
          <a:lstStyle/>
          <a:p>
            <a:r>
              <a:rPr lang="pt-BR" dirty="0" smtClean="0"/>
              <a:t>Matrículas em creche, segundo a dependência administrativa e natureza da instituição, município de São Paulo, 2001 - 2011</a:t>
            </a:r>
            <a:endParaRPr lang="pt-BR" dirty="0"/>
          </a:p>
        </p:txBody>
      </p:sp>
      <p:sp>
        <p:nvSpPr>
          <p:cNvPr id="6" name="CaixaDeTexto 5"/>
          <p:cNvSpPr txBox="1"/>
          <p:nvPr/>
        </p:nvSpPr>
        <p:spPr>
          <a:xfrm>
            <a:off x="611560" y="5354052"/>
            <a:ext cx="5220072" cy="523220"/>
          </a:xfrm>
          <a:prstGeom prst="rect">
            <a:avLst/>
          </a:prstGeom>
          <a:noFill/>
        </p:spPr>
        <p:txBody>
          <a:bodyPr wrap="square" rtlCol="0">
            <a:spAutoFit/>
          </a:bodyPr>
          <a:lstStyle/>
          <a:p>
            <a:r>
              <a:rPr lang="pt-BR" sz="1400" b="1" dirty="0" smtClean="0"/>
              <a:t>Fonte</a:t>
            </a:r>
            <a:r>
              <a:rPr lang="pt-BR" sz="1400" dirty="0" smtClean="0"/>
              <a:t>: MEC/INEP Censo Escolar, 2001 a 2011</a:t>
            </a:r>
          </a:p>
          <a:p>
            <a:endParaRPr lang="pt-BR" sz="1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274638"/>
            <a:ext cx="8229600" cy="706090"/>
          </a:xfrm>
        </p:spPr>
        <p:txBody>
          <a:bodyPr>
            <a:noAutofit/>
          </a:bodyPr>
          <a:lstStyle/>
          <a:p>
            <a:pPr algn="l"/>
            <a:r>
              <a:rPr lang="en-US" sz="4000" dirty="0" err="1" smtClean="0">
                <a:solidFill>
                  <a:srgbClr val="0070C0"/>
                </a:solidFill>
                <a:latin typeface="Arial Black" pitchFamily="34" charset="0"/>
                <a:ea typeface="Adobe Gothic Std B" pitchFamily="34" charset="-128"/>
              </a:rPr>
              <a:t>Atendimento</a:t>
            </a:r>
            <a:r>
              <a:rPr lang="en-US" sz="4000" dirty="0" smtClean="0">
                <a:solidFill>
                  <a:srgbClr val="0070C0"/>
                </a:solidFill>
                <a:latin typeface="Arial Black" pitchFamily="34" charset="0"/>
                <a:ea typeface="Adobe Gothic Std B" pitchFamily="34" charset="-128"/>
              </a:rPr>
              <a:t> </a:t>
            </a:r>
            <a:r>
              <a:rPr lang="en-US" sz="4000" dirty="0" err="1" smtClean="0">
                <a:solidFill>
                  <a:srgbClr val="0070C0"/>
                </a:solidFill>
                <a:latin typeface="Arial Black" pitchFamily="34" charset="0"/>
                <a:ea typeface="Adobe Gothic Std B" pitchFamily="34" charset="-128"/>
              </a:rPr>
              <a:t>creche</a:t>
            </a:r>
            <a:endParaRPr lang="pt-BR" sz="4000" dirty="0">
              <a:solidFill>
                <a:srgbClr val="0070C0"/>
              </a:solidFill>
              <a:latin typeface="Arial Black" pitchFamily="34" charset="0"/>
              <a:ea typeface="Adobe Gothic Std B" pitchFamily="34" charset="-128"/>
            </a:endParaRPr>
          </a:p>
        </p:txBody>
      </p:sp>
      <p:graphicFrame>
        <p:nvGraphicFramePr>
          <p:cNvPr id="4" name="Espaço Reservado para Conteúdo 3"/>
          <p:cNvGraphicFramePr>
            <a:graphicFrameLocks noGrp="1"/>
          </p:cNvGraphicFramePr>
          <p:nvPr>
            <p:ph idx="1"/>
          </p:nvPr>
        </p:nvGraphicFramePr>
        <p:xfrm>
          <a:off x="395536" y="1916832"/>
          <a:ext cx="8136904" cy="4320476"/>
        </p:xfrm>
        <a:graphic>
          <a:graphicData uri="http://schemas.openxmlformats.org/drawingml/2006/table">
            <a:tbl>
              <a:tblPr/>
              <a:tblGrid>
                <a:gridCol w="2014852"/>
                <a:gridCol w="1472392"/>
                <a:gridCol w="929932"/>
                <a:gridCol w="929932"/>
                <a:gridCol w="929932"/>
                <a:gridCol w="929932"/>
                <a:gridCol w="929932"/>
              </a:tblGrid>
              <a:tr h="646075">
                <a:tc gridSpan="2">
                  <a:txBody>
                    <a:bodyPr/>
                    <a:lstStyle/>
                    <a:p>
                      <a:pPr algn="ctr">
                        <a:lnSpc>
                          <a:spcPct val="115000"/>
                        </a:lnSpc>
                        <a:spcAft>
                          <a:spcPts val="0"/>
                        </a:spcAft>
                      </a:pPr>
                      <a:r>
                        <a:rPr lang="pt-BR" sz="1400" b="1">
                          <a:solidFill>
                            <a:srgbClr val="FFFFFF"/>
                          </a:solidFill>
                          <a:latin typeface="Calibri"/>
                          <a:ea typeface="Times New Roman"/>
                          <a:cs typeface="Times New Roman"/>
                        </a:rPr>
                        <a:t>Natureza e dependência administrativa</a:t>
                      </a:r>
                      <a:endParaRPr lang="pt-BR" sz="1400">
                        <a:latin typeface="Calibri"/>
                        <a:ea typeface="Calibri"/>
                        <a:cs typeface="Times New Roman"/>
                      </a:endParaRPr>
                    </a:p>
                  </a:txBody>
                  <a:tcPr marL="44450" marR="44450" marT="0" marB="0" anchor="ctr">
                    <a:lnL>
                      <a:noFill/>
                    </a:lnL>
                    <a:lnR>
                      <a:noFill/>
                    </a:lnR>
                    <a:lnT>
                      <a:noFill/>
                    </a:lnT>
                    <a:lnB>
                      <a:noFill/>
                    </a:lnB>
                    <a:solidFill>
                      <a:srgbClr val="17365D"/>
                    </a:solidFill>
                  </a:tcPr>
                </a:tc>
                <a:tc hMerge="1">
                  <a:txBody>
                    <a:bodyPr/>
                    <a:lstStyle/>
                    <a:p>
                      <a:endParaRPr lang="pt-BR"/>
                    </a:p>
                  </a:txBody>
                  <a:tcPr/>
                </a:tc>
                <a:tc>
                  <a:txBody>
                    <a:bodyPr/>
                    <a:lstStyle/>
                    <a:p>
                      <a:pPr algn="ctr">
                        <a:lnSpc>
                          <a:spcPct val="115000"/>
                        </a:lnSpc>
                        <a:spcAft>
                          <a:spcPts val="0"/>
                        </a:spcAft>
                      </a:pPr>
                      <a:r>
                        <a:rPr lang="pt-BR" sz="1400" b="1">
                          <a:solidFill>
                            <a:srgbClr val="FFFFFF"/>
                          </a:solidFill>
                          <a:latin typeface="Calibri"/>
                          <a:ea typeface="Times New Roman"/>
                          <a:cs typeface="Times New Roman"/>
                        </a:rPr>
                        <a:t>2007</a:t>
                      </a:r>
                      <a:endParaRPr lang="pt-BR" sz="1400">
                        <a:latin typeface="Calibri"/>
                        <a:ea typeface="Calibri"/>
                        <a:cs typeface="Times New Roman"/>
                      </a:endParaRPr>
                    </a:p>
                  </a:txBody>
                  <a:tcPr marL="44450" marR="44450" marT="0" marB="0" anchor="ctr">
                    <a:lnL>
                      <a:noFill/>
                    </a:lnL>
                    <a:lnR>
                      <a:noFill/>
                    </a:lnR>
                    <a:lnT>
                      <a:noFill/>
                    </a:lnT>
                    <a:lnB>
                      <a:noFill/>
                    </a:lnB>
                    <a:solidFill>
                      <a:srgbClr val="17365D"/>
                    </a:solidFill>
                  </a:tcPr>
                </a:tc>
                <a:tc>
                  <a:txBody>
                    <a:bodyPr/>
                    <a:lstStyle/>
                    <a:p>
                      <a:pPr algn="ctr">
                        <a:lnSpc>
                          <a:spcPct val="115000"/>
                        </a:lnSpc>
                        <a:spcAft>
                          <a:spcPts val="0"/>
                        </a:spcAft>
                      </a:pPr>
                      <a:r>
                        <a:rPr lang="pt-BR" sz="1400" b="1">
                          <a:solidFill>
                            <a:srgbClr val="FFFFFF"/>
                          </a:solidFill>
                          <a:latin typeface="Calibri"/>
                          <a:ea typeface="Times New Roman"/>
                          <a:cs typeface="Times New Roman"/>
                        </a:rPr>
                        <a:t>2008</a:t>
                      </a:r>
                      <a:endParaRPr lang="pt-BR" sz="1400">
                        <a:latin typeface="Calibri"/>
                        <a:ea typeface="Calibri"/>
                        <a:cs typeface="Times New Roman"/>
                      </a:endParaRPr>
                    </a:p>
                  </a:txBody>
                  <a:tcPr marL="44450" marR="44450" marT="0" marB="0" anchor="ctr">
                    <a:lnL>
                      <a:noFill/>
                    </a:lnL>
                    <a:lnR>
                      <a:noFill/>
                    </a:lnR>
                    <a:lnT>
                      <a:noFill/>
                    </a:lnT>
                    <a:lnB>
                      <a:noFill/>
                    </a:lnB>
                    <a:solidFill>
                      <a:srgbClr val="17365D"/>
                    </a:solidFill>
                  </a:tcPr>
                </a:tc>
                <a:tc>
                  <a:txBody>
                    <a:bodyPr/>
                    <a:lstStyle/>
                    <a:p>
                      <a:pPr algn="ctr">
                        <a:lnSpc>
                          <a:spcPct val="115000"/>
                        </a:lnSpc>
                        <a:spcAft>
                          <a:spcPts val="0"/>
                        </a:spcAft>
                      </a:pPr>
                      <a:r>
                        <a:rPr lang="pt-BR" sz="1400" b="1">
                          <a:solidFill>
                            <a:srgbClr val="FFFFFF"/>
                          </a:solidFill>
                          <a:latin typeface="Calibri"/>
                          <a:ea typeface="Times New Roman"/>
                          <a:cs typeface="Times New Roman"/>
                        </a:rPr>
                        <a:t>2009</a:t>
                      </a:r>
                      <a:endParaRPr lang="pt-BR" sz="1400">
                        <a:latin typeface="Calibri"/>
                        <a:ea typeface="Calibri"/>
                        <a:cs typeface="Times New Roman"/>
                      </a:endParaRPr>
                    </a:p>
                  </a:txBody>
                  <a:tcPr marL="44450" marR="44450" marT="0" marB="0" anchor="ctr">
                    <a:lnL>
                      <a:noFill/>
                    </a:lnL>
                    <a:lnR>
                      <a:noFill/>
                    </a:lnR>
                    <a:lnT>
                      <a:noFill/>
                    </a:lnT>
                    <a:lnB>
                      <a:noFill/>
                    </a:lnB>
                    <a:solidFill>
                      <a:srgbClr val="17365D"/>
                    </a:solidFill>
                  </a:tcPr>
                </a:tc>
                <a:tc>
                  <a:txBody>
                    <a:bodyPr/>
                    <a:lstStyle/>
                    <a:p>
                      <a:pPr algn="ctr">
                        <a:lnSpc>
                          <a:spcPct val="115000"/>
                        </a:lnSpc>
                        <a:spcAft>
                          <a:spcPts val="0"/>
                        </a:spcAft>
                      </a:pPr>
                      <a:r>
                        <a:rPr lang="pt-BR" sz="1400" b="1">
                          <a:solidFill>
                            <a:srgbClr val="FFFFFF"/>
                          </a:solidFill>
                          <a:latin typeface="Calibri"/>
                          <a:ea typeface="Times New Roman"/>
                          <a:cs typeface="Times New Roman"/>
                        </a:rPr>
                        <a:t>2010</a:t>
                      </a:r>
                      <a:endParaRPr lang="pt-BR" sz="1400">
                        <a:latin typeface="Calibri"/>
                        <a:ea typeface="Calibri"/>
                        <a:cs typeface="Times New Roman"/>
                      </a:endParaRPr>
                    </a:p>
                  </a:txBody>
                  <a:tcPr marL="44450" marR="44450" marT="0" marB="0" anchor="ctr">
                    <a:lnL>
                      <a:noFill/>
                    </a:lnL>
                    <a:lnR>
                      <a:noFill/>
                    </a:lnR>
                    <a:lnT>
                      <a:noFill/>
                    </a:lnT>
                    <a:lnB>
                      <a:noFill/>
                    </a:lnB>
                    <a:solidFill>
                      <a:srgbClr val="17365D"/>
                    </a:solidFill>
                  </a:tcPr>
                </a:tc>
                <a:tc>
                  <a:txBody>
                    <a:bodyPr/>
                    <a:lstStyle/>
                    <a:p>
                      <a:pPr algn="ctr">
                        <a:lnSpc>
                          <a:spcPct val="115000"/>
                        </a:lnSpc>
                        <a:spcAft>
                          <a:spcPts val="0"/>
                        </a:spcAft>
                      </a:pPr>
                      <a:r>
                        <a:rPr lang="pt-BR" sz="1400" b="1">
                          <a:solidFill>
                            <a:srgbClr val="FFFFFF"/>
                          </a:solidFill>
                          <a:latin typeface="Calibri"/>
                          <a:ea typeface="Times New Roman"/>
                          <a:cs typeface="Times New Roman"/>
                        </a:rPr>
                        <a:t>2011</a:t>
                      </a:r>
                      <a:endParaRPr lang="pt-BR" sz="1400">
                        <a:latin typeface="Calibri"/>
                        <a:ea typeface="Calibri"/>
                        <a:cs typeface="Times New Roman"/>
                      </a:endParaRPr>
                    </a:p>
                  </a:txBody>
                  <a:tcPr marL="44450" marR="44450" marT="0" marB="0" anchor="ctr">
                    <a:lnL>
                      <a:noFill/>
                    </a:lnL>
                    <a:lnR>
                      <a:noFill/>
                    </a:lnR>
                    <a:lnT>
                      <a:noFill/>
                    </a:lnT>
                    <a:lnB>
                      <a:noFill/>
                    </a:lnB>
                    <a:solidFill>
                      <a:srgbClr val="17365D"/>
                    </a:solidFill>
                  </a:tcPr>
                </a:tc>
              </a:tr>
              <a:tr h="293670">
                <a:tc rowSpan="3">
                  <a:txBody>
                    <a:bodyPr/>
                    <a:lstStyle/>
                    <a:p>
                      <a:pPr>
                        <a:lnSpc>
                          <a:spcPct val="115000"/>
                        </a:lnSpc>
                        <a:spcAft>
                          <a:spcPts val="0"/>
                        </a:spcAft>
                      </a:pPr>
                      <a:r>
                        <a:rPr lang="pt-BR" sz="1400" b="1">
                          <a:solidFill>
                            <a:srgbClr val="000000"/>
                          </a:solidFill>
                          <a:latin typeface="Calibri"/>
                          <a:ea typeface="Times New Roman"/>
                          <a:cs typeface="Times New Roman"/>
                        </a:rPr>
                        <a:t>Público</a:t>
                      </a:r>
                      <a:endParaRPr lang="pt-BR" sz="1400">
                        <a:latin typeface="Calibri"/>
                        <a:ea typeface="Calibri"/>
                        <a:cs typeface="Times New Roman"/>
                      </a:endParaRPr>
                    </a:p>
                  </a:txBody>
                  <a:tcPr marL="44450" marR="44450" marT="0" marB="0" anchor="ctr">
                    <a:lnL>
                      <a:noFill/>
                    </a:lnL>
                    <a:lnR>
                      <a:noFill/>
                    </a:lnR>
                    <a:lnT>
                      <a:noFill/>
                    </a:lnT>
                    <a:lnB>
                      <a:noFill/>
                    </a:lnB>
                  </a:tcPr>
                </a:tc>
                <a:tc>
                  <a:txBody>
                    <a:bodyPr/>
                    <a:lstStyle/>
                    <a:p>
                      <a:pPr>
                        <a:lnSpc>
                          <a:spcPct val="115000"/>
                        </a:lnSpc>
                        <a:spcAft>
                          <a:spcPts val="0"/>
                        </a:spcAft>
                      </a:pPr>
                      <a:r>
                        <a:rPr lang="pt-BR" sz="1400">
                          <a:solidFill>
                            <a:srgbClr val="000000"/>
                          </a:solidFill>
                          <a:latin typeface="Calibri"/>
                          <a:ea typeface="Times New Roman"/>
                          <a:cs typeface="Times New Roman"/>
                        </a:rPr>
                        <a:t>Federal</a:t>
                      </a:r>
                      <a:endParaRPr lang="pt-BR" sz="1400">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pt-BR" sz="1400">
                          <a:solidFill>
                            <a:srgbClr val="000000"/>
                          </a:solidFill>
                          <a:latin typeface="Calibri"/>
                          <a:ea typeface="Times New Roman"/>
                          <a:cs typeface="Times New Roman"/>
                        </a:rPr>
                        <a:t>172</a:t>
                      </a:r>
                      <a:endParaRPr lang="pt-BR" sz="1400">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pt-BR" sz="1400">
                          <a:solidFill>
                            <a:srgbClr val="000000"/>
                          </a:solidFill>
                          <a:latin typeface="Calibri"/>
                          <a:ea typeface="Times New Roman"/>
                          <a:cs typeface="Times New Roman"/>
                        </a:rPr>
                        <a:t>125</a:t>
                      </a:r>
                      <a:endParaRPr lang="pt-BR" sz="1400">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pt-BR" sz="1400">
                          <a:solidFill>
                            <a:srgbClr val="000000"/>
                          </a:solidFill>
                          <a:latin typeface="Calibri"/>
                          <a:ea typeface="Times New Roman"/>
                          <a:cs typeface="Times New Roman"/>
                        </a:rPr>
                        <a:t>121</a:t>
                      </a:r>
                      <a:endParaRPr lang="pt-BR" sz="1400">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pt-BR" sz="1400">
                          <a:solidFill>
                            <a:srgbClr val="000000"/>
                          </a:solidFill>
                          <a:latin typeface="Calibri"/>
                          <a:ea typeface="Times New Roman"/>
                          <a:cs typeface="Times New Roman"/>
                        </a:rPr>
                        <a:t>160</a:t>
                      </a:r>
                      <a:endParaRPr lang="pt-BR" sz="1400">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pt-BR" sz="1400">
                          <a:solidFill>
                            <a:srgbClr val="000000"/>
                          </a:solidFill>
                          <a:latin typeface="Calibri"/>
                          <a:ea typeface="Times New Roman"/>
                          <a:cs typeface="Times New Roman"/>
                        </a:rPr>
                        <a:t>158</a:t>
                      </a:r>
                      <a:endParaRPr lang="pt-BR" sz="1400">
                        <a:latin typeface="Calibri"/>
                        <a:ea typeface="Calibri"/>
                        <a:cs typeface="Times New Roman"/>
                      </a:endParaRPr>
                    </a:p>
                  </a:txBody>
                  <a:tcPr marL="44450" marR="44450" marT="0" marB="0" anchor="ctr">
                    <a:lnL>
                      <a:noFill/>
                    </a:lnL>
                    <a:lnR>
                      <a:noFill/>
                    </a:lnR>
                    <a:lnT>
                      <a:noFill/>
                    </a:lnT>
                    <a:lnB>
                      <a:noFill/>
                    </a:lnB>
                  </a:tcPr>
                </a:tc>
              </a:tr>
              <a:tr h="293670">
                <a:tc vMerge="1">
                  <a:txBody>
                    <a:bodyPr/>
                    <a:lstStyle/>
                    <a:p>
                      <a:endParaRPr lang="pt-BR"/>
                    </a:p>
                  </a:txBody>
                  <a:tcPr/>
                </a:tc>
                <a:tc>
                  <a:txBody>
                    <a:bodyPr/>
                    <a:lstStyle/>
                    <a:p>
                      <a:pPr>
                        <a:lnSpc>
                          <a:spcPct val="115000"/>
                        </a:lnSpc>
                        <a:spcAft>
                          <a:spcPts val="0"/>
                        </a:spcAft>
                      </a:pPr>
                      <a:r>
                        <a:rPr lang="pt-BR" sz="1400">
                          <a:solidFill>
                            <a:srgbClr val="000000"/>
                          </a:solidFill>
                          <a:latin typeface="Calibri"/>
                          <a:ea typeface="Times New Roman"/>
                          <a:cs typeface="Times New Roman"/>
                        </a:rPr>
                        <a:t>Estadual</a:t>
                      </a:r>
                      <a:endParaRPr lang="pt-BR" sz="1400">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pt-BR" sz="1400">
                          <a:solidFill>
                            <a:srgbClr val="000000"/>
                          </a:solidFill>
                          <a:latin typeface="Calibri"/>
                          <a:ea typeface="Times New Roman"/>
                          <a:cs typeface="Times New Roman"/>
                        </a:rPr>
                        <a:t>24</a:t>
                      </a:r>
                      <a:endParaRPr lang="pt-BR" sz="1400">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pt-BR" sz="1400">
                          <a:solidFill>
                            <a:srgbClr val="000000"/>
                          </a:solidFill>
                          <a:latin typeface="Calibri"/>
                          <a:ea typeface="Times New Roman"/>
                          <a:cs typeface="Times New Roman"/>
                        </a:rPr>
                        <a:t>164</a:t>
                      </a:r>
                      <a:endParaRPr lang="pt-BR" sz="1400">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pt-BR" sz="1400">
                          <a:solidFill>
                            <a:srgbClr val="000000"/>
                          </a:solidFill>
                          <a:latin typeface="Calibri"/>
                          <a:ea typeface="Times New Roman"/>
                          <a:cs typeface="Times New Roman"/>
                        </a:rPr>
                        <a:t>196</a:t>
                      </a:r>
                      <a:endParaRPr lang="pt-BR" sz="1400">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pt-BR" sz="1400">
                          <a:solidFill>
                            <a:srgbClr val="000000"/>
                          </a:solidFill>
                          <a:latin typeface="Calibri"/>
                          <a:ea typeface="Times New Roman"/>
                          <a:cs typeface="Times New Roman"/>
                        </a:rPr>
                        <a:t>208</a:t>
                      </a:r>
                      <a:endParaRPr lang="pt-BR" sz="1400">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pt-BR" sz="1400">
                          <a:solidFill>
                            <a:srgbClr val="000000"/>
                          </a:solidFill>
                          <a:latin typeface="Calibri"/>
                          <a:ea typeface="Times New Roman"/>
                          <a:cs typeface="Times New Roman"/>
                        </a:rPr>
                        <a:t>218</a:t>
                      </a:r>
                      <a:endParaRPr lang="pt-BR" sz="1400">
                        <a:latin typeface="Calibri"/>
                        <a:ea typeface="Calibri"/>
                        <a:cs typeface="Times New Roman"/>
                      </a:endParaRPr>
                    </a:p>
                  </a:txBody>
                  <a:tcPr marL="44450" marR="44450" marT="0" marB="0" anchor="ctr">
                    <a:lnL>
                      <a:noFill/>
                    </a:lnL>
                    <a:lnR>
                      <a:noFill/>
                    </a:lnR>
                    <a:lnT>
                      <a:noFill/>
                    </a:lnT>
                    <a:lnB>
                      <a:noFill/>
                    </a:lnB>
                  </a:tcPr>
                </a:tc>
              </a:tr>
              <a:tr h="293670">
                <a:tc vMerge="1">
                  <a:txBody>
                    <a:bodyPr/>
                    <a:lstStyle/>
                    <a:p>
                      <a:endParaRPr lang="pt-BR"/>
                    </a:p>
                  </a:txBody>
                  <a:tcPr/>
                </a:tc>
                <a:tc>
                  <a:txBody>
                    <a:bodyPr/>
                    <a:lstStyle/>
                    <a:p>
                      <a:pPr>
                        <a:lnSpc>
                          <a:spcPct val="115000"/>
                        </a:lnSpc>
                        <a:spcAft>
                          <a:spcPts val="0"/>
                        </a:spcAft>
                      </a:pPr>
                      <a:r>
                        <a:rPr lang="pt-BR" sz="1400">
                          <a:solidFill>
                            <a:srgbClr val="000000"/>
                          </a:solidFill>
                          <a:latin typeface="Calibri"/>
                          <a:ea typeface="Times New Roman"/>
                          <a:cs typeface="Times New Roman"/>
                        </a:rPr>
                        <a:t>Municipal</a:t>
                      </a:r>
                      <a:endParaRPr lang="pt-BR" sz="1400">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pt-BR" sz="1400">
                          <a:solidFill>
                            <a:srgbClr val="000000"/>
                          </a:solidFill>
                          <a:latin typeface="Calibri"/>
                          <a:ea typeface="Times New Roman"/>
                          <a:cs typeface="Times New Roman"/>
                        </a:rPr>
                        <a:t>33.770</a:t>
                      </a:r>
                      <a:endParaRPr lang="pt-BR" sz="1400">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pt-BR" sz="1400">
                          <a:solidFill>
                            <a:srgbClr val="000000"/>
                          </a:solidFill>
                          <a:latin typeface="Calibri"/>
                          <a:ea typeface="Times New Roman"/>
                          <a:cs typeface="Times New Roman"/>
                        </a:rPr>
                        <a:t>41.295</a:t>
                      </a:r>
                      <a:endParaRPr lang="pt-BR" sz="1400">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pt-BR" sz="1400">
                          <a:solidFill>
                            <a:srgbClr val="000000"/>
                          </a:solidFill>
                          <a:latin typeface="Calibri"/>
                          <a:ea typeface="Times New Roman"/>
                          <a:cs typeface="Times New Roman"/>
                        </a:rPr>
                        <a:t>43.406</a:t>
                      </a:r>
                      <a:endParaRPr lang="pt-BR" sz="1400">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pt-BR" sz="1400">
                          <a:solidFill>
                            <a:srgbClr val="000000"/>
                          </a:solidFill>
                          <a:latin typeface="Calibri"/>
                          <a:ea typeface="Times New Roman"/>
                          <a:cs typeface="Times New Roman"/>
                        </a:rPr>
                        <a:t>42.968</a:t>
                      </a:r>
                      <a:endParaRPr lang="pt-BR" sz="1400">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pt-BR" sz="1400">
                          <a:solidFill>
                            <a:srgbClr val="000000"/>
                          </a:solidFill>
                          <a:latin typeface="Calibri"/>
                          <a:ea typeface="Times New Roman"/>
                          <a:cs typeface="Times New Roman"/>
                        </a:rPr>
                        <a:t>55.512</a:t>
                      </a:r>
                      <a:endParaRPr lang="pt-BR" sz="1400">
                        <a:latin typeface="Calibri"/>
                        <a:ea typeface="Calibri"/>
                        <a:cs typeface="Times New Roman"/>
                      </a:endParaRPr>
                    </a:p>
                  </a:txBody>
                  <a:tcPr marL="44450" marR="44450" marT="0" marB="0" anchor="ctr">
                    <a:lnL>
                      <a:noFill/>
                    </a:lnL>
                    <a:lnR>
                      <a:noFill/>
                    </a:lnR>
                    <a:lnT>
                      <a:noFill/>
                    </a:lnT>
                    <a:lnB>
                      <a:noFill/>
                    </a:lnB>
                  </a:tcPr>
                </a:tc>
              </a:tr>
              <a:tr h="293670">
                <a:tc rowSpan="4">
                  <a:txBody>
                    <a:bodyPr/>
                    <a:lstStyle/>
                    <a:p>
                      <a:pPr>
                        <a:lnSpc>
                          <a:spcPct val="115000"/>
                        </a:lnSpc>
                        <a:spcAft>
                          <a:spcPts val="0"/>
                        </a:spcAft>
                      </a:pPr>
                      <a:r>
                        <a:rPr lang="pt-BR" sz="1400" b="1">
                          <a:solidFill>
                            <a:srgbClr val="000000"/>
                          </a:solidFill>
                          <a:latin typeface="Calibri"/>
                          <a:ea typeface="Times New Roman"/>
                          <a:cs typeface="Times New Roman"/>
                        </a:rPr>
                        <a:t>Privado (conveniado)</a:t>
                      </a:r>
                      <a:endParaRPr lang="pt-BR" sz="1400">
                        <a:latin typeface="Calibri"/>
                        <a:ea typeface="Calibri"/>
                        <a:cs typeface="Times New Roman"/>
                      </a:endParaRPr>
                    </a:p>
                  </a:txBody>
                  <a:tcPr marL="44450" marR="44450" marT="0" marB="0" anchor="ctr">
                    <a:lnL>
                      <a:noFill/>
                    </a:lnL>
                    <a:lnR>
                      <a:noFill/>
                    </a:lnR>
                    <a:lnT>
                      <a:noFill/>
                    </a:lnT>
                    <a:lnB>
                      <a:noFill/>
                    </a:lnB>
                    <a:solidFill>
                      <a:srgbClr val="B8CCE4"/>
                    </a:solidFill>
                  </a:tcPr>
                </a:tc>
                <a:tc>
                  <a:txBody>
                    <a:bodyPr/>
                    <a:lstStyle/>
                    <a:p>
                      <a:pPr>
                        <a:lnSpc>
                          <a:spcPct val="115000"/>
                        </a:lnSpc>
                        <a:spcAft>
                          <a:spcPts val="0"/>
                        </a:spcAft>
                      </a:pPr>
                      <a:r>
                        <a:rPr lang="pt-BR" sz="1400">
                          <a:solidFill>
                            <a:srgbClr val="000000"/>
                          </a:solidFill>
                          <a:latin typeface="Calibri"/>
                          <a:ea typeface="Times New Roman"/>
                          <a:cs typeface="Times New Roman"/>
                        </a:rPr>
                        <a:t>Particular</a:t>
                      </a:r>
                      <a:endParaRPr lang="pt-BR" sz="1400">
                        <a:latin typeface="Calibri"/>
                        <a:ea typeface="Calibri"/>
                        <a:cs typeface="Times New Roman"/>
                      </a:endParaRPr>
                    </a:p>
                  </a:txBody>
                  <a:tcPr marL="44450" marR="44450" marT="0" marB="0" anchor="ctr">
                    <a:lnL>
                      <a:noFill/>
                    </a:lnL>
                    <a:lnR>
                      <a:noFill/>
                    </a:lnR>
                    <a:lnT>
                      <a:noFill/>
                    </a:lnT>
                    <a:lnB>
                      <a:noFill/>
                    </a:lnB>
                    <a:solidFill>
                      <a:srgbClr val="B8CCE4"/>
                    </a:solidFill>
                  </a:tcPr>
                </a:tc>
                <a:tc>
                  <a:txBody>
                    <a:bodyPr/>
                    <a:lstStyle/>
                    <a:p>
                      <a:pPr algn="ctr">
                        <a:lnSpc>
                          <a:spcPct val="115000"/>
                        </a:lnSpc>
                        <a:spcAft>
                          <a:spcPts val="0"/>
                        </a:spcAft>
                      </a:pPr>
                      <a:r>
                        <a:rPr lang="pt-BR" sz="1400">
                          <a:solidFill>
                            <a:srgbClr val="000000"/>
                          </a:solidFill>
                          <a:latin typeface="Calibri"/>
                          <a:ea typeface="Times New Roman"/>
                          <a:cs typeface="Times New Roman"/>
                        </a:rPr>
                        <a:t>25.268</a:t>
                      </a:r>
                      <a:endParaRPr lang="pt-BR" sz="1400">
                        <a:latin typeface="Calibri"/>
                        <a:ea typeface="Calibri"/>
                        <a:cs typeface="Times New Roman"/>
                      </a:endParaRPr>
                    </a:p>
                  </a:txBody>
                  <a:tcPr marL="44450" marR="44450" marT="0" marB="0" anchor="ctr">
                    <a:lnL>
                      <a:noFill/>
                    </a:lnL>
                    <a:lnR>
                      <a:noFill/>
                    </a:lnR>
                    <a:lnT>
                      <a:noFill/>
                    </a:lnT>
                    <a:lnB>
                      <a:noFill/>
                    </a:lnB>
                    <a:solidFill>
                      <a:srgbClr val="B8CCE4"/>
                    </a:solidFill>
                  </a:tcPr>
                </a:tc>
                <a:tc>
                  <a:txBody>
                    <a:bodyPr/>
                    <a:lstStyle/>
                    <a:p>
                      <a:pPr algn="ctr">
                        <a:lnSpc>
                          <a:spcPct val="115000"/>
                        </a:lnSpc>
                        <a:spcAft>
                          <a:spcPts val="0"/>
                        </a:spcAft>
                      </a:pPr>
                      <a:r>
                        <a:rPr lang="pt-BR" sz="1400">
                          <a:solidFill>
                            <a:srgbClr val="000000"/>
                          </a:solidFill>
                          <a:latin typeface="Calibri"/>
                          <a:ea typeface="Times New Roman"/>
                          <a:cs typeface="Times New Roman"/>
                        </a:rPr>
                        <a:t>16.339</a:t>
                      </a:r>
                      <a:endParaRPr lang="pt-BR" sz="1400">
                        <a:latin typeface="Calibri"/>
                        <a:ea typeface="Calibri"/>
                        <a:cs typeface="Times New Roman"/>
                      </a:endParaRPr>
                    </a:p>
                  </a:txBody>
                  <a:tcPr marL="44450" marR="44450" marT="0" marB="0" anchor="ctr">
                    <a:lnL>
                      <a:noFill/>
                    </a:lnL>
                    <a:lnR>
                      <a:noFill/>
                    </a:lnR>
                    <a:lnT>
                      <a:noFill/>
                    </a:lnT>
                    <a:lnB>
                      <a:noFill/>
                    </a:lnB>
                    <a:solidFill>
                      <a:srgbClr val="B8CCE4"/>
                    </a:solidFill>
                  </a:tcPr>
                </a:tc>
                <a:tc>
                  <a:txBody>
                    <a:bodyPr/>
                    <a:lstStyle/>
                    <a:p>
                      <a:pPr algn="ctr">
                        <a:lnSpc>
                          <a:spcPct val="115000"/>
                        </a:lnSpc>
                        <a:spcAft>
                          <a:spcPts val="0"/>
                        </a:spcAft>
                      </a:pPr>
                      <a:r>
                        <a:rPr lang="pt-BR" sz="1400">
                          <a:solidFill>
                            <a:srgbClr val="000000"/>
                          </a:solidFill>
                          <a:latin typeface="Calibri"/>
                          <a:ea typeface="Times New Roman"/>
                          <a:cs typeface="Times New Roman"/>
                        </a:rPr>
                        <a:t>24.119</a:t>
                      </a:r>
                      <a:endParaRPr lang="pt-BR" sz="1400">
                        <a:latin typeface="Calibri"/>
                        <a:ea typeface="Calibri"/>
                        <a:cs typeface="Times New Roman"/>
                      </a:endParaRPr>
                    </a:p>
                  </a:txBody>
                  <a:tcPr marL="44450" marR="44450" marT="0" marB="0" anchor="ctr">
                    <a:lnL>
                      <a:noFill/>
                    </a:lnL>
                    <a:lnR>
                      <a:noFill/>
                    </a:lnR>
                    <a:lnT>
                      <a:noFill/>
                    </a:lnT>
                    <a:lnB>
                      <a:noFill/>
                    </a:lnB>
                    <a:solidFill>
                      <a:srgbClr val="B8CCE4"/>
                    </a:solidFill>
                  </a:tcPr>
                </a:tc>
                <a:tc>
                  <a:txBody>
                    <a:bodyPr/>
                    <a:lstStyle/>
                    <a:p>
                      <a:pPr algn="ctr">
                        <a:lnSpc>
                          <a:spcPct val="115000"/>
                        </a:lnSpc>
                        <a:spcAft>
                          <a:spcPts val="0"/>
                        </a:spcAft>
                      </a:pPr>
                      <a:r>
                        <a:rPr lang="pt-BR" sz="1400">
                          <a:solidFill>
                            <a:srgbClr val="000000"/>
                          </a:solidFill>
                          <a:latin typeface="Calibri"/>
                          <a:ea typeface="Times New Roman"/>
                          <a:cs typeface="Times New Roman"/>
                        </a:rPr>
                        <a:t>29.072</a:t>
                      </a:r>
                      <a:endParaRPr lang="pt-BR" sz="1400">
                        <a:latin typeface="Calibri"/>
                        <a:ea typeface="Calibri"/>
                        <a:cs typeface="Times New Roman"/>
                      </a:endParaRPr>
                    </a:p>
                  </a:txBody>
                  <a:tcPr marL="44450" marR="44450" marT="0" marB="0" anchor="ctr">
                    <a:lnL>
                      <a:noFill/>
                    </a:lnL>
                    <a:lnR>
                      <a:noFill/>
                    </a:lnR>
                    <a:lnT>
                      <a:noFill/>
                    </a:lnT>
                    <a:lnB>
                      <a:noFill/>
                    </a:lnB>
                    <a:solidFill>
                      <a:srgbClr val="B8CCE4"/>
                    </a:solidFill>
                  </a:tcPr>
                </a:tc>
                <a:tc>
                  <a:txBody>
                    <a:bodyPr/>
                    <a:lstStyle/>
                    <a:p>
                      <a:pPr algn="ctr">
                        <a:lnSpc>
                          <a:spcPct val="115000"/>
                        </a:lnSpc>
                        <a:spcAft>
                          <a:spcPts val="0"/>
                        </a:spcAft>
                      </a:pPr>
                      <a:r>
                        <a:rPr lang="pt-BR" sz="1400">
                          <a:solidFill>
                            <a:srgbClr val="000000"/>
                          </a:solidFill>
                          <a:latin typeface="Calibri"/>
                          <a:ea typeface="Times New Roman"/>
                          <a:cs typeface="Times New Roman"/>
                        </a:rPr>
                        <a:t>42.293</a:t>
                      </a:r>
                      <a:endParaRPr lang="pt-BR" sz="1400">
                        <a:latin typeface="Calibri"/>
                        <a:ea typeface="Calibri"/>
                        <a:cs typeface="Times New Roman"/>
                      </a:endParaRPr>
                    </a:p>
                  </a:txBody>
                  <a:tcPr marL="44450" marR="44450" marT="0" marB="0" anchor="ctr">
                    <a:lnL>
                      <a:noFill/>
                    </a:lnL>
                    <a:lnR>
                      <a:noFill/>
                    </a:lnR>
                    <a:lnT>
                      <a:noFill/>
                    </a:lnT>
                    <a:lnB>
                      <a:noFill/>
                    </a:lnB>
                    <a:solidFill>
                      <a:srgbClr val="B8CCE4"/>
                    </a:solidFill>
                  </a:tcPr>
                </a:tc>
              </a:tr>
              <a:tr h="293670">
                <a:tc vMerge="1">
                  <a:txBody>
                    <a:bodyPr/>
                    <a:lstStyle/>
                    <a:p>
                      <a:endParaRPr lang="pt-BR"/>
                    </a:p>
                  </a:txBody>
                  <a:tcPr/>
                </a:tc>
                <a:tc>
                  <a:txBody>
                    <a:bodyPr/>
                    <a:lstStyle/>
                    <a:p>
                      <a:pPr>
                        <a:lnSpc>
                          <a:spcPct val="115000"/>
                        </a:lnSpc>
                        <a:spcAft>
                          <a:spcPts val="0"/>
                        </a:spcAft>
                      </a:pPr>
                      <a:r>
                        <a:rPr lang="pt-BR" sz="1400">
                          <a:solidFill>
                            <a:srgbClr val="000000"/>
                          </a:solidFill>
                          <a:latin typeface="Calibri"/>
                          <a:ea typeface="Times New Roman"/>
                          <a:cs typeface="Times New Roman"/>
                        </a:rPr>
                        <a:t>Confessional</a:t>
                      </a:r>
                      <a:endParaRPr lang="pt-BR" sz="1400">
                        <a:latin typeface="Calibri"/>
                        <a:ea typeface="Calibri"/>
                        <a:cs typeface="Times New Roman"/>
                      </a:endParaRPr>
                    </a:p>
                  </a:txBody>
                  <a:tcPr marL="44450" marR="44450" marT="0" marB="0" anchor="ctr">
                    <a:lnL>
                      <a:noFill/>
                    </a:lnL>
                    <a:lnR>
                      <a:noFill/>
                    </a:lnR>
                    <a:lnT>
                      <a:noFill/>
                    </a:lnT>
                    <a:lnB>
                      <a:noFill/>
                    </a:lnB>
                    <a:solidFill>
                      <a:srgbClr val="B8CCE4"/>
                    </a:solidFill>
                  </a:tcPr>
                </a:tc>
                <a:tc>
                  <a:txBody>
                    <a:bodyPr/>
                    <a:lstStyle/>
                    <a:p>
                      <a:pPr algn="ctr">
                        <a:lnSpc>
                          <a:spcPct val="115000"/>
                        </a:lnSpc>
                        <a:spcAft>
                          <a:spcPts val="0"/>
                        </a:spcAft>
                      </a:pPr>
                      <a:r>
                        <a:rPr lang="pt-BR" sz="1400">
                          <a:solidFill>
                            <a:srgbClr val="000000"/>
                          </a:solidFill>
                          <a:latin typeface="Calibri"/>
                          <a:ea typeface="Times New Roman"/>
                          <a:cs typeface="Times New Roman"/>
                        </a:rPr>
                        <a:t>1.109</a:t>
                      </a:r>
                      <a:endParaRPr lang="pt-BR" sz="1400">
                        <a:latin typeface="Calibri"/>
                        <a:ea typeface="Calibri"/>
                        <a:cs typeface="Times New Roman"/>
                      </a:endParaRPr>
                    </a:p>
                  </a:txBody>
                  <a:tcPr marL="44450" marR="44450" marT="0" marB="0" anchor="ctr">
                    <a:lnL>
                      <a:noFill/>
                    </a:lnL>
                    <a:lnR>
                      <a:noFill/>
                    </a:lnR>
                    <a:lnT>
                      <a:noFill/>
                    </a:lnT>
                    <a:lnB>
                      <a:noFill/>
                    </a:lnB>
                    <a:solidFill>
                      <a:srgbClr val="B8CCE4"/>
                    </a:solidFill>
                  </a:tcPr>
                </a:tc>
                <a:tc>
                  <a:txBody>
                    <a:bodyPr/>
                    <a:lstStyle/>
                    <a:p>
                      <a:pPr algn="ctr">
                        <a:lnSpc>
                          <a:spcPct val="115000"/>
                        </a:lnSpc>
                        <a:spcAft>
                          <a:spcPts val="0"/>
                        </a:spcAft>
                      </a:pPr>
                      <a:r>
                        <a:rPr lang="pt-BR" sz="1400">
                          <a:solidFill>
                            <a:srgbClr val="000000"/>
                          </a:solidFill>
                          <a:latin typeface="Calibri"/>
                          <a:ea typeface="Times New Roman"/>
                          <a:cs typeface="Times New Roman"/>
                        </a:rPr>
                        <a:t>5.851</a:t>
                      </a:r>
                      <a:endParaRPr lang="pt-BR" sz="1400">
                        <a:latin typeface="Calibri"/>
                        <a:ea typeface="Calibri"/>
                        <a:cs typeface="Times New Roman"/>
                      </a:endParaRPr>
                    </a:p>
                  </a:txBody>
                  <a:tcPr marL="44450" marR="44450" marT="0" marB="0" anchor="ctr">
                    <a:lnL>
                      <a:noFill/>
                    </a:lnL>
                    <a:lnR>
                      <a:noFill/>
                    </a:lnR>
                    <a:lnT>
                      <a:noFill/>
                    </a:lnT>
                    <a:lnB>
                      <a:noFill/>
                    </a:lnB>
                    <a:solidFill>
                      <a:srgbClr val="B8CCE4"/>
                    </a:solidFill>
                  </a:tcPr>
                </a:tc>
                <a:tc>
                  <a:txBody>
                    <a:bodyPr/>
                    <a:lstStyle/>
                    <a:p>
                      <a:pPr algn="ctr">
                        <a:lnSpc>
                          <a:spcPct val="115000"/>
                        </a:lnSpc>
                        <a:spcAft>
                          <a:spcPts val="0"/>
                        </a:spcAft>
                      </a:pPr>
                      <a:r>
                        <a:rPr lang="pt-BR" sz="1400">
                          <a:solidFill>
                            <a:srgbClr val="000000"/>
                          </a:solidFill>
                          <a:latin typeface="Calibri"/>
                          <a:ea typeface="Times New Roman"/>
                          <a:cs typeface="Times New Roman"/>
                        </a:rPr>
                        <a:t>5.492</a:t>
                      </a:r>
                      <a:endParaRPr lang="pt-BR" sz="1400">
                        <a:latin typeface="Calibri"/>
                        <a:ea typeface="Calibri"/>
                        <a:cs typeface="Times New Roman"/>
                      </a:endParaRPr>
                    </a:p>
                  </a:txBody>
                  <a:tcPr marL="44450" marR="44450" marT="0" marB="0" anchor="ctr">
                    <a:lnL>
                      <a:noFill/>
                    </a:lnL>
                    <a:lnR>
                      <a:noFill/>
                    </a:lnR>
                    <a:lnT>
                      <a:noFill/>
                    </a:lnT>
                    <a:lnB>
                      <a:noFill/>
                    </a:lnB>
                    <a:solidFill>
                      <a:srgbClr val="B8CCE4"/>
                    </a:solidFill>
                  </a:tcPr>
                </a:tc>
                <a:tc>
                  <a:txBody>
                    <a:bodyPr/>
                    <a:lstStyle/>
                    <a:p>
                      <a:pPr algn="ctr">
                        <a:lnSpc>
                          <a:spcPct val="115000"/>
                        </a:lnSpc>
                        <a:spcAft>
                          <a:spcPts val="0"/>
                        </a:spcAft>
                      </a:pPr>
                      <a:r>
                        <a:rPr lang="pt-BR" sz="1400">
                          <a:solidFill>
                            <a:srgbClr val="000000"/>
                          </a:solidFill>
                          <a:latin typeface="Calibri"/>
                          <a:ea typeface="Times New Roman"/>
                          <a:cs typeface="Times New Roman"/>
                        </a:rPr>
                        <a:t>6.548</a:t>
                      </a:r>
                      <a:endParaRPr lang="pt-BR" sz="1400">
                        <a:latin typeface="Calibri"/>
                        <a:ea typeface="Calibri"/>
                        <a:cs typeface="Times New Roman"/>
                      </a:endParaRPr>
                    </a:p>
                  </a:txBody>
                  <a:tcPr marL="44450" marR="44450" marT="0" marB="0" anchor="ctr">
                    <a:lnL>
                      <a:noFill/>
                    </a:lnL>
                    <a:lnR>
                      <a:noFill/>
                    </a:lnR>
                    <a:lnT>
                      <a:noFill/>
                    </a:lnT>
                    <a:lnB>
                      <a:noFill/>
                    </a:lnB>
                    <a:solidFill>
                      <a:srgbClr val="B8CCE4"/>
                    </a:solidFill>
                  </a:tcPr>
                </a:tc>
                <a:tc>
                  <a:txBody>
                    <a:bodyPr/>
                    <a:lstStyle/>
                    <a:p>
                      <a:pPr algn="ctr">
                        <a:lnSpc>
                          <a:spcPct val="115000"/>
                        </a:lnSpc>
                        <a:spcAft>
                          <a:spcPts val="0"/>
                        </a:spcAft>
                      </a:pPr>
                      <a:r>
                        <a:rPr lang="pt-BR" sz="1400">
                          <a:solidFill>
                            <a:srgbClr val="000000"/>
                          </a:solidFill>
                          <a:latin typeface="Calibri"/>
                          <a:ea typeface="Times New Roman"/>
                          <a:cs typeface="Times New Roman"/>
                        </a:rPr>
                        <a:t>9.801</a:t>
                      </a:r>
                      <a:endParaRPr lang="pt-BR" sz="1400">
                        <a:latin typeface="Calibri"/>
                        <a:ea typeface="Calibri"/>
                        <a:cs typeface="Times New Roman"/>
                      </a:endParaRPr>
                    </a:p>
                  </a:txBody>
                  <a:tcPr marL="44450" marR="44450" marT="0" marB="0" anchor="ctr">
                    <a:lnL>
                      <a:noFill/>
                    </a:lnL>
                    <a:lnR>
                      <a:noFill/>
                    </a:lnR>
                    <a:lnT>
                      <a:noFill/>
                    </a:lnT>
                    <a:lnB>
                      <a:noFill/>
                    </a:lnB>
                    <a:solidFill>
                      <a:srgbClr val="B8CCE4"/>
                    </a:solidFill>
                  </a:tcPr>
                </a:tc>
              </a:tr>
              <a:tr h="293670">
                <a:tc vMerge="1">
                  <a:txBody>
                    <a:bodyPr/>
                    <a:lstStyle/>
                    <a:p>
                      <a:endParaRPr lang="pt-BR"/>
                    </a:p>
                  </a:txBody>
                  <a:tcPr/>
                </a:tc>
                <a:tc>
                  <a:txBody>
                    <a:bodyPr/>
                    <a:lstStyle/>
                    <a:p>
                      <a:pPr>
                        <a:lnSpc>
                          <a:spcPct val="115000"/>
                        </a:lnSpc>
                        <a:spcAft>
                          <a:spcPts val="0"/>
                        </a:spcAft>
                      </a:pPr>
                      <a:r>
                        <a:rPr lang="pt-BR" sz="1400">
                          <a:solidFill>
                            <a:srgbClr val="000000"/>
                          </a:solidFill>
                          <a:latin typeface="Calibri"/>
                          <a:ea typeface="Times New Roman"/>
                          <a:cs typeface="Times New Roman"/>
                        </a:rPr>
                        <a:t>Comunitário</a:t>
                      </a:r>
                      <a:endParaRPr lang="pt-BR" sz="1400">
                        <a:latin typeface="Calibri"/>
                        <a:ea typeface="Calibri"/>
                        <a:cs typeface="Times New Roman"/>
                      </a:endParaRPr>
                    </a:p>
                  </a:txBody>
                  <a:tcPr marL="44450" marR="44450" marT="0" marB="0" anchor="ctr">
                    <a:lnL>
                      <a:noFill/>
                    </a:lnL>
                    <a:lnR>
                      <a:noFill/>
                    </a:lnR>
                    <a:lnT>
                      <a:noFill/>
                    </a:lnT>
                    <a:lnB>
                      <a:noFill/>
                    </a:lnB>
                    <a:solidFill>
                      <a:srgbClr val="B8CCE4"/>
                    </a:solidFill>
                  </a:tcPr>
                </a:tc>
                <a:tc>
                  <a:txBody>
                    <a:bodyPr/>
                    <a:lstStyle/>
                    <a:p>
                      <a:pPr algn="ctr">
                        <a:lnSpc>
                          <a:spcPct val="115000"/>
                        </a:lnSpc>
                        <a:spcAft>
                          <a:spcPts val="0"/>
                        </a:spcAft>
                      </a:pPr>
                      <a:r>
                        <a:rPr lang="pt-BR" sz="1400">
                          <a:solidFill>
                            <a:srgbClr val="000000"/>
                          </a:solidFill>
                          <a:latin typeface="Calibri"/>
                          <a:ea typeface="Times New Roman"/>
                          <a:cs typeface="Times New Roman"/>
                        </a:rPr>
                        <a:t>2.061</a:t>
                      </a:r>
                      <a:endParaRPr lang="pt-BR" sz="1400">
                        <a:latin typeface="Calibri"/>
                        <a:ea typeface="Calibri"/>
                        <a:cs typeface="Times New Roman"/>
                      </a:endParaRPr>
                    </a:p>
                  </a:txBody>
                  <a:tcPr marL="44450" marR="44450" marT="0" marB="0" anchor="ctr">
                    <a:lnL>
                      <a:noFill/>
                    </a:lnL>
                    <a:lnR>
                      <a:noFill/>
                    </a:lnR>
                    <a:lnT>
                      <a:noFill/>
                    </a:lnT>
                    <a:lnB>
                      <a:noFill/>
                    </a:lnB>
                    <a:solidFill>
                      <a:srgbClr val="B8CCE4"/>
                    </a:solidFill>
                  </a:tcPr>
                </a:tc>
                <a:tc>
                  <a:txBody>
                    <a:bodyPr/>
                    <a:lstStyle/>
                    <a:p>
                      <a:pPr algn="ctr">
                        <a:lnSpc>
                          <a:spcPct val="115000"/>
                        </a:lnSpc>
                        <a:spcAft>
                          <a:spcPts val="0"/>
                        </a:spcAft>
                      </a:pPr>
                      <a:r>
                        <a:rPr lang="pt-BR" sz="1400">
                          <a:solidFill>
                            <a:srgbClr val="000000"/>
                          </a:solidFill>
                          <a:latin typeface="Calibri"/>
                          <a:ea typeface="Times New Roman"/>
                          <a:cs typeface="Times New Roman"/>
                        </a:rPr>
                        <a:t>2.704</a:t>
                      </a:r>
                      <a:endParaRPr lang="pt-BR" sz="1400">
                        <a:latin typeface="Calibri"/>
                        <a:ea typeface="Calibri"/>
                        <a:cs typeface="Times New Roman"/>
                      </a:endParaRPr>
                    </a:p>
                  </a:txBody>
                  <a:tcPr marL="44450" marR="44450" marT="0" marB="0" anchor="ctr">
                    <a:lnL>
                      <a:noFill/>
                    </a:lnL>
                    <a:lnR>
                      <a:noFill/>
                    </a:lnR>
                    <a:lnT>
                      <a:noFill/>
                    </a:lnT>
                    <a:lnB>
                      <a:noFill/>
                    </a:lnB>
                    <a:solidFill>
                      <a:srgbClr val="B8CCE4"/>
                    </a:solidFill>
                  </a:tcPr>
                </a:tc>
                <a:tc>
                  <a:txBody>
                    <a:bodyPr/>
                    <a:lstStyle/>
                    <a:p>
                      <a:pPr algn="ctr">
                        <a:lnSpc>
                          <a:spcPct val="115000"/>
                        </a:lnSpc>
                        <a:spcAft>
                          <a:spcPts val="0"/>
                        </a:spcAft>
                      </a:pPr>
                      <a:r>
                        <a:rPr lang="pt-BR" sz="1400">
                          <a:solidFill>
                            <a:srgbClr val="000000"/>
                          </a:solidFill>
                          <a:latin typeface="Calibri"/>
                          <a:ea typeface="Times New Roman"/>
                          <a:cs typeface="Times New Roman"/>
                        </a:rPr>
                        <a:t>1.909</a:t>
                      </a:r>
                      <a:endParaRPr lang="pt-BR" sz="1400">
                        <a:latin typeface="Calibri"/>
                        <a:ea typeface="Calibri"/>
                        <a:cs typeface="Times New Roman"/>
                      </a:endParaRPr>
                    </a:p>
                  </a:txBody>
                  <a:tcPr marL="44450" marR="44450" marT="0" marB="0" anchor="ctr">
                    <a:lnL>
                      <a:noFill/>
                    </a:lnL>
                    <a:lnR>
                      <a:noFill/>
                    </a:lnR>
                    <a:lnT>
                      <a:noFill/>
                    </a:lnT>
                    <a:lnB>
                      <a:noFill/>
                    </a:lnB>
                    <a:solidFill>
                      <a:srgbClr val="B8CCE4"/>
                    </a:solidFill>
                  </a:tcPr>
                </a:tc>
                <a:tc>
                  <a:txBody>
                    <a:bodyPr/>
                    <a:lstStyle/>
                    <a:p>
                      <a:pPr algn="ctr">
                        <a:lnSpc>
                          <a:spcPct val="115000"/>
                        </a:lnSpc>
                        <a:spcAft>
                          <a:spcPts val="0"/>
                        </a:spcAft>
                      </a:pPr>
                      <a:r>
                        <a:rPr lang="pt-BR" sz="1400">
                          <a:solidFill>
                            <a:srgbClr val="000000"/>
                          </a:solidFill>
                          <a:latin typeface="Calibri"/>
                          <a:ea typeface="Times New Roman"/>
                          <a:cs typeface="Times New Roman"/>
                        </a:rPr>
                        <a:t>2.444</a:t>
                      </a:r>
                      <a:endParaRPr lang="pt-BR" sz="1400">
                        <a:latin typeface="Calibri"/>
                        <a:ea typeface="Calibri"/>
                        <a:cs typeface="Times New Roman"/>
                      </a:endParaRPr>
                    </a:p>
                  </a:txBody>
                  <a:tcPr marL="44450" marR="44450" marT="0" marB="0" anchor="ctr">
                    <a:lnL>
                      <a:noFill/>
                    </a:lnL>
                    <a:lnR>
                      <a:noFill/>
                    </a:lnR>
                    <a:lnT>
                      <a:noFill/>
                    </a:lnT>
                    <a:lnB>
                      <a:noFill/>
                    </a:lnB>
                    <a:solidFill>
                      <a:srgbClr val="B8CCE4"/>
                    </a:solidFill>
                  </a:tcPr>
                </a:tc>
                <a:tc>
                  <a:txBody>
                    <a:bodyPr/>
                    <a:lstStyle/>
                    <a:p>
                      <a:pPr algn="ctr">
                        <a:lnSpc>
                          <a:spcPct val="115000"/>
                        </a:lnSpc>
                        <a:spcAft>
                          <a:spcPts val="0"/>
                        </a:spcAft>
                      </a:pPr>
                      <a:r>
                        <a:rPr lang="pt-BR" sz="1400">
                          <a:solidFill>
                            <a:srgbClr val="000000"/>
                          </a:solidFill>
                          <a:latin typeface="Calibri"/>
                          <a:ea typeface="Times New Roman"/>
                          <a:cs typeface="Times New Roman"/>
                        </a:rPr>
                        <a:t>4.406</a:t>
                      </a:r>
                      <a:endParaRPr lang="pt-BR" sz="1400">
                        <a:latin typeface="Calibri"/>
                        <a:ea typeface="Calibri"/>
                        <a:cs typeface="Times New Roman"/>
                      </a:endParaRPr>
                    </a:p>
                  </a:txBody>
                  <a:tcPr marL="44450" marR="44450" marT="0" marB="0" anchor="ctr">
                    <a:lnL>
                      <a:noFill/>
                    </a:lnL>
                    <a:lnR>
                      <a:noFill/>
                    </a:lnR>
                    <a:lnT>
                      <a:noFill/>
                    </a:lnT>
                    <a:lnB>
                      <a:noFill/>
                    </a:lnB>
                    <a:solidFill>
                      <a:srgbClr val="B8CCE4"/>
                    </a:solidFill>
                  </a:tcPr>
                </a:tc>
              </a:tr>
              <a:tr h="367088">
                <a:tc vMerge="1">
                  <a:txBody>
                    <a:bodyPr/>
                    <a:lstStyle/>
                    <a:p>
                      <a:endParaRPr lang="pt-BR"/>
                    </a:p>
                  </a:txBody>
                  <a:tcPr/>
                </a:tc>
                <a:tc>
                  <a:txBody>
                    <a:bodyPr/>
                    <a:lstStyle/>
                    <a:p>
                      <a:pPr>
                        <a:lnSpc>
                          <a:spcPct val="115000"/>
                        </a:lnSpc>
                        <a:spcAft>
                          <a:spcPts val="0"/>
                        </a:spcAft>
                      </a:pPr>
                      <a:r>
                        <a:rPr lang="pt-BR" sz="1400">
                          <a:solidFill>
                            <a:srgbClr val="000000"/>
                          </a:solidFill>
                          <a:latin typeface="Calibri"/>
                          <a:ea typeface="Times New Roman"/>
                          <a:cs typeface="Times New Roman"/>
                        </a:rPr>
                        <a:t>Filantrópico</a:t>
                      </a:r>
                      <a:endParaRPr lang="pt-BR" sz="1400">
                        <a:latin typeface="Calibri"/>
                        <a:ea typeface="Calibri"/>
                        <a:cs typeface="Times New Roman"/>
                      </a:endParaRPr>
                    </a:p>
                  </a:txBody>
                  <a:tcPr marL="44450" marR="44450" marT="0" marB="0" anchor="ctr">
                    <a:lnL>
                      <a:noFill/>
                    </a:lnL>
                    <a:lnR>
                      <a:noFill/>
                    </a:lnR>
                    <a:lnT>
                      <a:noFill/>
                    </a:lnT>
                    <a:lnB>
                      <a:noFill/>
                    </a:lnB>
                    <a:solidFill>
                      <a:srgbClr val="B8CCE4"/>
                    </a:solidFill>
                  </a:tcPr>
                </a:tc>
                <a:tc>
                  <a:txBody>
                    <a:bodyPr/>
                    <a:lstStyle/>
                    <a:p>
                      <a:pPr algn="ctr">
                        <a:lnSpc>
                          <a:spcPct val="115000"/>
                        </a:lnSpc>
                        <a:spcAft>
                          <a:spcPts val="0"/>
                        </a:spcAft>
                      </a:pPr>
                      <a:r>
                        <a:rPr lang="pt-BR" sz="1400">
                          <a:solidFill>
                            <a:srgbClr val="000000"/>
                          </a:solidFill>
                          <a:latin typeface="Calibri"/>
                          <a:ea typeface="Times New Roman"/>
                          <a:cs typeface="Times New Roman"/>
                        </a:rPr>
                        <a:t>21.760</a:t>
                      </a:r>
                      <a:endParaRPr lang="pt-BR" sz="1400">
                        <a:latin typeface="Calibri"/>
                        <a:ea typeface="Calibri"/>
                        <a:cs typeface="Times New Roman"/>
                      </a:endParaRPr>
                    </a:p>
                  </a:txBody>
                  <a:tcPr marL="44450" marR="44450" marT="0" marB="0" anchor="ctr">
                    <a:lnL>
                      <a:noFill/>
                    </a:lnL>
                    <a:lnR>
                      <a:noFill/>
                    </a:lnR>
                    <a:lnT>
                      <a:noFill/>
                    </a:lnT>
                    <a:lnB>
                      <a:noFill/>
                    </a:lnB>
                    <a:solidFill>
                      <a:srgbClr val="B8CCE4"/>
                    </a:solidFill>
                  </a:tcPr>
                </a:tc>
                <a:tc>
                  <a:txBody>
                    <a:bodyPr/>
                    <a:lstStyle/>
                    <a:p>
                      <a:pPr algn="ctr">
                        <a:lnSpc>
                          <a:spcPct val="115000"/>
                        </a:lnSpc>
                        <a:spcAft>
                          <a:spcPts val="0"/>
                        </a:spcAft>
                      </a:pPr>
                      <a:r>
                        <a:rPr lang="pt-BR" sz="1400">
                          <a:solidFill>
                            <a:srgbClr val="000000"/>
                          </a:solidFill>
                          <a:latin typeface="Calibri"/>
                          <a:ea typeface="Times New Roman"/>
                          <a:cs typeface="Times New Roman"/>
                        </a:rPr>
                        <a:t>48.100</a:t>
                      </a:r>
                      <a:endParaRPr lang="pt-BR" sz="1400">
                        <a:latin typeface="Calibri"/>
                        <a:ea typeface="Calibri"/>
                        <a:cs typeface="Times New Roman"/>
                      </a:endParaRPr>
                    </a:p>
                  </a:txBody>
                  <a:tcPr marL="44450" marR="44450" marT="0" marB="0" anchor="ctr">
                    <a:lnL>
                      <a:noFill/>
                    </a:lnL>
                    <a:lnR>
                      <a:noFill/>
                    </a:lnR>
                    <a:lnT>
                      <a:noFill/>
                    </a:lnT>
                    <a:lnB>
                      <a:noFill/>
                    </a:lnB>
                    <a:solidFill>
                      <a:srgbClr val="B8CCE4"/>
                    </a:solidFill>
                  </a:tcPr>
                </a:tc>
                <a:tc>
                  <a:txBody>
                    <a:bodyPr/>
                    <a:lstStyle/>
                    <a:p>
                      <a:pPr algn="ctr">
                        <a:lnSpc>
                          <a:spcPct val="115000"/>
                        </a:lnSpc>
                        <a:spcAft>
                          <a:spcPts val="0"/>
                        </a:spcAft>
                      </a:pPr>
                      <a:r>
                        <a:rPr lang="pt-BR" sz="1400">
                          <a:solidFill>
                            <a:srgbClr val="000000"/>
                          </a:solidFill>
                          <a:latin typeface="Calibri"/>
                          <a:ea typeface="Times New Roman"/>
                          <a:cs typeface="Times New Roman"/>
                        </a:rPr>
                        <a:t>48.588</a:t>
                      </a:r>
                      <a:endParaRPr lang="pt-BR" sz="1400">
                        <a:latin typeface="Calibri"/>
                        <a:ea typeface="Calibri"/>
                        <a:cs typeface="Times New Roman"/>
                      </a:endParaRPr>
                    </a:p>
                  </a:txBody>
                  <a:tcPr marL="44450" marR="44450" marT="0" marB="0" anchor="ctr">
                    <a:lnL>
                      <a:noFill/>
                    </a:lnL>
                    <a:lnR>
                      <a:noFill/>
                    </a:lnR>
                    <a:lnT>
                      <a:noFill/>
                    </a:lnT>
                    <a:lnB>
                      <a:noFill/>
                    </a:lnB>
                    <a:solidFill>
                      <a:srgbClr val="B8CCE4"/>
                    </a:solidFill>
                  </a:tcPr>
                </a:tc>
                <a:tc>
                  <a:txBody>
                    <a:bodyPr/>
                    <a:lstStyle/>
                    <a:p>
                      <a:pPr algn="ctr">
                        <a:lnSpc>
                          <a:spcPct val="115000"/>
                        </a:lnSpc>
                        <a:spcAft>
                          <a:spcPts val="0"/>
                        </a:spcAft>
                      </a:pPr>
                      <a:r>
                        <a:rPr lang="pt-BR" sz="1400">
                          <a:solidFill>
                            <a:srgbClr val="000000"/>
                          </a:solidFill>
                          <a:latin typeface="Calibri"/>
                          <a:ea typeface="Times New Roman"/>
                          <a:cs typeface="Times New Roman"/>
                        </a:rPr>
                        <a:t>48.133</a:t>
                      </a:r>
                      <a:endParaRPr lang="pt-BR" sz="1400">
                        <a:latin typeface="Calibri"/>
                        <a:ea typeface="Calibri"/>
                        <a:cs typeface="Times New Roman"/>
                      </a:endParaRPr>
                    </a:p>
                  </a:txBody>
                  <a:tcPr marL="44450" marR="44450" marT="0" marB="0" anchor="ctr">
                    <a:lnL>
                      <a:noFill/>
                    </a:lnL>
                    <a:lnR>
                      <a:noFill/>
                    </a:lnR>
                    <a:lnT>
                      <a:noFill/>
                    </a:lnT>
                    <a:lnB>
                      <a:noFill/>
                    </a:lnB>
                    <a:solidFill>
                      <a:srgbClr val="B8CCE4"/>
                    </a:solidFill>
                  </a:tcPr>
                </a:tc>
                <a:tc>
                  <a:txBody>
                    <a:bodyPr/>
                    <a:lstStyle/>
                    <a:p>
                      <a:pPr algn="ctr">
                        <a:lnSpc>
                          <a:spcPct val="115000"/>
                        </a:lnSpc>
                        <a:spcAft>
                          <a:spcPts val="0"/>
                        </a:spcAft>
                      </a:pPr>
                      <a:r>
                        <a:rPr lang="pt-BR" sz="1400">
                          <a:solidFill>
                            <a:srgbClr val="000000"/>
                          </a:solidFill>
                          <a:latin typeface="Calibri"/>
                          <a:ea typeface="Times New Roman"/>
                          <a:cs typeface="Times New Roman"/>
                        </a:rPr>
                        <a:t>84.919</a:t>
                      </a:r>
                      <a:endParaRPr lang="pt-BR" sz="1400">
                        <a:latin typeface="Calibri"/>
                        <a:ea typeface="Calibri"/>
                        <a:cs typeface="Times New Roman"/>
                      </a:endParaRPr>
                    </a:p>
                  </a:txBody>
                  <a:tcPr marL="44450" marR="44450" marT="0" marB="0" anchor="ctr">
                    <a:lnL>
                      <a:noFill/>
                    </a:lnL>
                    <a:lnR>
                      <a:noFill/>
                    </a:lnR>
                    <a:lnT>
                      <a:noFill/>
                    </a:lnT>
                    <a:lnB>
                      <a:noFill/>
                    </a:lnB>
                    <a:solidFill>
                      <a:srgbClr val="B8CCE4"/>
                    </a:solidFill>
                  </a:tcPr>
                </a:tc>
              </a:tr>
              <a:tr h="367088">
                <a:tc rowSpan="4">
                  <a:txBody>
                    <a:bodyPr/>
                    <a:lstStyle/>
                    <a:p>
                      <a:pPr>
                        <a:lnSpc>
                          <a:spcPct val="115000"/>
                        </a:lnSpc>
                        <a:spcAft>
                          <a:spcPts val="0"/>
                        </a:spcAft>
                      </a:pPr>
                      <a:r>
                        <a:rPr lang="pt-BR" sz="1400" b="1">
                          <a:solidFill>
                            <a:srgbClr val="000000"/>
                          </a:solidFill>
                          <a:latin typeface="Calibri"/>
                          <a:ea typeface="Times New Roman"/>
                          <a:cs typeface="Times New Roman"/>
                        </a:rPr>
                        <a:t>Privado (não conveniado)</a:t>
                      </a:r>
                      <a:endParaRPr lang="pt-BR" sz="1400">
                        <a:latin typeface="Calibri"/>
                        <a:ea typeface="Calibri"/>
                        <a:cs typeface="Times New Roman"/>
                      </a:endParaRPr>
                    </a:p>
                  </a:txBody>
                  <a:tcPr marL="44450" marR="44450" marT="0" marB="0" anchor="ctr">
                    <a:lnL>
                      <a:noFill/>
                    </a:lnL>
                    <a:lnR>
                      <a:noFill/>
                    </a:lnR>
                    <a:lnT>
                      <a:noFill/>
                    </a:lnT>
                    <a:lnB>
                      <a:noFill/>
                    </a:lnB>
                  </a:tcPr>
                </a:tc>
                <a:tc>
                  <a:txBody>
                    <a:bodyPr/>
                    <a:lstStyle/>
                    <a:p>
                      <a:pPr>
                        <a:lnSpc>
                          <a:spcPct val="115000"/>
                        </a:lnSpc>
                        <a:spcAft>
                          <a:spcPts val="0"/>
                        </a:spcAft>
                      </a:pPr>
                      <a:r>
                        <a:rPr lang="pt-BR" sz="1400">
                          <a:solidFill>
                            <a:srgbClr val="000000"/>
                          </a:solidFill>
                          <a:latin typeface="Calibri"/>
                          <a:ea typeface="Times New Roman"/>
                          <a:cs typeface="Times New Roman"/>
                        </a:rPr>
                        <a:t>Particular</a:t>
                      </a:r>
                      <a:endParaRPr lang="pt-BR" sz="1400">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pt-BR" sz="1400">
                          <a:solidFill>
                            <a:srgbClr val="000000"/>
                          </a:solidFill>
                          <a:latin typeface="Calibri"/>
                          <a:ea typeface="Times New Roman"/>
                          <a:cs typeface="Times New Roman"/>
                        </a:rPr>
                        <a:t>18.889</a:t>
                      </a:r>
                      <a:endParaRPr lang="pt-BR" sz="1400">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pt-BR" sz="1400">
                          <a:solidFill>
                            <a:srgbClr val="000000"/>
                          </a:solidFill>
                          <a:latin typeface="Calibri"/>
                          <a:ea typeface="Times New Roman"/>
                          <a:cs typeface="Times New Roman"/>
                        </a:rPr>
                        <a:t>33.285</a:t>
                      </a:r>
                      <a:endParaRPr lang="pt-BR" sz="1400">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pt-BR" sz="1400">
                          <a:solidFill>
                            <a:srgbClr val="000000"/>
                          </a:solidFill>
                          <a:latin typeface="Calibri"/>
                          <a:ea typeface="Times New Roman"/>
                          <a:cs typeface="Times New Roman"/>
                        </a:rPr>
                        <a:t>34.531</a:t>
                      </a:r>
                      <a:endParaRPr lang="pt-BR" sz="1400">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pt-BR" sz="1400">
                          <a:solidFill>
                            <a:srgbClr val="000000"/>
                          </a:solidFill>
                          <a:latin typeface="Calibri"/>
                          <a:ea typeface="Times New Roman"/>
                          <a:cs typeface="Times New Roman"/>
                        </a:rPr>
                        <a:t>40.141</a:t>
                      </a:r>
                      <a:endParaRPr lang="pt-BR" sz="1400">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pt-BR" sz="1400">
                          <a:solidFill>
                            <a:srgbClr val="000000"/>
                          </a:solidFill>
                          <a:latin typeface="Calibri"/>
                          <a:ea typeface="Times New Roman"/>
                          <a:cs typeface="Times New Roman"/>
                        </a:rPr>
                        <a:t>46.905</a:t>
                      </a:r>
                      <a:endParaRPr lang="pt-BR" sz="1400">
                        <a:latin typeface="Calibri"/>
                        <a:ea typeface="Calibri"/>
                        <a:cs typeface="Times New Roman"/>
                      </a:endParaRPr>
                    </a:p>
                  </a:txBody>
                  <a:tcPr marL="44450" marR="44450" marT="0" marB="0" anchor="ctr">
                    <a:lnL>
                      <a:noFill/>
                    </a:lnL>
                    <a:lnR>
                      <a:noFill/>
                    </a:lnR>
                    <a:lnT>
                      <a:noFill/>
                    </a:lnT>
                    <a:lnB>
                      <a:noFill/>
                    </a:lnB>
                  </a:tcPr>
                </a:tc>
              </a:tr>
              <a:tr h="293670">
                <a:tc vMerge="1">
                  <a:txBody>
                    <a:bodyPr/>
                    <a:lstStyle/>
                    <a:p>
                      <a:endParaRPr lang="pt-BR"/>
                    </a:p>
                  </a:txBody>
                  <a:tcPr/>
                </a:tc>
                <a:tc>
                  <a:txBody>
                    <a:bodyPr/>
                    <a:lstStyle/>
                    <a:p>
                      <a:pPr>
                        <a:lnSpc>
                          <a:spcPct val="115000"/>
                        </a:lnSpc>
                        <a:spcAft>
                          <a:spcPts val="0"/>
                        </a:spcAft>
                      </a:pPr>
                      <a:r>
                        <a:rPr lang="pt-BR" sz="1400">
                          <a:solidFill>
                            <a:srgbClr val="000000"/>
                          </a:solidFill>
                          <a:latin typeface="Calibri"/>
                          <a:ea typeface="Times New Roman"/>
                          <a:cs typeface="Times New Roman"/>
                        </a:rPr>
                        <a:t>Confessional</a:t>
                      </a:r>
                      <a:endParaRPr lang="pt-BR" sz="1400">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pt-BR" sz="1400">
                          <a:solidFill>
                            <a:srgbClr val="000000"/>
                          </a:solidFill>
                          <a:latin typeface="Calibri"/>
                          <a:ea typeface="Times New Roman"/>
                          <a:cs typeface="Times New Roman"/>
                        </a:rPr>
                        <a:t>64</a:t>
                      </a:r>
                      <a:endParaRPr lang="pt-BR" sz="1400">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pt-BR" sz="1400">
                          <a:solidFill>
                            <a:srgbClr val="000000"/>
                          </a:solidFill>
                          <a:latin typeface="Calibri"/>
                          <a:ea typeface="Times New Roman"/>
                          <a:cs typeface="Times New Roman"/>
                        </a:rPr>
                        <a:t>48</a:t>
                      </a:r>
                      <a:endParaRPr lang="pt-BR" sz="1400">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pt-BR" sz="1400">
                          <a:solidFill>
                            <a:srgbClr val="000000"/>
                          </a:solidFill>
                          <a:latin typeface="Calibri"/>
                          <a:ea typeface="Times New Roman"/>
                          <a:cs typeface="Times New Roman"/>
                        </a:rPr>
                        <a:t>67</a:t>
                      </a:r>
                      <a:endParaRPr lang="pt-BR" sz="1400">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pt-BR" sz="1400">
                          <a:solidFill>
                            <a:srgbClr val="000000"/>
                          </a:solidFill>
                          <a:latin typeface="Calibri"/>
                          <a:ea typeface="Times New Roman"/>
                          <a:cs typeface="Times New Roman"/>
                        </a:rPr>
                        <a:t>278</a:t>
                      </a:r>
                      <a:endParaRPr lang="pt-BR" sz="1400">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pt-BR" sz="1400">
                          <a:solidFill>
                            <a:srgbClr val="000000"/>
                          </a:solidFill>
                          <a:latin typeface="Calibri"/>
                          <a:ea typeface="Times New Roman"/>
                          <a:cs typeface="Times New Roman"/>
                        </a:rPr>
                        <a:t>85</a:t>
                      </a:r>
                      <a:endParaRPr lang="pt-BR" sz="1400">
                        <a:latin typeface="Calibri"/>
                        <a:ea typeface="Calibri"/>
                        <a:cs typeface="Times New Roman"/>
                      </a:endParaRPr>
                    </a:p>
                  </a:txBody>
                  <a:tcPr marL="44450" marR="44450" marT="0" marB="0" anchor="ctr">
                    <a:lnL>
                      <a:noFill/>
                    </a:lnL>
                    <a:lnR>
                      <a:noFill/>
                    </a:lnR>
                    <a:lnT>
                      <a:noFill/>
                    </a:lnT>
                    <a:lnB>
                      <a:noFill/>
                    </a:lnB>
                  </a:tcPr>
                </a:tc>
              </a:tr>
              <a:tr h="293670">
                <a:tc vMerge="1">
                  <a:txBody>
                    <a:bodyPr/>
                    <a:lstStyle/>
                    <a:p>
                      <a:endParaRPr lang="pt-BR"/>
                    </a:p>
                  </a:txBody>
                  <a:tcPr/>
                </a:tc>
                <a:tc>
                  <a:txBody>
                    <a:bodyPr/>
                    <a:lstStyle/>
                    <a:p>
                      <a:pPr>
                        <a:lnSpc>
                          <a:spcPct val="115000"/>
                        </a:lnSpc>
                        <a:spcAft>
                          <a:spcPts val="0"/>
                        </a:spcAft>
                      </a:pPr>
                      <a:r>
                        <a:rPr lang="pt-BR" sz="1400">
                          <a:solidFill>
                            <a:srgbClr val="000000"/>
                          </a:solidFill>
                          <a:latin typeface="Calibri"/>
                          <a:ea typeface="Times New Roman"/>
                          <a:cs typeface="Times New Roman"/>
                        </a:rPr>
                        <a:t>Comunitário</a:t>
                      </a:r>
                      <a:endParaRPr lang="pt-BR" sz="1400">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pt-BR" sz="1400">
                          <a:solidFill>
                            <a:srgbClr val="000000"/>
                          </a:solidFill>
                          <a:latin typeface="Calibri"/>
                          <a:ea typeface="Times New Roman"/>
                          <a:cs typeface="Times New Roman"/>
                        </a:rPr>
                        <a:t>615</a:t>
                      </a:r>
                      <a:endParaRPr lang="pt-BR" sz="1400">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pt-BR" sz="1400">
                          <a:solidFill>
                            <a:srgbClr val="000000"/>
                          </a:solidFill>
                          <a:latin typeface="Calibri"/>
                          <a:ea typeface="Times New Roman"/>
                          <a:cs typeface="Times New Roman"/>
                        </a:rPr>
                        <a:t>32</a:t>
                      </a:r>
                      <a:endParaRPr lang="pt-BR" sz="1400">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pt-BR" sz="1400">
                          <a:solidFill>
                            <a:srgbClr val="000000"/>
                          </a:solidFill>
                          <a:latin typeface="Calibri"/>
                          <a:ea typeface="Times New Roman"/>
                          <a:cs typeface="Times New Roman"/>
                        </a:rPr>
                        <a:t>11</a:t>
                      </a:r>
                      <a:endParaRPr lang="pt-BR" sz="1400">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pt-BR" sz="1400">
                          <a:solidFill>
                            <a:srgbClr val="000000"/>
                          </a:solidFill>
                          <a:latin typeface="Calibri"/>
                          <a:ea typeface="Times New Roman"/>
                          <a:cs typeface="Times New Roman"/>
                        </a:rPr>
                        <a:t>0</a:t>
                      </a:r>
                      <a:endParaRPr lang="pt-BR" sz="1400">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pt-BR" sz="1400">
                          <a:solidFill>
                            <a:srgbClr val="000000"/>
                          </a:solidFill>
                          <a:latin typeface="Calibri"/>
                          <a:ea typeface="Times New Roman"/>
                          <a:cs typeface="Times New Roman"/>
                        </a:rPr>
                        <a:t>0</a:t>
                      </a:r>
                      <a:endParaRPr lang="pt-BR" sz="1400">
                        <a:latin typeface="Calibri"/>
                        <a:ea typeface="Calibri"/>
                        <a:cs typeface="Times New Roman"/>
                      </a:endParaRPr>
                    </a:p>
                  </a:txBody>
                  <a:tcPr marL="44450" marR="44450" marT="0" marB="0" anchor="ctr">
                    <a:lnL>
                      <a:noFill/>
                    </a:lnL>
                    <a:lnR>
                      <a:noFill/>
                    </a:lnR>
                    <a:lnT>
                      <a:noFill/>
                    </a:lnT>
                    <a:lnB>
                      <a:noFill/>
                    </a:lnB>
                  </a:tcPr>
                </a:tc>
              </a:tr>
              <a:tr h="293670">
                <a:tc vMerge="1">
                  <a:txBody>
                    <a:bodyPr/>
                    <a:lstStyle/>
                    <a:p>
                      <a:endParaRPr lang="pt-BR"/>
                    </a:p>
                  </a:txBody>
                  <a:tcPr/>
                </a:tc>
                <a:tc>
                  <a:txBody>
                    <a:bodyPr/>
                    <a:lstStyle/>
                    <a:p>
                      <a:pPr>
                        <a:lnSpc>
                          <a:spcPct val="115000"/>
                        </a:lnSpc>
                        <a:spcAft>
                          <a:spcPts val="0"/>
                        </a:spcAft>
                      </a:pPr>
                      <a:r>
                        <a:rPr lang="pt-BR" sz="1400">
                          <a:solidFill>
                            <a:srgbClr val="000000"/>
                          </a:solidFill>
                          <a:latin typeface="Calibri"/>
                          <a:ea typeface="Times New Roman"/>
                          <a:cs typeface="Times New Roman"/>
                        </a:rPr>
                        <a:t>Filantrópico</a:t>
                      </a:r>
                      <a:endParaRPr lang="pt-BR" sz="1400">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pt-BR" sz="1400">
                          <a:solidFill>
                            <a:srgbClr val="000000"/>
                          </a:solidFill>
                          <a:latin typeface="Calibri"/>
                          <a:ea typeface="Times New Roman"/>
                          <a:cs typeface="Times New Roman"/>
                        </a:rPr>
                        <a:t>12.603</a:t>
                      </a:r>
                      <a:endParaRPr lang="pt-BR" sz="1400">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pt-BR" sz="1400">
                          <a:solidFill>
                            <a:srgbClr val="000000"/>
                          </a:solidFill>
                          <a:latin typeface="Calibri"/>
                          <a:ea typeface="Times New Roman"/>
                          <a:cs typeface="Times New Roman"/>
                        </a:rPr>
                        <a:t>1.937</a:t>
                      </a:r>
                      <a:endParaRPr lang="pt-BR" sz="1400">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pt-BR" sz="1400">
                          <a:solidFill>
                            <a:srgbClr val="000000"/>
                          </a:solidFill>
                          <a:latin typeface="Calibri"/>
                          <a:ea typeface="Times New Roman"/>
                          <a:cs typeface="Times New Roman"/>
                        </a:rPr>
                        <a:t>1.819</a:t>
                      </a:r>
                      <a:endParaRPr lang="pt-BR" sz="1400">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pt-BR" sz="1400">
                          <a:solidFill>
                            <a:srgbClr val="000000"/>
                          </a:solidFill>
                          <a:latin typeface="Calibri"/>
                          <a:ea typeface="Times New Roman"/>
                          <a:cs typeface="Times New Roman"/>
                        </a:rPr>
                        <a:t>768</a:t>
                      </a:r>
                      <a:endParaRPr lang="pt-BR" sz="1400">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pt-BR" sz="1400">
                          <a:solidFill>
                            <a:srgbClr val="000000"/>
                          </a:solidFill>
                          <a:latin typeface="Calibri"/>
                          <a:ea typeface="Times New Roman"/>
                          <a:cs typeface="Times New Roman"/>
                        </a:rPr>
                        <a:t>1.723</a:t>
                      </a:r>
                      <a:endParaRPr lang="pt-BR" sz="1400">
                        <a:latin typeface="Calibri"/>
                        <a:ea typeface="Calibri"/>
                        <a:cs typeface="Times New Roman"/>
                      </a:endParaRPr>
                    </a:p>
                  </a:txBody>
                  <a:tcPr marL="44450" marR="44450" marT="0" marB="0" anchor="ctr">
                    <a:lnL>
                      <a:noFill/>
                    </a:lnL>
                    <a:lnR>
                      <a:noFill/>
                    </a:lnR>
                    <a:lnT>
                      <a:noFill/>
                    </a:lnT>
                    <a:lnB>
                      <a:noFill/>
                    </a:lnB>
                  </a:tcPr>
                </a:tc>
              </a:tr>
              <a:tr h="297195">
                <a:tc>
                  <a:txBody>
                    <a:bodyPr/>
                    <a:lstStyle/>
                    <a:p>
                      <a:pPr>
                        <a:lnSpc>
                          <a:spcPct val="115000"/>
                        </a:lnSpc>
                        <a:spcAft>
                          <a:spcPts val="0"/>
                        </a:spcAft>
                      </a:pPr>
                      <a:r>
                        <a:rPr lang="pt-BR" sz="1400" b="1">
                          <a:solidFill>
                            <a:srgbClr val="000000"/>
                          </a:solidFill>
                          <a:latin typeface="Calibri"/>
                          <a:ea typeface="Times New Roman"/>
                          <a:cs typeface="Times New Roman"/>
                        </a:rPr>
                        <a:t>TOTAL</a:t>
                      </a:r>
                      <a:endParaRPr lang="pt-BR" sz="1400">
                        <a:latin typeface="Calibri"/>
                        <a:ea typeface="Calibri"/>
                        <a:cs typeface="Times New Roman"/>
                      </a:endParaRPr>
                    </a:p>
                  </a:txBody>
                  <a:tcPr marL="44450" marR="44450" marT="0" marB="0" anchor="ctr">
                    <a:lnL>
                      <a:noFill/>
                    </a:lnL>
                    <a:lnR>
                      <a:noFill/>
                    </a:lnR>
                    <a:lnT>
                      <a:noFill/>
                    </a:lnT>
                    <a:lnB>
                      <a:noFill/>
                    </a:lnB>
                    <a:solidFill>
                      <a:srgbClr val="B8CCE4"/>
                    </a:solidFill>
                  </a:tcPr>
                </a:tc>
                <a:tc>
                  <a:txBody>
                    <a:bodyPr/>
                    <a:lstStyle/>
                    <a:p>
                      <a:pPr algn="ctr">
                        <a:lnSpc>
                          <a:spcPct val="115000"/>
                        </a:lnSpc>
                        <a:spcAft>
                          <a:spcPts val="0"/>
                        </a:spcAft>
                      </a:pPr>
                      <a:endParaRPr lang="pt-BR" sz="1400">
                        <a:latin typeface="Calibri"/>
                        <a:ea typeface="Calibri"/>
                        <a:cs typeface="Times New Roman"/>
                      </a:endParaRPr>
                    </a:p>
                  </a:txBody>
                  <a:tcPr marL="44450" marR="44450" marT="0" marB="0" anchor="ctr">
                    <a:lnL>
                      <a:noFill/>
                    </a:lnL>
                    <a:lnR>
                      <a:noFill/>
                    </a:lnR>
                    <a:lnT>
                      <a:noFill/>
                    </a:lnT>
                    <a:lnB>
                      <a:noFill/>
                    </a:lnB>
                    <a:solidFill>
                      <a:srgbClr val="B8CCE4"/>
                    </a:solidFill>
                  </a:tcPr>
                </a:tc>
                <a:tc>
                  <a:txBody>
                    <a:bodyPr/>
                    <a:lstStyle/>
                    <a:p>
                      <a:pPr algn="ctr">
                        <a:lnSpc>
                          <a:spcPct val="115000"/>
                        </a:lnSpc>
                        <a:spcAft>
                          <a:spcPts val="0"/>
                        </a:spcAft>
                      </a:pPr>
                      <a:r>
                        <a:rPr lang="pt-BR" sz="1400" b="1">
                          <a:solidFill>
                            <a:srgbClr val="000000"/>
                          </a:solidFill>
                          <a:latin typeface="Calibri"/>
                          <a:ea typeface="Times New Roman"/>
                          <a:cs typeface="Times New Roman"/>
                        </a:rPr>
                        <a:t>116.335</a:t>
                      </a:r>
                      <a:endParaRPr lang="pt-BR" sz="1400">
                        <a:latin typeface="Calibri"/>
                        <a:ea typeface="Calibri"/>
                        <a:cs typeface="Times New Roman"/>
                      </a:endParaRPr>
                    </a:p>
                  </a:txBody>
                  <a:tcPr marL="44450" marR="44450" marT="0" marB="0" anchor="ctr">
                    <a:lnL>
                      <a:noFill/>
                    </a:lnL>
                    <a:lnR>
                      <a:noFill/>
                    </a:lnR>
                    <a:lnT>
                      <a:noFill/>
                    </a:lnT>
                    <a:lnB>
                      <a:noFill/>
                    </a:lnB>
                    <a:solidFill>
                      <a:srgbClr val="B8CCE4"/>
                    </a:solidFill>
                  </a:tcPr>
                </a:tc>
                <a:tc>
                  <a:txBody>
                    <a:bodyPr/>
                    <a:lstStyle/>
                    <a:p>
                      <a:pPr algn="ctr">
                        <a:lnSpc>
                          <a:spcPct val="115000"/>
                        </a:lnSpc>
                        <a:spcAft>
                          <a:spcPts val="0"/>
                        </a:spcAft>
                      </a:pPr>
                      <a:r>
                        <a:rPr lang="pt-BR" sz="1400" b="1">
                          <a:solidFill>
                            <a:srgbClr val="000000"/>
                          </a:solidFill>
                          <a:latin typeface="Calibri"/>
                          <a:ea typeface="Times New Roman"/>
                          <a:cs typeface="Times New Roman"/>
                        </a:rPr>
                        <a:t>149.880</a:t>
                      </a:r>
                      <a:endParaRPr lang="pt-BR" sz="1400">
                        <a:latin typeface="Calibri"/>
                        <a:ea typeface="Calibri"/>
                        <a:cs typeface="Times New Roman"/>
                      </a:endParaRPr>
                    </a:p>
                  </a:txBody>
                  <a:tcPr marL="44450" marR="44450" marT="0" marB="0" anchor="ctr">
                    <a:lnL>
                      <a:noFill/>
                    </a:lnL>
                    <a:lnR>
                      <a:noFill/>
                    </a:lnR>
                    <a:lnT>
                      <a:noFill/>
                    </a:lnT>
                    <a:lnB>
                      <a:noFill/>
                    </a:lnB>
                    <a:solidFill>
                      <a:srgbClr val="B8CCE4"/>
                    </a:solidFill>
                  </a:tcPr>
                </a:tc>
                <a:tc>
                  <a:txBody>
                    <a:bodyPr/>
                    <a:lstStyle/>
                    <a:p>
                      <a:pPr algn="ctr">
                        <a:lnSpc>
                          <a:spcPct val="115000"/>
                        </a:lnSpc>
                        <a:spcAft>
                          <a:spcPts val="0"/>
                        </a:spcAft>
                      </a:pPr>
                      <a:r>
                        <a:rPr lang="pt-BR" sz="1400" b="1">
                          <a:solidFill>
                            <a:srgbClr val="000000"/>
                          </a:solidFill>
                          <a:latin typeface="Calibri"/>
                          <a:ea typeface="Times New Roman"/>
                          <a:cs typeface="Times New Roman"/>
                        </a:rPr>
                        <a:t>160.259</a:t>
                      </a:r>
                      <a:endParaRPr lang="pt-BR" sz="1400">
                        <a:latin typeface="Calibri"/>
                        <a:ea typeface="Calibri"/>
                        <a:cs typeface="Times New Roman"/>
                      </a:endParaRPr>
                    </a:p>
                  </a:txBody>
                  <a:tcPr marL="44450" marR="44450" marT="0" marB="0" anchor="ctr">
                    <a:lnL>
                      <a:noFill/>
                    </a:lnL>
                    <a:lnR>
                      <a:noFill/>
                    </a:lnR>
                    <a:lnT>
                      <a:noFill/>
                    </a:lnT>
                    <a:lnB>
                      <a:noFill/>
                    </a:lnB>
                    <a:solidFill>
                      <a:srgbClr val="B8CCE4"/>
                    </a:solidFill>
                  </a:tcPr>
                </a:tc>
                <a:tc>
                  <a:txBody>
                    <a:bodyPr/>
                    <a:lstStyle/>
                    <a:p>
                      <a:pPr algn="ctr">
                        <a:lnSpc>
                          <a:spcPct val="115000"/>
                        </a:lnSpc>
                        <a:spcAft>
                          <a:spcPts val="0"/>
                        </a:spcAft>
                      </a:pPr>
                      <a:r>
                        <a:rPr lang="pt-BR" sz="1400" b="1">
                          <a:solidFill>
                            <a:srgbClr val="000000"/>
                          </a:solidFill>
                          <a:latin typeface="Calibri"/>
                          <a:ea typeface="Times New Roman"/>
                          <a:cs typeface="Times New Roman"/>
                        </a:rPr>
                        <a:t>170.720</a:t>
                      </a:r>
                      <a:endParaRPr lang="pt-BR" sz="1400">
                        <a:latin typeface="Calibri"/>
                        <a:ea typeface="Calibri"/>
                        <a:cs typeface="Times New Roman"/>
                      </a:endParaRPr>
                    </a:p>
                  </a:txBody>
                  <a:tcPr marL="44450" marR="44450" marT="0" marB="0" anchor="ctr">
                    <a:lnL>
                      <a:noFill/>
                    </a:lnL>
                    <a:lnR>
                      <a:noFill/>
                    </a:lnR>
                    <a:lnT>
                      <a:noFill/>
                    </a:lnT>
                    <a:lnB>
                      <a:noFill/>
                    </a:lnB>
                    <a:solidFill>
                      <a:srgbClr val="B8CCE4"/>
                    </a:solidFill>
                  </a:tcPr>
                </a:tc>
                <a:tc>
                  <a:txBody>
                    <a:bodyPr/>
                    <a:lstStyle/>
                    <a:p>
                      <a:pPr algn="ctr">
                        <a:lnSpc>
                          <a:spcPct val="115000"/>
                        </a:lnSpc>
                        <a:spcAft>
                          <a:spcPts val="0"/>
                        </a:spcAft>
                      </a:pPr>
                      <a:r>
                        <a:rPr lang="pt-BR" sz="1400" b="1" dirty="0">
                          <a:solidFill>
                            <a:srgbClr val="000000"/>
                          </a:solidFill>
                          <a:latin typeface="Calibri"/>
                          <a:ea typeface="Times New Roman"/>
                          <a:cs typeface="Times New Roman"/>
                        </a:rPr>
                        <a:t>246.020</a:t>
                      </a:r>
                      <a:endParaRPr lang="pt-BR" sz="1400" dirty="0">
                        <a:latin typeface="Calibri"/>
                        <a:ea typeface="Calibri"/>
                        <a:cs typeface="Times New Roman"/>
                      </a:endParaRPr>
                    </a:p>
                  </a:txBody>
                  <a:tcPr marL="44450" marR="44450" marT="0" marB="0" anchor="ctr">
                    <a:lnL>
                      <a:noFill/>
                    </a:lnL>
                    <a:lnR>
                      <a:noFill/>
                    </a:lnR>
                    <a:lnT>
                      <a:noFill/>
                    </a:lnT>
                    <a:lnB>
                      <a:noFill/>
                    </a:lnB>
                    <a:solidFill>
                      <a:srgbClr val="B8CCE4"/>
                    </a:solidFill>
                  </a:tcPr>
                </a:tc>
              </a:tr>
            </a:tbl>
          </a:graphicData>
        </a:graphic>
      </p:graphicFrame>
      <p:sp>
        <p:nvSpPr>
          <p:cNvPr id="5" name="Retângulo 4"/>
          <p:cNvSpPr/>
          <p:nvPr/>
        </p:nvSpPr>
        <p:spPr>
          <a:xfrm>
            <a:off x="323528" y="1198493"/>
            <a:ext cx="8208912" cy="646331"/>
          </a:xfrm>
          <a:prstGeom prst="rect">
            <a:avLst/>
          </a:prstGeom>
        </p:spPr>
        <p:txBody>
          <a:bodyPr wrap="square">
            <a:spAutoFit/>
          </a:bodyPr>
          <a:lstStyle/>
          <a:p>
            <a:r>
              <a:rPr lang="pt-BR" dirty="0" smtClean="0"/>
              <a:t>Matrículas em creche, segundo a dependência administrativa e natureza da instituição, município de São Paulo (2007 – 2011)</a:t>
            </a:r>
            <a:endParaRPr lang="pt-BR" dirty="0"/>
          </a:p>
        </p:txBody>
      </p:sp>
      <p:sp>
        <p:nvSpPr>
          <p:cNvPr id="27649" name="Rectangle 1"/>
          <p:cNvSpPr>
            <a:spLocks noChangeArrowheads="1"/>
          </p:cNvSpPr>
          <p:nvPr/>
        </p:nvSpPr>
        <p:spPr bwMode="auto">
          <a:xfrm rot="10800000" flipV="1">
            <a:off x="395536" y="6381328"/>
            <a:ext cx="3635896"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0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Fonte</a:t>
            </a:r>
            <a:r>
              <a:rPr kumimoji="0" lang="pt-BR" sz="1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MEC/INEP Microdados Censo Escolar, 2007 a 2011</a:t>
            </a:r>
            <a:endParaRPr kumimoji="0" lang="pt-B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1"/>
          <p:cNvSpPr>
            <a:spLocks noChangeArrowheads="1"/>
          </p:cNvSpPr>
          <p:nvPr/>
        </p:nvSpPr>
        <p:spPr bwMode="auto">
          <a:xfrm>
            <a:off x="4788024" y="6288996"/>
            <a:ext cx="4176464"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r"/>
            <a:r>
              <a:rPr lang="pt-BR" sz="1200" b="1" dirty="0" smtClean="0"/>
              <a:t>Fonte:</a:t>
            </a:r>
            <a:r>
              <a:rPr lang="pt-BR" sz="1200" dirty="0" smtClean="0"/>
              <a:t> SEADE, Sistema de Projeção Populacional, 2011; Microdados do Censo Escolar, 2011</a:t>
            </a:r>
            <a:endParaRPr lang="pt-BR" sz="1200" dirty="0"/>
          </a:p>
        </p:txBody>
      </p:sp>
      <p:pic>
        <p:nvPicPr>
          <p:cNvPr id="9" name="Imagem 8" descr="Mapa13.png"/>
          <p:cNvPicPr>
            <a:picLocks noGrp="1" noChangeAspect="1"/>
          </p:cNvPicPr>
          <p:nvPr isPhoto="1"/>
        </p:nvPicPr>
        <p:blipFill>
          <a:blip r:embed="rId3" cstate="print"/>
          <a:stretch>
            <a:fillRect/>
          </a:stretch>
        </p:blipFill>
        <p:spPr>
          <a:xfrm>
            <a:off x="539697" y="1159406"/>
            <a:ext cx="6696453" cy="5464922"/>
          </a:xfrm>
          <a:prstGeom prst="rect">
            <a:avLst/>
          </a:prstGeom>
          <a:noFill/>
          <a:ln>
            <a:noFill/>
          </a:ln>
        </p:spPr>
      </p:pic>
      <p:sp>
        <p:nvSpPr>
          <p:cNvPr id="10" name="CaixaDeTexto 9"/>
          <p:cNvSpPr txBox="1"/>
          <p:nvPr/>
        </p:nvSpPr>
        <p:spPr>
          <a:xfrm>
            <a:off x="4644008" y="1268760"/>
            <a:ext cx="4355976" cy="369332"/>
          </a:xfrm>
          <a:prstGeom prst="rect">
            <a:avLst/>
          </a:prstGeom>
          <a:noFill/>
        </p:spPr>
        <p:txBody>
          <a:bodyPr wrap="square" rtlCol="0">
            <a:spAutoFit/>
          </a:bodyPr>
          <a:lstStyle/>
          <a:p>
            <a:pPr algn="r"/>
            <a:r>
              <a:rPr lang="en-US" dirty="0" err="1" smtClean="0"/>
              <a:t>Taxa</a:t>
            </a:r>
            <a:r>
              <a:rPr lang="en-US" dirty="0" smtClean="0"/>
              <a:t> de </a:t>
            </a:r>
            <a:r>
              <a:rPr lang="en-US" dirty="0" err="1" smtClean="0"/>
              <a:t>frequência</a:t>
            </a:r>
            <a:r>
              <a:rPr lang="en-US" dirty="0" smtClean="0"/>
              <a:t> </a:t>
            </a:r>
            <a:r>
              <a:rPr lang="en-US" dirty="0" err="1" smtClean="0"/>
              <a:t>líquida</a:t>
            </a:r>
            <a:r>
              <a:rPr lang="en-US" dirty="0" smtClean="0"/>
              <a:t>, 0 a 3 </a:t>
            </a:r>
            <a:r>
              <a:rPr lang="en-US" dirty="0" err="1" smtClean="0"/>
              <a:t>anos</a:t>
            </a:r>
            <a:r>
              <a:rPr lang="en-US" dirty="0" smtClean="0"/>
              <a:t>, 2011</a:t>
            </a:r>
            <a:endParaRPr lang="pt-BR" dirty="0"/>
          </a:p>
        </p:txBody>
      </p:sp>
      <p:sp>
        <p:nvSpPr>
          <p:cNvPr id="7" name="Título 1"/>
          <p:cNvSpPr txBox="1">
            <a:spLocks/>
          </p:cNvSpPr>
          <p:nvPr/>
        </p:nvSpPr>
        <p:spPr>
          <a:xfrm>
            <a:off x="323528" y="274638"/>
            <a:ext cx="8229600" cy="706090"/>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err="1" smtClean="0">
                <a:ln>
                  <a:noFill/>
                </a:ln>
                <a:solidFill>
                  <a:srgbClr val="0070C0"/>
                </a:solidFill>
                <a:effectLst/>
                <a:uLnTx/>
                <a:uFillTx/>
                <a:latin typeface="Arial Black" pitchFamily="34" charset="0"/>
                <a:ea typeface="Adobe Gothic Std B" pitchFamily="34" charset="-128"/>
                <a:cs typeface="+mj-cs"/>
              </a:rPr>
              <a:t>Atendimento</a:t>
            </a:r>
            <a:r>
              <a:rPr kumimoji="0" lang="en-US" sz="4000" b="0" i="0" u="none" strike="noStrike" kern="1200" cap="none" spc="0" normalizeH="0" baseline="0" noProof="0" dirty="0" smtClean="0">
                <a:ln>
                  <a:noFill/>
                </a:ln>
                <a:solidFill>
                  <a:srgbClr val="0070C0"/>
                </a:solidFill>
                <a:effectLst/>
                <a:uLnTx/>
                <a:uFillTx/>
                <a:latin typeface="Arial Black" pitchFamily="34" charset="0"/>
                <a:ea typeface="Adobe Gothic Std B" pitchFamily="34" charset="-128"/>
                <a:cs typeface="+mj-cs"/>
              </a:rPr>
              <a:t> 0 à 3 </a:t>
            </a:r>
            <a:r>
              <a:rPr kumimoji="0" lang="en-US" sz="4000" b="0" i="0" u="none" strike="noStrike" kern="1200" cap="none" spc="0" normalizeH="0" baseline="0" noProof="0" dirty="0" err="1" smtClean="0">
                <a:ln>
                  <a:noFill/>
                </a:ln>
                <a:solidFill>
                  <a:srgbClr val="0070C0"/>
                </a:solidFill>
                <a:effectLst/>
                <a:uLnTx/>
                <a:uFillTx/>
                <a:latin typeface="Arial Black" pitchFamily="34" charset="0"/>
                <a:ea typeface="Adobe Gothic Std B" pitchFamily="34" charset="-128"/>
                <a:cs typeface="+mj-cs"/>
              </a:rPr>
              <a:t>anos</a:t>
            </a:r>
            <a:endParaRPr kumimoji="0" lang="pt-BR" sz="4000" b="0" i="0" u="none" strike="noStrike" kern="1200" cap="none" spc="0" normalizeH="0" baseline="0" noProof="0" dirty="0">
              <a:ln>
                <a:noFill/>
              </a:ln>
              <a:solidFill>
                <a:srgbClr val="0070C0"/>
              </a:solidFill>
              <a:effectLst/>
              <a:uLnTx/>
              <a:uFillTx/>
              <a:latin typeface="Arial Black" pitchFamily="34" charset="0"/>
              <a:ea typeface="Adobe Gothic Std B" pitchFamily="34" charset="-128"/>
              <a:cs typeface="+mj-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ço Reservado para Conteúdo 5"/>
          <p:cNvGraphicFramePr>
            <a:graphicFrameLocks noGrp="1"/>
          </p:cNvGraphicFramePr>
          <p:nvPr>
            <p:ph idx="1"/>
          </p:nvPr>
        </p:nvGraphicFramePr>
        <p:xfrm>
          <a:off x="907128" y="1807643"/>
          <a:ext cx="2880320" cy="4941173"/>
        </p:xfrm>
        <a:graphic>
          <a:graphicData uri="http://schemas.openxmlformats.org/drawingml/2006/table">
            <a:tbl>
              <a:tblPr bandRow="1">
                <a:tableStyleId>{3B4B98B0-60AC-42C2-AFA5-B58CD77FA1E5}</a:tableStyleId>
              </a:tblPr>
              <a:tblGrid>
                <a:gridCol w="1706277"/>
                <a:gridCol w="1174043"/>
              </a:tblGrid>
              <a:tr h="500266">
                <a:tc>
                  <a:txBody>
                    <a:bodyPr/>
                    <a:lstStyle/>
                    <a:p>
                      <a:pPr algn="ctr" fontAlgn="ctr"/>
                      <a:r>
                        <a:rPr lang="pt-BR" sz="1400" b="1" u="none" strike="noStrike" dirty="0"/>
                        <a:t>Distrito</a:t>
                      </a:r>
                      <a:endParaRPr lang="pt-BR" sz="1400" b="1" i="0" u="none" strike="noStrike" dirty="0">
                        <a:solidFill>
                          <a:srgbClr val="FFFFFF"/>
                        </a:solidFill>
                        <a:latin typeface="Calibri"/>
                      </a:endParaRPr>
                    </a:p>
                  </a:txBody>
                  <a:tcPr marL="9525" marR="9525" marT="9525" marB="0" anchor="ctr"/>
                </a:tc>
                <a:tc>
                  <a:txBody>
                    <a:bodyPr/>
                    <a:lstStyle/>
                    <a:p>
                      <a:pPr algn="ctr" fontAlgn="ctr"/>
                      <a:r>
                        <a:rPr lang="pt-BR" sz="1400" b="1" u="none" strike="noStrike" dirty="0"/>
                        <a:t>Taxa de </a:t>
                      </a:r>
                      <a:r>
                        <a:rPr lang="pt-BR" sz="1400" b="1" u="none" strike="noStrike" dirty="0" err="1"/>
                        <a:t>frequencia</a:t>
                      </a:r>
                      <a:r>
                        <a:rPr lang="pt-BR" sz="1400" b="1" u="none" strike="noStrike" dirty="0"/>
                        <a:t> líquida</a:t>
                      </a:r>
                      <a:endParaRPr lang="pt-BR" sz="1400" b="1" i="0" u="none" strike="noStrike" dirty="0">
                        <a:solidFill>
                          <a:srgbClr val="FFFFFF"/>
                        </a:solidFill>
                        <a:latin typeface="Calibri"/>
                      </a:endParaRPr>
                    </a:p>
                  </a:txBody>
                  <a:tcPr marL="9525" marR="9525" marT="9525" marB="0" anchor="ctr"/>
                </a:tc>
              </a:tr>
              <a:tr h="208444">
                <a:tc>
                  <a:txBody>
                    <a:bodyPr/>
                    <a:lstStyle/>
                    <a:p>
                      <a:pPr algn="l" fontAlgn="b"/>
                      <a:r>
                        <a:rPr lang="pt-BR" sz="1400" u="none" strike="noStrike" dirty="0"/>
                        <a:t>República</a:t>
                      </a:r>
                      <a:endParaRPr lang="pt-BR" sz="1400" b="0" i="0" u="none" strike="noStrike" dirty="0">
                        <a:solidFill>
                          <a:srgbClr val="000000"/>
                        </a:solidFill>
                        <a:latin typeface="Calibri"/>
                      </a:endParaRPr>
                    </a:p>
                  </a:txBody>
                  <a:tcPr marL="85725" marR="9525" marT="9525" marB="0" anchor="b"/>
                </a:tc>
                <a:tc>
                  <a:txBody>
                    <a:bodyPr/>
                    <a:lstStyle/>
                    <a:p>
                      <a:pPr algn="ctr" fontAlgn="b"/>
                      <a:r>
                        <a:rPr lang="pt-BR" sz="1400" u="none" strike="noStrike" dirty="0"/>
                        <a:t>0.6%</a:t>
                      </a:r>
                      <a:endParaRPr lang="pt-BR" sz="1400" b="0" i="0" u="none" strike="noStrike" dirty="0">
                        <a:solidFill>
                          <a:srgbClr val="000000"/>
                        </a:solidFill>
                        <a:latin typeface="Calibri"/>
                      </a:endParaRPr>
                    </a:p>
                  </a:txBody>
                  <a:tcPr marL="9525" marR="9525" marT="9525" marB="0" anchor="b"/>
                </a:tc>
              </a:tr>
              <a:tr h="279638">
                <a:tc>
                  <a:txBody>
                    <a:bodyPr/>
                    <a:lstStyle/>
                    <a:p>
                      <a:pPr algn="l" fontAlgn="b"/>
                      <a:r>
                        <a:rPr lang="pt-BR" sz="1400" u="none" strike="noStrike" dirty="0"/>
                        <a:t>São Lucas</a:t>
                      </a:r>
                      <a:endParaRPr lang="pt-BR" sz="1400" b="0" i="0" u="none" strike="noStrike" dirty="0">
                        <a:solidFill>
                          <a:srgbClr val="000000"/>
                        </a:solidFill>
                        <a:latin typeface="Calibri"/>
                      </a:endParaRPr>
                    </a:p>
                  </a:txBody>
                  <a:tcPr marL="85725" marR="9525" marT="9525" marB="0" anchor="b"/>
                </a:tc>
                <a:tc>
                  <a:txBody>
                    <a:bodyPr/>
                    <a:lstStyle/>
                    <a:p>
                      <a:pPr algn="ctr" fontAlgn="b"/>
                      <a:r>
                        <a:rPr lang="pt-BR" sz="1400" u="none" strike="noStrike" dirty="0"/>
                        <a:t>9.5%</a:t>
                      </a:r>
                      <a:endParaRPr lang="pt-BR" sz="1400" b="0" i="0" u="none" strike="noStrike" dirty="0">
                        <a:solidFill>
                          <a:srgbClr val="000000"/>
                        </a:solidFill>
                        <a:latin typeface="Calibri"/>
                      </a:endParaRPr>
                    </a:p>
                  </a:txBody>
                  <a:tcPr marL="9525" marR="9525" marT="9525" marB="0" anchor="b"/>
                </a:tc>
              </a:tr>
              <a:tr h="208444">
                <a:tc>
                  <a:txBody>
                    <a:bodyPr/>
                    <a:lstStyle/>
                    <a:p>
                      <a:pPr algn="l" fontAlgn="b"/>
                      <a:r>
                        <a:rPr lang="pt-BR" sz="1400" u="none" strike="noStrike"/>
                        <a:t>Sé</a:t>
                      </a:r>
                      <a:endParaRPr lang="pt-BR" sz="1400" b="0" i="0" u="none" strike="noStrike">
                        <a:solidFill>
                          <a:srgbClr val="000000"/>
                        </a:solidFill>
                        <a:latin typeface="Calibri"/>
                      </a:endParaRPr>
                    </a:p>
                  </a:txBody>
                  <a:tcPr marL="85725" marR="9525" marT="9525" marB="0" anchor="b"/>
                </a:tc>
                <a:tc>
                  <a:txBody>
                    <a:bodyPr/>
                    <a:lstStyle/>
                    <a:p>
                      <a:pPr algn="ctr" fontAlgn="b"/>
                      <a:r>
                        <a:rPr lang="pt-BR" sz="1400" u="none" strike="noStrike" dirty="0"/>
                        <a:t>12.1%</a:t>
                      </a:r>
                      <a:endParaRPr lang="pt-BR" sz="1400" b="0" i="0" u="none" strike="noStrike" dirty="0">
                        <a:solidFill>
                          <a:srgbClr val="000000"/>
                        </a:solidFill>
                        <a:latin typeface="Calibri"/>
                      </a:endParaRPr>
                    </a:p>
                  </a:txBody>
                  <a:tcPr marL="9525" marR="9525" marT="9525" marB="0" anchor="b"/>
                </a:tc>
              </a:tr>
              <a:tr h="208444">
                <a:tc>
                  <a:txBody>
                    <a:bodyPr/>
                    <a:lstStyle/>
                    <a:p>
                      <a:pPr algn="l" fontAlgn="b"/>
                      <a:r>
                        <a:rPr lang="pt-BR" sz="1400" u="none" strike="noStrike"/>
                        <a:t>Capão Redondo</a:t>
                      </a:r>
                      <a:endParaRPr lang="pt-BR" sz="1400" b="0" i="0" u="none" strike="noStrike">
                        <a:solidFill>
                          <a:srgbClr val="000000"/>
                        </a:solidFill>
                        <a:latin typeface="Calibri"/>
                      </a:endParaRPr>
                    </a:p>
                  </a:txBody>
                  <a:tcPr marL="85725" marR="9525" marT="9525" marB="0" anchor="b"/>
                </a:tc>
                <a:tc>
                  <a:txBody>
                    <a:bodyPr/>
                    <a:lstStyle/>
                    <a:p>
                      <a:pPr algn="ctr" fontAlgn="b"/>
                      <a:r>
                        <a:rPr lang="pt-BR" sz="1400" u="none" strike="noStrike" dirty="0"/>
                        <a:t>12.2%</a:t>
                      </a:r>
                      <a:endParaRPr lang="pt-BR" sz="1400" b="0" i="0" u="none" strike="noStrike" dirty="0">
                        <a:solidFill>
                          <a:srgbClr val="000000"/>
                        </a:solidFill>
                        <a:latin typeface="Calibri"/>
                      </a:endParaRPr>
                    </a:p>
                  </a:txBody>
                  <a:tcPr marL="9525" marR="9525" marT="9525" marB="0" anchor="b"/>
                </a:tc>
              </a:tr>
              <a:tr h="208444">
                <a:tc>
                  <a:txBody>
                    <a:bodyPr/>
                    <a:lstStyle/>
                    <a:p>
                      <a:pPr algn="l" fontAlgn="b"/>
                      <a:r>
                        <a:rPr lang="pt-BR" sz="1400" u="none" strike="noStrike"/>
                        <a:t>Jardim Ângela</a:t>
                      </a:r>
                      <a:endParaRPr lang="pt-BR" sz="1400" b="0" i="0" u="none" strike="noStrike">
                        <a:solidFill>
                          <a:srgbClr val="000000"/>
                        </a:solidFill>
                        <a:latin typeface="Calibri"/>
                      </a:endParaRPr>
                    </a:p>
                  </a:txBody>
                  <a:tcPr marL="85725" marR="9525" marT="9525" marB="0" anchor="b"/>
                </a:tc>
                <a:tc>
                  <a:txBody>
                    <a:bodyPr/>
                    <a:lstStyle/>
                    <a:p>
                      <a:pPr algn="ctr" fontAlgn="b"/>
                      <a:r>
                        <a:rPr lang="pt-BR" sz="1400" u="none" strike="noStrike" dirty="0"/>
                        <a:t>12.3%</a:t>
                      </a:r>
                      <a:endParaRPr lang="pt-BR" sz="1400" b="0" i="0" u="none" strike="noStrike" dirty="0">
                        <a:solidFill>
                          <a:srgbClr val="000000"/>
                        </a:solidFill>
                        <a:latin typeface="Calibri"/>
                      </a:endParaRPr>
                    </a:p>
                  </a:txBody>
                  <a:tcPr marL="9525" marR="9525" marT="9525" marB="0" anchor="b"/>
                </a:tc>
              </a:tr>
              <a:tr h="208444">
                <a:tc>
                  <a:txBody>
                    <a:bodyPr/>
                    <a:lstStyle/>
                    <a:p>
                      <a:pPr algn="l" fontAlgn="b"/>
                      <a:r>
                        <a:rPr lang="pt-BR" sz="1400" u="none" strike="noStrike"/>
                        <a:t>Tremembé</a:t>
                      </a:r>
                      <a:endParaRPr lang="pt-BR" sz="1400" b="0" i="0" u="none" strike="noStrike">
                        <a:solidFill>
                          <a:srgbClr val="000000"/>
                        </a:solidFill>
                        <a:latin typeface="Calibri"/>
                      </a:endParaRPr>
                    </a:p>
                  </a:txBody>
                  <a:tcPr marL="85725" marR="9525" marT="9525" marB="0" anchor="b"/>
                </a:tc>
                <a:tc>
                  <a:txBody>
                    <a:bodyPr/>
                    <a:lstStyle/>
                    <a:p>
                      <a:pPr algn="ctr" fontAlgn="b"/>
                      <a:r>
                        <a:rPr lang="pt-BR" sz="1400" u="none" strike="noStrike" dirty="0"/>
                        <a:t>12.5%</a:t>
                      </a:r>
                      <a:endParaRPr lang="pt-BR" sz="1400" b="0" i="0" u="none" strike="noStrike" dirty="0">
                        <a:solidFill>
                          <a:srgbClr val="000000"/>
                        </a:solidFill>
                        <a:latin typeface="Calibri"/>
                      </a:endParaRPr>
                    </a:p>
                  </a:txBody>
                  <a:tcPr marL="9525" marR="9525" marT="9525" marB="0" anchor="b"/>
                </a:tc>
              </a:tr>
              <a:tr h="208444">
                <a:tc>
                  <a:txBody>
                    <a:bodyPr/>
                    <a:lstStyle/>
                    <a:p>
                      <a:pPr algn="l" fontAlgn="b"/>
                      <a:r>
                        <a:rPr lang="pt-BR" sz="1400" u="none" strike="noStrike"/>
                        <a:t>São Domingos</a:t>
                      </a:r>
                      <a:endParaRPr lang="pt-BR" sz="1400" b="0" i="0" u="none" strike="noStrike">
                        <a:solidFill>
                          <a:srgbClr val="000000"/>
                        </a:solidFill>
                        <a:latin typeface="Calibri"/>
                      </a:endParaRPr>
                    </a:p>
                  </a:txBody>
                  <a:tcPr marL="85725" marR="9525" marT="9525" marB="0" anchor="b"/>
                </a:tc>
                <a:tc>
                  <a:txBody>
                    <a:bodyPr/>
                    <a:lstStyle/>
                    <a:p>
                      <a:pPr algn="ctr" fontAlgn="b"/>
                      <a:r>
                        <a:rPr lang="pt-BR" sz="1400" u="none" strike="noStrike" dirty="0"/>
                        <a:t>13.3%</a:t>
                      </a:r>
                      <a:endParaRPr lang="pt-BR" sz="1400" b="0" i="0" u="none" strike="noStrike" dirty="0">
                        <a:solidFill>
                          <a:srgbClr val="000000"/>
                        </a:solidFill>
                        <a:latin typeface="Calibri"/>
                      </a:endParaRPr>
                    </a:p>
                  </a:txBody>
                  <a:tcPr marL="9525" marR="9525" marT="9525" marB="0" anchor="b"/>
                </a:tc>
              </a:tr>
              <a:tr h="208444">
                <a:tc>
                  <a:txBody>
                    <a:bodyPr/>
                    <a:lstStyle/>
                    <a:p>
                      <a:pPr algn="l" fontAlgn="b"/>
                      <a:r>
                        <a:rPr lang="pt-BR" sz="1400" u="none" strike="noStrike"/>
                        <a:t>Marsilac</a:t>
                      </a:r>
                      <a:endParaRPr lang="pt-BR" sz="1400" b="0" i="0" u="none" strike="noStrike">
                        <a:solidFill>
                          <a:srgbClr val="000000"/>
                        </a:solidFill>
                        <a:latin typeface="Calibri"/>
                      </a:endParaRPr>
                    </a:p>
                  </a:txBody>
                  <a:tcPr marL="85725" marR="9525" marT="9525" marB="0" anchor="b"/>
                </a:tc>
                <a:tc>
                  <a:txBody>
                    <a:bodyPr/>
                    <a:lstStyle/>
                    <a:p>
                      <a:pPr algn="ctr" fontAlgn="b"/>
                      <a:r>
                        <a:rPr lang="pt-BR" sz="1400" u="none" strike="noStrike" dirty="0"/>
                        <a:t>14.1%</a:t>
                      </a:r>
                      <a:endParaRPr lang="pt-BR" sz="1400" b="0" i="0" u="none" strike="noStrike" dirty="0">
                        <a:solidFill>
                          <a:srgbClr val="000000"/>
                        </a:solidFill>
                        <a:latin typeface="Calibri"/>
                      </a:endParaRPr>
                    </a:p>
                  </a:txBody>
                  <a:tcPr marL="9525" marR="9525" marT="9525" marB="0" anchor="b"/>
                </a:tc>
              </a:tr>
              <a:tr h="208444">
                <a:tc>
                  <a:txBody>
                    <a:bodyPr/>
                    <a:lstStyle/>
                    <a:p>
                      <a:pPr algn="l" fontAlgn="b"/>
                      <a:r>
                        <a:rPr lang="pt-BR" sz="1400" u="none" strike="noStrike"/>
                        <a:t>Vila Andrade</a:t>
                      </a:r>
                      <a:endParaRPr lang="pt-BR" sz="1400" b="0" i="0" u="none" strike="noStrike">
                        <a:solidFill>
                          <a:srgbClr val="000000"/>
                        </a:solidFill>
                        <a:latin typeface="Calibri"/>
                      </a:endParaRPr>
                    </a:p>
                  </a:txBody>
                  <a:tcPr marL="85725" marR="9525" marT="9525" marB="0" anchor="b"/>
                </a:tc>
                <a:tc>
                  <a:txBody>
                    <a:bodyPr/>
                    <a:lstStyle/>
                    <a:p>
                      <a:pPr algn="ctr" fontAlgn="b"/>
                      <a:r>
                        <a:rPr lang="pt-BR" sz="1400" u="none" strike="noStrike" dirty="0"/>
                        <a:t>14.3%</a:t>
                      </a:r>
                      <a:endParaRPr lang="pt-BR" sz="1400" b="0" i="0" u="none" strike="noStrike" dirty="0">
                        <a:solidFill>
                          <a:srgbClr val="000000"/>
                        </a:solidFill>
                        <a:latin typeface="Calibri"/>
                      </a:endParaRPr>
                    </a:p>
                  </a:txBody>
                  <a:tcPr marL="9525" marR="9525" marT="9525" marB="0" anchor="b"/>
                </a:tc>
              </a:tr>
              <a:tr h="208444">
                <a:tc>
                  <a:txBody>
                    <a:bodyPr/>
                    <a:lstStyle/>
                    <a:p>
                      <a:pPr algn="l" fontAlgn="b"/>
                      <a:r>
                        <a:rPr lang="pt-BR" sz="1400" u="none" strike="noStrike"/>
                        <a:t>Anhanguera</a:t>
                      </a:r>
                      <a:endParaRPr lang="pt-BR" sz="1400" b="0" i="0" u="none" strike="noStrike">
                        <a:solidFill>
                          <a:srgbClr val="000000"/>
                        </a:solidFill>
                        <a:latin typeface="Calibri"/>
                      </a:endParaRPr>
                    </a:p>
                  </a:txBody>
                  <a:tcPr marL="85725" marR="9525" marT="9525" marB="0" anchor="b"/>
                </a:tc>
                <a:tc>
                  <a:txBody>
                    <a:bodyPr/>
                    <a:lstStyle/>
                    <a:p>
                      <a:pPr algn="ctr" fontAlgn="b"/>
                      <a:r>
                        <a:rPr lang="pt-BR" sz="1400" u="none" strike="noStrike" dirty="0"/>
                        <a:t>14.7%</a:t>
                      </a:r>
                      <a:endParaRPr lang="pt-BR" sz="1400" b="0" i="0" u="none" strike="noStrike" dirty="0">
                        <a:solidFill>
                          <a:srgbClr val="000000"/>
                        </a:solidFill>
                        <a:latin typeface="Calibri"/>
                      </a:endParaRPr>
                    </a:p>
                  </a:txBody>
                  <a:tcPr marL="9525" marR="9525" marT="9525" marB="0" anchor="b"/>
                </a:tc>
              </a:tr>
              <a:tr h="208444">
                <a:tc>
                  <a:txBody>
                    <a:bodyPr/>
                    <a:lstStyle/>
                    <a:p>
                      <a:pPr algn="l" fontAlgn="b"/>
                      <a:r>
                        <a:rPr lang="pt-BR" sz="1400" u="none" strike="noStrike"/>
                        <a:t>Pedreira</a:t>
                      </a:r>
                      <a:endParaRPr lang="pt-BR" sz="1400" b="0" i="0" u="none" strike="noStrike">
                        <a:solidFill>
                          <a:srgbClr val="000000"/>
                        </a:solidFill>
                        <a:latin typeface="Calibri"/>
                      </a:endParaRPr>
                    </a:p>
                  </a:txBody>
                  <a:tcPr marL="85725" marR="9525" marT="9525" marB="0" anchor="b"/>
                </a:tc>
                <a:tc>
                  <a:txBody>
                    <a:bodyPr/>
                    <a:lstStyle/>
                    <a:p>
                      <a:pPr algn="ctr" fontAlgn="b"/>
                      <a:r>
                        <a:rPr lang="pt-BR" sz="1400" u="none" strike="noStrike" dirty="0"/>
                        <a:t>17.0%</a:t>
                      </a:r>
                      <a:endParaRPr lang="pt-BR" sz="1400" b="0" i="0" u="none" strike="noStrike" dirty="0">
                        <a:solidFill>
                          <a:srgbClr val="000000"/>
                        </a:solidFill>
                        <a:latin typeface="Calibri"/>
                      </a:endParaRPr>
                    </a:p>
                  </a:txBody>
                  <a:tcPr marL="9525" marR="9525" marT="9525" marB="0" anchor="b"/>
                </a:tc>
              </a:tr>
              <a:tr h="208444">
                <a:tc>
                  <a:txBody>
                    <a:bodyPr/>
                    <a:lstStyle/>
                    <a:p>
                      <a:pPr algn="l" fontAlgn="b"/>
                      <a:r>
                        <a:rPr lang="pt-BR" sz="1400" u="none" strike="noStrike"/>
                        <a:t>Ponte Rasa</a:t>
                      </a:r>
                      <a:endParaRPr lang="pt-BR" sz="1400" b="0" i="0" u="none" strike="noStrike">
                        <a:solidFill>
                          <a:srgbClr val="000000"/>
                        </a:solidFill>
                        <a:latin typeface="Calibri"/>
                      </a:endParaRPr>
                    </a:p>
                  </a:txBody>
                  <a:tcPr marL="85725" marR="9525" marT="9525" marB="0" anchor="b"/>
                </a:tc>
                <a:tc>
                  <a:txBody>
                    <a:bodyPr/>
                    <a:lstStyle/>
                    <a:p>
                      <a:pPr algn="ctr" fontAlgn="b"/>
                      <a:r>
                        <a:rPr lang="pt-BR" sz="1400" u="none" strike="noStrike" dirty="0"/>
                        <a:t>17.3%</a:t>
                      </a:r>
                      <a:endParaRPr lang="pt-BR" sz="1400" b="0" i="0" u="none" strike="noStrike" dirty="0">
                        <a:solidFill>
                          <a:srgbClr val="000000"/>
                        </a:solidFill>
                        <a:latin typeface="Calibri"/>
                      </a:endParaRPr>
                    </a:p>
                  </a:txBody>
                  <a:tcPr marL="9525" marR="9525" marT="9525" marB="0" anchor="b"/>
                </a:tc>
              </a:tr>
              <a:tr h="208444">
                <a:tc>
                  <a:txBody>
                    <a:bodyPr/>
                    <a:lstStyle/>
                    <a:p>
                      <a:pPr algn="l" fontAlgn="b"/>
                      <a:r>
                        <a:rPr lang="pt-BR" sz="1400" u="none" strike="noStrike"/>
                        <a:t>Cursino</a:t>
                      </a:r>
                      <a:endParaRPr lang="pt-BR" sz="1400" b="0" i="0" u="none" strike="noStrike">
                        <a:solidFill>
                          <a:srgbClr val="000000"/>
                        </a:solidFill>
                        <a:latin typeface="Calibri"/>
                      </a:endParaRPr>
                    </a:p>
                  </a:txBody>
                  <a:tcPr marL="85725" marR="9525" marT="9525" marB="0" anchor="b"/>
                </a:tc>
                <a:tc>
                  <a:txBody>
                    <a:bodyPr/>
                    <a:lstStyle/>
                    <a:p>
                      <a:pPr algn="ctr" fontAlgn="b"/>
                      <a:r>
                        <a:rPr lang="pt-BR" sz="1400" u="none" strike="noStrike" dirty="0"/>
                        <a:t>17.5%</a:t>
                      </a:r>
                      <a:endParaRPr lang="pt-BR" sz="1400" b="0" i="0" u="none" strike="noStrike" dirty="0">
                        <a:solidFill>
                          <a:srgbClr val="000000"/>
                        </a:solidFill>
                        <a:latin typeface="Calibri"/>
                      </a:endParaRPr>
                    </a:p>
                  </a:txBody>
                  <a:tcPr marL="9525" marR="9525" marT="9525" marB="0" anchor="b"/>
                </a:tc>
              </a:tr>
              <a:tr h="208444">
                <a:tc>
                  <a:txBody>
                    <a:bodyPr/>
                    <a:lstStyle/>
                    <a:p>
                      <a:pPr algn="l" fontAlgn="b"/>
                      <a:r>
                        <a:rPr lang="pt-BR" sz="1400" u="none" strike="noStrike"/>
                        <a:t>Campo Limpo</a:t>
                      </a:r>
                      <a:endParaRPr lang="pt-BR" sz="1400" b="0" i="0" u="none" strike="noStrike">
                        <a:solidFill>
                          <a:srgbClr val="000000"/>
                        </a:solidFill>
                        <a:latin typeface="Calibri"/>
                      </a:endParaRPr>
                    </a:p>
                  </a:txBody>
                  <a:tcPr marL="85725" marR="9525" marT="9525" marB="0" anchor="b"/>
                </a:tc>
                <a:tc>
                  <a:txBody>
                    <a:bodyPr/>
                    <a:lstStyle/>
                    <a:p>
                      <a:pPr algn="ctr" fontAlgn="b"/>
                      <a:r>
                        <a:rPr lang="pt-BR" sz="1400" u="none" strike="noStrike" dirty="0"/>
                        <a:t>18.0%</a:t>
                      </a:r>
                      <a:endParaRPr lang="pt-BR" sz="1400" b="0" i="0" u="none" strike="noStrike" dirty="0">
                        <a:solidFill>
                          <a:srgbClr val="000000"/>
                        </a:solidFill>
                        <a:latin typeface="Calibri"/>
                      </a:endParaRPr>
                    </a:p>
                  </a:txBody>
                  <a:tcPr marL="9525" marR="9525" marT="9525" marB="0" anchor="b"/>
                </a:tc>
              </a:tr>
              <a:tr h="208444">
                <a:tc>
                  <a:txBody>
                    <a:bodyPr/>
                    <a:lstStyle/>
                    <a:p>
                      <a:pPr algn="l" fontAlgn="b"/>
                      <a:r>
                        <a:rPr lang="pt-BR" sz="1400" u="none" strike="noStrike"/>
                        <a:t>Grajaú</a:t>
                      </a:r>
                      <a:endParaRPr lang="pt-BR" sz="1400" b="0" i="0" u="none" strike="noStrike">
                        <a:solidFill>
                          <a:srgbClr val="000000"/>
                        </a:solidFill>
                        <a:latin typeface="Calibri"/>
                      </a:endParaRPr>
                    </a:p>
                  </a:txBody>
                  <a:tcPr marL="85725" marR="9525" marT="9525" marB="0" anchor="b"/>
                </a:tc>
                <a:tc>
                  <a:txBody>
                    <a:bodyPr/>
                    <a:lstStyle/>
                    <a:p>
                      <a:pPr algn="ctr" fontAlgn="b"/>
                      <a:r>
                        <a:rPr lang="pt-BR" sz="1400" u="none" strike="noStrike" dirty="0"/>
                        <a:t>18.1%</a:t>
                      </a:r>
                      <a:endParaRPr lang="pt-BR" sz="1400" b="0" i="0" u="none" strike="noStrike" dirty="0">
                        <a:solidFill>
                          <a:srgbClr val="000000"/>
                        </a:solidFill>
                        <a:latin typeface="Calibri"/>
                      </a:endParaRPr>
                    </a:p>
                  </a:txBody>
                  <a:tcPr marL="9525" marR="9525" marT="9525" marB="0" anchor="b"/>
                </a:tc>
              </a:tr>
              <a:tr h="208444">
                <a:tc>
                  <a:txBody>
                    <a:bodyPr/>
                    <a:lstStyle/>
                    <a:p>
                      <a:pPr algn="l" fontAlgn="b"/>
                      <a:r>
                        <a:rPr lang="pt-BR" sz="1400" u="none" strike="noStrike"/>
                        <a:t>Iguatemi</a:t>
                      </a:r>
                      <a:endParaRPr lang="pt-BR" sz="1400" b="0" i="0" u="none" strike="noStrike">
                        <a:solidFill>
                          <a:srgbClr val="000000"/>
                        </a:solidFill>
                        <a:latin typeface="Calibri"/>
                      </a:endParaRPr>
                    </a:p>
                  </a:txBody>
                  <a:tcPr marL="85725" marR="9525" marT="9525" marB="0" anchor="b"/>
                </a:tc>
                <a:tc>
                  <a:txBody>
                    <a:bodyPr/>
                    <a:lstStyle/>
                    <a:p>
                      <a:pPr algn="ctr" fontAlgn="b"/>
                      <a:r>
                        <a:rPr lang="pt-BR" sz="1400" u="none" strike="noStrike" dirty="0"/>
                        <a:t>19.0%</a:t>
                      </a:r>
                      <a:endParaRPr lang="pt-BR" sz="1400" b="0" i="0" u="none" strike="noStrike" dirty="0">
                        <a:solidFill>
                          <a:srgbClr val="000000"/>
                        </a:solidFill>
                        <a:latin typeface="Calibri"/>
                      </a:endParaRPr>
                    </a:p>
                  </a:txBody>
                  <a:tcPr marL="9525" marR="9525" marT="9525" marB="0" anchor="b"/>
                </a:tc>
              </a:tr>
              <a:tr h="208444">
                <a:tc>
                  <a:txBody>
                    <a:bodyPr/>
                    <a:lstStyle/>
                    <a:p>
                      <a:pPr algn="l" fontAlgn="b"/>
                      <a:r>
                        <a:rPr lang="pt-BR" sz="1400" u="none" strike="noStrike"/>
                        <a:t>Cidade Ademar</a:t>
                      </a:r>
                      <a:endParaRPr lang="pt-BR" sz="1400" b="0" i="0" u="none" strike="noStrike">
                        <a:solidFill>
                          <a:srgbClr val="000000"/>
                        </a:solidFill>
                        <a:latin typeface="Calibri"/>
                      </a:endParaRPr>
                    </a:p>
                  </a:txBody>
                  <a:tcPr marL="85725" marR="9525" marT="9525" marB="0" anchor="b"/>
                </a:tc>
                <a:tc>
                  <a:txBody>
                    <a:bodyPr/>
                    <a:lstStyle/>
                    <a:p>
                      <a:pPr algn="ctr" fontAlgn="b"/>
                      <a:r>
                        <a:rPr lang="pt-BR" sz="1400" u="none" strike="noStrike" dirty="0"/>
                        <a:t>19.0%</a:t>
                      </a:r>
                      <a:endParaRPr lang="pt-BR" sz="1400" b="0" i="0" u="none" strike="noStrike" dirty="0">
                        <a:solidFill>
                          <a:srgbClr val="000000"/>
                        </a:solidFill>
                        <a:latin typeface="Calibri"/>
                      </a:endParaRPr>
                    </a:p>
                  </a:txBody>
                  <a:tcPr marL="9525" marR="9525" marT="9525" marB="0" anchor="b"/>
                </a:tc>
              </a:tr>
              <a:tr h="208444">
                <a:tc>
                  <a:txBody>
                    <a:bodyPr/>
                    <a:lstStyle/>
                    <a:p>
                      <a:pPr algn="l" fontAlgn="b"/>
                      <a:r>
                        <a:rPr lang="pt-BR" sz="1400" u="none" strike="noStrike"/>
                        <a:t>Perus</a:t>
                      </a:r>
                      <a:endParaRPr lang="pt-BR" sz="1400" b="0" i="0" u="none" strike="noStrike">
                        <a:solidFill>
                          <a:srgbClr val="000000"/>
                        </a:solidFill>
                        <a:latin typeface="Calibri"/>
                      </a:endParaRPr>
                    </a:p>
                  </a:txBody>
                  <a:tcPr marL="85725" marR="9525" marT="9525" marB="0" anchor="b"/>
                </a:tc>
                <a:tc>
                  <a:txBody>
                    <a:bodyPr/>
                    <a:lstStyle/>
                    <a:p>
                      <a:pPr algn="ctr" fontAlgn="b"/>
                      <a:r>
                        <a:rPr lang="pt-BR" sz="1400" u="none" strike="noStrike" dirty="0"/>
                        <a:t>19.1%</a:t>
                      </a:r>
                      <a:endParaRPr lang="pt-BR" sz="1400" b="0" i="0" u="none" strike="noStrike" dirty="0">
                        <a:solidFill>
                          <a:srgbClr val="000000"/>
                        </a:solidFill>
                        <a:latin typeface="Calibri"/>
                      </a:endParaRPr>
                    </a:p>
                  </a:txBody>
                  <a:tcPr marL="9525" marR="9525" marT="9525" marB="0" anchor="b"/>
                </a:tc>
              </a:tr>
              <a:tr h="208444">
                <a:tc>
                  <a:txBody>
                    <a:bodyPr/>
                    <a:lstStyle/>
                    <a:p>
                      <a:pPr algn="l" fontAlgn="b"/>
                      <a:r>
                        <a:rPr lang="pt-BR" sz="1400" u="none" strike="noStrike"/>
                        <a:t>Vila Leopoldina</a:t>
                      </a:r>
                      <a:endParaRPr lang="pt-BR" sz="1400" b="0" i="0" u="none" strike="noStrike">
                        <a:solidFill>
                          <a:srgbClr val="000000"/>
                        </a:solidFill>
                        <a:latin typeface="Calibri"/>
                      </a:endParaRPr>
                    </a:p>
                  </a:txBody>
                  <a:tcPr marL="85725" marR="9525" marT="9525" marB="0" anchor="b"/>
                </a:tc>
                <a:tc>
                  <a:txBody>
                    <a:bodyPr/>
                    <a:lstStyle/>
                    <a:p>
                      <a:pPr algn="ctr" fontAlgn="b"/>
                      <a:r>
                        <a:rPr lang="pt-BR" sz="1400" u="none" strike="noStrike" dirty="0"/>
                        <a:t>19.7%</a:t>
                      </a:r>
                      <a:endParaRPr lang="pt-BR" sz="1400" b="0" i="0" u="none" strike="noStrike" dirty="0">
                        <a:solidFill>
                          <a:srgbClr val="000000"/>
                        </a:solidFill>
                        <a:latin typeface="Calibri"/>
                      </a:endParaRPr>
                    </a:p>
                  </a:txBody>
                  <a:tcPr marL="9525" marR="9525" marT="9525" marB="0" anchor="b"/>
                </a:tc>
              </a:tr>
            </a:tbl>
          </a:graphicData>
        </a:graphic>
      </p:graphicFrame>
      <p:graphicFrame>
        <p:nvGraphicFramePr>
          <p:cNvPr id="7" name="Tabela 6"/>
          <p:cNvGraphicFramePr>
            <a:graphicFrameLocks noGrp="1"/>
          </p:cNvGraphicFramePr>
          <p:nvPr/>
        </p:nvGraphicFramePr>
        <p:xfrm>
          <a:off x="4499992" y="2420888"/>
          <a:ext cx="2696840" cy="2935208"/>
        </p:xfrm>
        <a:graphic>
          <a:graphicData uri="http://schemas.openxmlformats.org/drawingml/2006/table">
            <a:tbl>
              <a:tblPr bandRow="1">
                <a:tableStyleId>{3B4B98B0-60AC-42C2-AFA5-B58CD77FA1E5}</a:tableStyleId>
              </a:tblPr>
              <a:tblGrid>
                <a:gridCol w="1597585"/>
                <a:gridCol w="1099255"/>
              </a:tblGrid>
              <a:tr h="457200">
                <a:tc>
                  <a:txBody>
                    <a:bodyPr/>
                    <a:lstStyle/>
                    <a:p>
                      <a:pPr algn="ctr" fontAlgn="ctr"/>
                      <a:r>
                        <a:rPr lang="pt-BR" sz="1400" b="1" u="none" strike="noStrike" dirty="0"/>
                        <a:t>Distrito</a:t>
                      </a:r>
                      <a:endParaRPr lang="pt-BR" sz="1400" b="1" i="0" u="none" strike="noStrike" dirty="0">
                        <a:solidFill>
                          <a:srgbClr val="FFFFFF"/>
                        </a:solidFill>
                        <a:latin typeface="Calibri"/>
                      </a:endParaRPr>
                    </a:p>
                  </a:txBody>
                  <a:tcPr marL="9525" marR="9525" marT="9525" marB="0" anchor="ctr"/>
                </a:tc>
                <a:tc>
                  <a:txBody>
                    <a:bodyPr/>
                    <a:lstStyle/>
                    <a:p>
                      <a:pPr algn="ctr" fontAlgn="ctr"/>
                      <a:r>
                        <a:rPr lang="pt-BR" sz="1400" b="1" u="none" strike="noStrike" dirty="0"/>
                        <a:t>Taxa de </a:t>
                      </a:r>
                      <a:r>
                        <a:rPr lang="pt-BR" sz="1400" b="1" u="none" strike="noStrike" dirty="0" err="1"/>
                        <a:t>frequencia</a:t>
                      </a:r>
                      <a:r>
                        <a:rPr lang="pt-BR" sz="1400" b="1" u="none" strike="noStrike" dirty="0"/>
                        <a:t> líquida</a:t>
                      </a:r>
                      <a:endParaRPr lang="pt-BR" sz="1400" b="1" i="0" u="none" strike="noStrike" dirty="0">
                        <a:solidFill>
                          <a:srgbClr val="FFFFFF"/>
                        </a:solidFill>
                        <a:latin typeface="Calibri"/>
                      </a:endParaRPr>
                    </a:p>
                  </a:txBody>
                  <a:tcPr marL="9525" marR="9525" marT="9525" marB="0" anchor="ctr"/>
                </a:tc>
              </a:tr>
              <a:tr h="190500">
                <a:tc>
                  <a:txBody>
                    <a:bodyPr/>
                    <a:lstStyle/>
                    <a:p>
                      <a:pPr algn="l" fontAlgn="b"/>
                      <a:r>
                        <a:rPr lang="pt-BR" sz="1400" u="none" strike="noStrike" dirty="0"/>
                        <a:t>Butantã</a:t>
                      </a:r>
                      <a:endParaRPr lang="pt-BR" sz="1400" b="0" i="0" u="none" strike="noStrike" dirty="0">
                        <a:solidFill>
                          <a:srgbClr val="000000"/>
                        </a:solidFill>
                        <a:latin typeface="Calibri"/>
                      </a:endParaRPr>
                    </a:p>
                  </a:txBody>
                  <a:tcPr marL="85725" marR="9525" marT="9525" marB="0" anchor="ctr"/>
                </a:tc>
                <a:tc>
                  <a:txBody>
                    <a:bodyPr/>
                    <a:lstStyle/>
                    <a:p>
                      <a:pPr algn="ctr" fontAlgn="b"/>
                      <a:r>
                        <a:rPr lang="pt-BR" sz="1400" u="none" strike="noStrike" dirty="0"/>
                        <a:t>85.5%</a:t>
                      </a:r>
                      <a:endParaRPr lang="pt-BR" sz="1400" b="0" i="0" u="none" strike="noStrike" dirty="0">
                        <a:solidFill>
                          <a:srgbClr val="000000"/>
                        </a:solidFill>
                        <a:latin typeface="Calibri"/>
                      </a:endParaRPr>
                    </a:p>
                  </a:txBody>
                  <a:tcPr marL="9525" marR="9525" marT="9525" marB="0" anchor="ctr"/>
                </a:tc>
              </a:tr>
              <a:tr h="279638">
                <a:tc>
                  <a:txBody>
                    <a:bodyPr/>
                    <a:lstStyle/>
                    <a:p>
                      <a:pPr algn="l" fontAlgn="b"/>
                      <a:r>
                        <a:rPr lang="pt-BR" sz="1400" u="none" strike="noStrike" dirty="0"/>
                        <a:t>Pinheiros</a:t>
                      </a:r>
                      <a:endParaRPr lang="pt-BR" sz="1400" b="0" i="0" u="none" strike="noStrike" dirty="0">
                        <a:solidFill>
                          <a:srgbClr val="000000"/>
                        </a:solidFill>
                        <a:latin typeface="Calibri"/>
                      </a:endParaRPr>
                    </a:p>
                  </a:txBody>
                  <a:tcPr marL="85725" marR="9525" marT="9525" marB="0" anchor="ctr"/>
                </a:tc>
                <a:tc>
                  <a:txBody>
                    <a:bodyPr/>
                    <a:lstStyle/>
                    <a:p>
                      <a:pPr algn="ctr" fontAlgn="b"/>
                      <a:r>
                        <a:rPr lang="pt-BR" sz="1400" u="none" strike="noStrike" dirty="0"/>
                        <a:t>71.8%</a:t>
                      </a:r>
                      <a:endParaRPr lang="pt-BR" sz="1400" b="0" i="0" u="none" strike="noStrike" dirty="0">
                        <a:solidFill>
                          <a:srgbClr val="000000"/>
                        </a:solidFill>
                        <a:latin typeface="Calibri"/>
                      </a:endParaRPr>
                    </a:p>
                  </a:txBody>
                  <a:tcPr marL="9525" marR="9525" marT="9525" marB="0" anchor="ctr"/>
                </a:tc>
              </a:tr>
              <a:tr h="190500">
                <a:tc>
                  <a:txBody>
                    <a:bodyPr/>
                    <a:lstStyle/>
                    <a:p>
                      <a:pPr algn="l" fontAlgn="b"/>
                      <a:r>
                        <a:rPr lang="pt-BR" sz="1400" u="none" strike="noStrike" dirty="0"/>
                        <a:t>Barra Funda</a:t>
                      </a:r>
                      <a:endParaRPr lang="pt-BR" sz="1400" b="0" i="0" u="none" strike="noStrike" dirty="0">
                        <a:solidFill>
                          <a:srgbClr val="000000"/>
                        </a:solidFill>
                        <a:latin typeface="Calibri"/>
                      </a:endParaRPr>
                    </a:p>
                  </a:txBody>
                  <a:tcPr marL="85725" marR="9525" marT="9525" marB="0" anchor="ctr"/>
                </a:tc>
                <a:tc>
                  <a:txBody>
                    <a:bodyPr/>
                    <a:lstStyle/>
                    <a:p>
                      <a:pPr algn="ctr" fontAlgn="b"/>
                      <a:r>
                        <a:rPr lang="pt-BR" sz="1400" u="none" strike="noStrike" dirty="0"/>
                        <a:t>58.6%</a:t>
                      </a:r>
                      <a:endParaRPr lang="pt-BR" sz="1400" b="0" i="0" u="none" strike="noStrike" dirty="0">
                        <a:solidFill>
                          <a:srgbClr val="000000"/>
                        </a:solidFill>
                        <a:latin typeface="Calibri"/>
                      </a:endParaRPr>
                    </a:p>
                  </a:txBody>
                  <a:tcPr marL="9525" marR="9525" marT="9525" marB="0" anchor="ctr"/>
                </a:tc>
              </a:tr>
              <a:tr h="190500">
                <a:tc>
                  <a:txBody>
                    <a:bodyPr/>
                    <a:lstStyle/>
                    <a:p>
                      <a:pPr algn="l" fontAlgn="b"/>
                      <a:r>
                        <a:rPr lang="pt-BR" sz="1400" u="none" strike="noStrike" dirty="0"/>
                        <a:t>Pari</a:t>
                      </a:r>
                      <a:endParaRPr lang="pt-BR" sz="1400" b="0" i="0" u="none" strike="noStrike" dirty="0">
                        <a:solidFill>
                          <a:srgbClr val="000000"/>
                        </a:solidFill>
                        <a:latin typeface="Calibri"/>
                      </a:endParaRPr>
                    </a:p>
                  </a:txBody>
                  <a:tcPr marL="85725" marR="9525" marT="9525" marB="0" anchor="ctr"/>
                </a:tc>
                <a:tc>
                  <a:txBody>
                    <a:bodyPr/>
                    <a:lstStyle/>
                    <a:p>
                      <a:pPr algn="ctr" fontAlgn="b"/>
                      <a:r>
                        <a:rPr lang="pt-BR" sz="1400" u="none" strike="noStrike" dirty="0"/>
                        <a:t>57.9%</a:t>
                      </a:r>
                      <a:endParaRPr lang="pt-BR" sz="1400" b="0" i="0" u="none" strike="noStrike" dirty="0">
                        <a:solidFill>
                          <a:srgbClr val="000000"/>
                        </a:solidFill>
                        <a:latin typeface="Calibri"/>
                      </a:endParaRPr>
                    </a:p>
                  </a:txBody>
                  <a:tcPr marL="9525" marR="9525" marT="9525" marB="0" anchor="ctr"/>
                </a:tc>
              </a:tr>
              <a:tr h="190500">
                <a:tc>
                  <a:txBody>
                    <a:bodyPr/>
                    <a:lstStyle/>
                    <a:p>
                      <a:pPr algn="l" fontAlgn="b"/>
                      <a:r>
                        <a:rPr lang="pt-BR" sz="1400" u="none" strike="noStrike"/>
                        <a:t>Santana</a:t>
                      </a:r>
                      <a:endParaRPr lang="pt-BR" sz="1400" b="0" i="0" u="none" strike="noStrike">
                        <a:solidFill>
                          <a:srgbClr val="000000"/>
                        </a:solidFill>
                        <a:latin typeface="Calibri"/>
                      </a:endParaRPr>
                    </a:p>
                  </a:txBody>
                  <a:tcPr marL="85725" marR="9525" marT="9525" marB="0" anchor="ctr"/>
                </a:tc>
                <a:tc>
                  <a:txBody>
                    <a:bodyPr/>
                    <a:lstStyle/>
                    <a:p>
                      <a:pPr algn="ctr" fontAlgn="b"/>
                      <a:r>
                        <a:rPr lang="pt-BR" sz="1400" u="none" strike="noStrike" dirty="0"/>
                        <a:t>55.7%</a:t>
                      </a:r>
                      <a:endParaRPr lang="pt-BR" sz="1400" b="0" i="0" u="none" strike="noStrike" dirty="0">
                        <a:solidFill>
                          <a:srgbClr val="000000"/>
                        </a:solidFill>
                        <a:latin typeface="Calibri"/>
                      </a:endParaRPr>
                    </a:p>
                  </a:txBody>
                  <a:tcPr marL="9525" marR="9525" marT="9525" marB="0" anchor="ctr"/>
                </a:tc>
              </a:tr>
              <a:tr h="190500">
                <a:tc>
                  <a:txBody>
                    <a:bodyPr/>
                    <a:lstStyle/>
                    <a:p>
                      <a:pPr algn="l" fontAlgn="b"/>
                      <a:r>
                        <a:rPr lang="pt-BR" sz="1400" u="none" strike="noStrike"/>
                        <a:t>Vila Mariana</a:t>
                      </a:r>
                      <a:endParaRPr lang="pt-BR" sz="1400" b="0" i="0" u="none" strike="noStrike">
                        <a:solidFill>
                          <a:srgbClr val="000000"/>
                        </a:solidFill>
                        <a:latin typeface="Calibri"/>
                      </a:endParaRPr>
                    </a:p>
                  </a:txBody>
                  <a:tcPr marL="85725" marR="9525" marT="9525" marB="0" anchor="ctr"/>
                </a:tc>
                <a:tc>
                  <a:txBody>
                    <a:bodyPr/>
                    <a:lstStyle/>
                    <a:p>
                      <a:pPr algn="ctr" fontAlgn="b"/>
                      <a:r>
                        <a:rPr lang="pt-BR" sz="1400" u="none" strike="noStrike" dirty="0"/>
                        <a:t>53.4%</a:t>
                      </a:r>
                      <a:endParaRPr lang="pt-BR" sz="1400" b="0" i="0" u="none" strike="noStrike" dirty="0">
                        <a:solidFill>
                          <a:srgbClr val="000000"/>
                        </a:solidFill>
                        <a:latin typeface="Calibri"/>
                      </a:endParaRPr>
                    </a:p>
                  </a:txBody>
                  <a:tcPr marL="9525" marR="9525" marT="9525" marB="0" anchor="ctr"/>
                </a:tc>
              </a:tr>
              <a:tr h="190500">
                <a:tc>
                  <a:txBody>
                    <a:bodyPr/>
                    <a:lstStyle/>
                    <a:p>
                      <a:pPr algn="l" fontAlgn="b"/>
                      <a:r>
                        <a:rPr lang="pt-BR" sz="1400" u="none" strike="noStrike"/>
                        <a:t>Jaguara</a:t>
                      </a:r>
                      <a:endParaRPr lang="pt-BR" sz="1400" b="0" i="0" u="none" strike="noStrike">
                        <a:solidFill>
                          <a:srgbClr val="000000"/>
                        </a:solidFill>
                        <a:latin typeface="Calibri"/>
                      </a:endParaRPr>
                    </a:p>
                  </a:txBody>
                  <a:tcPr marL="85725" marR="9525" marT="9525" marB="0" anchor="ctr"/>
                </a:tc>
                <a:tc>
                  <a:txBody>
                    <a:bodyPr/>
                    <a:lstStyle/>
                    <a:p>
                      <a:pPr algn="ctr" fontAlgn="b"/>
                      <a:r>
                        <a:rPr lang="pt-BR" sz="1400" u="none" strike="noStrike" dirty="0"/>
                        <a:t>52.8%</a:t>
                      </a:r>
                      <a:endParaRPr lang="pt-BR" sz="1400" b="0" i="0" u="none" strike="noStrike" dirty="0">
                        <a:solidFill>
                          <a:srgbClr val="000000"/>
                        </a:solidFill>
                        <a:latin typeface="Calibri"/>
                      </a:endParaRPr>
                    </a:p>
                  </a:txBody>
                  <a:tcPr marL="9525" marR="9525" marT="9525" marB="0" anchor="ctr"/>
                </a:tc>
              </a:tr>
              <a:tr h="190500">
                <a:tc>
                  <a:txBody>
                    <a:bodyPr/>
                    <a:lstStyle/>
                    <a:p>
                      <a:pPr algn="l" fontAlgn="b"/>
                      <a:r>
                        <a:rPr lang="pt-BR" sz="1400" u="none" strike="noStrike"/>
                        <a:t>Morumbi</a:t>
                      </a:r>
                      <a:endParaRPr lang="pt-BR" sz="1400" b="0" i="0" u="none" strike="noStrike">
                        <a:solidFill>
                          <a:srgbClr val="000000"/>
                        </a:solidFill>
                        <a:latin typeface="Calibri"/>
                      </a:endParaRPr>
                    </a:p>
                  </a:txBody>
                  <a:tcPr marL="85725" marR="9525" marT="9525" marB="0" anchor="ctr"/>
                </a:tc>
                <a:tc>
                  <a:txBody>
                    <a:bodyPr/>
                    <a:lstStyle/>
                    <a:p>
                      <a:pPr algn="ctr" fontAlgn="b"/>
                      <a:r>
                        <a:rPr lang="pt-BR" sz="1400" u="none" strike="noStrike" dirty="0"/>
                        <a:t>52.6%</a:t>
                      </a:r>
                      <a:endParaRPr lang="pt-BR" sz="1400" b="0" i="0" u="none" strike="noStrike" dirty="0">
                        <a:solidFill>
                          <a:srgbClr val="000000"/>
                        </a:solidFill>
                        <a:latin typeface="Calibri"/>
                      </a:endParaRPr>
                    </a:p>
                  </a:txBody>
                  <a:tcPr marL="9525" marR="9525" marT="9525" marB="0" anchor="ctr"/>
                </a:tc>
              </a:tr>
              <a:tr h="190500">
                <a:tc>
                  <a:txBody>
                    <a:bodyPr/>
                    <a:lstStyle/>
                    <a:p>
                      <a:pPr algn="l" fontAlgn="b"/>
                      <a:r>
                        <a:rPr lang="pt-BR" sz="1400" u="none" strike="noStrike"/>
                        <a:t>Lapa</a:t>
                      </a:r>
                      <a:endParaRPr lang="pt-BR" sz="1400" b="0" i="0" u="none" strike="noStrike">
                        <a:solidFill>
                          <a:srgbClr val="000000"/>
                        </a:solidFill>
                        <a:latin typeface="Calibri"/>
                      </a:endParaRPr>
                    </a:p>
                  </a:txBody>
                  <a:tcPr marL="85725" marR="9525" marT="9525" marB="0" anchor="ctr"/>
                </a:tc>
                <a:tc>
                  <a:txBody>
                    <a:bodyPr/>
                    <a:lstStyle/>
                    <a:p>
                      <a:pPr algn="ctr" fontAlgn="b"/>
                      <a:r>
                        <a:rPr lang="pt-BR" sz="1400" u="none" strike="noStrike" dirty="0"/>
                        <a:t>52.2%</a:t>
                      </a:r>
                      <a:endParaRPr lang="pt-BR" sz="1400" b="0" i="0" u="none" strike="noStrike" dirty="0">
                        <a:solidFill>
                          <a:srgbClr val="000000"/>
                        </a:solidFill>
                        <a:latin typeface="Calibri"/>
                      </a:endParaRPr>
                    </a:p>
                  </a:txBody>
                  <a:tcPr marL="9525" marR="9525" marT="9525" marB="0" anchor="ctr"/>
                </a:tc>
              </a:tr>
              <a:tr h="190500">
                <a:tc>
                  <a:txBody>
                    <a:bodyPr/>
                    <a:lstStyle/>
                    <a:p>
                      <a:pPr algn="l" fontAlgn="b"/>
                      <a:r>
                        <a:rPr lang="pt-BR" sz="1400" u="none" strike="noStrike"/>
                        <a:t>Bela Vista</a:t>
                      </a:r>
                      <a:endParaRPr lang="pt-BR" sz="1400" b="0" i="0" u="none" strike="noStrike">
                        <a:solidFill>
                          <a:srgbClr val="000000"/>
                        </a:solidFill>
                        <a:latin typeface="Calibri"/>
                      </a:endParaRPr>
                    </a:p>
                  </a:txBody>
                  <a:tcPr marL="85725" marR="9525" marT="9525" marB="0" anchor="ctr"/>
                </a:tc>
                <a:tc>
                  <a:txBody>
                    <a:bodyPr/>
                    <a:lstStyle/>
                    <a:p>
                      <a:pPr algn="ctr" fontAlgn="b"/>
                      <a:r>
                        <a:rPr lang="pt-BR" sz="1400" u="none" strike="noStrike" dirty="0"/>
                        <a:t>50.7%</a:t>
                      </a:r>
                      <a:endParaRPr lang="pt-BR" sz="1400" b="0" i="0" u="none" strike="noStrike" dirty="0">
                        <a:solidFill>
                          <a:srgbClr val="000000"/>
                        </a:solidFill>
                        <a:latin typeface="Calibri"/>
                      </a:endParaRPr>
                    </a:p>
                  </a:txBody>
                  <a:tcPr marL="9525" marR="9525" marT="9525" marB="0" anchor="ctr"/>
                </a:tc>
              </a:tr>
            </a:tbl>
          </a:graphicData>
        </a:graphic>
      </p:graphicFrame>
      <p:sp>
        <p:nvSpPr>
          <p:cNvPr id="9" name="Retângulo 8"/>
          <p:cNvSpPr/>
          <p:nvPr/>
        </p:nvSpPr>
        <p:spPr>
          <a:xfrm>
            <a:off x="323528" y="836712"/>
            <a:ext cx="8424936" cy="646331"/>
          </a:xfrm>
          <a:prstGeom prst="rect">
            <a:avLst/>
          </a:prstGeom>
        </p:spPr>
        <p:txBody>
          <a:bodyPr wrap="square">
            <a:spAutoFit/>
          </a:bodyPr>
          <a:lstStyle/>
          <a:p>
            <a:r>
              <a:rPr lang="pt-BR" dirty="0" smtClean="0"/>
              <a:t>Taxa de frequência líquida em creche (0 a 3 anos) e distritos do município de São Paulo, 2011 </a:t>
            </a:r>
            <a:endParaRPr lang="pt-BR" dirty="0"/>
          </a:p>
        </p:txBody>
      </p:sp>
      <p:sp>
        <p:nvSpPr>
          <p:cNvPr id="29697" name="Rectangle 1"/>
          <p:cNvSpPr>
            <a:spLocks noChangeArrowheads="1"/>
          </p:cNvSpPr>
          <p:nvPr/>
        </p:nvSpPr>
        <p:spPr bwMode="auto">
          <a:xfrm>
            <a:off x="4139952" y="6093296"/>
            <a:ext cx="4752528"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0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Fonte:</a:t>
            </a:r>
            <a:r>
              <a:rPr kumimoji="0" lang="pt-BR" sz="1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SEADE, Sistema de Projeção Populacional, 2011; Microdados do Censo Escolar, 2011</a:t>
            </a:r>
            <a:endParaRPr kumimoji="0" lang="pt-B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CaixaDeTexto 10"/>
          <p:cNvSpPr txBox="1"/>
          <p:nvPr/>
        </p:nvSpPr>
        <p:spPr>
          <a:xfrm>
            <a:off x="827584" y="1484784"/>
            <a:ext cx="3096344" cy="338554"/>
          </a:xfrm>
          <a:prstGeom prst="rect">
            <a:avLst/>
          </a:prstGeom>
          <a:noFill/>
        </p:spPr>
        <p:txBody>
          <a:bodyPr wrap="square" rtlCol="0">
            <a:spAutoFit/>
          </a:bodyPr>
          <a:lstStyle/>
          <a:p>
            <a:r>
              <a:rPr lang="en-US" sz="1600" dirty="0" err="1" smtClean="0"/>
              <a:t>Distritos</a:t>
            </a:r>
            <a:r>
              <a:rPr lang="en-US" sz="1600" dirty="0" smtClean="0"/>
              <a:t> com </a:t>
            </a:r>
            <a:r>
              <a:rPr lang="en-US" sz="1600" dirty="0" err="1" smtClean="0"/>
              <a:t>taxas</a:t>
            </a:r>
            <a:r>
              <a:rPr lang="en-US" sz="1600" dirty="0" smtClean="0"/>
              <a:t> </a:t>
            </a:r>
            <a:r>
              <a:rPr lang="en-US" sz="1600" dirty="0" err="1" smtClean="0"/>
              <a:t>abaixo</a:t>
            </a:r>
            <a:r>
              <a:rPr lang="en-US" sz="1600" dirty="0" smtClean="0"/>
              <a:t> de 20%</a:t>
            </a:r>
            <a:endParaRPr lang="pt-BR" sz="1600" dirty="0"/>
          </a:p>
        </p:txBody>
      </p:sp>
      <p:sp>
        <p:nvSpPr>
          <p:cNvPr id="12" name="CaixaDeTexto 11"/>
          <p:cNvSpPr txBox="1"/>
          <p:nvPr/>
        </p:nvSpPr>
        <p:spPr>
          <a:xfrm>
            <a:off x="4427984" y="2082334"/>
            <a:ext cx="3096344" cy="338554"/>
          </a:xfrm>
          <a:prstGeom prst="rect">
            <a:avLst/>
          </a:prstGeom>
          <a:noFill/>
        </p:spPr>
        <p:txBody>
          <a:bodyPr wrap="square" rtlCol="0">
            <a:spAutoFit/>
          </a:bodyPr>
          <a:lstStyle/>
          <a:p>
            <a:r>
              <a:rPr lang="en-US" sz="1600" dirty="0" err="1" smtClean="0"/>
              <a:t>Distritos</a:t>
            </a:r>
            <a:r>
              <a:rPr lang="en-US" sz="1600" dirty="0" smtClean="0"/>
              <a:t> com </a:t>
            </a:r>
            <a:r>
              <a:rPr lang="en-US" sz="1600" dirty="0" err="1" smtClean="0"/>
              <a:t>taxas</a:t>
            </a:r>
            <a:r>
              <a:rPr lang="en-US" sz="1600" dirty="0" smtClean="0"/>
              <a:t> </a:t>
            </a:r>
            <a:r>
              <a:rPr lang="en-US" sz="1600" dirty="0" err="1" smtClean="0"/>
              <a:t>acima</a:t>
            </a:r>
            <a:r>
              <a:rPr lang="en-US" sz="1600" dirty="0" smtClean="0"/>
              <a:t> de 50%</a:t>
            </a:r>
            <a:endParaRPr lang="pt-BR" sz="1600" dirty="0"/>
          </a:p>
        </p:txBody>
      </p:sp>
      <p:sp>
        <p:nvSpPr>
          <p:cNvPr id="13" name="Título 1"/>
          <p:cNvSpPr txBox="1">
            <a:spLocks/>
          </p:cNvSpPr>
          <p:nvPr/>
        </p:nvSpPr>
        <p:spPr>
          <a:xfrm>
            <a:off x="323528" y="274638"/>
            <a:ext cx="8229600" cy="706090"/>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err="1" smtClean="0">
                <a:ln>
                  <a:noFill/>
                </a:ln>
                <a:solidFill>
                  <a:srgbClr val="0070C0"/>
                </a:solidFill>
                <a:effectLst/>
                <a:uLnTx/>
                <a:uFillTx/>
                <a:latin typeface="Arial Black" pitchFamily="34" charset="0"/>
                <a:ea typeface="Adobe Gothic Std B" pitchFamily="34" charset="-128"/>
                <a:cs typeface="+mj-cs"/>
              </a:rPr>
              <a:t>Atendimento</a:t>
            </a:r>
            <a:r>
              <a:rPr kumimoji="0" lang="en-US" sz="4000" b="0" i="0" u="none" strike="noStrike" kern="1200" cap="none" spc="0" normalizeH="0" baseline="0" noProof="0" dirty="0" smtClean="0">
                <a:ln>
                  <a:noFill/>
                </a:ln>
                <a:solidFill>
                  <a:srgbClr val="0070C0"/>
                </a:solidFill>
                <a:effectLst/>
                <a:uLnTx/>
                <a:uFillTx/>
                <a:latin typeface="Arial Black" pitchFamily="34" charset="0"/>
                <a:ea typeface="Adobe Gothic Std B" pitchFamily="34" charset="-128"/>
                <a:cs typeface="+mj-cs"/>
              </a:rPr>
              <a:t> 0 à 3 </a:t>
            </a:r>
            <a:r>
              <a:rPr kumimoji="0" lang="en-US" sz="4000" b="0" i="0" u="none" strike="noStrike" kern="1200" cap="none" spc="0" normalizeH="0" baseline="0" noProof="0" dirty="0" err="1" smtClean="0">
                <a:ln>
                  <a:noFill/>
                </a:ln>
                <a:solidFill>
                  <a:srgbClr val="0070C0"/>
                </a:solidFill>
                <a:effectLst/>
                <a:uLnTx/>
                <a:uFillTx/>
                <a:latin typeface="Arial Black" pitchFamily="34" charset="0"/>
                <a:ea typeface="Adobe Gothic Std B" pitchFamily="34" charset="-128"/>
                <a:cs typeface="+mj-cs"/>
              </a:rPr>
              <a:t>anos</a:t>
            </a:r>
            <a:endParaRPr kumimoji="0" lang="pt-BR" sz="4000" b="0" i="0" u="none" strike="noStrike" kern="1200" cap="none" spc="0" normalizeH="0" baseline="0" noProof="0" dirty="0">
              <a:ln>
                <a:noFill/>
              </a:ln>
              <a:solidFill>
                <a:srgbClr val="0070C0"/>
              </a:solidFill>
              <a:effectLst/>
              <a:uLnTx/>
              <a:uFillTx/>
              <a:latin typeface="Arial Black" pitchFamily="34" charset="0"/>
              <a:ea typeface="Adobe Gothic Std B" pitchFamily="34" charset="-128"/>
              <a:cs typeface="+mj-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116632"/>
            <a:ext cx="8229600" cy="922114"/>
          </a:xfrm>
        </p:spPr>
        <p:txBody>
          <a:bodyPr>
            <a:normAutofit/>
          </a:bodyPr>
          <a:lstStyle/>
          <a:p>
            <a:pPr algn="l"/>
            <a:r>
              <a:rPr lang="en-US" sz="4000" dirty="0" err="1" smtClean="0">
                <a:solidFill>
                  <a:srgbClr val="0070C0"/>
                </a:solidFill>
                <a:latin typeface="Arial Black" pitchFamily="34" charset="0"/>
                <a:ea typeface="Adobe Gothic Std B" pitchFamily="34" charset="-128"/>
              </a:rPr>
              <a:t>Atendimento</a:t>
            </a:r>
            <a:r>
              <a:rPr lang="en-US" sz="4000" dirty="0" smtClean="0">
                <a:solidFill>
                  <a:srgbClr val="0070C0"/>
                </a:solidFill>
                <a:latin typeface="Arial Black" pitchFamily="34" charset="0"/>
                <a:ea typeface="Adobe Gothic Std B" pitchFamily="34" charset="-128"/>
              </a:rPr>
              <a:t> </a:t>
            </a:r>
            <a:r>
              <a:rPr lang="en-US" sz="4000" dirty="0" err="1" smtClean="0">
                <a:solidFill>
                  <a:srgbClr val="0070C0"/>
                </a:solidFill>
                <a:latin typeface="Arial Black" pitchFamily="34" charset="0"/>
                <a:ea typeface="Adobe Gothic Std B" pitchFamily="34" charset="-128"/>
              </a:rPr>
              <a:t>pré-escola</a:t>
            </a:r>
            <a:endParaRPr lang="pt-BR" sz="4000" dirty="0">
              <a:solidFill>
                <a:srgbClr val="0070C0"/>
              </a:solidFill>
              <a:latin typeface="Arial Black" pitchFamily="34" charset="0"/>
              <a:ea typeface="Adobe Gothic Std B" pitchFamily="34" charset="-128"/>
            </a:endParaRPr>
          </a:p>
        </p:txBody>
      </p:sp>
      <p:graphicFrame>
        <p:nvGraphicFramePr>
          <p:cNvPr id="4" name="Espaço Reservado para Conteúdo 3"/>
          <p:cNvGraphicFramePr>
            <a:graphicFrameLocks noGrp="1"/>
          </p:cNvGraphicFramePr>
          <p:nvPr>
            <p:ph idx="1"/>
          </p:nvPr>
        </p:nvGraphicFramePr>
        <p:xfrm>
          <a:off x="395536" y="1975831"/>
          <a:ext cx="7992887" cy="3397385"/>
        </p:xfrm>
        <a:graphic>
          <a:graphicData uri="http://schemas.openxmlformats.org/drawingml/2006/table">
            <a:tbl>
              <a:tblPr/>
              <a:tblGrid>
                <a:gridCol w="1629617"/>
                <a:gridCol w="1060545"/>
                <a:gridCol w="1060545"/>
                <a:gridCol w="1060545"/>
                <a:gridCol w="1060545"/>
                <a:gridCol w="1060545"/>
                <a:gridCol w="1060545"/>
              </a:tblGrid>
              <a:tr h="720080">
                <a:tc>
                  <a:txBody>
                    <a:bodyPr/>
                    <a:lstStyle/>
                    <a:p>
                      <a:pPr algn="l" fontAlgn="b"/>
                      <a:r>
                        <a:rPr lang="pt-BR" sz="1400" b="1" i="0" u="none" strike="noStrike" dirty="0">
                          <a:solidFill>
                            <a:srgbClr val="FFFFFF"/>
                          </a:solidFill>
                          <a:latin typeface="Calibri"/>
                        </a:rPr>
                        <a:t>Dependência Administrativa</a:t>
                      </a:r>
                    </a:p>
                  </a:txBody>
                  <a:tcPr marL="9525" marR="9525" marT="9525" marB="0" anchor="ctr">
                    <a:lnL>
                      <a:noFill/>
                    </a:lnL>
                    <a:lnR>
                      <a:noFill/>
                    </a:lnR>
                    <a:lnT>
                      <a:noFill/>
                    </a:lnT>
                    <a:lnB>
                      <a:noFill/>
                    </a:lnB>
                    <a:solidFill>
                      <a:schemeClr val="accent1">
                        <a:lumMod val="75000"/>
                      </a:schemeClr>
                    </a:solidFill>
                  </a:tcPr>
                </a:tc>
                <a:tc>
                  <a:txBody>
                    <a:bodyPr/>
                    <a:lstStyle/>
                    <a:p>
                      <a:pPr algn="ctr" fontAlgn="b"/>
                      <a:r>
                        <a:rPr lang="pt-BR" sz="1400" b="1" i="0" u="none" strike="noStrike" dirty="0">
                          <a:solidFill>
                            <a:srgbClr val="FFFFFF"/>
                          </a:solidFill>
                          <a:latin typeface="Calibri"/>
                        </a:rPr>
                        <a:t>2001</a:t>
                      </a:r>
                    </a:p>
                  </a:txBody>
                  <a:tcPr marL="9525" marR="9525" marT="9525" marB="0" anchor="ctr">
                    <a:lnL>
                      <a:noFill/>
                    </a:lnL>
                    <a:lnR>
                      <a:noFill/>
                    </a:lnR>
                    <a:lnT>
                      <a:noFill/>
                    </a:lnT>
                    <a:lnB>
                      <a:noFill/>
                    </a:lnB>
                    <a:solidFill>
                      <a:schemeClr val="accent1">
                        <a:lumMod val="75000"/>
                      </a:schemeClr>
                    </a:solidFill>
                  </a:tcPr>
                </a:tc>
                <a:tc>
                  <a:txBody>
                    <a:bodyPr/>
                    <a:lstStyle/>
                    <a:p>
                      <a:pPr algn="ctr" fontAlgn="b"/>
                      <a:r>
                        <a:rPr lang="pt-BR" sz="1400" b="1" i="0" u="none" strike="noStrike" dirty="0">
                          <a:solidFill>
                            <a:srgbClr val="FFFFFF"/>
                          </a:solidFill>
                          <a:latin typeface="Calibri"/>
                        </a:rPr>
                        <a:t>2003</a:t>
                      </a:r>
                    </a:p>
                  </a:txBody>
                  <a:tcPr marL="9525" marR="9525" marT="9525" marB="0" anchor="ctr">
                    <a:lnL>
                      <a:noFill/>
                    </a:lnL>
                    <a:lnR>
                      <a:noFill/>
                    </a:lnR>
                    <a:lnT>
                      <a:noFill/>
                    </a:lnT>
                    <a:lnB>
                      <a:noFill/>
                    </a:lnB>
                    <a:solidFill>
                      <a:schemeClr val="accent1">
                        <a:lumMod val="75000"/>
                      </a:schemeClr>
                    </a:solidFill>
                  </a:tcPr>
                </a:tc>
                <a:tc>
                  <a:txBody>
                    <a:bodyPr/>
                    <a:lstStyle/>
                    <a:p>
                      <a:pPr algn="ctr" fontAlgn="b"/>
                      <a:r>
                        <a:rPr lang="pt-BR" sz="1400" b="1" i="0" u="none" strike="noStrike" dirty="0">
                          <a:solidFill>
                            <a:srgbClr val="FFFFFF"/>
                          </a:solidFill>
                          <a:latin typeface="Calibri"/>
                        </a:rPr>
                        <a:t>2005</a:t>
                      </a:r>
                    </a:p>
                  </a:txBody>
                  <a:tcPr marL="9525" marR="9525" marT="9525" marB="0" anchor="ctr">
                    <a:lnL>
                      <a:noFill/>
                    </a:lnL>
                    <a:lnR>
                      <a:noFill/>
                    </a:lnR>
                    <a:lnT>
                      <a:noFill/>
                    </a:lnT>
                    <a:lnB>
                      <a:noFill/>
                    </a:lnB>
                    <a:solidFill>
                      <a:schemeClr val="accent1">
                        <a:lumMod val="75000"/>
                      </a:schemeClr>
                    </a:solidFill>
                  </a:tcPr>
                </a:tc>
                <a:tc>
                  <a:txBody>
                    <a:bodyPr/>
                    <a:lstStyle/>
                    <a:p>
                      <a:pPr algn="ctr" fontAlgn="b"/>
                      <a:r>
                        <a:rPr lang="pt-BR" sz="1400" b="1" i="0" u="none" strike="noStrike" dirty="0">
                          <a:solidFill>
                            <a:srgbClr val="FFFFFF"/>
                          </a:solidFill>
                          <a:latin typeface="Calibri"/>
                        </a:rPr>
                        <a:t>2007</a:t>
                      </a:r>
                    </a:p>
                  </a:txBody>
                  <a:tcPr marL="9525" marR="9525" marT="9525" marB="0" anchor="ctr">
                    <a:lnL>
                      <a:noFill/>
                    </a:lnL>
                    <a:lnR>
                      <a:noFill/>
                    </a:lnR>
                    <a:lnT>
                      <a:noFill/>
                    </a:lnT>
                    <a:lnB>
                      <a:noFill/>
                    </a:lnB>
                    <a:solidFill>
                      <a:schemeClr val="accent1">
                        <a:lumMod val="75000"/>
                      </a:schemeClr>
                    </a:solidFill>
                  </a:tcPr>
                </a:tc>
                <a:tc>
                  <a:txBody>
                    <a:bodyPr/>
                    <a:lstStyle/>
                    <a:p>
                      <a:pPr algn="ctr" fontAlgn="b"/>
                      <a:r>
                        <a:rPr lang="pt-BR" sz="1400" b="1" i="0" u="none" strike="noStrike" dirty="0">
                          <a:solidFill>
                            <a:srgbClr val="FFFFFF"/>
                          </a:solidFill>
                          <a:latin typeface="Calibri"/>
                        </a:rPr>
                        <a:t>2009</a:t>
                      </a:r>
                    </a:p>
                  </a:txBody>
                  <a:tcPr marL="9525" marR="9525" marT="9525" marB="0" anchor="ctr">
                    <a:lnL>
                      <a:noFill/>
                    </a:lnL>
                    <a:lnR>
                      <a:noFill/>
                    </a:lnR>
                    <a:lnT>
                      <a:noFill/>
                    </a:lnT>
                    <a:lnB>
                      <a:noFill/>
                    </a:lnB>
                    <a:solidFill>
                      <a:schemeClr val="accent1">
                        <a:lumMod val="75000"/>
                      </a:schemeClr>
                    </a:solidFill>
                  </a:tcPr>
                </a:tc>
                <a:tc>
                  <a:txBody>
                    <a:bodyPr/>
                    <a:lstStyle/>
                    <a:p>
                      <a:pPr algn="ctr" fontAlgn="b"/>
                      <a:r>
                        <a:rPr lang="pt-BR" sz="1400" b="1" i="0" u="none" strike="noStrike" dirty="0">
                          <a:solidFill>
                            <a:srgbClr val="FFFFFF"/>
                          </a:solidFill>
                          <a:latin typeface="Calibri"/>
                        </a:rPr>
                        <a:t>2011</a:t>
                      </a:r>
                    </a:p>
                  </a:txBody>
                  <a:tcPr marL="9525" marR="9525" marT="9525" marB="0" anchor="ctr">
                    <a:lnL>
                      <a:noFill/>
                    </a:lnL>
                    <a:lnR>
                      <a:noFill/>
                    </a:lnR>
                    <a:lnT>
                      <a:noFill/>
                    </a:lnT>
                    <a:lnB>
                      <a:noFill/>
                    </a:lnB>
                    <a:solidFill>
                      <a:schemeClr val="accent1">
                        <a:lumMod val="75000"/>
                      </a:schemeClr>
                    </a:solidFill>
                  </a:tcPr>
                </a:tc>
              </a:tr>
              <a:tr h="535461">
                <a:tc>
                  <a:txBody>
                    <a:bodyPr/>
                    <a:lstStyle/>
                    <a:p>
                      <a:pPr algn="l" fontAlgn="b"/>
                      <a:r>
                        <a:rPr lang="pt-BR" sz="1400" b="0" i="0" u="none" strike="noStrike" dirty="0">
                          <a:solidFill>
                            <a:srgbClr val="000000"/>
                          </a:solidFill>
                          <a:latin typeface="Calibri"/>
                        </a:rPr>
                        <a:t>Federal</a:t>
                      </a:r>
                    </a:p>
                  </a:txBody>
                  <a:tcPr marL="9525" marR="9525" marT="9525" marB="0" anchor="ctr">
                    <a:lnL>
                      <a:noFill/>
                    </a:lnL>
                    <a:lnR>
                      <a:noFill/>
                    </a:lnR>
                    <a:lnT>
                      <a:noFill/>
                    </a:lnT>
                    <a:lnB>
                      <a:noFill/>
                    </a:lnB>
                  </a:tcPr>
                </a:tc>
                <a:tc>
                  <a:txBody>
                    <a:bodyPr/>
                    <a:lstStyle/>
                    <a:p>
                      <a:pPr algn="ctr" fontAlgn="b"/>
                      <a:r>
                        <a:rPr lang="pt-BR" sz="1400" b="0" i="0" u="none" strike="noStrike" dirty="0">
                          <a:solidFill>
                            <a:srgbClr val="000000"/>
                          </a:solidFill>
                          <a:latin typeface="Calibri"/>
                        </a:rPr>
                        <a:t>150</a:t>
                      </a:r>
                    </a:p>
                  </a:txBody>
                  <a:tcPr marL="9525" marR="9525" marT="9525" marB="0" anchor="ctr">
                    <a:lnL>
                      <a:noFill/>
                    </a:lnL>
                    <a:lnR>
                      <a:noFill/>
                    </a:lnR>
                    <a:lnT>
                      <a:noFill/>
                    </a:lnT>
                    <a:lnB>
                      <a:noFill/>
                    </a:lnB>
                  </a:tcPr>
                </a:tc>
                <a:tc>
                  <a:txBody>
                    <a:bodyPr/>
                    <a:lstStyle/>
                    <a:p>
                      <a:pPr algn="ctr" fontAlgn="b"/>
                      <a:r>
                        <a:rPr lang="pt-BR" sz="1400" b="0" i="0" u="none" strike="noStrike" dirty="0">
                          <a:solidFill>
                            <a:srgbClr val="000000"/>
                          </a:solidFill>
                          <a:latin typeface="Calibri"/>
                        </a:rPr>
                        <a:t>194</a:t>
                      </a:r>
                    </a:p>
                  </a:txBody>
                  <a:tcPr marL="9525" marR="9525" marT="9525" marB="0" anchor="ctr">
                    <a:lnL>
                      <a:noFill/>
                    </a:lnL>
                    <a:lnR>
                      <a:noFill/>
                    </a:lnR>
                    <a:lnT>
                      <a:noFill/>
                    </a:lnT>
                    <a:lnB>
                      <a:noFill/>
                    </a:lnB>
                  </a:tcPr>
                </a:tc>
                <a:tc>
                  <a:txBody>
                    <a:bodyPr/>
                    <a:lstStyle/>
                    <a:p>
                      <a:pPr algn="ctr" fontAlgn="b"/>
                      <a:r>
                        <a:rPr lang="pt-BR" sz="1400" b="0" i="0" u="none" strike="noStrike" dirty="0">
                          <a:solidFill>
                            <a:srgbClr val="000000"/>
                          </a:solidFill>
                          <a:latin typeface="Calibri"/>
                        </a:rPr>
                        <a:t>148</a:t>
                      </a:r>
                    </a:p>
                  </a:txBody>
                  <a:tcPr marL="9525" marR="9525" marT="9525" marB="0" anchor="ctr">
                    <a:lnL>
                      <a:noFill/>
                    </a:lnL>
                    <a:lnR>
                      <a:noFill/>
                    </a:lnR>
                    <a:lnT>
                      <a:noFill/>
                    </a:lnT>
                    <a:lnB>
                      <a:noFill/>
                    </a:lnB>
                  </a:tcPr>
                </a:tc>
                <a:tc>
                  <a:txBody>
                    <a:bodyPr/>
                    <a:lstStyle/>
                    <a:p>
                      <a:pPr algn="ctr" fontAlgn="b"/>
                      <a:r>
                        <a:rPr lang="pt-BR" sz="1400" b="0" i="0" u="none" strike="noStrike" dirty="0">
                          <a:solidFill>
                            <a:srgbClr val="000000"/>
                          </a:solidFill>
                          <a:latin typeface="Calibri"/>
                        </a:rPr>
                        <a:t>97</a:t>
                      </a:r>
                    </a:p>
                  </a:txBody>
                  <a:tcPr marL="9525" marR="9525" marT="9525" marB="0" anchor="ctr">
                    <a:lnL>
                      <a:noFill/>
                    </a:lnL>
                    <a:lnR>
                      <a:noFill/>
                    </a:lnR>
                    <a:lnT>
                      <a:noFill/>
                    </a:lnT>
                    <a:lnB>
                      <a:noFill/>
                    </a:lnB>
                  </a:tcPr>
                </a:tc>
                <a:tc>
                  <a:txBody>
                    <a:bodyPr/>
                    <a:lstStyle/>
                    <a:p>
                      <a:pPr algn="ctr" fontAlgn="b"/>
                      <a:r>
                        <a:rPr lang="pt-BR" sz="1400" b="0" i="0" u="none" strike="noStrike">
                          <a:solidFill>
                            <a:srgbClr val="000000"/>
                          </a:solidFill>
                          <a:latin typeface="Calibri"/>
                        </a:rPr>
                        <a:t>56</a:t>
                      </a:r>
                    </a:p>
                  </a:txBody>
                  <a:tcPr marL="9525" marR="9525" marT="9525" marB="0" anchor="ctr">
                    <a:lnL>
                      <a:noFill/>
                    </a:lnL>
                    <a:lnR>
                      <a:noFill/>
                    </a:lnR>
                    <a:lnT>
                      <a:noFill/>
                    </a:lnT>
                    <a:lnB>
                      <a:noFill/>
                    </a:lnB>
                  </a:tcPr>
                </a:tc>
                <a:tc>
                  <a:txBody>
                    <a:bodyPr/>
                    <a:lstStyle/>
                    <a:p>
                      <a:pPr algn="ctr" fontAlgn="b"/>
                      <a:r>
                        <a:rPr lang="pt-BR" sz="1400" b="0" i="0" u="none" strike="noStrike">
                          <a:solidFill>
                            <a:srgbClr val="000000"/>
                          </a:solidFill>
                          <a:latin typeface="Calibri"/>
                        </a:rPr>
                        <a:t>94</a:t>
                      </a:r>
                    </a:p>
                  </a:txBody>
                  <a:tcPr marL="9525" marR="9525" marT="9525" marB="0" anchor="ctr">
                    <a:lnL>
                      <a:noFill/>
                    </a:lnL>
                    <a:lnR>
                      <a:noFill/>
                    </a:lnR>
                    <a:lnT>
                      <a:noFill/>
                    </a:lnT>
                    <a:lnB>
                      <a:noFill/>
                    </a:lnB>
                  </a:tcPr>
                </a:tc>
              </a:tr>
              <a:tr h="535461">
                <a:tc>
                  <a:txBody>
                    <a:bodyPr/>
                    <a:lstStyle/>
                    <a:p>
                      <a:pPr algn="l" fontAlgn="b"/>
                      <a:r>
                        <a:rPr lang="pt-BR" sz="1400" b="0" i="0" u="none" strike="noStrike" dirty="0">
                          <a:solidFill>
                            <a:srgbClr val="000000"/>
                          </a:solidFill>
                          <a:latin typeface="Calibri"/>
                        </a:rPr>
                        <a:t>Estadual</a:t>
                      </a:r>
                    </a:p>
                  </a:txBody>
                  <a:tcPr marL="9525" marR="9525" marT="9525" marB="0" anchor="ctr">
                    <a:lnL>
                      <a:noFill/>
                    </a:lnL>
                    <a:lnR>
                      <a:noFill/>
                    </a:lnR>
                    <a:lnT>
                      <a:noFill/>
                    </a:lnT>
                    <a:lnB>
                      <a:noFill/>
                    </a:lnB>
                    <a:solidFill>
                      <a:schemeClr val="accent1">
                        <a:lumMod val="20000"/>
                        <a:lumOff val="80000"/>
                      </a:schemeClr>
                    </a:solidFill>
                  </a:tcPr>
                </a:tc>
                <a:tc>
                  <a:txBody>
                    <a:bodyPr/>
                    <a:lstStyle/>
                    <a:p>
                      <a:pPr algn="ctr" fontAlgn="b"/>
                      <a:r>
                        <a:rPr lang="pt-BR" sz="1400" b="0" i="0" u="none" strike="noStrike" dirty="0">
                          <a:solidFill>
                            <a:srgbClr val="000000"/>
                          </a:solidFill>
                          <a:latin typeface="Calibri"/>
                        </a:rPr>
                        <a:t>16</a:t>
                      </a:r>
                    </a:p>
                  </a:txBody>
                  <a:tcPr marL="9525" marR="9525" marT="9525" marB="0" anchor="ctr">
                    <a:lnL>
                      <a:noFill/>
                    </a:lnL>
                    <a:lnR>
                      <a:noFill/>
                    </a:lnR>
                    <a:lnT>
                      <a:noFill/>
                    </a:lnT>
                    <a:lnB>
                      <a:noFill/>
                    </a:lnB>
                    <a:solidFill>
                      <a:schemeClr val="accent1">
                        <a:lumMod val="20000"/>
                        <a:lumOff val="80000"/>
                      </a:schemeClr>
                    </a:solidFill>
                  </a:tcPr>
                </a:tc>
                <a:tc>
                  <a:txBody>
                    <a:bodyPr/>
                    <a:lstStyle/>
                    <a:p>
                      <a:pPr algn="ctr" fontAlgn="b"/>
                      <a:r>
                        <a:rPr lang="pt-BR" sz="1400" b="0" i="0" u="none" strike="noStrike" dirty="0">
                          <a:solidFill>
                            <a:srgbClr val="000000"/>
                          </a:solidFill>
                          <a:latin typeface="Calibri"/>
                        </a:rPr>
                        <a:t>0</a:t>
                      </a:r>
                    </a:p>
                  </a:txBody>
                  <a:tcPr marL="9525" marR="9525" marT="9525" marB="0" anchor="ctr">
                    <a:lnL>
                      <a:noFill/>
                    </a:lnL>
                    <a:lnR>
                      <a:noFill/>
                    </a:lnR>
                    <a:lnT>
                      <a:noFill/>
                    </a:lnT>
                    <a:lnB>
                      <a:noFill/>
                    </a:lnB>
                    <a:solidFill>
                      <a:schemeClr val="accent1">
                        <a:lumMod val="20000"/>
                        <a:lumOff val="80000"/>
                      </a:schemeClr>
                    </a:solidFill>
                  </a:tcPr>
                </a:tc>
                <a:tc>
                  <a:txBody>
                    <a:bodyPr/>
                    <a:lstStyle/>
                    <a:p>
                      <a:pPr algn="ctr" fontAlgn="b"/>
                      <a:r>
                        <a:rPr lang="pt-BR" sz="1400" b="0" i="0" u="none" strike="noStrike" dirty="0">
                          <a:solidFill>
                            <a:srgbClr val="000000"/>
                          </a:solidFill>
                          <a:latin typeface="Calibri"/>
                        </a:rPr>
                        <a:t>2,651</a:t>
                      </a:r>
                    </a:p>
                  </a:txBody>
                  <a:tcPr marL="9525" marR="9525" marT="9525" marB="0" anchor="ctr">
                    <a:lnL>
                      <a:noFill/>
                    </a:lnL>
                    <a:lnR>
                      <a:noFill/>
                    </a:lnR>
                    <a:lnT>
                      <a:noFill/>
                    </a:lnT>
                    <a:lnB>
                      <a:noFill/>
                    </a:lnB>
                    <a:solidFill>
                      <a:schemeClr val="accent1">
                        <a:lumMod val="20000"/>
                        <a:lumOff val="80000"/>
                      </a:schemeClr>
                    </a:solidFill>
                  </a:tcPr>
                </a:tc>
                <a:tc>
                  <a:txBody>
                    <a:bodyPr/>
                    <a:lstStyle/>
                    <a:p>
                      <a:pPr algn="ctr" fontAlgn="b"/>
                      <a:r>
                        <a:rPr lang="pt-BR" sz="1400" b="0" i="0" u="none" strike="noStrike" dirty="0">
                          <a:solidFill>
                            <a:srgbClr val="000000"/>
                          </a:solidFill>
                          <a:latin typeface="Calibri"/>
                        </a:rPr>
                        <a:t>0</a:t>
                      </a:r>
                    </a:p>
                  </a:txBody>
                  <a:tcPr marL="9525" marR="9525" marT="9525" marB="0" anchor="ctr">
                    <a:lnL>
                      <a:noFill/>
                    </a:lnL>
                    <a:lnR>
                      <a:noFill/>
                    </a:lnR>
                    <a:lnT>
                      <a:noFill/>
                    </a:lnT>
                    <a:lnB>
                      <a:noFill/>
                    </a:lnB>
                    <a:solidFill>
                      <a:schemeClr val="accent1">
                        <a:lumMod val="20000"/>
                        <a:lumOff val="80000"/>
                      </a:schemeClr>
                    </a:solidFill>
                  </a:tcPr>
                </a:tc>
                <a:tc>
                  <a:txBody>
                    <a:bodyPr/>
                    <a:lstStyle/>
                    <a:p>
                      <a:pPr algn="ctr" fontAlgn="b"/>
                      <a:r>
                        <a:rPr lang="pt-BR" sz="1400" b="0" i="0" u="none" strike="noStrike" dirty="0">
                          <a:solidFill>
                            <a:srgbClr val="000000"/>
                          </a:solidFill>
                          <a:latin typeface="Calibri"/>
                        </a:rPr>
                        <a:t>114</a:t>
                      </a:r>
                    </a:p>
                  </a:txBody>
                  <a:tcPr marL="9525" marR="9525" marT="9525" marB="0" anchor="ctr">
                    <a:lnL>
                      <a:noFill/>
                    </a:lnL>
                    <a:lnR>
                      <a:noFill/>
                    </a:lnR>
                    <a:lnT>
                      <a:noFill/>
                    </a:lnT>
                    <a:lnB>
                      <a:noFill/>
                    </a:lnB>
                    <a:solidFill>
                      <a:schemeClr val="accent1">
                        <a:lumMod val="20000"/>
                        <a:lumOff val="80000"/>
                      </a:schemeClr>
                    </a:solidFill>
                  </a:tcPr>
                </a:tc>
                <a:tc>
                  <a:txBody>
                    <a:bodyPr/>
                    <a:lstStyle/>
                    <a:p>
                      <a:pPr algn="ctr" fontAlgn="b"/>
                      <a:r>
                        <a:rPr lang="pt-BR" sz="1400" b="0" i="0" u="none" strike="noStrike" dirty="0">
                          <a:solidFill>
                            <a:srgbClr val="000000"/>
                          </a:solidFill>
                          <a:latin typeface="Calibri"/>
                        </a:rPr>
                        <a:t>95</a:t>
                      </a:r>
                    </a:p>
                  </a:txBody>
                  <a:tcPr marL="9525" marR="9525" marT="9525" marB="0" anchor="ctr">
                    <a:lnL>
                      <a:noFill/>
                    </a:lnL>
                    <a:lnR>
                      <a:noFill/>
                    </a:lnR>
                    <a:lnT>
                      <a:noFill/>
                    </a:lnT>
                    <a:lnB>
                      <a:noFill/>
                    </a:lnB>
                    <a:solidFill>
                      <a:schemeClr val="accent1">
                        <a:lumMod val="20000"/>
                        <a:lumOff val="80000"/>
                      </a:schemeClr>
                    </a:solidFill>
                  </a:tcPr>
                </a:tc>
              </a:tr>
              <a:tr h="535461">
                <a:tc>
                  <a:txBody>
                    <a:bodyPr/>
                    <a:lstStyle/>
                    <a:p>
                      <a:pPr algn="l" fontAlgn="b"/>
                      <a:r>
                        <a:rPr lang="pt-BR" sz="1400" b="0" i="0" u="none" strike="noStrike">
                          <a:solidFill>
                            <a:srgbClr val="000000"/>
                          </a:solidFill>
                          <a:latin typeface="Calibri"/>
                        </a:rPr>
                        <a:t>Municipal</a:t>
                      </a:r>
                    </a:p>
                  </a:txBody>
                  <a:tcPr marL="9525" marR="9525" marT="9525" marB="0" anchor="ctr">
                    <a:lnL>
                      <a:noFill/>
                    </a:lnL>
                    <a:lnR>
                      <a:noFill/>
                    </a:lnR>
                    <a:lnT>
                      <a:noFill/>
                    </a:lnT>
                    <a:lnB>
                      <a:noFill/>
                    </a:lnB>
                  </a:tcPr>
                </a:tc>
                <a:tc>
                  <a:txBody>
                    <a:bodyPr/>
                    <a:lstStyle/>
                    <a:p>
                      <a:pPr algn="ctr" fontAlgn="b"/>
                      <a:r>
                        <a:rPr lang="pt-BR" sz="1400" b="0" i="0" u="none" strike="noStrike" dirty="0">
                          <a:solidFill>
                            <a:srgbClr val="000000"/>
                          </a:solidFill>
                          <a:latin typeface="Calibri"/>
                        </a:rPr>
                        <a:t>238,782</a:t>
                      </a:r>
                    </a:p>
                  </a:txBody>
                  <a:tcPr marL="9525" marR="9525" marT="9525" marB="0" anchor="ctr">
                    <a:lnL>
                      <a:noFill/>
                    </a:lnL>
                    <a:lnR>
                      <a:noFill/>
                    </a:lnR>
                    <a:lnT>
                      <a:noFill/>
                    </a:lnT>
                    <a:lnB>
                      <a:noFill/>
                    </a:lnB>
                  </a:tcPr>
                </a:tc>
                <a:tc>
                  <a:txBody>
                    <a:bodyPr/>
                    <a:lstStyle/>
                    <a:p>
                      <a:pPr algn="ctr" fontAlgn="b"/>
                      <a:r>
                        <a:rPr lang="pt-BR" sz="1400" b="0" i="0" u="none" strike="noStrike" dirty="0">
                          <a:solidFill>
                            <a:srgbClr val="000000"/>
                          </a:solidFill>
                          <a:latin typeface="Calibri"/>
                        </a:rPr>
                        <a:t>252,469</a:t>
                      </a:r>
                    </a:p>
                  </a:txBody>
                  <a:tcPr marL="9525" marR="9525" marT="9525" marB="0" anchor="ctr">
                    <a:lnL>
                      <a:noFill/>
                    </a:lnL>
                    <a:lnR>
                      <a:noFill/>
                    </a:lnR>
                    <a:lnT>
                      <a:noFill/>
                    </a:lnT>
                    <a:lnB>
                      <a:noFill/>
                    </a:lnB>
                  </a:tcPr>
                </a:tc>
                <a:tc>
                  <a:txBody>
                    <a:bodyPr/>
                    <a:lstStyle/>
                    <a:p>
                      <a:pPr algn="ctr" fontAlgn="b"/>
                      <a:r>
                        <a:rPr lang="pt-BR" sz="1400" b="0" i="0" u="none" strike="noStrike" dirty="0">
                          <a:solidFill>
                            <a:srgbClr val="000000"/>
                          </a:solidFill>
                          <a:latin typeface="Calibri"/>
                        </a:rPr>
                        <a:t>285,216</a:t>
                      </a:r>
                    </a:p>
                  </a:txBody>
                  <a:tcPr marL="9525" marR="9525" marT="9525" marB="0" anchor="ctr">
                    <a:lnL>
                      <a:noFill/>
                    </a:lnL>
                    <a:lnR>
                      <a:noFill/>
                    </a:lnR>
                    <a:lnT>
                      <a:noFill/>
                    </a:lnT>
                    <a:lnB>
                      <a:noFill/>
                    </a:lnB>
                  </a:tcPr>
                </a:tc>
                <a:tc>
                  <a:txBody>
                    <a:bodyPr/>
                    <a:lstStyle/>
                    <a:p>
                      <a:pPr algn="ctr" fontAlgn="b"/>
                      <a:r>
                        <a:rPr lang="pt-BR" sz="1400" b="0" i="0" u="none" strike="noStrike" dirty="0">
                          <a:solidFill>
                            <a:srgbClr val="000000"/>
                          </a:solidFill>
                          <a:latin typeface="Calibri"/>
                        </a:rPr>
                        <a:t>268,367</a:t>
                      </a:r>
                    </a:p>
                  </a:txBody>
                  <a:tcPr marL="9525" marR="9525" marT="9525" marB="0" anchor="ctr">
                    <a:lnL>
                      <a:noFill/>
                    </a:lnL>
                    <a:lnR>
                      <a:noFill/>
                    </a:lnR>
                    <a:lnT>
                      <a:noFill/>
                    </a:lnT>
                    <a:lnB>
                      <a:noFill/>
                    </a:lnB>
                  </a:tcPr>
                </a:tc>
                <a:tc>
                  <a:txBody>
                    <a:bodyPr/>
                    <a:lstStyle/>
                    <a:p>
                      <a:pPr algn="ctr" fontAlgn="b"/>
                      <a:r>
                        <a:rPr lang="pt-BR" sz="1400" b="0" i="0" u="none" strike="noStrike">
                          <a:solidFill>
                            <a:srgbClr val="000000"/>
                          </a:solidFill>
                          <a:latin typeface="Calibri"/>
                        </a:rPr>
                        <a:t>267,138</a:t>
                      </a:r>
                    </a:p>
                  </a:txBody>
                  <a:tcPr marL="9525" marR="9525" marT="9525" marB="0" anchor="ctr">
                    <a:lnL>
                      <a:noFill/>
                    </a:lnL>
                    <a:lnR>
                      <a:noFill/>
                    </a:lnR>
                    <a:lnT>
                      <a:noFill/>
                    </a:lnT>
                    <a:lnB>
                      <a:noFill/>
                    </a:lnB>
                  </a:tcPr>
                </a:tc>
                <a:tc>
                  <a:txBody>
                    <a:bodyPr/>
                    <a:lstStyle/>
                    <a:p>
                      <a:pPr algn="ctr" fontAlgn="b"/>
                      <a:r>
                        <a:rPr lang="pt-BR" sz="1400" b="0" i="0" u="none" strike="noStrike">
                          <a:solidFill>
                            <a:srgbClr val="000000"/>
                          </a:solidFill>
                          <a:latin typeface="Calibri"/>
                        </a:rPr>
                        <a:t>181,647</a:t>
                      </a:r>
                    </a:p>
                  </a:txBody>
                  <a:tcPr marL="9525" marR="9525" marT="9525" marB="0" anchor="ctr">
                    <a:lnL>
                      <a:noFill/>
                    </a:lnL>
                    <a:lnR>
                      <a:noFill/>
                    </a:lnR>
                    <a:lnT>
                      <a:noFill/>
                    </a:lnT>
                    <a:lnB>
                      <a:noFill/>
                    </a:lnB>
                  </a:tcPr>
                </a:tc>
              </a:tr>
              <a:tr h="535461">
                <a:tc>
                  <a:txBody>
                    <a:bodyPr/>
                    <a:lstStyle/>
                    <a:p>
                      <a:pPr algn="l" fontAlgn="b"/>
                      <a:r>
                        <a:rPr lang="pt-BR" sz="1400" b="0" i="0" u="none" strike="noStrike" dirty="0">
                          <a:solidFill>
                            <a:srgbClr val="000000"/>
                          </a:solidFill>
                          <a:latin typeface="Calibri"/>
                        </a:rPr>
                        <a:t>Privada</a:t>
                      </a:r>
                    </a:p>
                  </a:txBody>
                  <a:tcPr marL="9525" marR="9525" marT="9525" marB="0" anchor="ctr">
                    <a:lnL>
                      <a:noFill/>
                    </a:lnL>
                    <a:lnR>
                      <a:noFill/>
                    </a:lnR>
                    <a:lnT>
                      <a:noFill/>
                    </a:lnT>
                    <a:lnB>
                      <a:noFill/>
                    </a:lnB>
                    <a:solidFill>
                      <a:schemeClr val="accent1">
                        <a:lumMod val="20000"/>
                        <a:lumOff val="80000"/>
                      </a:schemeClr>
                    </a:solidFill>
                  </a:tcPr>
                </a:tc>
                <a:tc>
                  <a:txBody>
                    <a:bodyPr/>
                    <a:lstStyle/>
                    <a:p>
                      <a:pPr algn="ctr" fontAlgn="b"/>
                      <a:r>
                        <a:rPr lang="pt-BR" sz="1400" b="0" i="0" u="none" strike="noStrike" dirty="0">
                          <a:solidFill>
                            <a:srgbClr val="000000"/>
                          </a:solidFill>
                          <a:latin typeface="Calibri"/>
                        </a:rPr>
                        <a:t>85,598</a:t>
                      </a:r>
                    </a:p>
                  </a:txBody>
                  <a:tcPr marL="9525" marR="9525" marT="9525" marB="0" anchor="ctr">
                    <a:lnL>
                      <a:noFill/>
                    </a:lnL>
                    <a:lnR>
                      <a:noFill/>
                    </a:lnR>
                    <a:lnT>
                      <a:noFill/>
                    </a:lnT>
                    <a:lnB>
                      <a:noFill/>
                    </a:lnB>
                    <a:solidFill>
                      <a:schemeClr val="accent1">
                        <a:lumMod val="20000"/>
                        <a:lumOff val="80000"/>
                      </a:schemeClr>
                    </a:solidFill>
                  </a:tcPr>
                </a:tc>
                <a:tc>
                  <a:txBody>
                    <a:bodyPr/>
                    <a:lstStyle/>
                    <a:p>
                      <a:pPr algn="ctr" fontAlgn="b"/>
                      <a:r>
                        <a:rPr lang="pt-BR" sz="1400" b="0" i="0" u="none" strike="noStrike" dirty="0">
                          <a:solidFill>
                            <a:srgbClr val="000000"/>
                          </a:solidFill>
                          <a:latin typeface="Calibri"/>
                        </a:rPr>
                        <a:t>96,728</a:t>
                      </a:r>
                    </a:p>
                  </a:txBody>
                  <a:tcPr marL="9525" marR="9525" marT="9525" marB="0" anchor="ctr">
                    <a:lnL>
                      <a:noFill/>
                    </a:lnL>
                    <a:lnR>
                      <a:noFill/>
                    </a:lnR>
                    <a:lnT>
                      <a:noFill/>
                    </a:lnT>
                    <a:lnB>
                      <a:noFill/>
                    </a:lnB>
                    <a:solidFill>
                      <a:schemeClr val="accent1">
                        <a:lumMod val="20000"/>
                        <a:lumOff val="80000"/>
                      </a:schemeClr>
                    </a:solidFill>
                  </a:tcPr>
                </a:tc>
                <a:tc>
                  <a:txBody>
                    <a:bodyPr/>
                    <a:lstStyle/>
                    <a:p>
                      <a:pPr algn="ctr" fontAlgn="b"/>
                      <a:r>
                        <a:rPr lang="pt-BR" sz="1400" b="0" i="0" u="none" strike="noStrike" dirty="0">
                          <a:solidFill>
                            <a:srgbClr val="000000"/>
                          </a:solidFill>
                          <a:latin typeface="Calibri"/>
                        </a:rPr>
                        <a:t>102,426</a:t>
                      </a:r>
                    </a:p>
                  </a:txBody>
                  <a:tcPr marL="9525" marR="9525" marT="9525" marB="0" anchor="ctr">
                    <a:lnL>
                      <a:noFill/>
                    </a:lnL>
                    <a:lnR>
                      <a:noFill/>
                    </a:lnR>
                    <a:lnT>
                      <a:noFill/>
                    </a:lnT>
                    <a:lnB>
                      <a:noFill/>
                    </a:lnB>
                    <a:solidFill>
                      <a:schemeClr val="accent1">
                        <a:lumMod val="20000"/>
                        <a:lumOff val="80000"/>
                      </a:schemeClr>
                    </a:solidFill>
                  </a:tcPr>
                </a:tc>
                <a:tc>
                  <a:txBody>
                    <a:bodyPr/>
                    <a:lstStyle/>
                    <a:p>
                      <a:pPr algn="ctr" fontAlgn="b"/>
                      <a:r>
                        <a:rPr lang="pt-BR" sz="1400" b="0" i="0" u="none" strike="noStrike" dirty="0">
                          <a:solidFill>
                            <a:srgbClr val="000000"/>
                          </a:solidFill>
                          <a:latin typeface="Calibri"/>
                        </a:rPr>
                        <a:t>100,759</a:t>
                      </a:r>
                    </a:p>
                  </a:txBody>
                  <a:tcPr marL="9525" marR="9525" marT="9525" marB="0" anchor="ctr">
                    <a:lnL>
                      <a:noFill/>
                    </a:lnL>
                    <a:lnR>
                      <a:noFill/>
                    </a:lnR>
                    <a:lnT>
                      <a:noFill/>
                    </a:lnT>
                    <a:lnB>
                      <a:noFill/>
                    </a:lnB>
                    <a:solidFill>
                      <a:schemeClr val="accent1">
                        <a:lumMod val="20000"/>
                        <a:lumOff val="80000"/>
                      </a:schemeClr>
                    </a:solidFill>
                  </a:tcPr>
                </a:tc>
                <a:tc>
                  <a:txBody>
                    <a:bodyPr/>
                    <a:lstStyle/>
                    <a:p>
                      <a:pPr algn="ctr" fontAlgn="b"/>
                      <a:r>
                        <a:rPr lang="pt-BR" sz="1400" b="0" i="0" u="none" strike="noStrike" dirty="0">
                          <a:solidFill>
                            <a:srgbClr val="000000"/>
                          </a:solidFill>
                          <a:latin typeface="Calibri"/>
                        </a:rPr>
                        <a:t>100,864</a:t>
                      </a:r>
                    </a:p>
                  </a:txBody>
                  <a:tcPr marL="9525" marR="9525" marT="9525" marB="0" anchor="ctr">
                    <a:lnL>
                      <a:noFill/>
                    </a:lnL>
                    <a:lnR>
                      <a:noFill/>
                    </a:lnR>
                    <a:lnT>
                      <a:noFill/>
                    </a:lnT>
                    <a:lnB>
                      <a:noFill/>
                    </a:lnB>
                    <a:solidFill>
                      <a:schemeClr val="accent1">
                        <a:lumMod val="20000"/>
                        <a:lumOff val="80000"/>
                      </a:schemeClr>
                    </a:solidFill>
                  </a:tcPr>
                </a:tc>
                <a:tc>
                  <a:txBody>
                    <a:bodyPr/>
                    <a:lstStyle/>
                    <a:p>
                      <a:pPr algn="ctr" fontAlgn="b"/>
                      <a:r>
                        <a:rPr lang="pt-BR" sz="1400" b="0" i="0" u="none" strike="noStrike" dirty="0">
                          <a:solidFill>
                            <a:srgbClr val="000000"/>
                          </a:solidFill>
                          <a:latin typeface="Calibri"/>
                        </a:rPr>
                        <a:t>70,370</a:t>
                      </a:r>
                    </a:p>
                  </a:txBody>
                  <a:tcPr marL="9525" marR="9525" marT="9525" marB="0" anchor="ctr">
                    <a:lnL>
                      <a:noFill/>
                    </a:lnL>
                    <a:lnR>
                      <a:noFill/>
                    </a:lnR>
                    <a:lnT>
                      <a:noFill/>
                    </a:lnT>
                    <a:lnB>
                      <a:noFill/>
                    </a:lnB>
                    <a:solidFill>
                      <a:schemeClr val="accent1">
                        <a:lumMod val="20000"/>
                        <a:lumOff val="80000"/>
                      </a:schemeClr>
                    </a:solidFill>
                  </a:tcPr>
                </a:tc>
              </a:tr>
              <a:tr h="535461">
                <a:tc>
                  <a:txBody>
                    <a:bodyPr/>
                    <a:lstStyle/>
                    <a:p>
                      <a:pPr algn="l" fontAlgn="b"/>
                      <a:r>
                        <a:rPr lang="pt-BR" sz="1400" b="1" i="0" u="none" strike="noStrike" dirty="0">
                          <a:solidFill>
                            <a:srgbClr val="000000"/>
                          </a:solidFill>
                          <a:latin typeface="Calibri"/>
                        </a:rPr>
                        <a:t>Total</a:t>
                      </a:r>
                    </a:p>
                  </a:txBody>
                  <a:tcPr marL="9525" marR="9525" marT="9525" marB="0" anchor="ctr">
                    <a:lnL>
                      <a:noFill/>
                    </a:lnL>
                    <a:lnR>
                      <a:noFill/>
                    </a:lnR>
                    <a:lnT>
                      <a:noFill/>
                    </a:lnT>
                    <a:lnB>
                      <a:noFill/>
                    </a:lnB>
                  </a:tcPr>
                </a:tc>
                <a:tc>
                  <a:txBody>
                    <a:bodyPr/>
                    <a:lstStyle/>
                    <a:p>
                      <a:pPr algn="ctr" fontAlgn="b"/>
                      <a:r>
                        <a:rPr lang="pt-BR" sz="1400" b="1" i="0" u="none" strike="noStrike">
                          <a:solidFill>
                            <a:srgbClr val="000000"/>
                          </a:solidFill>
                          <a:latin typeface="Calibri"/>
                        </a:rPr>
                        <a:t>324,546</a:t>
                      </a:r>
                    </a:p>
                  </a:txBody>
                  <a:tcPr marL="9525" marR="9525" marT="9525" marB="0" anchor="ctr">
                    <a:lnL>
                      <a:noFill/>
                    </a:lnL>
                    <a:lnR>
                      <a:noFill/>
                    </a:lnR>
                    <a:lnT>
                      <a:noFill/>
                    </a:lnT>
                    <a:lnB>
                      <a:noFill/>
                    </a:lnB>
                  </a:tcPr>
                </a:tc>
                <a:tc>
                  <a:txBody>
                    <a:bodyPr/>
                    <a:lstStyle/>
                    <a:p>
                      <a:pPr algn="ctr" fontAlgn="b"/>
                      <a:r>
                        <a:rPr lang="pt-BR" sz="1400" b="1" i="0" u="none" strike="noStrike">
                          <a:solidFill>
                            <a:srgbClr val="000000"/>
                          </a:solidFill>
                          <a:latin typeface="Calibri"/>
                        </a:rPr>
                        <a:t>349,391</a:t>
                      </a:r>
                    </a:p>
                  </a:txBody>
                  <a:tcPr marL="9525" marR="9525" marT="9525" marB="0" anchor="ctr">
                    <a:lnL>
                      <a:noFill/>
                    </a:lnL>
                    <a:lnR>
                      <a:noFill/>
                    </a:lnR>
                    <a:lnT>
                      <a:noFill/>
                    </a:lnT>
                    <a:lnB>
                      <a:noFill/>
                    </a:lnB>
                  </a:tcPr>
                </a:tc>
                <a:tc>
                  <a:txBody>
                    <a:bodyPr/>
                    <a:lstStyle/>
                    <a:p>
                      <a:pPr algn="ctr" fontAlgn="b"/>
                      <a:r>
                        <a:rPr lang="pt-BR" sz="1400" b="1" i="0" u="none" strike="noStrike">
                          <a:solidFill>
                            <a:srgbClr val="000000"/>
                          </a:solidFill>
                          <a:latin typeface="Calibri"/>
                        </a:rPr>
                        <a:t>390,441</a:t>
                      </a:r>
                    </a:p>
                  </a:txBody>
                  <a:tcPr marL="9525" marR="9525" marT="9525" marB="0" anchor="ctr">
                    <a:lnL>
                      <a:noFill/>
                    </a:lnL>
                    <a:lnR>
                      <a:noFill/>
                    </a:lnR>
                    <a:lnT>
                      <a:noFill/>
                    </a:lnT>
                    <a:lnB>
                      <a:noFill/>
                    </a:lnB>
                  </a:tcPr>
                </a:tc>
                <a:tc>
                  <a:txBody>
                    <a:bodyPr/>
                    <a:lstStyle/>
                    <a:p>
                      <a:pPr algn="ctr" fontAlgn="b"/>
                      <a:r>
                        <a:rPr lang="pt-BR" sz="1400" b="1" i="0" u="none" strike="noStrike" dirty="0">
                          <a:solidFill>
                            <a:srgbClr val="000000"/>
                          </a:solidFill>
                          <a:latin typeface="Calibri"/>
                        </a:rPr>
                        <a:t>369,223</a:t>
                      </a:r>
                    </a:p>
                  </a:txBody>
                  <a:tcPr marL="9525" marR="9525" marT="9525" marB="0" anchor="ctr">
                    <a:lnL>
                      <a:noFill/>
                    </a:lnL>
                    <a:lnR>
                      <a:noFill/>
                    </a:lnR>
                    <a:lnT>
                      <a:noFill/>
                    </a:lnT>
                    <a:lnB>
                      <a:noFill/>
                    </a:lnB>
                  </a:tcPr>
                </a:tc>
                <a:tc>
                  <a:txBody>
                    <a:bodyPr/>
                    <a:lstStyle/>
                    <a:p>
                      <a:pPr algn="ctr" fontAlgn="b"/>
                      <a:r>
                        <a:rPr lang="pt-BR" sz="1400" b="1" i="0" u="none" strike="noStrike" dirty="0">
                          <a:solidFill>
                            <a:srgbClr val="000000"/>
                          </a:solidFill>
                          <a:latin typeface="Calibri"/>
                        </a:rPr>
                        <a:t>368,172</a:t>
                      </a:r>
                    </a:p>
                  </a:txBody>
                  <a:tcPr marL="9525" marR="9525" marT="9525" marB="0" anchor="ctr">
                    <a:lnL>
                      <a:noFill/>
                    </a:lnL>
                    <a:lnR>
                      <a:noFill/>
                    </a:lnR>
                    <a:lnT>
                      <a:noFill/>
                    </a:lnT>
                    <a:lnB>
                      <a:noFill/>
                    </a:lnB>
                  </a:tcPr>
                </a:tc>
                <a:tc>
                  <a:txBody>
                    <a:bodyPr/>
                    <a:lstStyle/>
                    <a:p>
                      <a:pPr algn="ctr" fontAlgn="b"/>
                      <a:r>
                        <a:rPr lang="pt-BR" sz="1400" b="1" i="0" u="none" strike="noStrike" dirty="0">
                          <a:solidFill>
                            <a:srgbClr val="000000"/>
                          </a:solidFill>
                          <a:latin typeface="Calibri"/>
                        </a:rPr>
                        <a:t>252,206</a:t>
                      </a:r>
                    </a:p>
                  </a:txBody>
                  <a:tcPr marL="9525" marR="9525" marT="9525" marB="0" anchor="ctr">
                    <a:lnL>
                      <a:noFill/>
                    </a:lnL>
                    <a:lnR>
                      <a:noFill/>
                    </a:lnR>
                    <a:lnT>
                      <a:noFill/>
                    </a:lnT>
                    <a:lnB>
                      <a:noFill/>
                    </a:lnB>
                  </a:tcPr>
                </a:tc>
              </a:tr>
            </a:tbl>
          </a:graphicData>
        </a:graphic>
      </p:graphicFrame>
      <p:sp>
        <p:nvSpPr>
          <p:cNvPr id="5" name="Retângulo 4"/>
          <p:cNvSpPr/>
          <p:nvPr/>
        </p:nvSpPr>
        <p:spPr>
          <a:xfrm>
            <a:off x="395536" y="1124744"/>
            <a:ext cx="8136904" cy="646331"/>
          </a:xfrm>
          <a:prstGeom prst="rect">
            <a:avLst/>
          </a:prstGeom>
        </p:spPr>
        <p:txBody>
          <a:bodyPr wrap="square">
            <a:spAutoFit/>
          </a:bodyPr>
          <a:lstStyle/>
          <a:p>
            <a:r>
              <a:rPr lang="pt-BR" dirty="0" smtClean="0"/>
              <a:t>Matrículas na pré-escola, segundo a dependência administrativa e natureza da instituição, município de São Paulo, 2001 - 2011</a:t>
            </a:r>
            <a:endParaRPr lang="pt-BR" dirty="0"/>
          </a:p>
        </p:txBody>
      </p:sp>
      <p:sp>
        <p:nvSpPr>
          <p:cNvPr id="31745" name="Rectangle 1"/>
          <p:cNvSpPr>
            <a:spLocks noChangeArrowheads="1"/>
          </p:cNvSpPr>
          <p:nvPr/>
        </p:nvSpPr>
        <p:spPr bwMode="auto">
          <a:xfrm>
            <a:off x="395536" y="5661248"/>
            <a:ext cx="2987824"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0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Fonte</a:t>
            </a:r>
            <a:r>
              <a:rPr kumimoji="0" lang="pt-BR" sz="1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MEC/INEP Censo Escolar, 2001 a 2011</a:t>
            </a:r>
            <a:endParaRPr kumimoji="0" lang="pt-B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Mapa14.png"/>
          <p:cNvPicPr>
            <a:picLocks noGrp="1" noChangeAspect="1"/>
          </p:cNvPicPr>
          <p:nvPr isPhoto="1"/>
        </p:nvPicPr>
        <p:blipFill>
          <a:blip r:embed="rId3" cstate="print"/>
          <a:stretch>
            <a:fillRect/>
          </a:stretch>
        </p:blipFill>
        <p:spPr>
          <a:xfrm>
            <a:off x="453228" y="1132976"/>
            <a:ext cx="6926933" cy="5653015"/>
          </a:xfrm>
          <a:prstGeom prst="rect">
            <a:avLst/>
          </a:prstGeom>
          <a:noFill/>
          <a:ln>
            <a:noFill/>
          </a:ln>
        </p:spPr>
      </p:pic>
      <p:sp>
        <p:nvSpPr>
          <p:cNvPr id="7" name="Rectangle 1"/>
          <p:cNvSpPr>
            <a:spLocks noChangeArrowheads="1"/>
          </p:cNvSpPr>
          <p:nvPr/>
        </p:nvSpPr>
        <p:spPr bwMode="auto">
          <a:xfrm>
            <a:off x="4788024" y="6288996"/>
            <a:ext cx="4176464"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r"/>
            <a:r>
              <a:rPr lang="pt-BR" sz="1200" b="1" dirty="0" smtClean="0"/>
              <a:t>Fonte:</a:t>
            </a:r>
            <a:r>
              <a:rPr lang="pt-BR" sz="1200" dirty="0" smtClean="0"/>
              <a:t> SEADE, Sistema de Projeção Populacional, 2011; Microdados do Censo Escolar, 2011</a:t>
            </a:r>
            <a:endParaRPr lang="pt-BR" sz="1200" dirty="0"/>
          </a:p>
        </p:txBody>
      </p:sp>
      <p:sp>
        <p:nvSpPr>
          <p:cNvPr id="8" name="CaixaDeTexto 7"/>
          <p:cNvSpPr txBox="1"/>
          <p:nvPr/>
        </p:nvSpPr>
        <p:spPr>
          <a:xfrm>
            <a:off x="4644008" y="1268760"/>
            <a:ext cx="4355976" cy="369332"/>
          </a:xfrm>
          <a:prstGeom prst="rect">
            <a:avLst/>
          </a:prstGeom>
          <a:noFill/>
        </p:spPr>
        <p:txBody>
          <a:bodyPr wrap="square" rtlCol="0">
            <a:spAutoFit/>
          </a:bodyPr>
          <a:lstStyle/>
          <a:p>
            <a:pPr algn="r"/>
            <a:r>
              <a:rPr lang="en-US" dirty="0" err="1" smtClean="0"/>
              <a:t>Taxa</a:t>
            </a:r>
            <a:r>
              <a:rPr lang="en-US" dirty="0" smtClean="0"/>
              <a:t> de </a:t>
            </a:r>
            <a:r>
              <a:rPr lang="en-US" dirty="0" err="1" smtClean="0"/>
              <a:t>frequência</a:t>
            </a:r>
            <a:r>
              <a:rPr lang="en-US" dirty="0" smtClean="0"/>
              <a:t> </a:t>
            </a:r>
            <a:r>
              <a:rPr lang="en-US" dirty="0" err="1" smtClean="0"/>
              <a:t>líquida</a:t>
            </a:r>
            <a:r>
              <a:rPr lang="en-US" dirty="0" smtClean="0"/>
              <a:t>, 4 e 5 </a:t>
            </a:r>
            <a:r>
              <a:rPr lang="en-US" dirty="0" err="1" smtClean="0"/>
              <a:t>anos</a:t>
            </a:r>
            <a:r>
              <a:rPr lang="en-US" dirty="0" smtClean="0"/>
              <a:t>, 2011</a:t>
            </a:r>
            <a:endParaRPr lang="pt-BR" dirty="0"/>
          </a:p>
        </p:txBody>
      </p:sp>
      <p:sp>
        <p:nvSpPr>
          <p:cNvPr id="6" name="Título 1"/>
          <p:cNvSpPr txBox="1">
            <a:spLocks/>
          </p:cNvSpPr>
          <p:nvPr/>
        </p:nvSpPr>
        <p:spPr>
          <a:xfrm>
            <a:off x="323528" y="274638"/>
            <a:ext cx="8229600" cy="706090"/>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err="1" smtClean="0">
                <a:ln>
                  <a:noFill/>
                </a:ln>
                <a:solidFill>
                  <a:srgbClr val="0070C0"/>
                </a:solidFill>
                <a:effectLst/>
                <a:uLnTx/>
                <a:uFillTx/>
                <a:latin typeface="Arial Black" pitchFamily="34" charset="0"/>
                <a:ea typeface="Adobe Gothic Std B" pitchFamily="34" charset="-128"/>
                <a:cs typeface="+mj-cs"/>
              </a:rPr>
              <a:t>Atendimento</a:t>
            </a:r>
            <a:r>
              <a:rPr kumimoji="0" lang="en-US" sz="4000" b="0" i="0" u="none" strike="noStrike" kern="1200" cap="none" spc="0" normalizeH="0" baseline="0" noProof="0" dirty="0" smtClean="0">
                <a:ln>
                  <a:noFill/>
                </a:ln>
                <a:solidFill>
                  <a:srgbClr val="0070C0"/>
                </a:solidFill>
                <a:effectLst/>
                <a:uLnTx/>
                <a:uFillTx/>
                <a:latin typeface="Arial Black" pitchFamily="34" charset="0"/>
                <a:ea typeface="Adobe Gothic Std B" pitchFamily="34" charset="-128"/>
                <a:cs typeface="+mj-cs"/>
              </a:rPr>
              <a:t> 4 e 5 </a:t>
            </a:r>
            <a:r>
              <a:rPr kumimoji="0" lang="en-US" sz="4000" b="0" i="0" u="none" strike="noStrike" kern="1200" cap="none" spc="0" normalizeH="0" baseline="0" noProof="0" dirty="0" err="1" smtClean="0">
                <a:ln>
                  <a:noFill/>
                </a:ln>
                <a:solidFill>
                  <a:srgbClr val="0070C0"/>
                </a:solidFill>
                <a:effectLst/>
                <a:uLnTx/>
                <a:uFillTx/>
                <a:latin typeface="Arial Black" pitchFamily="34" charset="0"/>
                <a:ea typeface="Adobe Gothic Std B" pitchFamily="34" charset="-128"/>
                <a:cs typeface="+mj-cs"/>
              </a:rPr>
              <a:t>anos</a:t>
            </a:r>
            <a:endParaRPr kumimoji="0" lang="pt-BR" sz="4000" b="0" i="0" u="none" strike="noStrike" kern="1200" cap="none" spc="0" normalizeH="0" baseline="0" noProof="0" dirty="0">
              <a:ln>
                <a:noFill/>
              </a:ln>
              <a:solidFill>
                <a:srgbClr val="0070C0"/>
              </a:solidFill>
              <a:effectLst/>
              <a:uLnTx/>
              <a:uFillTx/>
              <a:latin typeface="Arial Black" pitchFamily="34" charset="0"/>
              <a:ea typeface="Adobe Gothic Std B" pitchFamily="34" charset="-128"/>
              <a:cs typeface="+mj-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0832" y="44624"/>
            <a:ext cx="8229600" cy="1143000"/>
          </a:xfrm>
        </p:spPr>
        <p:txBody>
          <a:bodyPr>
            <a:normAutofit/>
          </a:bodyPr>
          <a:lstStyle/>
          <a:p>
            <a:pPr lvl="0" algn="l"/>
            <a:r>
              <a:rPr lang="en-US" sz="4000" dirty="0" err="1" smtClean="0">
                <a:solidFill>
                  <a:srgbClr val="0070C0"/>
                </a:solidFill>
                <a:latin typeface="Arial Black" pitchFamily="34" charset="0"/>
                <a:ea typeface="Adobe Gothic Std B" pitchFamily="34" charset="-128"/>
              </a:rPr>
              <a:t>Atendimento</a:t>
            </a:r>
            <a:r>
              <a:rPr lang="en-US" sz="4000" dirty="0" smtClean="0">
                <a:solidFill>
                  <a:srgbClr val="0070C0"/>
                </a:solidFill>
                <a:latin typeface="Arial Black" pitchFamily="34" charset="0"/>
                <a:ea typeface="Adobe Gothic Std B" pitchFamily="34" charset="-128"/>
              </a:rPr>
              <a:t> 4 e 5 </a:t>
            </a:r>
            <a:r>
              <a:rPr lang="en-US" sz="4000" dirty="0" err="1" smtClean="0">
                <a:solidFill>
                  <a:srgbClr val="0070C0"/>
                </a:solidFill>
                <a:latin typeface="Arial Black" pitchFamily="34" charset="0"/>
                <a:ea typeface="Adobe Gothic Std B" pitchFamily="34" charset="-128"/>
              </a:rPr>
              <a:t>anos</a:t>
            </a:r>
            <a:endParaRPr lang="pt-BR" sz="4000" dirty="0">
              <a:solidFill>
                <a:srgbClr val="0070C0"/>
              </a:solidFill>
              <a:latin typeface="Arial Black" pitchFamily="34" charset="0"/>
              <a:ea typeface="Adobe Gothic Std B" pitchFamily="34" charset="-128"/>
            </a:endParaRPr>
          </a:p>
        </p:txBody>
      </p:sp>
      <p:graphicFrame>
        <p:nvGraphicFramePr>
          <p:cNvPr id="4" name="Espaço Reservado para Conteúdo 3"/>
          <p:cNvGraphicFramePr>
            <a:graphicFrameLocks noGrp="1"/>
          </p:cNvGraphicFramePr>
          <p:nvPr>
            <p:ph idx="1"/>
          </p:nvPr>
        </p:nvGraphicFramePr>
        <p:xfrm>
          <a:off x="683568" y="2175454"/>
          <a:ext cx="3456384" cy="4349890"/>
        </p:xfrm>
        <a:graphic>
          <a:graphicData uri="http://schemas.openxmlformats.org/drawingml/2006/table">
            <a:tbl>
              <a:tblPr bandRow="1">
                <a:tableStyleId>{3B4B98B0-60AC-42C2-AFA5-B58CD77FA1E5}</a:tableStyleId>
              </a:tblPr>
              <a:tblGrid>
                <a:gridCol w="1800200"/>
                <a:gridCol w="1656184"/>
              </a:tblGrid>
              <a:tr h="560532">
                <a:tc>
                  <a:txBody>
                    <a:bodyPr/>
                    <a:lstStyle/>
                    <a:p>
                      <a:pPr algn="ctr" fontAlgn="ctr"/>
                      <a:r>
                        <a:rPr lang="pt-BR" sz="1300" b="1" u="none" strike="noStrike" dirty="0"/>
                        <a:t>Distrito</a:t>
                      </a:r>
                      <a:endParaRPr lang="pt-BR" sz="1300" b="1" i="0" u="none" strike="noStrike" dirty="0">
                        <a:solidFill>
                          <a:srgbClr val="FFFFFF"/>
                        </a:solidFill>
                        <a:latin typeface="Calibri"/>
                      </a:endParaRPr>
                    </a:p>
                  </a:txBody>
                  <a:tcPr marL="9525" marR="9525" marT="9525" marB="0" anchor="ctr"/>
                </a:tc>
                <a:tc>
                  <a:txBody>
                    <a:bodyPr/>
                    <a:lstStyle/>
                    <a:p>
                      <a:pPr algn="ctr" fontAlgn="ctr"/>
                      <a:r>
                        <a:rPr lang="pt-BR" sz="1300" b="1" u="none" strike="noStrike" dirty="0"/>
                        <a:t>Taxa de </a:t>
                      </a:r>
                      <a:r>
                        <a:rPr lang="pt-BR" sz="1300" b="1" u="none" strike="noStrike" dirty="0" err="1"/>
                        <a:t>frequencia</a:t>
                      </a:r>
                      <a:r>
                        <a:rPr lang="pt-BR" sz="1300" b="1" u="none" strike="noStrike" dirty="0"/>
                        <a:t> líquida</a:t>
                      </a:r>
                      <a:endParaRPr lang="pt-BR" sz="1300" b="1" i="0" u="none" strike="noStrike" dirty="0">
                        <a:solidFill>
                          <a:srgbClr val="FFFFFF"/>
                        </a:solidFill>
                        <a:latin typeface="Calibri"/>
                      </a:endParaRPr>
                    </a:p>
                  </a:txBody>
                  <a:tcPr marL="9525" marR="9525" marT="9525" marB="0" anchor="ctr"/>
                </a:tc>
              </a:tr>
              <a:tr h="233555">
                <a:tc>
                  <a:txBody>
                    <a:bodyPr/>
                    <a:lstStyle/>
                    <a:p>
                      <a:pPr algn="l" fontAlgn="b"/>
                      <a:r>
                        <a:rPr lang="pt-BR" sz="1300" u="none" strike="noStrike" dirty="0"/>
                        <a:t>República</a:t>
                      </a:r>
                      <a:endParaRPr lang="pt-BR" sz="1300" b="0" i="0" u="none" strike="noStrike" dirty="0">
                        <a:solidFill>
                          <a:srgbClr val="000000"/>
                        </a:solidFill>
                        <a:latin typeface="Calibri"/>
                      </a:endParaRPr>
                    </a:p>
                  </a:txBody>
                  <a:tcPr marL="85725" marR="9525" marT="9525" marB="0" anchor="ctr"/>
                </a:tc>
                <a:tc>
                  <a:txBody>
                    <a:bodyPr/>
                    <a:lstStyle/>
                    <a:p>
                      <a:pPr algn="ctr" fontAlgn="b"/>
                      <a:r>
                        <a:rPr lang="pt-BR" sz="1300" u="none" strike="noStrike" dirty="0"/>
                        <a:t>16.4%</a:t>
                      </a:r>
                      <a:endParaRPr lang="pt-BR" sz="1300" b="0" i="0" u="none" strike="noStrike" dirty="0">
                        <a:solidFill>
                          <a:srgbClr val="000000"/>
                        </a:solidFill>
                        <a:latin typeface="Calibri"/>
                      </a:endParaRPr>
                    </a:p>
                  </a:txBody>
                  <a:tcPr marL="9525" marR="9525" marT="9525" marB="0" anchor="ctr"/>
                </a:tc>
              </a:tr>
              <a:tr h="286033">
                <a:tc>
                  <a:txBody>
                    <a:bodyPr/>
                    <a:lstStyle/>
                    <a:p>
                      <a:pPr algn="l" fontAlgn="b"/>
                      <a:r>
                        <a:rPr lang="pt-BR" sz="1300" u="none" strike="noStrike" dirty="0" err="1"/>
                        <a:t>Marsilac</a:t>
                      </a:r>
                      <a:endParaRPr lang="pt-BR" sz="1300" b="0" i="0" u="none" strike="noStrike" dirty="0">
                        <a:solidFill>
                          <a:srgbClr val="000000"/>
                        </a:solidFill>
                        <a:latin typeface="Calibri"/>
                      </a:endParaRPr>
                    </a:p>
                  </a:txBody>
                  <a:tcPr marL="85725" marR="9525" marT="9525" marB="0" anchor="ctr"/>
                </a:tc>
                <a:tc>
                  <a:txBody>
                    <a:bodyPr/>
                    <a:lstStyle/>
                    <a:p>
                      <a:pPr algn="ctr" fontAlgn="b"/>
                      <a:r>
                        <a:rPr lang="pt-BR" sz="1300" u="none" strike="noStrike" dirty="0"/>
                        <a:t>27.8%</a:t>
                      </a:r>
                      <a:endParaRPr lang="pt-BR" sz="1300" b="0" i="0" u="none" strike="noStrike" dirty="0">
                        <a:solidFill>
                          <a:srgbClr val="000000"/>
                        </a:solidFill>
                        <a:latin typeface="Calibri"/>
                      </a:endParaRPr>
                    </a:p>
                  </a:txBody>
                  <a:tcPr marL="9525" marR="9525" marT="9525" marB="0" anchor="ctr"/>
                </a:tc>
              </a:tr>
              <a:tr h="233555">
                <a:tc>
                  <a:txBody>
                    <a:bodyPr/>
                    <a:lstStyle/>
                    <a:p>
                      <a:pPr algn="l" fontAlgn="b"/>
                      <a:r>
                        <a:rPr lang="pt-BR" sz="1300" u="none" strike="noStrike" dirty="0"/>
                        <a:t>Sé</a:t>
                      </a:r>
                      <a:endParaRPr lang="pt-BR" sz="1300" b="0" i="0" u="none" strike="noStrike" dirty="0">
                        <a:solidFill>
                          <a:srgbClr val="000000"/>
                        </a:solidFill>
                        <a:latin typeface="Calibri"/>
                      </a:endParaRPr>
                    </a:p>
                  </a:txBody>
                  <a:tcPr marL="85725" marR="9525" marT="9525" marB="0" anchor="ctr"/>
                </a:tc>
                <a:tc>
                  <a:txBody>
                    <a:bodyPr/>
                    <a:lstStyle/>
                    <a:p>
                      <a:pPr algn="ctr" fontAlgn="b"/>
                      <a:r>
                        <a:rPr lang="pt-BR" sz="1300" u="none" strike="noStrike" dirty="0"/>
                        <a:t>33.3%</a:t>
                      </a:r>
                      <a:endParaRPr lang="pt-BR" sz="1300" b="0" i="0" u="none" strike="noStrike" dirty="0">
                        <a:solidFill>
                          <a:srgbClr val="000000"/>
                        </a:solidFill>
                        <a:latin typeface="Calibri"/>
                      </a:endParaRPr>
                    </a:p>
                  </a:txBody>
                  <a:tcPr marL="9525" marR="9525" marT="9525" marB="0" anchor="ctr"/>
                </a:tc>
              </a:tr>
              <a:tr h="233555">
                <a:tc>
                  <a:txBody>
                    <a:bodyPr/>
                    <a:lstStyle/>
                    <a:p>
                      <a:pPr algn="l" fontAlgn="b"/>
                      <a:r>
                        <a:rPr lang="pt-BR" sz="1300" u="none" strike="noStrike" dirty="0"/>
                        <a:t>Vila Andrade</a:t>
                      </a:r>
                      <a:endParaRPr lang="pt-BR" sz="1300" b="0" i="0" u="none" strike="noStrike" dirty="0">
                        <a:solidFill>
                          <a:srgbClr val="000000"/>
                        </a:solidFill>
                        <a:latin typeface="Calibri"/>
                      </a:endParaRPr>
                    </a:p>
                  </a:txBody>
                  <a:tcPr marL="85725" marR="9525" marT="9525" marB="0" anchor="ctr"/>
                </a:tc>
                <a:tc>
                  <a:txBody>
                    <a:bodyPr/>
                    <a:lstStyle/>
                    <a:p>
                      <a:pPr algn="ctr" fontAlgn="b"/>
                      <a:r>
                        <a:rPr lang="pt-BR" sz="1300" u="none" strike="noStrike" dirty="0"/>
                        <a:t>51.3%</a:t>
                      </a:r>
                      <a:endParaRPr lang="pt-BR" sz="1300" b="0" i="0" u="none" strike="noStrike" dirty="0">
                        <a:solidFill>
                          <a:srgbClr val="000000"/>
                        </a:solidFill>
                        <a:latin typeface="Calibri"/>
                      </a:endParaRPr>
                    </a:p>
                  </a:txBody>
                  <a:tcPr marL="9525" marR="9525" marT="9525" marB="0" anchor="ctr"/>
                </a:tc>
              </a:tr>
              <a:tr h="233555">
                <a:tc>
                  <a:txBody>
                    <a:bodyPr/>
                    <a:lstStyle/>
                    <a:p>
                      <a:pPr algn="l" fontAlgn="b"/>
                      <a:r>
                        <a:rPr lang="pt-BR" sz="1300" u="none" strike="noStrike"/>
                        <a:t>São Domingos</a:t>
                      </a:r>
                      <a:endParaRPr lang="pt-BR" sz="1300" b="0" i="0" u="none" strike="noStrike">
                        <a:solidFill>
                          <a:srgbClr val="000000"/>
                        </a:solidFill>
                        <a:latin typeface="Calibri"/>
                      </a:endParaRPr>
                    </a:p>
                  </a:txBody>
                  <a:tcPr marL="85725" marR="9525" marT="9525" marB="0" anchor="ctr"/>
                </a:tc>
                <a:tc>
                  <a:txBody>
                    <a:bodyPr/>
                    <a:lstStyle/>
                    <a:p>
                      <a:pPr algn="ctr" fontAlgn="b"/>
                      <a:r>
                        <a:rPr lang="pt-BR" sz="1300" u="none" strike="noStrike" dirty="0"/>
                        <a:t>55.0%</a:t>
                      </a:r>
                      <a:endParaRPr lang="pt-BR" sz="1300" b="0" i="0" u="none" strike="noStrike" dirty="0">
                        <a:solidFill>
                          <a:srgbClr val="000000"/>
                        </a:solidFill>
                        <a:latin typeface="Calibri"/>
                      </a:endParaRPr>
                    </a:p>
                  </a:txBody>
                  <a:tcPr marL="9525" marR="9525" marT="9525" marB="0" anchor="ctr"/>
                </a:tc>
              </a:tr>
              <a:tr h="233555">
                <a:tc>
                  <a:txBody>
                    <a:bodyPr/>
                    <a:lstStyle/>
                    <a:p>
                      <a:pPr algn="l" fontAlgn="b"/>
                      <a:r>
                        <a:rPr lang="pt-BR" sz="1300" u="none" strike="noStrike"/>
                        <a:t>Pedreira</a:t>
                      </a:r>
                      <a:endParaRPr lang="pt-BR" sz="1300" b="0" i="0" u="none" strike="noStrike">
                        <a:solidFill>
                          <a:srgbClr val="000000"/>
                        </a:solidFill>
                        <a:latin typeface="Calibri"/>
                      </a:endParaRPr>
                    </a:p>
                  </a:txBody>
                  <a:tcPr marL="85725" marR="9525" marT="9525" marB="0" anchor="ctr"/>
                </a:tc>
                <a:tc>
                  <a:txBody>
                    <a:bodyPr/>
                    <a:lstStyle/>
                    <a:p>
                      <a:pPr algn="ctr" fontAlgn="b"/>
                      <a:r>
                        <a:rPr lang="pt-BR" sz="1300" u="none" strike="noStrike" dirty="0"/>
                        <a:t>56.2%</a:t>
                      </a:r>
                      <a:endParaRPr lang="pt-BR" sz="1300" b="0" i="0" u="none" strike="noStrike" dirty="0">
                        <a:solidFill>
                          <a:srgbClr val="000000"/>
                        </a:solidFill>
                        <a:latin typeface="Calibri"/>
                      </a:endParaRPr>
                    </a:p>
                  </a:txBody>
                  <a:tcPr marL="9525" marR="9525" marT="9525" marB="0" anchor="ctr"/>
                </a:tc>
              </a:tr>
              <a:tr h="233555">
                <a:tc>
                  <a:txBody>
                    <a:bodyPr/>
                    <a:lstStyle/>
                    <a:p>
                      <a:pPr algn="l" fontAlgn="b"/>
                      <a:r>
                        <a:rPr lang="pt-BR" sz="1300" u="none" strike="noStrike"/>
                        <a:t>Jardim Ângela</a:t>
                      </a:r>
                      <a:endParaRPr lang="pt-BR" sz="1300" b="0" i="0" u="none" strike="noStrike">
                        <a:solidFill>
                          <a:srgbClr val="000000"/>
                        </a:solidFill>
                        <a:latin typeface="Calibri"/>
                      </a:endParaRPr>
                    </a:p>
                  </a:txBody>
                  <a:tcPr marL="85725" marR="9525" marT="9525" marB="0" anchor="ctr"/>
                </a:tc>
                <a:tc>
                  <a:txBody>
                    <a:bodyPr/>
                    <a:lstStyle/>
                    <a:p>
                      <a:pPr algn="ctr" fontAlgn="b"/>
                      <a:r>
                        <a:rPr lang="pt-BR" sz="1300" u="none" strike="noStrike" dirty="0"/>
                        <a:t>58.1%</a:t>
                      </a:r>
                      <a:endParaRPr lang="pt-BR" sz="1300" b="0" i="0" u="none" strike="noStrike" dirty="0">
                        <a:solidFill>
                          <a:srgbClr val="000000"/>
                        </a:solidFill>
                        <a:latin typeface="Calibri"/>
                      </a:endParaRPr>
                    </a:p>
                  </a:txBody>
                  <a:tcPr marL="9525" marR="9525" marT="9525" marB="0" anchor="ctr"/>
                </a:tc>
              </a:tr>
              <a:tr h="233555">
                <a:tc>
                  <a:txBody>
                    <a:bodyPr/>
                    <a:lstStyle/>
                    <a:p>
                      <a:pPr algn="l" fontAlgn="b"/>
                      <a:r>
                        <a:rPr lang="pt-BR" sz="1300" u="none" strike="noStrike"/>
                        <a:t>São Lucas</a:t>
                      </a:r>
                      <a:endParaRPr lang="pt-BR" sz="1300" b="0" i="0" u="none" strike="noStrike">
                        <a:solidFill>
                          <a:srgbClr val="000000"/>
                        </a:solidFill>
                        <a:latin typeface="Calibri"/>
                      </a:endParaRPr>
                    </a:p>
                  </a:txBody>
                  <a:tcPr marL="85725" marR="9525" marT="9525" marB="0" anchor="ctr"/>
                </a:tc>
                <a:tc>
                  <a:txBody>
                    <a:bodyPr/>
                    <a:lstStyle/>
                    <a:p>
                      <a:pPr algn="ctr" fontAlgn="b"/>
                      <a:r>
                        <a:rPr lang="pt-BR" sz="1300" u="none" strike="noStrike" dirty="0"/>
                        <a:t>59.6%</a:t>
                      </a:r>
                      <a:endParaRPr lang="pt-BR" sz="1300" b="0" i="0" u="none" strike="noStrike" dirty="0">
                        <a:solidFill>
                          <a:srgbClr val="000000"/>
                        </a:solidFill>
                        <a:latin typeface="Calibri"/>
                      </a:endParaRPr>
                    </a:p>
                  </a:txBody>
                  <a:tcPr marL="9525" marR="9525" marT="9525" marB="0" anchor="ctr"/>
                </a:tc>
              </a:tr>
              <a:tr h="233555">
                <a:tc>
                  <a:txBody>
                    <a:bodyPr/>
                    <a:lstStyle/>
                    <a:p>
                      <a:pPr algn="l" fontAlgn="b"/>
                      <a:r>
                        <a:rPr lang="pt-BR" sz="1300" u="none" strike="noStrike"/>
                        <a:t>Cidade Ademar</a:t>
                      </a:r>
                      <a:endParaRPr lang="pt-BR" sz="1300" b="0" i="0" u="none" strike="noStrike">
                        <a:solidFill>
                          <a:srgbClr val="000000"/>
                        </a:solidFill>
                        <a:latin typeface="Calibri"/>
                      </a:endParaRPr>
                    </a:p>
                  </a:txBody>
                  <a:tcPr marL="85725" marR="9525" marT="9525" marB="0" anchor="ctr"/>
                </a:tc>
                <a:tc>
                  <a:txBody>
                    <a:bodyPr/>
                    <a:lstStyle/>
                    <a:p>
                      <a:pPr algn="ctr" fontAlgn="b"/>
                      <a:r>
                        <a:rPr lang="pt-BR" sz="1300" u="none" strike="noStrike" dirty="0"/>
                        <a:t>61.3%</a:t>
                      </a:r>
                      <a:endParaRPr lang="pt-BR" sz="1300" b="0" i="0" u="none" strike="noStrike" dirty="0">
                        <a:solidFill>
                          <a:srgbClr val="000000"/>
                        </a:solidFill>
                        <a:latin typeface="Calibri"/>
                      </a:endParaRPr>
                    </a:p>
                  </a:txBody>
                  <a:tcPr marL="9525" marR="9525" marT="9525" marB="0" anchor="ctr"/>
                </a:tc>
              </a:tr>
              <a:tr h="233555">
                <a:tc>
                  <a:txBody>
                    <a:bodyPr/>
                    <a:lstStyle/>
                    <a:p>
                      <a:pPr algn="l" fontAlgn="b"/>
                      <a:r>
                        <a:rPr lang="pt-BR" sz="1300" u="none" strike="noStrike"/>
                        <a:t>Liberdade</a:t>
                      </a:r>
                      <a:endParaRPr lang="pt-BR" sz="1300" b="0" i="0" u="none" strike="noStrike">
                        <a:solidFill>
                          <a:srgbClr val="000000"/>
                        </a:solidFill>
                        <a:latin typeface="Calibri"/>
                      </a:endParaRPr>
                    </a:p>
                  </a:txBody>
                  <a:tcPr marL="85725" marR="9525" marT="9525" marB="0" anchor="ctr"/>
                </a:tc>
                <a:tc>
                  <a:txBody>
                    <a:bodyPr/>
                    <a:lstStyle/>
                    <a:p>
                      <a:pPr algn="ctr" fontAlgn="b"/>
                      <a:r>
                        <a:rPr lang="pt-BR" sz="1300" u="none" strike="noStrike" dirty="0"/>
                        <a:t>62.4%</a:t>
                      </a:r>
                      <a:endParaRPr lang="pt-BR" sz="1300" b="0" i="0" u="none" strike="noStrike" dirty="0">
                        <a:solidFill>
                          <a:srgbClr val="000000"/>
                        </a:solidFill>
                        <a:latin typeface="Calibri"/>
                      </a:endParaRPr>
                    </a:p>
                  </a:txBody>
                  <a:tcPr marL="9525" marR="9525" marT="9525" marB="0" anchor="ctr"/>
                </a:tc>
              </a:tr>
              <a:tr h="233555">
                <a:tc>
                  <a:txBody>
                    <a:bodyPr/>
                    <a:lstStyle/>
                    <a:p>
                      <a:pPr algn="l" fontAlgn="b"/>
                      <a:r>
                        <a:rPr lang="pt-BR" sz="1300" u="none" strike="noStrike"/>
                        <a:t>Tremembé</a:t>
                      </a:r>
                      <a:endParaRPr lang="pt-BR" sz="1300" b="0" i="0" u="none" strike="noStrike">
                        <a:solidFill>
                          <a:srgbClr val="000000"/>
                        </a:solidFill>
                        <a:latin typeface="Calibri"/>
                      </a:endParaRPr>
                    </a:p>
                  </a:txBody>
                  <a:tcPr marL="85725" marR="9525" marT="9525" marB="0" anchor="ctr"/>
                </a:tc>
                <a:tc>
                  <a:txBody>
                    <a:bodyPr/>
                    <a:lstStyle/>
                    <a:p>
                      <a:pPr algn="ctr" fontAlgn="b"/>
                      <a:r>
                        <a:rPr lang="pt-BR" sz="1300" u="none" strike="noStrike" dirty="0"/>
                        <a:t>62.9%</a:t>
                      </a:r>
                      <a:endParaRPr lang="pt-BR" sz="1300" b="0" i="0" u="none" strike="noStrike" dirty="0">
                        <a:solidFill>
                          <a:srgbClr val="000000"/>
                        </a:solidFill>
                        <a:latin typeface="Calibri"/>
                      </a:endParaRPr>
                    </a:p>
                  </a:txBody>
                  <a:tcPr marL="9525" marR="9525" marT="9525" marB="0" anchor="ctr"/>
                </a:tc>
              </a:tr>
              <a:tr h="233555">
                <a:tc>
                  <a:txBody>
                    <a:bodyPr/>
                    <a:lstStyle/>
                    <a:p>
                      <a:pPr algn="l" fontAlgn="b"/>
                      <a:r>
                        <a:rPr lang="pt-BR" sz="1300" u="none" strike="noStrike"/>
                        <a:t>Cursino</a:t>
                      </a:r>
                      <a:endParaRPr lang="pt-BR" sz="1300" b="0" i="0" u="none" strike="noStrike">
                        <a:solidFill>
                          <a:srgbClr val="000000"/>
                        </a:solidFill>
                        <a:latin typeface="Calibri"/>
                      </a:endParaRPr>
                    </a:p>
                  </a:txBody>
                  <a:tcPr marL="85725" marR="9525" marT="9525" marB="0" anchor="ctr"/>
                </a:tc>
                <a:tc>
                  <a:txBody>
                    <a:bodyPr/>
                    <a:lstStyle/>
                    <a:p>
                      <a:pPr algn="ctr" fontAlgn="b"/>
                      <a:r>
                        <a:rPr lang="pt-BR" sz="1300" u="none" strike="noStrike" dirty="0"/>
                        <a:t>65.3%</a:t>
                      </a:r>
                      <a:endParaRPr lang="pt-BR" sz="1300" b="0" i="0" u="none" strike="noStrike" dirty="0">
                        <a:solidFill>
                          <a:srgbClr val="000000"/>
                        </a:solidFill>
                        <a:latin typeface="Calibri"/>
                      </a:endParaRPr>
                    </a:p>
                  </a:txBody>
                  <a:tcPr marL="9525" marR="9525" marT="9525" marB="0" anchor="ctr"/>
                </a:tc>
              </a:tr>
              <a:tr h="233555">
                <a:tc>
                  <a:txBody>
                    <a:bodyPr/>
                    <a:lstStyle/>
                    <a:p>
                      <a:pPr algn="l" fontAlgn="b"/>
                      <a:r>
                        <a:rPr lang="pt-BR" sz="1300" u="none" strike="noStrike"/>
                        <a:t>Vila Leopoldina</a:t>
                      </a:r>
                      <a:endParaRPr lang="pt-BR" sz="1300" b="0" i="0" u="none" strike="noStrike">
                        <a:solidFill>
                          <a:srgbClr val="000000"/>
                        </a:solidFill>
                        <a:latin typeface="Calibri"/>
                      </a:endParaRPr>
                    </a:p>
                  </a:txBody>
                  <a:tcPr marL="85725" marR="9525" marT="9525" marB="0" anchor="ctr"/>
                </a:tc>
                <a:tc>
                  <a:txBody>
                    <a:bodyPr/>
                    <a:lstStyle/>
                    <a:p>
                      <a:pPr algn="ctr" fontAlgn="b"/>
                      <a:r>
                        <a:rPr lang="pt-BR" sz="1300" u="none" strike="noStrike" dirty="0"/>
                        <a:t>67.3%</a:t>
                      </a:r>
                      <a:endParaRPr lang="pt-BR" sz="1300" b="0" i="0" u="none" strike="noStrike" dirty="0">
                        <a:solidFill>
                          <a:srgbClr val="000000"/>
                        </a:solidFill>
                        <a:latin typeface="Calibri"/>
                      </a:endParaRPr>
                    </a:p>
                  </a:txBody>
                  <a:tcPr marL="9525" marR="9525" marT="9525" marB="0" anchor="ctr"/>
                </a:tc>
              </a:tr>
              <a:tr h="233555">
                <a:tc>
                  <a:txBody>
                    <a:bodyPr/>
                    <a:lstStyle/>
                    <a:p>
                      <a:pPr algn="l" fontAlgn="b"/>
                      <a:r>
                        <a:rPr lang="pt-BR" sz="1300" u="none" strike="noStrike"/>
                        <a:t>Vila Sônia</a:t>
                      </a:r>
                      <a:endParaRPr lang="pt-BR" sz="1300" b="0" i="0" u="none" strike="noStrike">
                        <a:solidFill>
                          <a:srgbClr val="000000"/>
                        </a:solidFill>
                        <a:latin typeface="Calibri"/>
                      </a:endParaRPr>
                    </a:p>
                  </a:txBody>
                  <a:tcPr marL="85725" marR="9525" marT="9525" marB="0" anchor="ctr"/>
                </a:tc>
                <a:tc>
                  <a:txBody>
                    <a:bodyPr/>
                    <a:lstStyle/>
                    <a:p>
                      <a:pPr algn="ctr" fontAlgn="b"/>
                      <a:r>
                        <a:rPr lang="pt-BR" sz="1300" u="none" strike="noStrike" dirty="0"/>
                        <a:t>68.1%</a:t>
                      </a:r>
                      <a:endParaRPr lang="pt-BR" sz="1300" b="0" i="0" u="none" strike="noStrike" dirty="0">
                        <a:solidFill>
                          <a:srgbClr val="000000"/>
                        </a:solidFill>
                        <a:latin typeface="Calibri"/>
                      </a:endParaRPr>
                    </a:p>
                  </a:txBody>
                  <a:tcPr marL="9525" marR="9525" marT="9525" marB="0" anchor="ctr"/>
                </a:tc>
              </a:tr>
              <a:tr h="233555">
                <a:tc>
                  <a:txBody>
                    <a:bodyPr/>
                    <a:lstStyle/>
                    <a:p>
                      <a:pPr algn="l" fontAlgn="b"/>
                      <a:r>
                        <a:rPr lang="pt-BR" sz="1300" u="none" strike="noStrike"/>
                        <a:t>Aricanduva</a:t>
                      </a:r>
                      <a:endParaRPr lang="pt-BR" sz="1300" b="0" i="0" u="none" strike="noStrike">
                        <a:solidFill>
                          <a:srgbClr val="000000"/>
                        </a:solidFill>
                        <a:latin typeface="Calibri"/>
                      </a:endParaRPr>
                    </a:p>
                  </a:txBody>
                  <a:tcPr marL="85725" marR="9525" marT="9525" marB="0" anchor="ctr"/>
                </a:tc>
                <a:tc>
                  <a:txBody>
                    <a:bodyPr/>
                    <a:lstStyle/>
                    <a:p>
                      <a:pPr algn="ctr" fontAlgn="b"/>
                      <a:r>
                        <a:rPr lang="pt-BR" sz="1300" u="none" strike="noStrike" dirty="0"/>
                        <a:t>69.0%</a:t>
                      </a:r>
                      <a:endParaRPr lang="pt-BR" sz="1300" b="0" i="0" u="none" strike="noStrike" dirty="0">
                        <a:solidFill>
                          <a:srgbClr val="000000"/>
                        </a:solidFill>
                        <a:latin typeface="Calibri"/>
                      </a:endParaRPr>
                    </a:p>
                  </a:txBody>
                  <a:tcPr marL="9525" marR="9525" marT="9525" marB="0" anchor="ctr"/>
                </a:tc>
              </a:tr>
              <a:tr h="233555">
                <a:tc>
                  <a:txBody>
                    <a:bodyPr/>
                    <a:lstStyle/>
                    <a:p>
                      <a:pPr algn="l" fontAlgn="b"/>
                      <a:r>
                        <a:rPr lang="pt-BR" sz="1300" u="none" strike="noStrike"/>
                        <a:t>Grajaú</a:t>
                      </a:r>
                      <a:endParaRPr lang="pt-BR" sz="1300" b="0" i="0" u="none" strike="noStrike">
                        <a:solidFill>
                          <a:srgbClr val="000000"/>
                        </a:solidFill>
                        <a:latin typeface="Calibri"/>
                      </a:endParaRPr>
                    </a:p>
                  </a:txBody>
                  <a:tcPr marL="85725" marR="9525" marT="9525" marB="0" anchor="ctr"/>
                </a:tc>
                <a:tc>
                  <a:txBody>
                    <a:bodyPr/>
                    <a:lstStyle/>
                    <a:p>
                      <a:pPr algn="ctr" fontAlgn="b"/>
                      <a:r>
                        <a:rPr lang="pt-BR" sz="1300" u="none" strike="noStrike" dirty="0"/>
                        <a:t>69.7%</a:t>
                      </a:r>
                      <a:endParaRPr lang="pt-BR" sz="1300" b="0" i="0" u="none" strike="noStrike" dirty="0">
                        <a:solidFill>
                          <a:srgbClr val="000000"/>
                        </a:solidFill>
                        <a:latin typeface="Calibri"/>
                      </a:endParaRPr>
                    </a:p>
                  </a:txBody>
                  <a:tcPr marL="9525" marR="9525" marT="9525" marB="0" anchor="ctr"/>
                </a:tc>
              </a:tr>
            </a:tbl>
          </a:graphicData>
        </a:graphic>
      </p:graphicFrame>
      <p:graphicFrame>
        <p:nvGraphicFramePr>
          <p:cNvPr id="5" name="Tabela 4"/>
          <p:cNvGraphicFramePr>
            <a:graphicFrameLocks noGrp="1"/>
          </p:cNvGraphicFramePr>
          <p:nvPr/>
        </p:nvGraphicFramePr>
        <p:xfrm>
          <a:off x="4644008" y="2276872"/>
          <a:ext cx="2880320" cy="3583300"/>
        </p:xfrm>
        <a:graphic>
          <a:graphicData uri="http://schemas.openxmlformats.org/drawingml/2006/table">
            <a:tbl>
              <a:tblPr bandRow="1">
                <a:tableStyleId>{3B4B98B0-60AC-42C2-AFA5-B58CD77FA1E5}</a:tableStyleId>
              </a:tblPr>
              <a:tblGrid>
                <a:gridCol w="1512168"/>
                <a:gridCol w="1368152"/>
              </a:tblGrid>
              <a:tr h="509047">
                <a:tc>
                  <a:txBody>
                    <a:bodyPr/>
                    <a:lstStyle/>
                    <a:p>
                      <a:pPr algn="ctr" fontAlgn="ctr"/>
                      <a:r>
                        <a:rPr lang="pt-BR" sz="1300" b="1" u="none" strike="noStrike" dirty="0"/>
                        <a:t>Distrito</a:t>
                      </a:r>
                      <a:endParaRPr lang="pt-BR" sz="1300" b="1" i="0" u="none" strike="noStrike" dirty="0">
                        <a:solidFill>
                          <a:srgbClr val="FFFFFF"/>
                        </a:solidFill>
                        <a:latin typeface="Calibri"/>
                      </a:endParaRPr>
                    </a:p>
                  </a:txBody>
                  <a:tcPr marL="9525" marR="9525" marT="9525" marB="0" anchor="ctr"/>
                </a:tc>
                <a:tc>
                  <a:txBody>
                    <a:bodyPr/>
                    <a:lstStyle/>
                    <a:p>
                      <a:pPr algn="ctr" fontAlgn="ctr"/>
                      <a:r>
                        <a:rPr lang="pt-BR" sz="1300" b="1" u="none" strike="noStrike" dirty="0"/>
                        <a:t>Taxa de </a:t>
                      </a:r>
                      <a:r>
                        <a:rPr lang="pt-BR" sz="1300" b="1" u="none" strike="noStrike" dirty="0" err="1"/>
                        <a:t>frequencia</a:t>
                      </a:r>
                      <a:r>
                        <a:rPr lang="pt-BR" sz="1300" b="1" u="none" strike="noStrike" dirty="0"/>
                        <a:t> líquida</a:t>
                      </a:r>
                      <a:endParaRPr lang="pt-BR" sz="1300" b="1" i="0" u="none" strike="noStrike" dirty="0">
                        <a:solidFill>
                          <a:srgbClr val="FFFFFF"/>
                        </a:solidFill>
                        <a:latin typeface="Calibri"/>
                      </a:endParaRPr>
                    </a:p>
                  </a:txBody>
                  <a:tcPr marL="9525" marR="9525" marT="9525" marB="0" anchor="ctr"/>
                </a:tc>
              </a:tr>
              <a:tr h="231192">
                <a:tc>
                  <a:txBody>
                    <a:bodyPr/>
                    <a:lstStyle/>
                    <a:p>
                      <a:pPr algn="l" fontAlgn="b"/>
                      <a:r>
                        <a:rPr lang="pt-BR" sz="1300" u="none" strike="noStrike" dirty="0"/>
                        <a:t>Butantã</a:t>
                      </a:r>
                      <a:endParaRPr lang="pt-BR" sz="1300" b="0" i="0" u="none" strike="noStrike" dirty="0">
                        <a:solidFill>
                          <a:srgbClr val="000000"/>
                        </a:solidFill>
                        <a:latin typeface="Calibri"/>
                      </a:endParaRPr>
                    </a:p>
                  </a:txBody>
                  <a:tcPr marL="85725" marR="9525" marT="9525" marB="0" anchor="ctr"/>
                </a:tc>
                <a:tc>
                  <a:txBody>
                    <a:bodyPr/>
                    <a:lstStyle/>
                    <a:p>
                      <a:pPr algn="ctr" fontAlgn="b"/>
                      <a:r>
                        <a:rPr lang="pt-BR" sz="1300" u="none" strike="noStrike" dirty="0"/>
                        <a:t>185.4%</a:t>
                      </a:r>
                      <a:endParaRPr lang="pt-BR" sz="1300" b="0" i="0" u="none" strike="noStrike" dirty="0">
                        <a:solidFill>
                          <a:srgbClr val="000000"/>
                        </a:solidFill>
                        <a:latin typeface="Calibri"/>
                      </a:endParaRPr>
                    </a:p>
                  </a:txBody>
                  <a:tcPr marL="9525" marR="9525" marT="9525" marB="0" anchor="ctr"/>
                </a:tc>
              </a:tr>
              <a:tr h="299949">
                <a:tc>
                  <a:txBody>
                    <a:bodyPr/>
                    <a:lstStyle/>
                    <a:p>
                      <a:pPr algn="l" fontAlgn="b"/>
                      <a:r>
                        <a:rPr lang="pt-BR" sz="1300" u="none" strike="noStrike" dirty="0"/>
                        <a:t>Pinheiros</a:t>
                      </a:r>
                      <a:endParaRPr lang="pt-BR" sz="1300" b="0" i="0" u="none" strike="noStrike" dirty="0">
                        <a:solidFill>
                          <a:srgbClr val="000000"/>
                        </a:solidFill>
                        <a:latin typeface="Calibri"/>
                      </a:endParaRPr>
                    </a:p>
                  </a:txBody>
                  <a:tcPr marL="85725" marR="9525" marT="9525" marB="0" anchor="ctr"/>
                </a:tc>
                <a:tc>
                  <a:txBody>
                    <a:bodyPr/>
                    <a:lstStyle/>
                    <a:p>
                      <a:pPr algn="ctr" fontAlgn="b"/>
                      <a:r>
                        <a:rPr lang="pt-BR" sz="1300" u="none" strike="noStrike" dirty="0"/>
                        <a:t>177.1%</a:t>
                      </a:r>
                      <a:endParaRPr lang="pt-BR" sz="1300" b="0" i="0" u="none" strike="noStrike" dirty="0">
                        <a:solidFill>
                          <a:srgbClr val="000000"/>
                        </a:solidFill>
                        <a:latin typeface="Calibri"/>
                      </a:endParaRPr>
                    </a:p>
                  </a:txBody>
                  <a:tcPr marL="9525" marR="9525" marT="9525" marB="0" anchor="ctr"/>
                </a:tc>
              </a:tr>
              <a:tr h="231192">
                <a:tc>
                  <a:txBody>
                    <a:bodyPr/>
                    <a:lstStyle/>
                    <a:p>
                      <a:pPr algn="l" fontAlgn="b"/>
                      <a:r>
                        <a:rPr lang="pt-BR" sz="1300" u="none" strike="noStrike" dirty="0"/>
                        <a:t>Consolação</a:t>
                      </a:r>
                      <a:endParaRPr lang="pt-BR" sz="1300" b="0" i="0" u="none" strike="noStrike" dirty="0">
                        <a:solidFill>
                          <a:srgbClr val="000000"/>
                        </a:solidFill>
                        <a:latin typeface="Calibri"/>
                      </a:endParaRPr>
                    </a:p>
                  </a:txBody>
                  <a:tcPr marL="85725" marR="9525" marT="9525" marB="0" anchor="ctr"/>
                </a:tc>
                <a:tc>
                  <a:txBody>
                    <a:bodyPr/>
                    <a:lstStyle/>
                    <a:p>
                      <a:pPr algn="ctr" fontAlgn="b"/>
                      <a:r>
                        <a:rPr lang="pt-BR" sz="1300" u="none" strike="noStrike" dirty="0"/>
                        <a:t>160.0%</a:t>
                      </a:r>
                      <a:endParaRPr lang="pt-BR" sz="1300" b="0" i="0" u="none" strike="noStrike" dirty="0">
                        <a:solidFill>
                          <a:srgbClr val="000000"/>
                        </a:solidFill>
                        <a:latin typeface="Calibri"/>
                      </a:endParaRPr>
                    </a:p>
                  </a:txBody>
                  <a:tcPr marL="9525" marR="9525" marT="9525" marB="0" anchor="ctr"/>
                </a:tc>
              </a:tr>
              <a:tr h="231192">
                <a:tc>
                  <a:txBody>
                    <a:bodyPr/>
                    <a:lstStyle/>
                    <a:p>
                      <a:pPr algn="l" fontAlgn="b"/>
                      <a:r>
                        <a:rPr lang="pt-BR" sz="1300" u="none" strike="noStrike" dirty="0"/>
                        <a:t>Santana</a:t>
                      </a:r>
                      <a:endParaRPr lang="pt-BR" sz="1300" b="0" i="0" u="none" strike="noStrike" dirty="0">
                        <a:solidFill>
                          <a:srgbClr val="000000"/>
                        </a:solidFill>
                        <a:latin typeface="Calibri"/>
                      </a:endParaRPr>
                    </a:p>
                  </a:txBody>
                  <a:tcPr marL="85725" marR="9525" marT="9525" marB="0" anchor="ctr"/>
                </a:tc>
                <a:tc>
                  <a:txBody>
                    <a:bodyPr/>
                    <a:lstStyle/>
                    <a:p>
                      <a:pPr algn="ctr" fontAlgn="b"/>
                      <a:r>
                        <a:rPr lang="pt-BR" sz="1300" u="none" strike="noStrike" dirty="0"/>
                        <a:t>149.4%</a:t>
                      </a:r>
                      <a:endParaRPr lang="pt-BR" sz="1300" b="0" i="0" u="none" strike="noStrike" dirty="0">
                        <a:solidFill>
                          <a:srgbClr val="000000"/>
                        </a:solidFill>
                        <a:latin typeface="Calibri"/>
                      </a:endParaRPr>
                    </a:p>
                  </a:txBody>
                  <a:tcPr marL="9525" marR="9525" marT="9525" marB="0" anchor="ctr"/>
                </a:tc>
              </a:tr>
              <a:tr h="231192">
                <a:tc>
                  <a:txBody>
                    <a:bodyPr/>
                    <a:lstStyle/>
                    <a:p>
                      <a:pPr algn="l" fontAlgn="b"/>
                      <a:r>
                        <a:rPr lang="pt-BR" sz="1300" u="none" strike="noStrike" dirty="0"/>
                        <a:t>Pari</a:t>
                      </a:r>
                      <a:endParaRPr lang="pt-BR" sz="1300" b="0" i="0" u="none" strike="noStrike" dirty="0">
                        <a:solidFill>
                          <a:srgbClr val="000000"/>
                        </a:solidFill>
                        <a:latin typeface="Calibri"/>
                      </a:endParaRPr>
                    </a:p>
                  </a:txBody>
                  <a:tcPr marL="85725" marR="9525" marT="9525" marB="0" anchor="ctr"/>
                </a:tc>
                <a:tc>
                  <a:txBody>
                    <a:bodyPr/>
                    <a:lstStyle/>
                    <a:p>
                      <a:pPr algn="ctr" fontAlgn="b"/>
                      <a:r>
                        <a:rPr lang="pt-BR" sz="1300" u="none" strike="noStrike" dirty="0"/>
                        <a:t>143.2%</a:t>
                      </a:r>
                      <a:endParaRPr lang="pt-BR" sz="1300" b="0" i="0" u="none" strike="noStrike" dirty="0">
                        <a:solidFill>
                          <a:srgbClr val="000000"/>
                        </a:solidFill>
                        <a:latin typeface="Calibri"/>
                      </a:endParaRPr>
                    </a:p>
                  </a:txBody>
                  <a:tcPr marL="9525" marR="9525" marT="9525" marB="0" anchor="ctr"/>
                </a:tc>
              </a:tr>
              <a:tr h="231192">
                <a:tc>
                  <a:txBody>
                    <a:bodyPr/>
                    <a:lstStyle/>
                    <a:p>
                      <a:pPr algn="l" fontAlgn="b"/>
                      <a:r>
                        <a:rPr lang="pt-BR" sz="1300" u="none" strike="noStrike" dirty="0"/>
                        <a:t>Lapa</a:t>
                      </a:r>
                      <a:endParaRPr lang="pt-BR" sz="1300" b="0" i="0" u="none" strike="noStrike" dirty="0">
                        <a:solidFill>
                          <a:srgbClr val="000000"/>
                        </a:solidFill>
                        <a:latin typeface="Calibri"/>
                      </a:endParaRPr>
                    </a:p>
                  </a:txBody>
                  <a:tcPr marL="85725" marR="9525" marT="9525" marB="0" anchor="ctr"/>
                </a:tc>
                <a:tc>
                  <a:txBody>
                    <a:bodyPr/>
                    <a:lstStyle/>
                    <a:p>
                      <a:pPr algn="ctr" fontAlgn="b"/>
                      <a:r>
                        <a:rPr lang="pt-BR" sz="1300" u="none" strike="noStrike" dirty="0"/>
                        <a:t>142.9%</a:t>
                      </a:r>
                      <a:endParaRPr lang="pt-BR" sz="1300" b="0" i="0" u="none" strike="noStrike" dirty="0">
                        <a:solidFill>
                          <a:srgbClr val="000000"/>
                        </a:solidFill>
                        <a:latin typeface="Calibri"/>
                      </a:endParaRPr>
                    </a:p>
                  </a:txBody>
                  <a:tcPr marL="9525" marR="9525" marT="9525" marB="0" anchor="ctr"/>
                </a:tc>
              </a:tr>
              <a:tr h="231192">
                <a:tc>
                  <a:txBody>
                    <a:bodyPr/>
                    <a:lstStyle/>
                    <a:p>
                      <a:pPr algn="l" fontAlgn="b"/>
                      <a:r>
                        <a:rPr lang="pt-BR" sz="1300" u="none" strike="noStrike"/>
                        <a:t>Vila Mariana</a:t>
                      </a:r>
                      <a:endParaRPr lang="pt-BR" sz="1300" b="0" i="0" u="none" strike="noStrike">
                        <a:solidFill>
                          <a:srgbClr val="000000"/>
                        </a:solidFill>
                        <a:latin typeface="Calibri"/>
                      </a:endParaRPr>
                    </a:p>
                  </a:txBody>
                  <a:tcPr marL="85725" marR="9525" marT="9525" marB="0" anchor="ctr"/>
                </a:tc>
                <a:tc>
                  <a:txBody>
                    <a:bodyPr/>
                    <a:lstStyle/>
                    <a:p>
                      <a:pPr algn="ctr" fontAlgn="b"/>
                      <a:r>
                        <a:rPr lang="pt-BR" sz="1300" u="none" strike="noStrike" dirty="0"/>
                        <a:t>142.8%</a:t>
                      </a:r>
                      <a:endParaRPr lang="pt-BR" sz="1300" b="0" i="0" u="none" strike="noStrike" dirty="0">
                        <a:solidFill>
                          <a:srgbClr val="000000"/>
                        </a:solidFill>
                        <a:latin typeface="Calibri"/>
                      </a:endParaRPr>
                    </a:p>
                  </a:txBody>
                  <a:tcPr marL="9525" marR="9525" marT="9525" marB="0" anchor="ctr"/>
                </a:tc>
              </a:tr>
              <a:tr h="231192">
                <a:tc>
                  <a:txBody>
                    <a:bodyPr/>
                    <a:lstStyle/>
                    <a:p>
                      <a:pPr algn="l" fontAlgn="b"/>
                      <a:r>
                        <a:rPr lang="pt-BR" sz="1300" u="none" strike="noStrike"/>
                        <a:t>Freguesia do Ó</a:t>
                      </a:r>
                      <a:endParaRPr lang="pt-BR" sz="1300" b="0" i="0" u="none" strike="noStrike">
                        <a:solidFill>
                          <a:srgbClr val="000000"/>
                        </a:solidFill>
                        <a:latin typeface="Calibri"/>
                      </a:endParaRPr>
                    </a:p>
                  </a:txBody>
                  <a:tcPr marL="85725" marR="9525" marT="9525" marB="0" anchor="ctr"/>
                </a:tc>
                <a:tc>
                  <a:txBody>
                    <a:bodyPr/>
                    <a:lstStyle/>
                    <a:p>
                      <a:pPr algn="ctr" fontAlgn="b"/>
                      <a:r>
                        <a:rPr lang="pt-BR" sz="1300" u="none" strike="noStrike" dirty="0"/>
                        <a:t>140.6%</a:t>
                      </a:r>
                      <a:endParaRPr lang="pt-BR" sz="1300" b="0" i="0" u="none" strike="noStrike" dirty="0">
                        <a:solidFill>
                          <a:srgbClr val="000000"/>
                        </a:solidFill>
                        <a:latin typeface="Calibri"/>
                      </a:endParaRPr>
                    </a:p>
                  </a:txBody>
                  <a:tcPr marL="9525" marR="9525" marT="9525" marB="0" anchor="ctr"/>
                </a:tc>
              </a:tr>
              <a:tr h="231192">
                <a:tc>
                  <a:txBody>
                    <a:bodyPr/>
                    <a:lstStyle/>
                    <a:p>
                      <a:pPr algn="l" fontAlgn="b"/>
                      <a:r>
                        <a:rPr lang="pt-BR" sz="1300" u="none" strike="noStrike"/>
                        <a:t>Santo Amaro</a:t>
                      </a:r>
                      <a:endParaRPr lang="pt-BR" sz="1300" b="0" i="0" u="none" strike="noStrike">
                        <a:solidFill>
                          <a:srgbClr val="000000"/>
                        </a:solidFill>
                        <a:latin typeface="Calibri"/>
                      </a:endParaRPr>
                    </a:p>
                  </a:txBody>
                  <a:tcPr marL="85725" marR="9525" marT="9525" marB="0" anchor="ctr"/>
                </a:tc>
                <a:tc>
                  <a:txBody>
                    <a:bodyPr/>
                    <a:lstStyle/>
                    <a:p>
                      <a:pPr algn="ctr" fontAlgn="b"/>
                      <a:r>
                        <a:rPr lang="pt-BR" sz="1300" u="none" strike="noStrike" dirty="0"/>
                        <a:t>135.7%</a:t>
                      </a:r>
                      <a:endParaRPr lang="pt-BR" sz="1300" b="0" i="0" u="none" strike="noStrike" dirty="0">
                        <a:solidFill>
                          <a:srgbClr val="000000"/>
                        </a:solidFill>
                        <a:latin typeface="Calibri"/>
                      </a:endParaRPr>
                    </a:p>
                  </a:txBody>
                  <a:tcPr marL="9525" marR="9525" marT="9525" marB="0" anchor="ctr"/>
                </a:tc>
              </a:tr>
              <a:tr h="231192">
                <a:tc>
                  <a:txBody>
                    <a:bodyPr/>
                    <a:lstStyle/>
                    <a:p>
                      <a:pPr algn="l" fontAlgn="b"/>
                      <a:r>
                        <a:rPr lang="pt-BR" sz="1300" u="none" strike="noStrike"/>
                        <a:t>Tatuapé</a:t>
                      </a:r>
                      <a:endParaRPr lang="pt-BR" sz="1300" b="0" i="0" u="none" strike="noStrike">
                        <a:solidFill>
                          <a:srgbClr val="000000"/>
                        </a:solidFill>
                        <a:latin typeface="Calibri"/>
                      </a:endParaRPr>
                    </a:p>
                  </a:txBody>
                  <a:tcPr marL="85725" marR="9525" marT="9525" marB="0" anchor="ctr"/>
                </a:tc>
                <a:tc>
                  <a:txBody>
                    <a:bodyPr/>
                    <a:lstStyle/>
                    <a:p>
                      <a:pPr algn="ctr" fontAlgn="b"/>
                      <a:r>
                        <a:rPr lang="pt-BR" sz="1300" u="none" strike="noStrike" dirty="0"/>
                        <a:t>130.7%</a:t>
                      </a:r>
                      <a:endParaRPr lang="pt-BR" sz="1300" b="0" i="0" u="none" strike="noStrike" dirty="0">
                        <a:solidFill>
                          <a:srgbClr val="000000"/>
                        </a:solidFill>
                        <a:latin typeface="Calibri"/>
                      </a:endParaRPr>
                    </a:p>
                  </a:txBody>
                  <a:tcPr marL="9525" marR="9525" marT="9525" marB="0" anchor="ctr"/>
                </a:tc>
              </a:tr>
              <a:tr h="231192">
                <a:tc>
                  <a:txBody>
                    <a:bodyPr/>
                    <a:lstStyle/>
                    <a:p>
                      <a:pPr algn="l" fontAlgn="b"/>
                      <a:r>
                        <a:rPr lang="pt-BR" sz="1300" u="none" strike="noStrike"/>
                        <a:t>São Miguel</a:t>
                      </a:r>
                      <a:endParaRPr lang="pt-BR" sz="1300" b="0" i="0" u="none" strike="noStrike">
                        <a:solidFill>
                          <a:srgbClr val="000000"/>
                        </a:solidFill>
                        <a:latin typeface="Calibri"/>
                      </a:endParaRPr>
                    </a:p>
                  </a:txBody>
                  <a:tcPr marL="85725" marR="9525" marT="9525" marB="0" anchor="ctr"/>
                </a:tc>
                <a:tc>
                  <a:txBody>
                    <a:bodyPr/>
                    <a:lstStyle/>
                    <a:p>
                      <a:pPr algn="ctr" fontAlgn="b"/>
                      <a:r>
                        <a:rPr lang="pt-BR" sz="1300" u="none" strike="noStrike" dirty="0"/>
                        <a:t>126.7%</a:t>
                      </a:r>
                      <a:endParaRPr lang="pt-BR" sz="1300" b="0" i="0" u="none" strike="noStrike" dirty="0">
                        <a:solidFill>
                          <a:srgbClr val="000000"/>
                        </a:solidFill>
                        <a:latin typeface="Calibri"/>
                      </a:endParaRPr>
                    </a:p>
                  </a:txBody>
                  <a:tcPr marL="9525" marR="9525" marT="9525" marB="0" anchor="ctr"/>
                </a:tc>
              </a:tr>
              <a:tr h="231192">
                <a:tc>
                  <a:txBody>
                    <a:bodyPr/>
                    <a:lstStyle/>
                    <a:p>
                      <a:pPr algn="l" fontAlgn="b"/>
                      <a:r>
                        <a:rPr lang="pt-BR" sz="1300" u="none" strike="noStrike"/>
                        <a:t>Belém</a:t>
                      </a:r>
                      <a:endParaRPr lang="pt-BR" sz="1300" b="0" i="0" u="none" strike="noStrike">
                        <a:solidFill>
                          <a:srgbClr val="000000"/>
                        </a:solidFill>
                        <a:latin typeface="Calibri"/>
                      </a:endParaRPr>
                    </a:p>
                  </a:txBody>
                  <a:tcPr marL="85725" marR="9525" marT="9525" marB="0" anchor="ctr"/>
                </a:tc>
                <a:tc>
                  <a:txBody>
                    <a:bodyPr/>
                    <a:lstStyle/>
                    <a:p>
                      <a:pPr algn="ctr" fontAlgn="b"/>
                      <a:r>
                        <a:rPr lang="pt-BR" sz="1300" u="none" strike="noStrike" dirty="0"/>
                        <a:t>125.3%</a:t>
                      </a:r>
                      <a:endParaRPr lang="pt-BR" sz="1300" b="0" i="0" u="none" strike="noStrike" dirty="0">
                        <a:solidFill>
                          <a:srgbClr val="000000"/>
                        </a:solidFill>
                        <a:latin typeface="Calibri"/>
                      </a:endParaRPr>
                    </a:p>
                  </a:txBody>
                  <a:tcPr marL="9525" marR="9525" marT="9525" marB="0" anchor="ctr"/>
                </a:tc>
              </a:tr>
              <a:tr h="231192">
                <a:tc>
                  <a:txBody>
                    <a:bodyPr/>
                    <a:lstStyle/>
                    <a:p>
                      <a:pPr algn="l" fontAlgn="b"/>
                      <a:r>
                        <a:rPr lang="pt-BR" sz="1300" u="none" strike="noStrike"/>
                        <a:t>Ipiranga</a:t>
                      </a:r>
                      <a:endParaRPr lang="pt-BR" sz="1300" b="0" i="0" u="none" strike="noStrike">
                        <a:solidFill>
                          <a:srgbClr val="000000"/>
                        </a:solidFill>
                        <a:latin typeface="Calibri"/>
                      </a:endParaRPr>
                    </a:p>
                  </a:txBody>
                  <a:tcPr marL="85725" marR="9525" marT="9525" marB="0" anchor="ctr"/>
                </a:tc>
                <a:tc>
                  <a:txBody>
                    <a:bodyPr/>
                    <a:lstStyle/>
                    <a:p>
                      <a:pPr algn="ctr" fontAlgn="b"/>
                      <a:r>
                        <a:rPr lang="pt-BR" sz="1300" u="none" strike="noStrike" dirty="0"/>
                        <a:t>120.6%</a:t>
                      </a:r>
                      <a:endParaRPr lang="pt-BR" sz="1300" b="0" i="0" u="none" strike="noStrike" dirty="0">
                        <a:solidFill>
                          <a:srgbClr val="000000"/>
                        </a:solidFill>
                        <a:latin typeface="Calibri"/>
                      </a:endParaRPr>
                    </a:p>
                  </a:txBody>
                  <a:tcPr marL="9525" marR="9525" marT="9525" marB="0" anchor="ctr"/>
                </a:tc>
              </a:tr>
            </a:tbl>
          </a:graphicData>
        </a:graphic>
      </p:graphicFrame>
      <p:sp>
        <p:nvSpPr>
          <p:cNvPr id="6" name="Retângulo 5"/>
          <p:cNvSpPr/>
          <p:nvPr/>
        </p:nvSpPr>
        <p:spPr>
          <a:xfrm>
            <a:off x="467544" y="1126485"/>
            <a:ext cx="8280920" cy="646331"/>
          </a:xfrm>
          <a:prstGeom prst="rect">
            <a:avLst/>
          </a:prstGeom>
        </p:spPr>
        <p:txBody>
          <a:bodyPr wrap="square">
            <a:spAutoFit/>
          </a:bodyPr>
          <a:lstStyle/>
          <a:p>
            <a:r>
              <a:rPr lang="pt-BR" dirty="0" smtClean="0"/>
              <a:t>Taxa de frequência líquida na pré-escola (4 e 5 anos) e distritos do município de São Paulo, 2011</a:t>
            </a:r>
            <a:endParaRPr lang="pt-BR" dirty="0"/>
          </a:p>
        </p:txBody>
      </p:sp>
      <p:sp>
        <p:nvSpPr>
          <p:cNvPr id="7" name="Rectangle 1"/>
          <p:cNvSpPr>
            <a:spLocks noChangeArrowheads="1"/>
          </p:cNvSpPr>
          <p:nvPr/>
        </p:nvSpPr>
        <p:spPr bwMode="auto">
          <a:xfrm>
            <a:off x="4391472" y="6125234"/>
            <a:ext cx="4752528"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0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Fonte:</a:t>
            </a:r>
            <a:r>
              <a:rPr kumimoji="0" lang="pt-BR" sz="1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SEADE, Sistema de Projeção Populacional, 2011; Microdados do Censo Escolar, 2011</a:t>
            </a:r>
            <a:endParaRPr kumimoji="0" lang="pt-B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CaixaDeTexto 8"/>
          <p:cNvSpPr txBox="1"/>
          <p:nvPr/>
        </p:nvSpPr>
        <p:spPr>
          <a:xfrm>
            <a:off x="827584" y="1844824"/>
            <a:ext cx="3096344" cy="338554"/>
          </a:xfrm>
          <a:prstGeom prst="rect">
            <a:avLst/>
          </a:prstGeom>
          <a:noFill/>
        </p:spPr>
        <p:txBody>
          <a:bodyPr wrap="square" rtlCol="0">
            <a:spAutoFit/>
          </a:bodyPr>
          <a:lstStyle/>
          <a:p>
            <a:r>
              <a:rPr lang="en-US" sz="1600" dirty="0" err="1" smtClean="0"/>
              <a:t>Distritos</a:t>
            </a:r>
            <a:r>
              <a:rPr lang="en-US" sz="1600" dirty="0" smtClean="0"/>
              <a:t> com </a:t>
            </a:r>
            <a:r>
              <a:rPr lang="en-US" sz="1600" dirty="0" err="1" smtClean="0"/>
              <a:t>taxas</a:t>
            </a:r>
            <a:r>
              <a:rPr lang="en-US" sz="1600" dirty="0" smtClean="0"/>
              <a:t> </a:t>
            </a:r>
            <a:r>
              <a:rPr lang="en-US" sz="1600" dirty="0" err="1" smtClean="0"/>
              <a:t>abaixo</a:t>
            </a:r>
            <a:r>
              <a:rPr lang="en-US" sz="1600" dirty="0" smtClean="0"/>
              <a:t> de 70%</a:t>
            </a:r>
            <a:endParaRPr lang="pt-BR" sz="1600" dirty="0"/>
          </a:p>
        </p:txBody>
      </p:sp>
      <p:sp>
        <p:nvSpPr>
          <p:cNvPr id="10" name="CaixaDeTexto 9"/>
          <p:cNvSpPr txBox="1"/>
          <p:nvPr/>
        </p:nvSpPr>
        <p:spPr>
          <a:xfrm>
            <a:off x="4572000" y="1916832"/>
            <a:ext cx="4320480" cy="338554"/>
          </a:xfrm>
          <a:prstGeom prst="rect">
            <a:avLst/>
          </a:prstGeom>
          <a:noFill/>
        </p:spPr>
        <p:txBody>
          <a:bodyPr wrap="square" rtlCol="0">
            <a:spAutoFit/>
          </a:bodyPr>
          <a:lstStyle/>
          <a:p>
            <a:r>
              <a:rPr lang="en-US" sz="1600" dirty="0" err="1" smtClean="0"/>
              <a:t>Distritos</a:t>
            </a:r>
            <a:r>
              <a:rPr lang="en-US" sz="1600" dirty="0" smtClean="0"/>
              <a:t> com as </a:t>
            </a:r>
            <a:r>
              <a:rPr lang="en-US" sz="1600" dirty="0" err="1" smtClean="0"/>
              <a:t>taxas</a:t>
            </a:r>
            <a:r>
              <a:rPr lang="en-US" sz="1600" dirty="0" smtClean="0"/>
              <a:t> </a:t>
            </a:r>
            <a:r>
              <a:rPr lang="en-US" sz="1600" dirty="0" err="1" smtClean="0"/>
              <a:t>mais</a:t>
            </a:r>
            <a:r>
              <a:rPr lang="en-US" sz="1600" dirty="0" smtClean="0"/>
              <a:t> </a:t>
            </a:r>
            <a:r>
              <a:rPr lang="en-US" sz="1600" dirty="0" err="1" smtClean="0"/>
              <a:t>elevadas</a:t>
            </a:r>
            <a:r>
              <a:rPr lang="en-US" sz="1600" dirty="0" smtClean="0"/>
              <a:t> do </a:t>
            </a:r>
            <a:r>
              <a:rPr lang="en-US" sz="1600" dirty="0" err="1" smtClean="0"/>
              <a:t>município</a:t>
            </a:r>
            <a:endParaRPr lang="pt-BR" sz="1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l"/>
            <a:r>
              <a:rPr lang="en-US" b="1" dirty="0" err="1" smtClean="0">
                <a:solidFill>
                  <a:srgbClr val="C00000"/>
                </a:solidFill>
                <a:latin typeface="Arial Black" pitchFamily="34" charset="0"/>
                <a:ea typeface="Adobe Gothic Std B" pitchFamily="34" charset="-128"/>
              </a:rPr>
              <a:t>Subsídios</a:t>
            </a:r>
            <a:endParaRPr lang="pt-BR" b="1" dirty="0">
              <a:solidFill>
                <a:srgbClr val="C00000"/>
              </a:solidFill>
              <a:latin typeface="Arial Black" pitchFamily="34" charset="0"/>
              <a:ea typeface="Adobe Gothic Std B" pitchFamily="34" charset="-128"/>
            </a:endParaRPr>
          </a:p>
        </p:txBody>
      </p:sp>
      <p:sp>
        <p:nvSpPr>
          <p:cNvPr id="3" name="Espaço Reservado para Conteúdo 2"/>
          <p:cNvSpPr>
            <a:spLocks noGrp="1"/>
          </p:cNvSpPr>
          <p:nvPr>
            <p:ph idx="1"/>
          </p:nvPr>
        </p:nvSpPr>
        <p:spPr>
          <a:xfrm>
            <a:off x="251520" y="1412776"/>
            <a:ext cx="8435280" cy="5257800"/>
          </a:xfrm>
        </p:spPr>
        <p:txBody>
          <a:bodyPr>
            <a:normAutofit fontScale="92500" lnSpcReduction="10000"/>
          </a:bodyPr>
          <a:lstStyle/>
          <a:p>
            <a:r>
              <a:rPr lang="en-US" b="1" dirty="0" err="1" smtClean="0"/>
              <a:t>Ação</a:t>
            </a:r>
            <a:r>
              <a:rPr lang="en-US" b="1" dirty="0" smtClean="0"/>
              <a:t> </a:t>
            </a:r>
            <a:r>
              <a:rPr lang="en-US" b="1" dirty="0" err="1" smtClean="0"/>
              <a:t>Educativa</a:t>
            </a:r>
            <a:endParaRPr lang="en-US" b="1" dirty="0" smtClean="0"/>
          </a:p>
          <a:p>
            <a:pPr lvl="1"/>
            <a:r>
              <a:rPr lang="en-US" dirty="0" err="1" smtClean="0"/>
              <a:t>Iniciativa</a:t>
            </a:r>
            <a:r>
              <a:rPr lang="en-US" dirty="0" smtClean="0"/>
              <a:t> De </a:t>
            </a:r>
            <a:r>
              <a:rPr lang="en-US" dirty="0" err="1" smtClean="0"/>
              <a:t>Olho</a:t>
            </a:r>
            <a:r>
              <a:rPr lang="en-US" dirty="0" smtClean="0"/>
              <a:t> </a:t>
            </a:r>
            <a:r>
              <a:rPr lang="en-US" dirty="0" err="1" smtClean="0"/>
              <a:t>nos</a:t>
            </a:r>
            <a:r>
              <a:rPr lang="en-US" dirty="0" smtClean="0"/>
              <a:t> </a:t>
            </a:r>
            <a:r>
              <a:rPr lang="en-US" dirty="0" err="1" smtClean="0"/>
              <a:t>Planos</a:t>
            </a:r>
            <a:endParaRPr lang="en-US" dirty="0" smtClean="0"/>
          </a:p>
          <a:p>
            <a:pPr lvl="1"/>
            <a:r>
              <a:rPr lang="en-US" dirty="0" err="1" smtClean="0"/>
              <a:t>Acompanhamento</a:t>
            </a:r>
            <a:r>
              <a:rPr lang="en-US" dirty="0" smtClean="0"/>
              <a:t> do Plano de </a:t>
            </a:r>
            <a:r>
              <a:rPr lang="en-US" dirty="0" err="1" smtClean="0"/>
              <a:t>Educação</a:t>
            </a:r>
            <a:r>
              <a:rPr lang="en-US" dirty="0" smtClean="0"/>
              <a:t> </a:t>
            </a:r>
            <a:r>
              <a:rPr lang="en-US" dirty="0" err="1" smtClean="0"/>
              <a:t>da</a:t>
            </a:r>
            <a:r>
              <a:rPr lang="en-US" dirty="0" smtClean="0"/>
              <a:t> </a:t>
            </a:r>
            <a:r>
              <a:rPr lang="en-US" dirty="0" err="1" smtClean="0"/>
              <a:t>Cidade</a:t>
            </a:r>
            <a:r>
              <a:rPr lang="en-US" dirty="0" smtClean="0"/>
              <a:t> de São Paulo</a:t>
            </a:r>
          </a:p>
          <a:p>
            <a:pPr lvl="1"/>
            <a:r>
              <a:rPr lang="en-US" dirty="0" err="1" smtClean="0"/>
              <a:t>Publicação</a:t>
            </a:r>
            <a:r>
              <a:rPr lang="en-US" dirty="0" smtClean="0"/>
              <a:t> </a:t>
            </a:r>
            <a:r>
              <a:rPr lang="en-US" dirty="0" err="1" smtClean="0"/>
              <a:t>Educação</a:t>
            </a:r>
            <a:r>
              <a:rPr lang="en-US" dirty="0" smtClean="0"/>
              <a:t> e </a:t>
            </a:r>
            <a:r>
              <a:rPr lang="en-US" dirty="0" err="1" smtClean="0"/>
              <a:t>Desigualdades</a:t>
            </a:r>
            <a:r>
              <a:rPr lang="en-US" dirty="0" smtClean="0"/>
              <a:t> </a:t>
            </a:r>
            <a:r>
              <a:rPr lang="en-US" dirty="0" err="1" smtClean="0"/>
              <a:t>na</a:t>
            </a:r>
            <a:r>
              <a:rPr lang="en-US" dirty="0" smtClean="0"/>
              <a:t> </a:t>
            </a:r>
            <a:r>
              <a:rPr lang="en-US" dirty="0" err="1" smtClean="0"/>
              <a:t>cidade</a:t>
            </a:r>
            <a:r>
              <a:rPr lang="en-US" dirty="0" smtClean="0"/>
              <a:t> de São Paulo</a:t>
            </a:r>
          </a:p>
          <a:p>
            <a:pPr lvl="1"/>
            <a:endParaRPr lang="en-US" dirty="0" smtClean="0"/>
          </a:p>
          <a:p>
            <a:r>
              <a:rPr lang="en-US" b="1" dirty="0" smtClean="0"/>
              <a:t>GT de </a:t>
            </a:r>
            <a:r>
              <a:rPr lang="en-US" b="1" dirty="0" err="1" smtClean="0"/>
              <a:t>Educação</a:t>
            </a:r>
            <a:r>
              <a:rPr lang="en-US" b="1" dirty="0" smtClean="0"/>
              <a:t> </a:t>
            </a:r>
            <a:r>
              <a:rPr lang="en-US" b="1" dirty="0" err="1" smtClean="0"/>
              <a:t>da</a:t>
            </a:r>
            <a:r>
              <a:rPr lang="en-US" b="1" dirty="0" smtClean="0"/>
              <a:t> </a:t>
            </a:r>
            <a:r>
              <a:rPr lang="en-US" b="1" dirty="0" err="1" smtClean="0"/>
              <a:t>Rede</a:t>
            </a:r>
            <a:r>
              <a:rPr lang="en-US" b="1" dirty="0" smtClean="0"/>
              <a:t> </a:t>
            </a:r>
            <a:r>
              <a:rPr lang="en-US" b="1" dirty="0" err="1" smtClean="0"/>
              <a:t>Nossa</a:t>
            </a:r>
            <a:r>
              <a:rPr lang="en-US" b="1" dirty="0" smtClean="0"/>
              <a:t> São Paulo</a:t>
            </a:r>
          </a:p>
          <a:p>
            <a:pPr lvl="1"/>
            <a:r>
              <a:rPr lang="en-US" dirty="0" err="1" smtClean="0"/>
              <a:t>Acompanhamento</a:t>
            </a:r>
            <a:r>
              <a:rPr lang="en-US" dirty="0" smtClean="0"/>
              <a:t> dos </a:t>
            </a:r>
            <a:r>
              <a:rPr lang="en-US" dirty="0" err="1" smtClean="0"/>
              <a:t>planos</a:t>
            </a:r>
            <a:r>
              <a:rPr lang="en-US" dirty="0" smtClean="0"/>
              <a:t>, </a:t>
            </a:r>
            <a:r>
              <a:rPr lang="en-US" dirty="0" err="1" smtClean="0"/>
              <a:t>políticas</a:t>
            </a:r>
            <a:r>
              <a:rPr lang="en-US" dirty="0" smtClean="0"/>
              <a:t>, </a:t>
            </a:r>
            <a:r>
              <a:rPr lang="en-US" dirty="0" err="1" smtClean="0"/>
              <a:t>programas</a:t>
            </a:r>
            <a:r>
              <a:rPr lang="en-US" dirty="0" smtClean="0"/>
              <a:t> e </a:t>
            </a:r>
            <a:r>
              <a:rPr lang="en-US" dirty="0" err="1" smtClean="0"/>
              <a:t>ações</a:t>
            </a:r>
            <a:r>
              <a:rPr lang="en-US" dirty="0" smtClean="0"/>
              <a:t> </a:t>
            </a:r>
            <a:r>
              <a:rPr lang="en-US" dirty="0" err="1" smtClean="0"/>
              <a:t>para</a:t>
            </a:r>
            <a:r>
              <a:rPr lang="en-US" dirty="0" smtClean="0"/>
              <a:t> a </a:t>
            </a:r>
            <a:r>
              <a:rPr lang="en-US" dirty="0" err="1" smtClean="0"/>
              <a:t>educação</a:t>
            </a:r>
            <a:r>
              <a:rPr lang="en-US" dirty="0" smtClean="0"/>
              <a:t> no </a:t>
            </a:r>
            <a:r>
              <a:rPr lang="en-US" dirty="0" err="1" smtClean="0"/>
              <a:t>município</a:t>
            </a:r>
            <a:r>
              <a:rPr lang="en-US" dirty="0" smtClean="0"/>
              <a:t> de São Paulo</a:t>
            </a:r>
          </a:p>
          <a:p>
            <a:pPr lvl="1"/>
            <a:r>
              <a:rPr lang="en-US" dirty="0" err="1" smtClean="0"/>
              <a:t>Estímulo</a:t>
            </a:r>
            <a:r>
              <a:rPr lang="en-US" dirty="0" smtClean="0"/>
              <a:t> à </a:t>
            </a:r>
            <a:r>
              <a:rPr lang="en-US" dirty="0" err="1" smtClean="0"/>
              <a:t>participação</a:t>
            </a:r>
            <a:endParaRPr lang="en-US" dirty="0" smtClean="0"/>
          </a:p>
          <a:p>
            <a:pPr lvl="1"/>
            <a:r>
              <a:rPr lang="en-US" dirty="0" err="1" smtClean="0"/>
              <a:t>Garantia</a:t>
            </a:r>
            <a:r>
              <a:rPr lang="en-US" dirty="0" smtClean="0"/>
              <a:t> do </a:t>
            </a:r>
            <a:r>
              <a:rPr lang="en-US" dirty="0" err="1" smtClean="0"/>
              <a:t>direito</a:t>
            </a:r>
            <a:r>
              <a:rPr lang="en-US" dirty="0" smtClean="0"/>
              <a:t> à </a:t>
            </a:r>
            <a:r>
              <a:rPr lang="en-US" dirty="0" err="1" smtClean="0"/>
              <a:t>todos</a:t>
            </a:r>
            <a:r>
              <a:rPr lang="en-US" dirty="0" smtClean="0"/>
              <a:t> e </a:t>
            </a:r>
            <a:r>
              <a:rPr lang="en-US" dirty="0" err="1" smtClean="0"/>
              <a:t>todas</a:t>
            </a:r>
            <a:endParaRPr lang="en-US" dirty="0" smtClean="0"/>
          </a:p>
          <a:p>
            <a:endParaRPr lang="pt-B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274638"/>
            <a:ext cx="8568952" cy="1143000"/>
          </a:xfrm>
        </p:spPr>
        <p:txBody>
          <a:bodyPr>
            <a:noAutofit/>
          </a:bodyPr>
          <a:lstStyle/>
          <a:p>
            <a:r>
              <a:rPr lang="en-US" sz="3800" dirty="0" err="1" smtClean="0">
                <a:solidFill>
                  <a:schemeClr val="accent6">
                    <a:lumMod val="75000"/>
                  </a:schemeClr>
                </a:solidFill>
                <a:latin typeface="Arial Black" pitchFamily="34" charset="0"/>
                <a:ea typeface="Adobe Gothic Std B" pitchFamily="34" charset="-128"/>
              </a:rPr>
              <a:t>Educação</a:t>
            </a:r>
            <a:r>
              <a:rPr lang="en-US" sz="3800" dirty="0" smtClean="0">
                <a:solidFill>
                  <a:schemeClr val="accent6">
                    <a:lumMod val="75000"/>
                  </a:schemeClr>
                </a:solidFill>
                <a:latin typeface="Arial Black" pitchFamily="34" charset="0"/>
                <a:ea typeface="Adobe Gothic Std B" pitchFamily="34" charset="-128"/>
              </a:rPr>
              <a:t> de </a:t>
            </a:r>
            <a:r>
              <a:rPr lang="en-US" sz="3800" dirty="0" err="1" smtClean="0">
                <a:solidFill>
                  <a:schemeClr val="accent6">
                    <a:lumMod val="75000"/>
                  </a:schemeClr>
                </a:solidFill>
                <a:latin typeface="Arial Black" pitchFamily="34" charset="0"/>
                <a:ea typeface="Adobe Gothic Std B" pitchFamily="34" charset="-128"/>
              </a:rPr>
              <a:t>Jovens</a:t>
            </a:r>
            <a:r>
              <a:rPr lang="en-US" sz="3800" dirty="0" smtClean="0">
                <a:solidFill>
                  <a:schemeClr val="accent6">
                    <a:lumMod val="75000"/>
                  </a:schemeClr>
                </a:solidFill>
                <a:latin typeface="Arial Black" pitchFamily="34" charset="0"/>
                <a:ea typeface="Adobe Gothic Std B" pitchFamily="34" charset="-128"/>
              </a:rPr>
              <a:t> e </a:t>
            </a:r>
            <a:r>
              <a:rPr lang="en-US" sz="3800" dirty="0" err="1" smtClean="0">
                <a:solidFill>
                  <a:schemeClr val="accent6">
                    <a:lumMod val="75000"/>
                  </a:schemeClr>
                </a:solidFill>
                <a:latin typeface="Arial Black" pitchFamily="34" charset="0"/>
                <a:ea typeface="Adobe Gothic Std B" pitchFamily="34" charset="-128"/>
              </a:rPr>
              <a:t>Adultos</a:t>
            </a:r>
            <a:endParaRPr lang="pt-BR" sz="3800" dirty="0">
              <a:solidFill>
                <a:schemeClr val="accent6">
                  <a:lumMod val="75000"/>
                </a:schemeClr>
              </a:solidFill>
              <a:latin typeface="Arial Black" pitchFamily="34" charset="0"/>
              <a:ea typeface="Adobe Gothic Std B" pitchFamily="34" charset="-128"/>
            </a:endParaRPr>
          </a:p>
        </p:txBody>
      </p:sp>
      <p:sp>
        <p:nvSpPr>
          <p:cNvPr id="3" name="Espaço Reservado para Conteúdo 2"/>
          <p:cNvSpPr>
            <a:spLocks noGrp="1"/>
          </p:cNvSpPr>
          <p:nvPr>
            <p:ph idx="1"/>
          </p:nvPr>
        </p:nvSpPr>
        <p:spPr/>
        <p:txBody>
          <a:bodyPr/>
          <a:lstStyle/>
          <a:p>
            <a:pPr>
              <a:buNone/>
            </a:pPr>
            <a:r>
              <a:rPr lang="en-US" b="1" dirty="0" smtClean="0">
                <a:solidFill>
                  <a:schemeClr val="accent6">
                    <a:lumMod val="75000"/>
                  </a:schemeClr>
                </a:solidFill>
              </a:rPr>
              <a:t>1. PNE</a:t>
            </a:r>
            <a:endParaRPr lang="pt-BR" b="1" dirty="0" smtClean="0">
              <a:solidFill>
                <a:schemeClr val="accent6">
                  <a:lumMod val="75000"/>
                </a:schemeClr>
              </a:solidFill>
            </a:endParaRPr>
          </a:p>
          <a:p>
            <a:pPr marL="0" indent="20638">
              <a:buNone/>
            </a:pPr>
            <a:endParaRPr lang="pt-BR" sz="1200" dirty="0" smtClean="0"/>
          </a:p>
          <a:p>
            <a:pPr marL="0" indent="20638">
              <a:buNone/>
            </a:pPr>
            <a:r>
              <a:rPr lang="pt-BR" sz="2800" b="1" dirty="0" smtClean="0"/>
              <a:t>Meta 9: </a:t>
            </a:r>
            <a:r>
              <a:rPr lang="pt-BR" sz="2800" dirty="0" smtClean="0"/>
              <a:t>elevar a taxa de alfabetização da população com 15 (quinze) anos ou mais para 93,5% (noventa e três inteiros e cinco décimos por cento) até 2015 e, até o final da vigência deste PNE, erradicar o analfabetismo absoluto e reduzir em 50% (cinquenta por cento) a taxa de analfabetismo funcional.</a:t>
            </a:r>
            <a:endParaRPr lang="pt-B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2008" y="274638"/>
            <a:ext cx="8964488" cy="1143000"/>
          </a:xfrm>
        </p:spPr>
        <p:txBody>
          <a:bodyPr>
            <a:normAutofit fontScale="90000"/>
          </a:bodyPr>
          <a:lstStyle/>
          <a:p>
            <a:r>
              <a:rPr lang="en-US" dirty="0" err="1" smtClean="0">
                <a:solidFill>
                  <a:schemeClr val="accent6">
                    <a:lumMod val="75000"/>
                  </a:schemeClr>
                </a:solidFill>
                <a:latin typeface="Arial Black" pitchFamily="34" charset="0"/>
                <a:ea typeface="Adobe Gothic Std B" pitchFamily="34" charset="-128"/>
              </a:rPr>
              <a:t>Educação</a:t>
            </a:r>
            <a:r>
              <a:rPr lang="en-US" dirty="0" smtClean="0">
                <a:solidFill>
                  <a:schemeClr val="accent6">
                    <a:lumMod val="75000"/>
                  </a:schemeClr>
                </a:solidFill>
                <a:latin typeface="Arial Black" pitchFamily="34" charset="0"/>
                <a:ea typeface="Adobe Gothic Std B" pitchFamily="34" charset="-128"/>
              </a:rPr>
              <a:t> de </a:t>
            </a:r>
            <a:r>
              <a:rPr lang="en-US" dirty="0" err="1" smtClean="0">
                <a:solidFill>
                  <a:schemeClr val="accent6">
                    <a:lumMod val="75000"/>
                  </a:schemeClr>
                </a:solidFill>
                <a:latin typeface="Arial Black" pitchFamily="34" charset="0"/>
                <a:ea typeface="Adobe Gothic Std B" pitchFamily="34" charset="-128"/>
              </a:rPr>
              <a:t>Jovens</a:t>
            </a:r>
            <a:r>
              <a:rPr lang="en-US" dirty="0" smtClean="0">
                <a:solidFill>
                  <a:schemeClr val="accent6">
                    <a:lumMod val="75000"/>
                  </a:schemeClr>
                </a:solidFill>
                <a:latin typeface="Arial Black" pitchFamily="34" charset="0"/>
                <a:ea typeface="Adobe Gothic Std B" pitchFamily="34" charset="-128"/>
              </a:rPr>
              <a:t> e </a:t>
            </a:r>
            <a:r>
              <a:rPr lang="en-US" dirty="0" err="1" smtClean="0">
                <a:solidFill>
                  <a:schemeClr val="accent6">
                    <a:lumMod val="75000"/>
                  </a:schemeClr>
                </a:solidFill>
                <a:latin typeface="Arial Black" pitchFamily="34" charset="0"/>
                <a:ea typeface="Adobe Gothic Std B" pitchFamily="34" charset="-128"/>
              </a:rPr>
              <a:t>Adultos</a:t>
            </a:r>
            <a:endParaRPr lang="pt-BR" dirty="0"/>
          </a:p>
        </p:txBody>
      </p:sp>
      <p:sp>
        <p:nvSpPr>
          <p:cNvPr id="3" name="Espaço Reservado para Conteúdo 2"/>
          <p:cNvSpPr>
            <a:spLocks noGrp="1"/>
          </p:cNvSpPr>
          <p:nvPr>
            <p:ph idx="1"/>
          </p:nvPr>
        </p:nvSpPr>
        <p:spPr>
          <a:xfrm>
            <a:off x="457200" y="1600200"/>
            <a:ext cx="8507288" cy="4525963"/>
          </a:xfrm>
        </p:spPr>
        <p:txBody>
          <a:bodyPr>
            <a:normAutofit fontScale="92500" lnSpcReduction="10000"/>
          </a:bodyPr>
          <a:lstStyle/>
          <a:p>
            <a:pPr marL="514350" indent="-514350">
              <a:buAutoNum type="arabicPeriod"/>
            </a:pPr>
            <a:r>
              <a:rPr lang="en-US" b="1" dirty="0" smtClean="0">
                <a:solidFill>
                  <a:schemeClr val="accent6">
                    <a:lumMod val="75000"/>
                  </a:schemeClr>
                </a:solidFill>
              </a:rPr>
              <a:t>PNE</a:t>
            </a:r>
          </a:p>
          <a:p>
            <a:pPr marL="514350" indent="-514350">
              <a:buAutoNum type="arabicPeriod"/>
            </a:pPr>
            <a:endParaRPr lang="pt-BR" sz="1200" b="1" dirty="0" smtClean="0">
              <a:solidFill>
                <a:schemeClr val="accent6">
                  <a:lumMod val="75000"/>
                </a:schemeClr>
              </a:solidFill>
            </a:endParaRPr>
          </a:p>
          <a:p>
            <a:pPr marL="0" indent="20638">
              <a:buNone/>
            </a:pPr>
            <a:r>
              <a:rPr lang="pt-BR" b="1" dirty="0" smtClean="0"/>
              <a:t>Meta 8: </a:t>
            </a:r>
            <a:r>
              <a:rPr lang="pt-BR" dirty="0" smtClean="0"/>
              <a:t>elevar a escolaridade média da população de 18 (dezoito) a 29 (vinte e nove) anos, de modo a alcançar, no mínimo, 12 (doze) anos de estudo no último ano de vigência deste Plano, para as populações do campo, da região de menor escolaridade no País e dos 25% (vinte e cinco por cento) mais pobres, e igualar a escolaridade média entre negros e não negros declarados à Fundação Instituto Brasileiro de Geografia e Estatística - IBGE.</a:t>
            </a:r>
            <a:endParaRPr lang="pt-B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51520" y="1600200"/>
            <a:ext cx="8712968" cy="4997152"/>
          </a:xfrm>
        </p:spPr>
        <p:txBody>
          <a:bodyPr>
            <a:normAutofit/>
          </a:bodyPr>
          <a:lstStyle/>
          <a:p>
            <a:pPr>
              <a:buNone/>
            </a:pPr>
            <a:r>
              <a:rPr lang="en-US" b="1" dirty="0" smtClean="0">
                <a:solidFill>
                  <a:schemeClr val="accent6">
                    <a:lumMod val="75000"/>
                  </a:schemeClr>
                </a:solidFill>
              </a:rPr>
              <a:t>2. PME</a:t>
            </a:r>
          </a:p>
          <a:p>
            <a:pPr>
              <a:buNone/>
            </a:pPr>
            <a:endParaRPr lang="en-US" sz="1200" dirty="0" smtClean="0"/>
          </a:p>
          <a:p>
            <a:pPr>
              <a:buNone/>
            </a:pPr>
            <a:r>
              <a:rPr lang="en-US" sz="2400" b="1" dirty="0" smtClean="0"/>
              <a:t>PL </a:t>
            </a:r>
            <a:r>
              <a:rPr lang="en-US" sz="2400" b="1" dirty="0" err="1" smtClean="0"/>
              <a:t>aprovado</a:t>
            </a:r>
            <a:r>
              <a:rPr lang="en-US" sz="2400" b="1" dirty="0" smtClean="0"/>
              <a:t> </a:t>
            </a:r>
            <a:r>
              <a:rPr lang="en-US" sz="2400" b="1" dirty="0" err="1" smtClean="0"/>
              <a:t>na</a:t>
            </a:r>
            <a:r>
              <a:rPr lang="en-US" sz="2400" b="1" dirty="0" smtClean="0"/>
              <a:t> </a:t>
            </a:r>
            <a:r>
              <a:rPr lang="en-US" sz="2400" b="1" dirty="0" err="1" smtClean="0"/>
              <a:t>Comissão</a:t>
            </a:r>
            <a:r>
              <a:rPr lang="en-US" sz="2400" b="1" dirty="0" smtClean="0"/>
              <a:t> de </a:t>
            </a:r>
            <a:r>
              <a:rPr lang="en-US" sz="2400" b="1" dirty="0" err="1" smtClean="0"/>
              <a:t>Educa</a:t>
            </a:r>
            <a:r>
              <a:rPr lang="en-US" sz="2400" b="1" dirty="0" err="1" smtClean="0"/>
              <a:t>ção</a:t>
            </a:r>
            <a:endParaRPr lang="en-US" sz="2400" b="1" dirty="0" smtClean="0"/>
          </a:p>
          <a:p>
            <a:pPr>
              <a:buNone/>
            </a:pPr>
            <a:r>
              <a:rPr lang="pt-BR" sz="2400" dirty="0" smtClean="0"/>
              <a:t>META </a:t>
            </a:r>
            <a:r>
              <a:rPr lang="pt-BR" sz="2400" dirty="0"/>
              <a:t>10. Superar, no prazo de cinco anos, o analfabetismo absoluto na população com 15 (quinze) anos ou mais e ampliar a escolaridade média da população. </a:t>
            </a:r>
            <a:endParaRPr lang="pt-BR" sz="2400" dirty="0" smtClean="0"/>
          </a:p>
          <a:p>
            <a:pPr>
              <a:buNone/>
            </a:pPr>
            <a:endParaRPr lang="pt-BR" sz="1400" dirty="0" smtClean="0"/>
          </a:p>
          <a:p>
            <a:pPr marL="0" indent="20638">
              <a:buNone/>
            </a:pPr>
            <a:r>
              <a:rPr lang="pt-BR" sz="2400" b="1" dirty="0" smtClean="0"/>
              <a:t>PL aprovado na Comissão de </a:t>
            </a:r>
            <a:r>
              <a:rPr lang="pt-BR" sz="2400" b="1" dirty="0"/>
              <a:t>Finanças </a:t>
            </a:r>
            <a:r>
              <a:rPr lang="pt-BR" sz="2400" b="1" dirty="0"/>
              <a:t>(em votação na Plenária – 11/08)</a:t>
            </a:r>
          </a:p>
          <a:p>
            <a:pPr marL="0" indent="20638">
              <a:buNone/>
            </a:pPr>
            <a:r>
              <a:rPr lang="pt-BR" sz="2400" dirty="0"/>
              <a:t>META 10. </a:t>
            </a:r>
            <a:r>
              <a:rPr lang="pt-BR" sz="2400" dirty="0" smtClean="0"/>
              <a:t>Superar</a:t>
            </a:r>
            <a:r>
              <a:rPr lang="pt-BR" sz="2400" dirty="0"/>
              <a:t>, na vigência deste PME, o analfabetismo absoluto na população com 15 (quinze) anos ou mais e ampliar a escolaridade média da população</a:t>
            </a:r>
            <a:r>
              <a:rPr lang="pt-BR" sz="2400" dirty="0" smtClean="0"/>
              <a:t>.</a:t>
            </a:r>
            <a:endParaRPr lang="pt-BR" sz="2400" b="1" dirty="0" smtClean="0"/>
          </a:p>
        </p:txBody>
      </p:sp>
      <p:sp>
        <p:nvSpPr>
          <p:cNvPr id="7" name="Título 1"/>
          <p:cNvSpPr txBox="1">
            <a:spLocks/>
          </p:cNvSpPr>
          <p:nvPr/>
        </p:nvSpPr>
        <p:spPr>
          <a:xfrm>
            <a:off x="72008" y="274638"/>
            <a:ext cx="8964488" cy="1143000"/>
          </a:xfrm>
          <a:prstGeom prst="rect">
            <a:avLst/>
          </a:prstGeom>
        </p:spPr>
        <p:txBody>
          <a:bodyPr vert="horz" lIns="91440" tIns="45720" rIns="91440" bIns="45720" rtlCol="0" anchor="ct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accent6">
                    <a:lumMod val="75000"/>
                  </a:schemeClr>
                </a:solidFill>
                <a:effectLst/>
                <a:uLnTx/>
                <a:uFillTx/>
                <a:latin typeface="Arial Black" pitchFamily="34" charset="0"/>
                <a:ea typeface="Adobe Gothic Std B" pitchFamily="34" charset="-128"/>
                <a:cs typeface="+mj-cs"/>
              </a:rPr>
              <a:t>Educação de Jovens e Adultos</a:t>
            </a:r>
            <a:endParaRPr kumimoji="0" lang="pt-BR"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a:buNone/>
            </a:pPr>
            <a:r>
              <a:rPr lang="en-US" b="1" dirty="0" smtClean="0">
                <a:solidFill>
                  <a:schemeClr val="accent6">
                    <a:lumMod val="75000"/>
                  </a:schemeClr>
                </a:solidFill>
              </a:rPr>
              <a:t>3. Plano de </a:t>
            </a:r>
            <a:r>
              <a:rPr lang="en-US" b="1" dirty="0" err="1" smtClean="0">
                <a:solidFill>
                  <a:schemeClr val="accent6">
                    <a:lumMod val="75000"/>
                  </a:schemeClr>
                </a:solidFill>
              </a:rPr>
              <a:t>metas</a:t>
            </a:r>
            <a:endParaRPr lang="pt-BR" b="1" dirty="0" smtClean="0">
              <a:solidFill>
                <a:schemeClr val="accent6">
                  <a:lumMod val="75000"/>
                </a:schemeClr>
              </a:solidFill>
            </a:endParaRPr>
          </a:p>
          <a:p>
            <a:pPr marL="0" indent="20638">
              <a:buNone/>
            </a:pPr>
            <a:endParaRPr lang="pt-BR" sz="1200" dirty="0" smtClean="0"/>
          </a:p>
          <a:p>
            <a:pPr marL="0" indent="20638">
              <a:buNone/>
            </a:pPr>
            <a:r>
              <a:rPr lang="pt-BR" sz="2800" b="1" dirty="0" smtClean="0"/>
              <a:t>Meta 7: </a:t>
            </a:r>
            <a:r>
              <a:rPr lang="pt-BR" sz="2800" dirty="0" smtClean="0"/>
              <a:t>Ampliar em 20 mil o número de matrículas na Educação de Jovens e Adultos e implantar 3 novos Centros Integrados (CIEJA)</a:t>
            </a:r>
          </a:p>
          <a:p>
            <a:endParaRPr lang="pt-BR" dirty="0"/>
          </a:p>
        </p:txBody>
      </p:sp>
      <p:sp>
        <p:nvSpPr>
          <p:cNvPr id="5" name="Título 1"/>
          <p:cNvSpPr>
            <a:spLocks noGrp="1"/>
          </p:cNvSpPr>
          <p:nvPr>
            <p:ph type="title"/>
          </p:nvPr>
        </p:nvSpPr>
        <p:spPr>
          <a:xfrm>
            <a:off x="72008" y="274638"/>
            <a:ext cx="8964488" cy="1143000"/>
          </a:xfrm>
        </p:spPr>
        <p:txBody>
          <a:bodyPr>
            <a:normAutofit fontScale="90000"/>
          </a:bodyPr>
          <a:lstStyle/>
          <a:p>
            <a:r>
              <a:rPr lang="en-US" dirty="0" err="1" smtClean="0">
                <a:solidFill>
                  <a:schemeClr val="accent6">
                    <a:lumMod val="75000"/>
                  </a:schemeClr>
                </a:solidFill>
                <a:latin typeface="Arial Black" pitchFamily="34" charset="0"/>
                <a:ea typeface="Adobe Gothic Std B" pitchFamily="34" charset="-128"/>
              </a:rPr>
              <a:t>Educação</a:t>
            </a:r>
            <a:r>
              <a:rPr lang="en-US" dirty="0" smtClean="0">
                <a:solidFill>
                  <a:schemeClr val="accent6">
                    <a:lumMod val="75000"/>
                  </a:schemeClr>
                </a:solidFill>
                <a:latin typeface="Arial Black" pitchFamily="34" charset="0"/>
                <a:ea typeface="Adobe Gothic Std B" pitchFamily="34" charset="-128"/>
              </a:rPr>
              <a:t> de </a:t>
            </a:r>
            <a:r>
              <a:rPr lang="en-US" dirty="0" err="1" smtClean="0">
                <a:solidFill>
                  <a:schemeClr val="accent6">
                    <a:lumMod val="75000"/>
                  </a:schemeClr>
                </a:solidFill>
                <a:latin typeface="Arial Black" pitchFamily="34" charset="0"/>
                <a:ea typeface="Adobe Gothic Std B" pitchFamily="34" charset="-128"/>
              </a:rPr>
              <a:t>Jovens</a:t>
            </a:r>
            <a:r>
              <a:rPr lang="en-US" dirty="0" smtClean="0">
                <a:solidFill>
                  <a:schemeClr val="accent6">
                    <a:lumMod val="75000"/>
                  </a:schemeClr>
                </a:solidFill>
                <a:latin typeface="Arial Black" pitchFamily="34" charset="0"/>
                <a:ea typeface="Adobe Gothic Std B" pitchFamily="34" charset="-128"/>
              </a:rPr>
              <a:t> e </a:t>
            </a:r>
            <a:r>
              <a:rPr lang="en-US" dirty="0" err="1" smtClean="0">
                <a:solidFill>
                  <a:schemeClr val="accent6">
                    <a:lumMod val="75000"/>
                  </a:schemeClr>
                </a:solidFill>
                <a:latin typeface="Arial Black" pitchFamily="34" charset="0"/>
                <a:ea typeface="Adobe Gothic Std B" pitchFamily="34" charset="-128"/>
              </a:rPr>
              <a:t>Adultos</a:t>
            </a:r>
            <a:endParaRPr lang="pt-B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sz="4000" dirty="0" err="1" smtClean="0">
                <a:solidFill>
                  <a:schemeClr val="accent6">
                    <a:lumMod val="75000"/>
                  </a:schemeClr>
                </a:solidFill>
                <a:latin typeface="Arial Black" pitchFamily="34" charset="0"/>
                <a:ea typeface="Adobe Gothic Std B" pitchFamily="34" charset="-128"/>
              </a:rPr>
              <a:t>Taxa</a:t>
            </a:r>
            <a:r>
              <a:rPr lang="en-US" sz="4000" dirty="0" smtClean="0">
                <a:solidFill>
                  <a:schemeClr val="accent6">
                    <a:lumMod val="75000"/>
                  </a:schemeClr>
                </a:solidFill>
                <a:latin typeface="Arial Black" pitchFamily="34" charset="0"/>
                <a:ea typeface="Adobe Gothic Std B" pitchFamily="34" charset="-128"/>
              </a:rPr>
              <a:t> de </a:t>
            </a:r>
            <a:r>
              <a:rPr lang="en-US" sz="4000" dirty="0" err="1" smtClean="0">
                <a:solidFill>
                  <a:schemeClr val="accent6">
                    <a:lumMod val="75000"/>
                  </a:schemeClr>
                </a:solidFill>
                <a:latin typeface="Arial Black" pitchFamily="34" charset="0"/>
                <a:ea typeface="Adobe Gothic Std B" pitchFamily="34" charset="-128"/>
              </a:rPr>
              <a:t>analfabetismo</a:t>
            </a:r>
            <a:endParaRPr lang="pt-BR" sz="4000" dirty="0">
              <a:latin typeface="Arial Black" pitchFamily="34" charset="0"/>
            </a:endParaRPr>
          </a:p>
        </p:txBody>
      </p:sp>
      <p:pic>
        <p:nvPicPr>
          <p:cNvPr id="3074" name="Gráfico 7"/>
          <p:cNvPicPr>
            <a:picLocks noChangeArrowheads="1"/>
          </p:cNvPicPr>
          <p:nvPr/>
        </p:nvPicPr>
        <p:blipFill>
          <a:blip r:embed="rId2" cstate="print"/>
          <a:srcRect b="-82"/>
          <a:stretch>
            <a:fillRect/>
          </a:stretch>
        </p:blipFill>
        <p:spPr bwMode="auto">
          <a:xfrm>
            <a:off x="323528" y="1988840"/>
            <a:ext cx="8568952" cy="4464496"/>
          </a:xfrm>
          <a:prstGeom prst="rect">
            <a:avLst/>
          </a:prstGeom>
          <a:noFill/>
          <a:ln w="9525">
            <a:noFill/>
            <a:miter lim="800000"/>
            <a:headEnd/>
            <a:tailEnd/>
          </a:ln>
        </p:spPr>
      </p:pic>
      <p:sp>
        <p:nvSpPr>
          <p:cNvPr id="5" name="CaixaDeTexto 4"/>
          <p:cNvSpPr txBox="1"/>
          <p:nvPr/>
        </p:nvSpPr>
        <p:spPr>
          <a:xfrm>
            <a:off x="179512" y="1342509"/>
            <a:ext cx="8964488" cy="646331"/>
          </a:xfrm>
          <a:prstGeom prst="rect">
            <a:avLst/>
          </a:prstGeom>
          <a:noFill/>
        </p:spPr>
        <p:txBody>
          <a:bodyPr wrap="square" rtlCol="0">
            <a:spAutoFit/>
          </a:bodyPr>
          <a:lstStyle/>
          <a:p>
            <a:r>
              <a:rPr lang="pt-BR" dirty="0" smtClean="0"/>
              <a:t>Taxa de analfabetismo de pessoas com 15 anos ou mais de idade, por grupos etários e cor ou raça, município de São Paulo, 2010.</a:t>
            </a:r>
            <a:endParaRPr lang="pt-BR" dirty="0"/>
          </a:p>
        </p:txBody>
      </p:sp>
      <p:sp>
        <p:nvSpPr>
          <p:cNvPr id="6" name="CaixaDeTexto 5"/>
          <p:cNvSpPr txBox="1"/>
          <p:nvPr/>
        </p:nvSpPr>
        <p:spPr>
          <a:xfrm>
            <a:off x="323528" y="6453336"/>
            <a:ext cx="8568952" cy="646331"/>
          </a:xfrm>
          <a:prstGeom prst="rect">
            <a:avLst/>
          </a:prstGeom>
          <a:noFill/>
        </p:spPr>
        <p:txBody>
          <a:bodyPr wrap="square" rtlCol="0">
            <a:spAutoFit/>
          </a:bodyPr>
          <a:lstStyle/>
          <a:p>
            <a:pPr algn="r"/>
            <a:r>
              <a:rPr lang="pt-BR" b="1" dirty="0" smtClean="0"/>
              <a:t>Fonte</a:t>
            </a:r>
            <a:r>
              <a:rPr lang="pt-BR" dirty="0" smtClean="0"/>
              <a:t>: Censo Demográfico IBGE 2010</a:t>
            </a:r>
          </a:p>
          <a:p>
            <a:pPr algn="r"/>
            <a:endParaRPr lang="pt-B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ChangeArrowheads="1"/>
          </p:cNvSpPr>
          <p:nvPr/>
        </p:nvSpPr>
        <p:spPr bwMode="auto">
          <a:xfrm>
            <a:off x="6228184" y="6597352"/>
            <a:ext cx="2771800" cy="2539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pt-BR" sz="1050" b="1" i="0" u="none" strike="noStrike" cap="none" normalizeH="0" baseline="0" dirty="0" smtClean="0">
                <a:ln>
                  <a:noFill/>
                </a:ln>
                <a:solidFill>
                  <a:schemeClr val="tx1"/>
                </a:solidFill>
                <a:effectLst/>
                <a:ea typeface="Calibri" pitchFamily="34" charset="0"/>
                <a:cs typeface="Times New Roman" pitchFamily="18" charset="0"/>
              </a:rPr>
              <a:t>Fonte</a:t>
            </a:r>
            <a:r>
              <a:rPr kumimoji="0" lang="pt-BR" sz="1050" b="0" i="0" u="none" strike="noStrike" cap="none" normalizeH="0" baseline="0" dirty="0" smtClean="0">
                <a:ln>
                  <a:noFill/>
                </a:ln>
                <a:solidFill>
                  <a:schemeClr val="tx1"/>
                </a:solidFill>
                <a:effectLst/>
                <a:ea typeface="Calibri" pitchFamily="34" charset="0"/>
                <a:cs typeface="Times New Roman" pitchFamily="18" charset="0"/>
              </a:rPr>
              <a:t>: Censo Demográfico IBGE 2010</a:t>
            </a:r>
            <a:endParaRPr kumimoji="0" lang="pt-BR" sz="2000" b="0" i="0" u="none" strike="noStrike" cap="none" normalizeH="0" baseline="0" dirty="0" smtClean="0">
              <a:ln>
                <a:noFill/>
              </a:ln>
              <a:solidFill>
                <a:schemeClr val="tx1"/>
              </a:solidFill>
              <a:effectLst/>
              <a:cs typeface="Arial" pitchFamily="34" charset="0"/>
            </a:endParaRPr>
          </a:p>
        </p:txBody>
      </p:sp>
      <p:pic>
        <p:nvPicPr>
          <p:cNvPr id="6" name="Imagem 5" descr="Mapa10.png"/>
          <p:cNvPicPr>
            <a:picLocks noGrp="1" noChangeAspect="1"/>
          </p:cNvPicPr>
          <p:nvPr isPhoto="1"/>
        </p:nvPicPr>
        <p:blipFill>
          <a:blip r:embed="rId3" cstate="print"/>
          <a:stretch>
            <a:fillRect/>
          </a:stretch>
        </p:blipFill>
        <p:spPr>
          <a:xfrm>
            <a:off x="-324448" y="1628800"/>
            <a:ext cx="5217719" cy="4608512"/>
          </a:xfrm>
          <a:prstGeom prst="rect">
            <a:avLst/>
          </a:prstGeom>
          <a:noFill/>
          <a:ln>
            <a:noFill/>
          </a:ln>
        </p:spPr>
      </p:pic>
      <p:pic>
        <p:nvPicPr>
          <p:cNvPr id="7" name="Imagem 6" descr="Mapa11.png"/>
          <p:cNvPicPr>
            <a:picLocks noGrp="1" noChangeAspect="1"/>
          </p:cNvPicPr>
          <p:nvPr isPhoto="1"/>
        </p:nvPicPr>
        <p:blipFill>
          <a:blip r:embed="rId4" cstate="print"/>
          <a:stretch>
            <a:fillRect/>
          </a:stretch>
        </p:blipFill>
        <p:spPr>
          <a:xfrm>
            <a:off x="4068041" y="1628800"/>
            <a:ext cx="5266783" cy="4651847"/>
          </a:xfrm>
          <a:prstGeom prst="rect">
            <a:avLst/>
          </a:prstGeom>
          <a:noFill/>
          <a:ln>
            <a:noFill/>
          </a:ln>
        </p:spPr>
      </p:pic>
      <p:sp>
        <p:nvSpPr>
          <p:cNvPr id="8" name="CaixaDeTexto 7"/>
          <p:cNvSpPr txBox="1"/>
          <p:nvPr/>
        </p:nvSpPr>
        <p:spPr>
          <a:xfrm>
            <a:off x="35496" y="1187460"/>
            <a:ext cx="3384376" cy="369332"/>
          </a:xfrm>
          <a:prstGeom prst="rect">
            <a:avLst/>
          </a:prstGeom>
          <a:noFill/>
        </p:spPr>
        <p:txBody>
          <a:bodyPr wrap="square" rtlCol="0">
            <a:spAutoFit/>
          </a:bodyPr>
          <a:lstStyle/>
          <a:p>
            <a:r>
              <a:rPr lang="en-US" dirty="0" err="1" smtClean="0"/>
              <a:t>Sexo</a:t>
            </a:r>
            <a:r>
              <a:rPr lang="en-US" dirty="0" smtClean="0"/>
              <a:t> </a:t>
            </a:r>
            <a:r>
              <a:rPr lang="en-US" dirty="0" err="1" smtClean="0"/>
              <a:t>masculino</a:t>
            </a:r>
            <a:endParaRPr lang="pt-BR" dirty="0"/>
          </a:p>
        </p:txBody>
      </p:sp>
      <p:sp>
        <p:nvSpPr>
          <p:cNvPr id="9" name="CaixaDeTexto 8"/>
          <p:cNvSpPr txBox="1"/>
          <p:nvPr/>
        </p:nvSpPr>
        <p:spPr>
          <a:xfrm>
            <a:off x="5508104" y="1187460"/>
            <a:ext cx="3384376" cy="369332"/>
          </a:xfrm>
          <a:prstGeom prst="rect">
            <a:avLst/>
          </a:prstGeom>
          <a:noFill/>
        </p:spPr>
        <p:txBody>
          <a:bodyPr wrap="square" rtlCol="0">
            <a:spAutoFit/>
          </a:bodyPr>
          <a:lstStyle/>
          <a:p>
            <a:pPr algn="r"/>
            <a:r>
              <a:rPr lang="en-US" dirty="0" err="1" smtClean="0"/>
              <a:t>Sexo</a:t>
            </a:r>
            <a:r>
              <a:rPr lang="en-US" dirty="0" smtClean="0"/>
              <a:t> </a:t>
            </a:r>
            <a:r>
              <a:rPr lang="en-US" dirty="0" err="1" smtClean="0"/>
              <a:t>feminino</a:t>
            </a:r>
            <a:endParaRPr lang="pt-BR" dirty="0"/>
          </a:p>
        </p:txBody>
      </p:sp>
      <p:sp>
        <p:nvSpPr>
          <p:cNvPr id="10" name="Título 1"/>
          <p:cNvSpPr txBox="1">
            <a:spLocks/>
          </p:cNvSpPr>
          <p:nvPr/>
        </p:nvSpPr>
        <p:spPr>
          <a:xfrm>
            <a:off x="457200" y="274638"/>
            <a:ext cx="8229600" cy="1143000"/>
          </a:xfrm>
          <a:prstGeom prst="rect">
            <a:avLst/>
          </a:prstGeom>
        </p:spPr>
        <p:txBody>
          <a:bodyPr/>
          <a:lstStyle/>
          <a:p>
            <a:pPr lvl="0" algn="ctr">
              <a:spcBef>
                <a:spcPct val="0"/>
              </a:spcBef>
            </a:pPr>
            <a:r>
              <a:rPr lang="en-US" sz="4000" dirty="0" err="1" smtClean="0">
                <a:solidFill>
                  <a:schemeClr val="accent6">
                    <a:lumMod val="75000"/>
                  </a:schemeClr>
                </a:solidFill>
                <a:latin typeface="Arial Black" pitchFamily="34" charset="0"/>
                <a:ea typeface="Adobe Gothic Std B" pitchFamily="34" charset="-128"/>
              </a:rPr>
              <a:t>Taxa</a:t>
            </a:r>
            <a:r>
              <a:rPr lang="en-US" sz="4000" dirty="0" smtClean="0">
                <a:solidFill>
                  <a:schemeClr val="accent6">
                    <a:lumMod val="75000"/>
                  </a:schemeClr>
                </a:solidFill>
                <a:latin typeface="Arial Black" pitchFamily="34" charset="0"/>
                <a:ea typeface="Adobe Gothic Std B" pitchFamily="34" charset="-128"/>
              </a:rPr>
              <a:t> de </a:t>
            </a:r>
            <a:r>
              <a:rPr lang="en-US" sz="4000" dirty="0" err="1" smtClean="0">
                <a:solidFill>
                  <a:schemeClr val="accent6">
                    <a:lumMod val="75000"/>
                  </a:schemeClr>
                </a:solidFill>
                <a:latin typeface="Arial Black" pitchFamily="34" charset="0"/>
                <a:ea typeface="Adobe Gothic Std B" pitchFamily="34" charset="-128"/>
              </a:rPr>
              <a:t>analfabetismo</a:t>
            </a:r>
            <a:endParaRPr kumimoji="0" lang="pt-BR" sz="4000" b="0" i="0" u="none" strike="noStrike" kern="1200" cap="none" spc="0" normalizeH="0" baseline="0" noProof="0" dirty="0">
              <a:ln>
                <a:noFill/>
              </a:ln>
              <a:solidFill>
                <a:schemeClr val="tx1"/>
              </a:solidFill>
              <a:effectLst/>
              <a:uLnTx/>
              <a:uFillTx/>
              <a:latin typeface="Arial Black" pitchFamily="34" charset="0"/>
              <a:ea typeface="+mj-ea"/>
              <a:cs typeface="+mj-cs"/>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ChangeArrowheads="1"/>
          </p:cNvSpPr>
          <p:nvPr/>
        </p:nvSpPr>
        <p:spPr bwMode="auto">
          <a:xfrm>
            <a:off x="5724128" y="6354398"/>
            <a:ext cx="313184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pt-BR" sz="1400" b="1" i="0" u="none" strike="noStrike" cap="none" normalizeH="0" baseline="0" dirty="0" smtClean="0">
                <a:ln>
                  <a:noFill/>
                </a:ln>
                <a:solidFill>
                  <a:schemeClr val="tx1"/>
                </a:solidFill>
                <a:effectLst/>
                <a:ea typeface="Calibri" pitchFamily="34" charset="0"/>
                <a:cs typeface="Times New Roman" pitchFamily="18" charset="0"/>
              </a:rPr>
              <a:t>Fonte</a:t>
            </a:r>
            <a:r>
              <a:rPr kumimoji="0" lang="pt-BR" sz="1400" b="0" i="0" u="none" strike="noStrike" cap="none" normalizeH="0" baseline="0" dirty="0" smtClean="0">
                <a:ln>
                  <a:noFill/>
                </a:ln>
                <a:solidFill>
                  <a:schemeClr val="tx1"/>
                </a:solidFill>
                <a:effectLst/>
                <a:ea typeface="Calibri" pitchFamily="34" charset="0"/>
                <a:cs typeface="Times New Roman" pitchFamily="18" charset="0"/>
              </a:rPr>
              <a:t>: Censo Demográfico IBGE 2010</a:t>
            </a:r>
            <a:endParaRPr kumimoji="0" lang="pt-BR" sz="3200" b="0" i="0" u="none" strike="noStrike" cap="none" normalizeH="0" baseline="0" dirty="0" smtClean="0">
              <a:ln>
                <a:noFill/>
              </a:ln>
              <a:solidFill>
                <a:schemeClr val="tx1"/>
              </a:solidFill>
              <a:effectLst/>
              <a:cs typeface="Arial" pitchFamily="34" charset="0"/>
            </a:endParaRPr>
          </a:p>
        </p:txBody>
      </p:sp>
      <p:graphicFrame>
        <p:nvGraphicFramePr>
          <p:cNvPr id="10" name="Tabela 9"/>
          <p:cNvGraphicFramePr>
            <a:graphicFrameLocks noGrp="1"/>
          </p:cNvGraphicFramePr>
          <p:nvPr/>
        </p:nvGraphicFramePr>
        <p:xfrm>
          <a:off x="395536" y="1844824"/>
          <a:ext cx="8136906" cy="4180592"/>
        </p:xfrm>
        <a:graphic>
          <a:graphicData uri="http://schemas.openxmlformats.org/drawingml/2006/table">
            <a:tbl>
              <a:tblPr/>
              <a:tblGrid>
                <a:gridCol w="2536246"/>
                <a:gridCol w="1055720"/>
                <a:gridCol w="786065"/>
                <a:gridCol w="1094577"/>
                <a:gridCol w="792088"/>
                <a:gridCol w="1080120"/>
                <a:gridCol w="792090"/>
              </a:tblGrid>
              <a:tr h="397756">
                <a:tc rowSpan="2">
                  <a:txBody>
                    <a:bodyPr/>
                    <a:lstStyle/>
                    <a:p>
                      <a:pPr>
                        <a:lnSpc>
                          <a:spcPct val="115000"/>
                        </a:lnSpc>
                        <a:spcAft>
                          <a:spcPts val="0"/>
                        </a:spcAft>
                      </a:pPr>
                      <a:r>
                        <a:rPr lang="pt-BR" sz="1600" b="1" dirty="0">
                          <a:solidFill>
                            <a:srgbClr val="FFFFFF"/>
                          </a:solidFill>
                          <a:latin typeface="Calibri"/>
                          <a:ea typeface="Times New Roman"/>
                          <a:cs typeface="Times New Roman"/>
                        </a:rPr>
                        <a:t>Nível de instrução</a:t>
                      </a:r>
                      <a:endParaRPr lang="pt-BR" sz="2000" dirty="0">
                        <a:latin typeface="Calibri"/>
                        <a:ea typeface="Calibri"/>
                        <a:cs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a:noFill/>
                    </a:lnT>
                    <a:lnB>
                      <a:noFill/>
                    </a:lnB>
                    <a:solidFill>
                      <a:schemeClr val="accent6">
                        <a:lumMod val="75000"/>
                      </a:schemeClr>
                    </a:solidFill>
                  </a:tcPr>
                </a:tc>
                <a:tc gridSpan="2">
                  <a:txBody>
                    <a:bodyPr/>
                    <a:lstStyle/>
                    <a:p>
                      <a:pPr algn="ctr">
                        <a:lnSpc>
                          <a:spcPct val="115000"/>
                        </a:lnSpc>
                        <a:spcAft>
                          <a:spcPts val="0"/>
                        </a:spcAft>
                      </a:pPr>
                      <a:r>
                        <a:rPr lang="pt-BR" sz="1600" b="1" dirty="0">
                          <a:solidFill>
                            <a:srgbClr val="FFFFFF"/>
                          </a:solidFill>
                          <a:latin typeface="Calibri"/>
                          <a:ea typeface="Times New Roman"/>
                          <a:cs typeface="Times New Roman"/>
                        </a:rPr>
                        <a:t>Total</a:t>
                      </a:r>
                      <a:endParaRPr lang="pt-BR" sz="20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6">
                        <a:lumMod val="75000"/>
                      </a:schemeClr>
                    </a:solidFill>
                  </a:tcPr>
                </a:tc>
                <a:tc hMerge="1">
                  <a:txBody>
                    <a:bodyPr/>
                    <a:lstStyle/>
                    <a:p>
                      <a:endParaRPr lang="pt-BR"/>
                    </a:p>
                  </a:txBody>
                  <a:tcPr/>
                </a:tc>
                <a:tc gridSpan="2">
                  <a:txBody>
                    <a:bodyPr/>
                    <a:lstStyle/>
                    <a:p>
                      <a:pPr algn="ctr">
                        <a:lnSpc>
                          <a:spcPct val="115000"/>
                        </a:lnSpc>
                        <a:spcAft>
                          <a:spcPts val="0"/>
                        </a:spcAft>
                      </a:pPr>
                      <a:r>
                        <a:rPr lang="pt-BR" sz="1600" b="1" dirty="0">
                          <a:solidFill>
                            <a:srgbClr val="FFFFFF"/>
                          </a:solidFill>
                          <a:latin typeface="Calibri"/>
                          <a:ea typeface="Times New Roman"/>
                          <a:cs typeface="Times New Roman"/>
                        </a:rPr>
                        <a:t>Homens</a:t>
                      </a:r>
                      <a:endParaRPr lang="pt-BR" sz="20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6">
                        <a:lumMod val="75000"/>
                      </a:schemeClr>
                    </a:solidFill>
                  </a:tcPr>
                </a:tc>
                <a:tc hMerge="1">
                  <a:txBody>
                    <a:bodyPr/>
                    <a:lstStyle/>
                    <a:p>
                      <a:endParaRPr lang="pt-BR"/>
                    </a:p>
                  </a:txBody>
                  <a:tcPr/>
                </a:tc>
                <a:tc gridSpan="2">
                  <a:txBody>
                    <a:bodyPr/>
                    <a:lstStyle/>
                    <a:p>
                      <a:pPr algn="ctr">
                        <a:lnSpc>
                          <a:spcPct val="115000"/>
                        </a:lnSpc>
                        <a:spcAft>
                          <a:spcPts val="0"/>
                        </a:spcAft>
                      </a:pPr>
                      <a:r>
                        <a:rPr lang="pt-BR" sz="1600" b="1" dirty="0">
                          <a:solidFill>
                            <a:srgbClr val="FFFFFF"/>
                          </a:solidFill>
                          <a:latin typeface="Calibri"/>
                          <a:ea typeface="Times New Roman"/>
                          <a:cs typeface="Times New Roman"/>
                        </a:rPr>
                        <a:t>Mulheres</a:t>
                      </a:r>
                      <a:endParaRPr lang="pt-BR" sz="20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a:noFill/>
                    </a:lnT>
                    <a:lnB>
                      <a:noFill/>
                    </a:lnB>
                    <a:solidFill>
                      <a:schemeClr val="accent6">
                        <a:lumMod val="75000"/>
                      </a:schemeClr>
                    </a:solidFill>
                  </a:tcPr>
                </a:tc>
                <a:tc hMerge="1">
                  <a:txBody>
                    <a:bodyPr/>
                    <a:lstStyle/>
                    <a:p>
                      <a:endParaRPr lang="pt-BR"/>
                    </a:p>
                  </a:txBody>
                  <a:tcPr/>
                </a:tc>
              </a:tr>
              <a:tr h="522764">
                <a:tc vMerge="1">
                  <a:txBody>
                    <a:bodyPr/>
                    <a:lstStyle/>
                    <a:p>
                      <a:endParaRPr lang="pt-BR"/>
                    </a:p>
                  </a:txBody>
                  <a:tcPr/>
                </a:tc>
                <a:tc>
                  <a:txBody>
                    <a:bodyPr/>
                    <a:lstStyle/>
                    <a:p>
                      <a:pPr algn="ctr">
                        <a:lnSpc>
                          <a:spcPct val="115000"/>
                        </a:lnSpc>
                        <a:spcAft>
                          <a:spcPts val="0"/>
                        </a:spcAft>
                      </a:pPr>
                      <a:r>
                        <a:rPr lang="pt-BR" sz="1600" b="1" dirty="0">
                          <a:solidFill>
                            <a:srgbClr val="FFFFFF"/>
                          </a:solidFill>
                          <a:latin typeface="Calibri"/>
                          <a:ea typeface="Times New Roman"/>
                          <a:cs typeface="Times New Roman"/>
                        </a:rPr>
                        <a:t>Número</a:t>
                      </a:r>
                      <a:endParaRPr lang="pt-BR" sz="20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a:noFill/>
                    </a:lnT>
                    <a:lnB>
                      <a:noFill/>
                    </a:lnB>
                    <a:solidFill>
                      <a:schemeClr val="accent6">
                        <a:lumMod val="75000"/>
                      </a:schemeClr>
                    </a:solidFill>
                  </a:tcPr>
                </a:tc>
                <a:tc>
                  <a:txBody>
                    <a:bodyPr/>
                    <a:lstStyle/>
                    <a:p>
                      <a:pPr algn="ctr">
                        <a:lnSpc>
                          <a:spcPct val="115000"/>
                        </a:lnSpc>
                        <a:spcAft>
                          <a:spcPts val="0"/>
                        </a:spcAft>
                      </a:pPr>
                      <a:r>
                        <a:rPr lang="pt-BR" sz="1600" b="1">
                          <a:solidFill>
                            <a:srgbClr val="FFFFFF"/>
                          </a:solidFill>
                          <a:latin typeface="Calibri"/>
                          <a:ea typeface="Times New Roman"/>
                          <a:cs typeface="Times New Roman"/>
                        </a:rPr>
                        <a:t>%</a:t>
                      </a:r>
                      <a:endParaRPr lang="pt-BR" sz="2000">
                        <a:latin typeface="Calibri"/>
                        <a:ea typeface="Calibri"/>
                        <a:cs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a:noFill/>
                    </a:lnT>
                    <a:lnB>
                      <a:noFill/>
                    </a:lnB>
                    <a:solidFill>
                      <a:schemeClr val="accent6">
                        <a:lumMod val="75000"/>
                      </a:schemeClr>
                    </a:solidFill>
                  </a:tcPr>
                </a:tc>
                <a:tc>
                  <a:txBody>
                    <a:bodyPr/>
                    <a:lstStyle/>
                    <a:p>
                      <a:pPr algn="ctr">
                        <a:lnSpc>
                          <a:spcPct val="115000"/>
                        </a:lnSpc>
                        <a:spcAft>
                          <a:spcPts val="0"/>
                        </a:spcAft>
                      </a:pPr>
                      <a:r>
                        <a:rPr lang="pt-BR" sz="1600" b="1" dirty="0">
                          <a:solidFill>
                            <a:srgbClr val="FFFFFF"/>
                          </a:solidFill>
                          <a:latin typeface="Calibri"/>
                          <a:ea typeface="Times New Roman"/>
                          <a:cs typeface="Times New Roman"/>
                        </a:rPr>
                        <a:t>Número</a:t>
                      </a:r>
                      <a:endParaRPr lang="pt-BR" sz="20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a:noFill/>
                    </a:lnT>
                    <a:lnB>
                      <a:noFill/>
                    </a:lnB>
                    <a:solidFill>
                      <a:schemeClr val="accent6">
                        <a:lumMod val="75000"/>
                      </a:schemeClr>
                    </a:solidFill>
                  </a:tcPr>
                </a:tc>
                <a:tc>
                  <a:txBody>
                    <a:bodyPr/>
                    <a:lstStyle/>
                    <a:p>
                      <a:pPr algn="ctr">
                        <a:lnSpc>
                          <a:spcPct val="115000"/>
                        </a:lnSpc>
                        <a:spcAft>
                          <a:spcPts val="0"/>
                        </a:spcAft>
                      </a:pPr>
                      <a:r>
                        <a:rPr lang="pt-BR" sz="1600" b="1" dirty="0">
                          <a:solidFill>
                            <a:srgbClr val="FFFFFF"/>
                          </a:solidFill>
                          <a:latin typeface="Calibri"/>
                          <a:ea typeface="Times New Roman"/>
                          <a:cs typeface="Times New Roman"/>
                        </a:rPr>
                        <a:t>%</a:t>
                      </a:r>
                      <a:endParaRPr lang="pt-BR" sz="2000" dirty="0">
                        <a:latin typeface="Calibri"/>
                        <a:ea typeface="Calibri"/>
                        <a:cs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a:noFill/>
                    </a:lnT>
                    <a:lnB>
                      <a:noFill/>
                    </a:lnB>
                    <a:solidFill>
                      <a:schemeClr val="accent6">
                        <a:lumMod val="75000"/>
                      </a:schemeClr>
                    </a:solidFill>
                  </a:tcPr>
                </a:tc>
                <a:tc>
                  <a:txBody>
                    <a:bodyPr/>
                    <a:lstStyle/>
                    <a:p>
                      <a:pPr algn="ctr">
                        <a:lnSpc>
                          <a:spcPct val="115000"/>
                        </a:lnSpc>
                        <a:spcAft>
                          <a:spcPts val="0"/>
                        </a:spcAft>
                      </a:pPr>
                      <a:r>
                        <a:rPr lang="pt-BR" sz="1600" b="1" dirty="0">
                          <a:solidFill>
                            <a:srgbClr val="FFFFFF"/>
                          </a:solidFill>
                          <a:latin typeface="Calibri"/>
                          <a:ea typeface="Times New Roman"/>
                          <a:cs typeface="Times New Roman"/>
                        </a:rPr>
                        <a:t>Número</a:t>
                      </a:r>
                      <a:endParaRPr lang="pt-BR" sz="20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a:noFill/>
                    </a:lnT>
                    <a:lnB>
                      <a:noFill/>
                    </a:lnB>
                    <a:solidFill>
                      <a:schemeClr val="accent6">
                        <a:lumMod val="75000"/>
                      </a:schemeClr>
                    </a:solidFill>
                  </a:tcPr>
                </a:tc>
                <a:tc>
                  <a:txBody>
                    <a:bodyPr/>
                    <a:lstStyle/>
                    <a:p>
                      <a:pPr algn="ctr">
                        <a:lnSpc>
                          <a:spcPct val="115000"/>
                        </a:lnSpc>
                        <a:spcAft>
                          <a:spcPts val="0"/>
                        </a:spcAft>
                      </a:pPr>
                      <a:r>
                        <a:rPr lang="pt-BR" sz="1600" b="1" dirty="0">
                          <a:solidFill>
                            <a:srgbClr val="FFFFFF"/>
                          </a:solidFill>
                          <a:latin typeface="Calibri"/>
                          <a:ea typeface="Times New Roman"/>
                          <a:cs typeface="Times New Roman"/>
                        </a:rPr>
                        <a:t>%</a:t>
                      </a:r>
                      <a:endParaRPr lang="pt-BR" sz="2000" dirty="0">
                        <a:latin typeface="Calibri"/>
                        <a:ea typeface="Calibri"/>
                        <a:cs typeface="Times New Roman"/>
                      </a:endParaRPr>
                    </a:p>
                  </a:txBody>
                  <a:tcPr marL="44450" marR="44450" marT="0" marB="0" anchor="ctr">
                    <a:lnL>
                      <a:noFill/>
                    </a:lnL>
                    <a:lnR>
                      <a:noFill/>
                    </a:lnR>
                    <a:lnT>
                      <a:noFill/>
                    </a:lnT>
                    <a:lnB>
                      <a:noFill/>
                    </a:lnB>
                    <a:solidFill>
                      <a:schemeClr val="accent6">
                        <a:lumMod val="75000"/>
                      </a:schemeClr>
                    </a:solidFill>
                  </a:tcPr>
                </a:tc>
              </a:tr>
              <a:tr h="522764">
                <a:tc>
                  <a:txBody>
                    <a:bodyPr/>
                    <a:lstStyle/>
                    <a:p>
                      <a:pPr>
                        <a:lnSpc>
                          <a:spcPct val="115000"/>
                        </a:lnSpc>
                        <a:spcAft>
                          <a:spcPts val="0"/>
                        </a:spcAft>
                      </a:pPr>
                      <a:r>
                        <a:rPr lang="pt-BR" sz="1600">
                          <a:solidFill>
                            <a:srgbClr val="000000"/>
                          </a:solidFill>
                          <a:latin typeface="Calibri"/>
                          <a:ea typeface="Times New Roman"/>
                          <a:cs typeface="Times New Roman"/>
                        </a:rPr>
                        <a:t>Total</a:t>
                      </a:r>
                      <a:endParaRPr lang="pt-BR" sz="2000">
                        <a:latin typeface="Calibri"/>
                        <a:ea typeface="Calibri"/>
                        <a:cs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pt-BR" sz="1600">
                          <a:solidFill>
                            <a:srgbClr val="000000"/>
                          </a:solidFill>
                          <a:latin typeface="Calibri"/>
                          <a:ea typeface="Times New Roman"/>
                          <a:cs typeface="Times New Roman"/>
                        </a:rPr>
                        <a:t>9.783.868</a:t>
                      </a:r>
                      <a:endParaRPr lang="pt-BR" sz="20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spcAft>
                          <a:spcPts val="0"/>
                        </a:spcAft>
                      </a:pPr>
                      <a:r>
                        <a:rPr lang="pt-BR" sz="1600" dirty="0">
                          <a:solidFill>
                            <a:srgbClr val="000000"/>
                          </a:solidFill>
                          <a:latin typeface="Calibri"/>
                          <a:ea typeface="Times New Roman"/>
                          <a:cs typeface="Times New Roman"/>
                        </a:rPr>
                        <a:t>100,0%</a:t>
                      </a:r>
                      <a:endParaRPr lang="pt-BR" sz="2000" dirty="0">
                        <a:latin typeface="Calibri"/>
                        <a:ea typeface="Calibri"/>
                        <a:cs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pt-BR" sz="1600" dirty="0">
                          <a:solidFill>
                            <a:srgbClr val="000000"/>
                          </a:solidFill>
                          <a:latin typeface="Calibri"/>
                          <a:ea typeface="Times New Roman"/>
                          <a:cs typeface="Times New Roman"/>
                        </a:rPr>
                        <a:t>4.580.481</a:t>
                      </a:r>
                      <a:endParaRPr lang="pt-BR" sz="20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spcAft>
                          <a:spcPts val="0"/>
                        </a:spcAft>
                      </a:pPr>
                      <a:r>
                        <a:rPr lang="pt-BR" sz="1600" dirty="0">
                          <a:solidFill>
                            <a:srgbClr val="000000"/>
                          </a:solidFill>
                          <a:latin typeface="Calibri"/>
                          <a:ea typeface="Times New Roman"/>
                          <a:cs typeface="Times New Roman"/>
                        </a:rPr>
                        <a:t>100,0%</a:t>
                      </a:r>
                      <a:endParaRPr lang="pt-BR" sz="2000" dirty="0">
                        <a:latin typeface="Calibri"/>
                        <a:ea typeface="Calibri"/>
                        <a:cs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pt-BR" sz="1600">
                          <a:solidFill>
                            <a:srgbClr val="000000"/>
                          </a:solidFill>
                          <a:latin typeface="Calibri"/>
                          <a:ea typeface="Times New Roman"/>
                          <a:cs typeface="Times New Roman"/>
                        </a:rPr>
                        <a:t>5.203.388</a:t>
                      </a:r>
                      <a:endParaRPr lang="pt-BR" sz="20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spcAft>
                          <a:spcPts val="0"/>
                        </a:spcAft>
                      </a:pPr>
                      <a:r>
                        <a:rPr lang="pt-BR" sz="1600">
                          <a:solidFill>
                            <a:srgbClr val="000000"/>
                          </a:solidFill>
                          <a:latin typeface="Calibri"/>
                          <a:ea typeface="Times New Roman"/>
                          <a:cs typeface="Times New Roman"/>
                        </a:rPr>
                        <a:t>100,0%</a:t>
                      </a:r>
                      <a:endParaRPr lang="pt-BR" sz="2000">
                        <a:latin typeface="Calibri"/>
                        <a:ea typeface="Calibri"/>
                        <a:cs typeface="Times New Roman"/>
                      </a:endParaRPr>
                    </a:p>
                  </a:txBody>
                  <a:tcPr marL="44450" marR="44450" marT="0" marB="0" anchor="ctr">
                    <a:lnL>
                      <a:noFill/>
                    </a:lnL>
                    <a:lnR>
                      <a:noFill/>
                    </a:lnR>
                    <a:lnT>
                      <a:noFill/>
                    </a:lnT>
                    <a:lnB>
                      <a:noFill/>
                    </a:lnB>
                  </a:tcPr>
                </a:tc>
              </a:tr>
              <a:tr h="522764">
                <a:tc>
                  <a:txBody>
                    <a:bodyPr/>
                    <a:lstStyle/>
                    <a:p>
                      <a:pPr>
                        <a:lnSpc>
                          <a:spcPct val="115000"/>
                        </a:lnSpc>
                        <a:spcAft>
                          <a:spcPts val="0"/>
                        </a:spcAft>
                      </a:pPr>
                      <a:r>
                        <a:rPr lang="pt-BR" sz="1600" dirty="0">
                          <a:solidFill>
                            <a:srgbClr val="000000"/>
                          </a:solidFill>
                          <a:latin typeface="Calibri"/>
                          <a:ea typeface="Times New Roman"/>
                          <a:cs typeface="Times New Roman"/>
                        </a:rPr>
                        <a:t>Sem instrução e EF incompleto</a:t>
                      </a:r>
                      <a:endParaRPr lang="pt-BR" sz="2000" dirty="0">
                        <a:latin typeface="Calibri"/>
                        <a:ea typeface="Calibri"/>
                        <a:cs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a:noFill/>
                    </a:lnT>
                    <a:lnB>
                      <a:noFill/>
                    </a:lnB>
                    <a:solidFill>
                      <a:schemeClr val="accent6">
                        <a:lumMod val="40000"/>
                        <a:lumOff val="60000"/>
                      </a:schemeClr>
                    </a:solidFill>
                  </a:tcPr>
                </a:tc>
                <a:tc>
                  <a:txBody>
                    <a:bodyPr/>
                    <a:lstStyle/>
                    <a:p>
                      <a:pPr algn="ctr">
                        <a:lnSpc>
                          <a:spcPct val="115000"/>
                        </a:lnSpc>
                        <a:spcAft>
                          <a:spcPts val="0"/>
                        </a:spcAft>
                      </a:pPr>
                      <a:r>
                        <a:rPr lang="pt-BR" sz="1600" dirty="0">
                          <a:solidFill>
                            <a:srgbClr val="000000"/>
                          </a:solidFill>
                          <a:latin typeface="Calibri"/>
                          <a:ea typeface="Times New Roman"/>
                          <a:cs typeface="Times New Roman"/>
                        </a:rPr>
                        <a:t>3.683.120</a:t>
                      </a:r>
                      <a:endParaRPr lang="pt-BR" sz="20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a:noFill/>
                    </a:lnT>
                    <a:lnB>
                      <a:noFill/>
                    </a:lnB>
                    <a:solidFill>
                      <a:schemeClr val="accent6">
                        <a:lumMod val="40000"/>
                        <a:lumOff val="60000"/>
                      </a:schemeClr>
                    </a:solidFill>
                  </a:tcPr>
                </a:tc>
                <a:tc>
                  <a:txBody>
                    <a:bodyPr/>
                    <a:lstStyle/>
                    <a:p>
                      <a:pPr algn="ctr">
                        <a:lnSpc>
                          <a:spcPct val="115000"/>
                        </a:lnSpc>
                        <a:spcAft>
                          <a:spcPts val="0"/>
                        </a:spcAft>
                      </a:pPr>
                      <a:r>
                        <a:rPr lang="pt-BR" sz="1600" dirty="0">
                          <a:solidFill>
                            <a:srgbClr val="000000"/>
                          </a:solidFill>
                          <a:latin typeface="Calibri"/>
                          <a:ea typeface="Times New Roman"/>
                          <a:cs typeface="Times New Roman"/>
                        </a:rPr>
                        <a:t>37,6%</a:t>
                      </a:r>
                      <a:endParaRPr lang="pt-BR" sz="2000" dirty="0">
                        <a:latin typeface="Calibri"/>
                        <a:ea typeface="Calibri"/>
                        <a:cs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a:noFill/>
                    </a:lnT>
                    <a:lnB>
                      <a:noFill/>
                    </a:lnB>
                    <a:solidFill>
                      <a:schemeClr val="accent6">
                        <a:lumMod val="40000"/>
                        <a:lumOff val="60000"/>
                      </a:schemeClr>
                    </a:solidFill>
                  </a:tcPr>
                </a:tc>
                <a:tc>
                  <a:txBody>
                    <a:bodyPr/>
                    <a:lstStyle/>
                    <a:p>
                      <a:pPr algn="ctr">
                        <a:lnSpc>
                          <a:spcPct val="115000"/>
                        </a:lnSpc>
                        <a:spcAft>
                          <a:spcPts val="0"/>
                        </a:spcAft>
                      </a:pPr>
                      <a:r>
                        <a:rPr lang="pt-BR" sz="1600" dirty="0">
                          <a:solidFill>
                            <a:srgbClr val="000000"/>
                          </a:solidFill>
                          <a:latin typeface="Calibri"/>
                          <a:ea typeface="Times New Roman"/>
                          <a:cs typeface="Times New Roman"/>
                        </a:rPr>
                        <a:t>1.735.860</a:t>
                      </a:r>
                      <a:endParaRPr lang="pt-BR" sz="20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a:noFill/>
                    </a:lnT>
                    <a:lnB>
                      <a:noFill/>
                    </a:lnB>
                    <a:solidFill>
                      <a:schemeClr val="accent6">
                        <a:lumMod val="40000"/>
                        <a:lumOff val="60000"/>
                      </a:schemeClr>
                    </a:solidFill>
                  </a:tcPr>
                </a:tc>
                <a:tc>
                  <a:txBody>
                    <a:bodyPr/>
                    <a:lstStyle/>
                    <a:p>
                      <a:pPr algn="ctr">
                        <a:lnSpc>
                          <a:spcPct val="115000"/>
                        </a:lnSpc>
                        <a:spcAft>
                          <a:spcPts val="0"/>
                        </a:spcAft>
                      </a:pPr>
                      <a:r>
                        <a:rPr lang="pt-BR" sz="1600" dirty="0">
                          <a:solidFill>
                            <a:srgbClr val="000000"/>
                          </a:solidFill>
                          <a:latin typeface="Calibri"/>
                          <a:ea typeface="Times New Roman"/>
                          <a:cs typeface="Times New Roman"/>
                        </a:rPr>
                        <a:t>37,9%</a:t>
                      </a:r>
                      <a:endParaRPr lang="pt-BR" sz="2000" dirty="0">
                        <a:latin typeface="Calibri"/>
                        <a:ea typeface="Calibri"/>
                        <a:cs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a:noFill/>
                    </a:lnT>
                    <a:lnB>
                      <a:noFill/>
                    </a:lnB>
                    <a:solidFill>
                      <a:schemeClr val="accent6">
                        <a:lumMod val="40000"/>
                        <a:lumOff val="60000"/>
                      </a:schemeClr>
                    </a:solidFill>
                  </a:tcPr>
                </a:tc>
                <a:tc>
                  <a:txBody>
                    <a:bodyPr/>
                    <a:lstStyle/>
                    <a:p>
                      <a:pPr algn="ctr">
                        <a:lnSpc>
                          <a:spcPct val="115000"/>
                        </a:lnSpc>
                        <a:spcAft>
                          <a:spcPts val="0"/>
                        </a:spcAft>
                      </a:pPr>
                      <a:r>
                        <a:rPr lang="pt-BR" sz="1600" dirty="0">
                          <a:solidFill>
                            <a:srgbClr val="000000"/>
                          </a:solidFill>
                          <a:latin typeface="Calibri"/>
                          <a:ea typeface="Times New Roman"/>
                          <a:cs typeface="Times New Roman"/>
                        </a:rPr>
                        <a:t>1.947.260</a:t>
                      </a:r>
                      <a:endParaRPr lang="pt-BR" sz="20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a:noFill/>
                    </a:lnT>
                    <a:lnB>
                      <a:noFill/>
                    </a:lnB>
                    <a:solidFill>
                      <a:schemeClr val="accent6">
                        <a:lumMod val="40000"/>
                        <a:lumOff val="60000"/>
                      </a:schemeClr>
                    </a:solidFill>
                  </a:tcPr>
                </a:tc>
                <a:tc>
                  <a:txBody>
                    <a:bodyPr/>
                    <a:lstStyle/>
                    <a:p>
                      <a:pPr algn="ctr">
                        <a:lnSpc>
                          <a:spcPct val="115000"/>
                        </a:lnSpc>
                        <a:spcAft>
                          <a:spcPts val="0"/>
                        </a:spcAft>
                      </a:pPr>
                      <a:r>
                        <a:rPr lang="pt-BR" sz="1600" dirty="0">
                          <a:solidFill>
                            <a:srgbClr val="000000"/>
                          </a:solidFill>
                          <a:latin typeface="Calibri"/>
                          <a:ea typeface="Times New Roman"/>
                          <a:cs typeface="Times New Roman"/>
                        </a:rPr>
                        <a:t>37,4%</a:t>
                      </a:r>
                      <a:endParaRPr lang="pt-BR" sz="2000" dirty="0">
                        <a:latin typeface="Calibri"/>
                        <a:ea typeface="Calibri"/>
                        <a:cs typeface="Times New Roman"/>
                      </a:endParaRPr>
                    </a:p>
                  </a:txBody>
                  <a:tcPr marL="44450" marR="44450" marT="0" marB="0" anchor="ctr">
                    <a:lnL>
                      <a:noFill/>
                    </a:lnL>
                    <a:lnR>
                      <a:noFill/>
                    </a:lnR>
                    <a:lnT>
                      <a:noFill/>
                    </a:lnT>
                    <a:lnB>
                      <a:noFill/>
                    </a:lnB>
                    <a:solidFill>
                      <a:schemeClr val="accent6">
                        <a:lumMod val="40000"/>
                        <a:lumOff val="60000"/>
                      </a:schemeClr>
                    </a:solidFill>
                  </a:tcPr>
                </a:tc>
              </a:tr>
              <a:tr h="522764">
                <a:tc>
                  <a:txBody>
                    <a:bodyPr/>
                    <a:lstStyle/>
                    <a:p>
                      <a:pPr>
                        <a:lnSpc>
                          <a:spcPct val="115000"/>
                        </a:lnSpc>
                        <a:spcAft>
                          <a:spcPts val="0"/>
                        </a:spcAft>
                      </a:pPr>
                      <a:r>
                        <a:rPr lang="pt-BR" sz="1600">
                          <a:solidFill>
                            <a:srgbClr val="000000"/>
                          </a:solidFill>
                          <a:latin typeface="Calibri"/>
                          <a:ea typeface="Times New Roman"/>
                          <a:cs typeface="Times New Roman"/>
                        </a:rPr>
                        <a:t>EF completo e EM incompleto</a:t>
                      </a:r>
                      <a:endParaRPr lang="pt-BR" sz="2000">
                        <a:latin typeface="Calibri"/>
                        <a:ea typeface="Calibri"/>
                        <a:cs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pt-BR" sz="1600">
                          <a:solidFill>
                            <a:srgbClr val="000000"/>
                          </a:solidFill>
                          <a:latin typeface="Calibri"/>
                          <a:ea typeface="Times New Roman"/>
                          <a:cs typeface="Times New Roman"/>
                        </a:rPr>
                        <a:t>1.798.580</a:t>
                      </a:r>
                      <a:endParaRPr lang="pt-BR" sz="20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spcAft>
                          <a:spcPts val="0"/>
                        </a:spcAft>
                      </a:pPr>
                      <a:r>
                        <a:rPr lang="pt-BR" sz="1600">
                          <a:solidFill>
                            <a:srgbClr val="000000"/>
                          </a:solidFill>
                          <a:latin typeface="Calibri"/>
                          <a:ea typeface="Times New Roman"/>
                          <a:cs typeface="Times New Roman"/>
                        </a:rPr>
                        <a:t>18,4%</a:t>
                      </a:r>
                      <a:endParaRPr lang="pt-BR" sz="2000">
                        <a:latin typeface="Calibri"/>
                        <a:ea typeface="Calibri"/>
                        <a:cs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pt-BR" sz="1600">
                          <a:solidFill>
                            <a:srgbClr val="000000"/>
                          </a:solidFill>
                          <a:latin typeface="Calibri"/>
                          <a:ea typeface="Times New Roman"/>
                          <a:cs typeface="Times New Roman"/>
                        </a:rPr>
                        <a:t>859.401</a:t>
                      </a:r>
                      <a:endParaRPr lang="pt-BR" sz="20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spcAft>
                          <a:spcPts val="0"/>
                        </a:spcAft>
                      </a:pPr>
                      <a:r>
                        <a:rPr lang="pt-BR" sz="1600" dirty="0">
                          <a:solidFill>
                            <a:srgbClr val="000000"/>
                          </a:solidFill>
                          <a:latin typeface="Calibri"/>
                          <a:ea typeface="Times New Roman"/>
                          <a:cs typeface="Times New Roman"/>
                        </a:rPr>
                        <a:t>18,8%</a:t>
                      </a:r>
                      <a:endParaRPr lang="pt-BR" sz="2000" dirty="0">
                        <a:latin typeface="Calibri"/>
                        <a:ea typeface="Calibri"/>
                        <a:cs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pt-BR" sz="1600">
                          <a:solidFill>
                            <a:srgbClr val="000000"/>
                          </a:solidFill>
                          <a:latin typeface="Calibri"/>
                          <a:ea typeface="Times New Roman"/>
                          <a:cs typeface="Times New Roman"/>
                        </a:rPr>
                        <a:t>939.179</a:t>
                      </a:r>
                      <a:endParaRPr lang="pt-BR" sz="20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spcAft>
                          <a:spcPts val="0"/>
                        </a:spcAft>
                      </a:pPr>
                      <a:r>
                        <a:rPr lang="pt-BR" sz="1600">
                          <a:solidFill>
                            <a:srgbClr val="000000"/>
                          </a:solidFill>
                          <a:latin typeface="Calibri"/>
                          <a:ea typeface="Times New Roman"/>
                          <a:cs typeface="Times New Roman"/>
                        </a:rPr>
                        <a:t>18,0%</a:t>
                      </a:r>
                      <a:endParaRPr lang="pt-BR" sz="2000">
                        <a:latin typeface="Calibri"/>
                        <a:ea typeface="Calibri"/>
                        <a:cs typeface="Times New Roman"/>
                      </a:endParaRPr>
                    </a:p>
                  </a:txBody>
                  <a:tcPr marL="44450" marR="44450" marT="0" marB="0" anchor="ctr">
                    <a:lnL>
                      <a:noFill/>
                    </a:lnL>
                    <a:lnR>
                      <a:noFill/>
                    </a:lnR>
                    <a:lnT>
                      <a:noFill/>
                    </a:lnT>
                    <a:lnB>
                      <a:noFill/>
                    </a:lnB>
                  </a:tcPr>
                </a:tc>
              </a:tr>
              <a:tr h="570116">
                <a:tc>
                  <a:txBody>
                    <a:bodyPr/>
                    <a:lstStyle/>
                    <a:p>
                      <a:pPr>
                        <a:lnSpc>
                          <a:spcPct val="115000"/>
                        </a:lnSpc>
                        <a:spcAft>
                          <a:spcPts val="0"/>
                        </a:spcAft>
                      </a:pPr>
                      <a:r>
                        <a:rPr lang="pt-BR" sz="1600" dirty="0">
                          <a:solidFill>
                            <a:srgbClr val="000000"/>
                          </a:solidFill>
                          <a:latin typeface="Calibri"/>
                          <a:ea typeface="Times New Roman"/>
                          <a:cs typeface="Times New Roman"/>
                        </a:rPr>
                        <a:t>EM completo e superior incompleto</a:t>
                      </a:r>
                      <a:endParaRPr lang="pt-BR" sz="2000" dirty="0">
                        <a:latin typeface="Calibri"/>
                        <a:ea typeface="Calibri"/>
                        <a:cs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a:noFill/>
                    </a:lnT>
                    <a:lnB>
                      <a:noFill/>
                    </a:lnB>
                    <a:solidFill>
                      <a:schemeClr val="accent6">
                        <a:lumMod val="40000"/>
                        <a:lumOff val="60000"/>
                      </a:schemeClr>
                    </a:solidFill>
                  </a:tcPr>
                </a:tc>
                <a:tc>
                  <a:txBody>
                    <a:bodyPr/>
                    <a:lstStyle/>
                    <a:p>
                      <a:pPr algn="ctr">
                        <a:lnSpc>
                          <a:spcPct val="115000"/>
                        </a:lnSpc>
                        <a:spcAft>
                          <a:spcPts val="0"/>
                        </a:spcAft>
                      </a:pPr>
                      <a:r>
                        <a:rPr lang="pt-BR" sz="1600" dirty="0">
                          <a:solidFill>
                            <a:srgbClr val="000000"/>
                          </a:solidFill>
                          <a:latin typeface="Calibri"/>
                          <a:ea typeface="Times New Roman"/>
                          <a:cs typeface="Times New Roman"/>
                        </a:rPr>
                        <a:t>2.610.334</a:t>
                      </a:r>
                      <a:endParaRPr lang="pt-BR" sz="20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a:noFill/>
                    </a:lnT>
                    <a:lnB>
                      <a:noFill/>
                    </a:lnB>
                    <a:solidFill>
                      <a:schemeClr val="accent6">
                        <a:lumMod val="40000"/>
                        <a:lumOff val="60000"/>
                      </a:schemeClr>
                    </a:solidFill>
                  </a:tcPr>
                </a:tc>
                <a:tc>
                  <a:txBody>
                    <a:bodyPr/>
                    <a:lstStyle/>
                    <a:p>
                      <a:pPr algn="ctr">
                        <a:lnSpc>
                          <a:spcPct val="115000"/>
                        </a:lnSpc>
                        <a:spcAft>
                          <a:spcPts val="0"/>
                        </a:spcAft>
                      </a:pPr>
                      <a:r>
                        <a:rPr lang="pt-BR" sz="1600" dirty="0">
                          <a:solidFill>
                            <a:srgbClr val="000000"/>
                          </a:solidFill>
                          <a:latin typeface="Calibri"/>
                          <a:ea typeface="Times New Roman"/>
                          <a:cs typeface="Times New Roman"/>
                        </a:rPr>
                        <a:t>26,7%</a:t>
                      </a:r>
                      <a:endParaRPr lang="pt-BR" sz="2000" dirty="0">
                        <a:latin typeface="Calibri"/>
                        <a:ea typeface="Calibri"/>
                        <a:cs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a:noFill/>
                    </a:lnT>
                    <a:lnB>
                      <a:noFill/>
                    </a:lnB>
                    <a:solidFill>
                      <a:schemeClr val="accent6">
                        <a:lumMod val="40000"/>
                        <a:lumOff val="60000"/>
                      </a:schemeClr>
                    </a:solidFill>
                  </a:tcPr>
                </a:tc>
                <a:tc>
                  <a:txBody>
                    <a:bodyPr/>
                    <a:lstStyle/>
                    <a:p>
                      <a:pPr algn="ctr">
                        <a:lnSpc>
                          <a:spcPct val="115000"/>
                        </a:lnSpc>
                        <a:spcAft>
                          <a:spcPts val="0"/>
                        </a:spcAft>
                      </a:pPr>
                      <a:r>
                        <a:rPr lang="pt-BR" sz="1600" dirty="0">
                          <a:solidFill>
                            <a:srgbClr val="000000"/>
                          </a:solidFill>
                          <a:latin typeface="Calibri"/>
                          <a:ea typeface="Times New Roman"/>
                          <a:cs typeface="Times New Roman"/>
                        </a:rPr>
                        <a:t>1.210.791</a:t>
                      </a:r>
                      <a:endParaRPr lang="pt-BR" sz="20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a:noFill/>
                    </a:lnT>
                    <a:lnB>
                      <a:noFill/>
                    </a:lnB>
                    <a:solidFill>
                      <a:schemeClr val="accent6">
                        <a:lumMod val="40000"/>
                        <a:lumOff val="60000"/>
                      </a:schemeClr>
                    </a:solidFill>
                  </a:tcPr>
                </a:tc>
                <a:tc>
                  <a:txBody>
                    <a:bodyPr/>
                    <a:lstStyle/>
                    <a:p>
                      <a:pPr algn="ctr">
                        <a:lnSpc>
                          <a:spcPct val="115000"/>
                        </a:lnSpc>
                        <a:spcAft>
                          <a:spcPts val="0"/>
                        </a:spcAft>
                      </a:pPr>
                      <a:r>
                        <a:rPr lang="pt-BR" sz="1600" dirty="0">
                          <a:solidFill>
                            <a:srgbClr val="000000"/>
                          </a:solidFill>
                          <a:latin typeface="Calibri"/>
                          <a:ea typeface="Times New Roman"/>
                          <a:cs typeface="Times New Roman"/>
                        </a:rPr>
                        <a:t>26,4%</a:t>
                      </a:r>
                      <a:endParaRPr lang="pt-BR" sz="2000" dirty="0">
                        <a:latin typeface="Calibri"/>
                        <a:ea typeface="Calibri"/>
                        <a:cs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a:noFill/>
                    </a:lnT>
                    <a:lnB>
                      <a:noFill/>
                    </a:lnB>
                    <a:solidFill>
                      <a:schemeClr val="accent6">
                        <a:lumMod val="40000"/>
                        <a:lumOff val="60000"/>
                      </a:schemeClr>
                    </a:solidFill>
                  </a:tcPr>
                </a:tc>
                <a:tc>
                  <a:txBody>
                    <a:bodyPr/>
                    <a:lstStyle/>
                    <a:p>
                      <a:pPr algn="ctr">
                        <a:lnSpc>
                          <a:spcPct val="115000"/>
                        </a:lnSpc>
                        <a:spcAft>
                          <a:spcPts val="0"/>
                        </a:spcAft>
                      </a:pPr>
                      <a:r>
                        <a:rPr lang="pt-BR" sz="1600" dirty="0">
                          <a:solidFill>
                            <a:srgbClr val="000000"/>
                          </a:solidFill>
                          <a:latin typeface="Calibri"/>
                          <a:ea typeface="Times New Roman"/>
                          <a:cs typeface="Times New Roman"/>
                        </a:rPr>
                        <a:t>1.399.543</a:t>
                      </a:r>
                      <a:endParaRPr lang="pt-BR" sz="20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a:noFill/>
                    </a:lnT>
                    <a:lnB>
                      <a:noFill/>
                    </a:lnB>
                    <a:solidFill>
                      <a:schemeClr val="accent6">
                        <a:lumMod val="40000"/>
                        <a:lumOff val="60000"/>
                      </a:schemeClr>
                    </a:solidFill>
                  </a:tcPr>
                </a:tc>
                <a:tc>
                  <a:txBody>
                    <a:bodyPr/>
                    <a:lstStyle/>
                    <a:p>
                      <a:pPr algn="ctr">
                        <a:lnSpc>
                          <a:spcPct val="115000"/>
                        </a:lnSpc>
                        <a:spcAft>
                          <a:spcPts val="0"/>
                        </a:spcAft>
                      </a:pPr>
                      <a:r>
                        <a:rPr lang="pt-BR" sz="1600" dirty="0">
                          <a:solidFill>
                            <a:srgbClr val="000000"/>
                          </a:solidFill>
                          <a:latin typeface="Calibri"/>
                          <a:ea typeface="Times New Roman"/>
                          <a:cs typeface="Times New Roman"/>
                        </a:rPr>
                        <a:t>26,9%</a:t>
                      </a:r>
                      <a:endParaRPr lang="pt-BR" sz="2000" dirty="0">
                        <a:latin typeface="Calibri"/>
                        <a:ea typeface="Calibri"/>
                        <a:cs typeface="Times New Roman"/>
                      </a:endParaRPr>
                    </a:p>
                  </a:txBody>
                  <a:tcPr marL="44450" marR="44450" marT="0" marB="0" anchor="ctr">
                    <a:lnL>
                      <a:noFill/>
                    </a:lnL>
                    <a:lnR>
                      <a:noFill/>
                    </a:lnR>
                    <a:lnT>
                      <a:noFill/>
                    </a:lnT>
                    <a:lnB>
                      <a:noFill/>
                    </a:lnB>
                    <a:solidFill>
                      <a:schemeClr val="accent6">
                        <a:lumMod val="40000"/>
                        <a:lumOff val="60000"/>
                      </a:schemeClr>
                    </a:solidFill>
                  </a:tcPr>
                </a:tc>
              </a:tr>
              <a:tr h="522764">
                <a:tc>
                  <a:txBody>
                    <a:bodyPr/>
                    <a:lstStyle/>
                    <a:p>
                      <a:pPr>
                        <a:lnSpc>
                          <a:spcPct val="115000"/>
                        </a:lnSpc>
                        <a:spcAft>
                          <a:spcPts val="0"/>
                        </a:spcAft>
                      </a:pPr>
                      <a:r>
                        <a:rPr lang="pt-BR" sz="1600" dirty="0">
                          <a:solidFill>
                            <a:srgbClr val="000000"/>
                          </a:solidFill>
                          <a:latin typeface="Calibri"/>
                          <a:ea typeface="Times New Roman"/>
                          <a:cs typeface="Times New Roman"/>
                        </a:rPr>
                        <a:t>Superior completo</a:t>
                      </a:r>
                      <a:endParaRPr lang="pt-BR" sz="2000" dirty="0">
                        <a:latin typeface="Calibri"/>
                        <a:ea typeface="Calibri"/>
                        <a:cs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pt-BR" sz="1600" dirty="0">
                          <a:solidFill>
                            <a:srgbClr val="000000"/>
                          </a:solidFill>
                          <a:latin typeface="Calibri"/>
                          <a:ea typeface="Times New Roman"/>
                          <a:cs typeface="Times New Roman"/>
                        </a:rPr>
                        <a:t>1.572.070</a:t>
                      </a:r>
                      <a:endParaRPr lang="pt-BR" sz="20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spcAft>
                          <a:spcPts val="0"/>
                        </a:spcAft>
                      </a:pPr>
                      <a:r>
                        <a:rPr lang="pt-BR" sz="1600" dirty="0">
                          <a:solidFill>
                            <a:srgbClr val="000000"/>
                          </a:solidFill>
                          <a:latin typeface="Calibri"/>
                          <a:ea typeface="Times New Roman"/>
                          <a:cs typeface="Times New Roman"/>
                        </a:rPr>
                        <a:t>16,1%</a:t>
                      </a:r>
                      <a:endParaRPr lang="pt-BR" sz="2000" dirty="0">
                        <a:latin typeface="Calibri"/>
                        <a:ea typeface="Calibri"/>
                        <a:cs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pt-BR" sz="1600" dirty="0">
                          <a:solidFill>
                            <a:srgbClr val="000000"/>
                          </a:solidFill>
                          <a:latin typeface="Calibri"/>
                          <a:ea typeface="Times New Roman"/>
                          <a:cs typeface="Times New Roman"/>
                        </a:rPr>
                        <a:t>717.147</a:t>
                      </a:r>
                      <a:endParaRPr lang="pt-BR" sz="20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spcAft>
                          <a:spcPts val="0"/>
                        </a:spcAft>
                      </a:pPr>
                      <a:r>
                        <a:rPr lang="pt-BR" sz="1600" dirty="0">
                          <a:solidFill>
                            <a:srgbClr val="000000"/>
                          </a:solidFill>
                          <a:latin typeface="Calibri"/>
                          <a:ea typeface="Times New Roman"/>
                          <a:cs typeface="Times New Roman"/>
                        </a:rPr>
                        <a:t>15,7%</a:t>
                      </a:r>
                      <a:endParaRPr lang="pt-BR" sz="2000" dirty="0">
                        <a:latin typeface="Calibri"/>
                        <a:ea typeface="Calibri"/>
                        <a:cs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pt-BR" sz="1600" dirty="0">
                          <a:solidFill>
                            <a:srgbClr val="000000"/>
                          </a:solidFill>
                          <a:latin typeface="Calibri"/>
                          <a:ea typeface="Times New Roman"/>
                          <a:cs typeface="Times New Roman"/>
                        </a:rPr>
                        <a:t>854.923</a:t>
                      </a:r>
                      <a:endParaRPr lang="pt-BR" sz="20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spcAft>
                          <a:spcPts val="0"/>
                        </a:spcAft>
                      </a:pPr>
                      <a:r>
                        <a:rPr lang="pt-BR" sz="1600" dirty="0">
                          <a:solidFill>
                            <a:srgbClr val="000000"/>
                          </a:solidFill>
                          <a:latin typeface="Calibri"/>
                          <a:ea typeface="Times New Roman"/>
                          <a:cs typeface="Times New Roman"/>
                        </a:rPr>
                        <a:t>16,4%</a:t>
                      </a:r>
                      <a:endParaRPr lang="pt-BR" sz="2000" dirty="0">
                        <a:latin typeface="Calibri"/>
                        <a:ea typeface="Calibri"/>
                        <a:cs typeface="Times New Roman"/>
                      </a:endParaRPr>
                    </a:p>
                  </a:txBody>
                  <a:tcPr marL="44450" marR="44450" marT="0" marB="0" anchor="ctr">
                    <a:lnL>
                      <a:noFill/>
                    </a:lnL>
                    <a:lnR>
                      <a:noFill/>
                    </a:lnR>
                    <a:lnT>
                      <a:noFill/>
                    </a:lnT>
                    <a:lnB>
                      <a:noFill/>
                    </a:lnB>
                  </a:tcPr>
                </a:tc>
              </a:tr>
              <a:tr h="522764">
                <a:tc>
                  <a:txBody>
                    <a:bodyPr/>
                    <a:lstStyle/>
                    <a:p>
                      <a:pPr>
                        <a:lnSpc>
                          <a:spcPct val="115000"/>
                        </a:lnSpc>
                        <a:spcAft>
                          <a:spcPts val="0"/>
                        </a:spcAft>
                      </a:pPr>
                      <a:r>
                        <a:rPr lang="pt-BR" sz="1600" dirty="0">
                          <a:solidFill>
                            <a:srgbClr val="000000"/>
                          </a:solidFill>
                          <a:latin typeface="Calibri"/>
                          <a:ea typeface="Times New Roman"/>
                          <a:cs typeface="Times New Roman"/>
                        </a:rPr>
                        <a:t>Não determinado</a:t>
                      </a:r>
                      <a:endParaRPr lang="pt-BR" sz="2000" dirty="0">
                        <a:latin typeface="Calibri"/>
                        <a:ea typeface="Calibri"/>
                        <a:cs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a:noFill/>
                    </a:lnT>
                    <a:lnB>
                      <a:noFill/>
                    </a:lnB>
                    <a:solidFill>
                      <a:schemeClr val="accent6">
                        <a:lumMod val="40000"/>
                        <a:lumOff val="60000"/>
                      </a:schemeClr>
                    </a:solidFill>
                  </a:tcPr>
                </a:tc>
                <a:tc>
                  <a:txBody>
                    <a:bodyPr/>
                    <a:lstStyle/>
                    <a:p>
                      <a:pPr algn="ctr">
                        <a:lnSpc>
                          <a:spcPct val="115000"/>
                        </a:lnSpc>
                        <a:spcAft>
                          <a:spcPts val="0"/>
                        </a:spcAft>
                      </a:pPr>
                      <a:r>
                        <a:rPr lang="pt-BR" sz="1600" dirty="0">
                          <a:solidFill>
                            <a:srgbClr val="000000"/>
                          </a:solidFill>
                          <a:latin typeface="Calibri"/>
                          <a:ea typeface="Times New Roman"/>
                          <a:cs typeface="Times New Roman"/>
                        </a:rPr>
                        <a:t>119.765</a:t>
                      </a:r>
                      <a:endParaRPr lang="pt-BR" sz="20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a:noFill/>
                    </a:lnT>
                    <a:lnB>
                      <a:noFill/>
                    </a:lnB>
                    <a:solidFill>
                      <a:schemeClr val="accent6">
                        <a:lumMod val="40000"/>
                        <a:lumOff val="60000"/>
                      </a:schemeClr>
                    </a:solidFill>
                  </a:tcPr>
                </a:tc>
                <a:tc>
                  <a:txBody>
                    <a:bodyPr/>
                    <a:lstStyle/>
                    <a:p>
                      <a:pPr algn="ctr">
                        <a:lnSpc>
                          <a:spcPct val="115000"/>
                        </a:lnSpc>
                        <a:spcAft>
                          <a:spcPts val="0"/>
                        </a:spcAft>
                      </a:pPr>
                      <a:r>
                        <a:rPr lang="pt-BR" sz="1600" dirty="0">
                          <a:solidFill>
                            <a:srgbClr val="000000"/>
                          </a:solidFill>
                          <a:latin typeface="Calibri"/>
                          <a:ea typeface="Times New Roman"/>
                          <a:cs typeface="Times New Roman"/>
                        </a:rPr>
                        <a:t>1,2%</a:t>
                      </a:r>
                      <a:endParaRPr lang="pt-BR" sz="2000" dirty="0">
                        <a:latin typeface="Calibri"/>
                        <a:ea typeface="Calibri"/>
                        <a:cs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a:noFill/>
                    </a:lnT>
                    <a:lnB>
                      <a:noFill/>
                    </a:lnB>
                    <a:solidFill>
                      <a:schemeClr val="accent6">
                        <a:lumMod val="40000"/>
                        <a:lumOff val="60000"/>
                      </a:schemeClr>
                    </a:solidFill>
                  </a:tcPr>
                </a:tc>
                <a:tc>
                  <a:txBody>
                    <a:bodyPr/>
                    <a:lstStyle/>
                    <a:p>
                      <a:pPr algn="ctr">
                        <a:lnSpc>
                          <a:spcPct val="115000"/>
                        </a:lnSpc>
                        <a:spcAft>
                          <a:spcPts val="0"/>
                        </a:spcAft>
                      </a:pPr>
                      <a:r>
                        <a:rPr lang="pt-BR" sz="1600" dirty="0">
                          <a:solidFill>
                            <a:srgbClr val="000000"/>
                          </a:solidFill>
                          <a:latin typeface="Calibri"/>
                          <a:ea typeface="Times New Roman"/>
                          <a:cs typeface="Times New Roman"/>
                        </a:rPr>
                        <a:t>57.282</a:t>
                      </a:r>
                      <a:endParaRPr lang="pt-BR" sz="20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a:noFill/>
                    </a:lnT>
                    <a:lnB>
                      <a:noFill/>
                    </a:lnB>
                    <a:solidFill>
                      <a:schemeClr val="accent6">
                        <a:lumMod val="40000"/>
                        <a:lumOff val="60000"/>
                      </a:schemeClr>
                    </a:solidFill>
                  </a:tcPr>
                </a:tc>
                <a:tc>
                  <a:txBody>
                    <a:bodyPr/>
                    <a:lstStyle/>
                    <a:p>
                      <a:pPr algn="ctr">
                        <a:lnSpc>
                          <a:spcPct val="115000"/>
                        </a:lnSpc>
                        <a:spcAft>
                          <a:spcPts val="0"/>
                        </a:spcAft>
                      </a:pPr>
                      <a:r>
                        <a:rPr lang="pt-BR" sz="1600" dirty="0">
                          <a:solidFill>
                            <a:srgbClr val="000000"/>
                          </a:solidFill>
                          <a:latin typeface="Calibri"/>
                          <a:ea typeface="Times New Roman"/>
                          <a:cs typeface="Times New Roman"/>
                        </a:rPr>
                        <a:t>1,3%</a:t>
                      </a:r>
                      <a:endParaRPr lang="pt-BR" sz="2000" dirty="0">
                        <a:latin typeface="Calibri"/>
                        <a:ea typeface="Calibri"/>
                        <a:cs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a:noFill/>
                    </a:lnT>
                    <a:lnB>
                      <a:noFill/>
                    </a:lnB>
                    <a:solidFill>
                      <a:schemeClr val="accent6">
                        <a:lumMod val="40000"/>
                        <a:lumOff val="60000"/>
                      </a:schemeClr>
                    </a:solidFill>
                  </a:tcPr>
                </a:tc>
                <a:tc>
                  <a:txBody>
                    <a:bodyPr/>
                    <a:lstStyle/>
                    <a:p>
                      <a:pPr algn="ctr">
                        <a:lnSpc>
                          <a:spcPct val="115000"/>
                        </a:lnSpc>
                        <a:spcAft>
                          <a:spcPts val="0"/>
                        </a:spcAft>
                      </a:pPr>
                      <a:r>
                        <a:rPr lang="pt-BR" sz="1600" dirty="0">
                          <a:solidFill>
                            <a:srgbClr val="000000"/>
                          </a:solidFill>
                          <a:latin typeface="Calibri"/>
                          <a:ea typeface="Times New Roman"/>
                          <a:cs typeface="Times New Roman"/>
                        </a:rPr>
                        <a:t>62.483</a:t>
                      </a:r>
                      <a:endParaRPr lang="pt-BR" sz="20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a:noFill/>
                    </a:lnT>
                    <a:lnB>
                      <a:noFill/>
                    </a:lnB>
                    <a:solidFill>
                      <a:schemeClr val="accent6">
                        <a:lumMod val="40000"/>
                        <a:lumOff val="60000"/>
                      </a:schemeClr>
                    </a:solidFill>
                  </a:tcPr>
                </a:tc>
                <a:tc>
                  <a:txBody>
                    <a:bodyPr/>
                    <a:lstStyle/>
                    <a:p>
                      <a:pPr algn="ctr">
                        <a:lnSpc>
                          <a:spcPct val="115000"/>
                        </a:lnSpc>
                        <a:spcAft>
                          <a:spcPts val="0"/>
                        </a:spcAft>
                      </a:pPr>
                      <a:r>
                        <a:rPr lang="pt-BR" sz="1600" dirty="0">
                          <a:solidFill>
                            <a:srgbClr val="000000"/>
                          </a:solidFill>
                          <a:latin typeface="Calibri"/>
                          <a:ea typeface="Times New Roman"/>
                          <a:cs typeface="Times New Roman"/>
                        </a:rPr>
                        <a:t>1,2%</a:t>
                      </a:r>
                      <a:endParaRPr lang="pt-BR" sz="2000" dirty="0">
                        <a:latin typeface="Calibri"/>
                        <a:ea typeface="Calibri"/>
                        <a:cs typeface="Times New Roman"/>
                      </a:endParaRPr>
                    </a:p>
                  </a:txBody>
                  <a:tcPr marL="44450" marR="44450" marT="0" marB="0" anchor="ctr">
                    <a:lnL>
                      <a:noFill/>
                    </a:lnL>
                    <a:lnR>
                      <a:noFill/>
                    </a:lnR>
                    <a:lnT>
                      <a:noFill/>
                    </a:lnT>
                    <a:lnB>
                      <a:noFill/>
                    </a:lnB>
                    <a:solidFill>
                      <a:schemeClr val="accent6">
                        <a:lumMod val="40000"/>
                        <a:lumOff val="60000"/>
                      </a:schemeClr>
                    </a:solidFill>
                  </a:tcPr>
                </a:tc>
              </a:tr>
            </a:tbl>
          </a:graphicData>
        </a:graphic>
      </p:graphicFrame>
      <p:sp>
        <p:nvSpPr>
          <p:cNvPr id="5" name="Título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err="1" smtClean="0">
                <a:ln>
                  <a:noFill/>
                </a:ln>
                <a:solidFill>
                  <a:schemeClr val="accent6">
                    <a:lumMod val="75000"/>
                  </a:schemeClr>
                </a:solidFill>
                <a:effectLst/>
                <a:uLnTx/>
                <a:uFillTx/>
                <a:latin typeface="Arial Black" pitchFamily="34" charset="0"/>
                <a:ea typeface="Adobe Gothic Std B" pitchFamily="34" charset="-128"/>
                <a:cs typeface="+mj-cs"/>
              </a:rPr>
              <a:t>Nível</a:t>
            </a:r>
            <a:r>
              <a:rPr kumimoji="0" lang="en-US" sz="4000" b="0" i="0" u="none" strike="noStrike" kern="1200" cap="none" spc="0" normalizeH="0" baseline="0" noProof="0" dirty="0" smtClean="0">
                <a:ln>
                  <a:noFill/>
                </a:ln>
                <a:solidFill>
                  <a:schemeClr val="accent6">
                    <a:lumMod val="75000"/>
                  </a:schemeClr>
                </a:solidFill>
                <a:effectLst/>
                <a:uLnTx/>
                <a:uFillTx/>
                <a:latin typeface="Arial Black" pitchFamily="34" charset="0"/>
                <a:ea typeface="Adobe Gothic Std B" pitchFamily="34" charset="-128"/>
                <a:cs typeface="+mj-cs"/>
              </a:rPr>
              <a:t> de </a:t>
            </a:r>
            <a:r>
              <a:rPr kumimoji="0" lang="en-US" sz="4000" b="0" i="0" u="none" strike="noStrike" kern="1200" cap="none" spc="0" normalizeH="0" baseline="0" noProof="0" dirty="0" err="1" smtClean="0">
                <a:ln>
                  <a:noFill/>
                </a:ln>
                <a:solidFill>
                  <a:schemeClr val="accent6">
                    <a:lumMod val="75000"/>
                  </a:schemeClr>
                </a:solidFill>
                <a:effectLst/>
                <a:uLnTx/>
                <a:uFillTx/>
                <a:latin typeface="Arial Black" pitchFamily="34" charset="0"/>
                <a:ea typeface="Adobe Gothic Std B" pitchFamily="34" charset="-128"/>
                <a:cs typeface="+mj-cs"/>
              </a:rPr>
              <a:t>instrução</a:t>
            </a:r>
            <a:endParaRPr kumimoji="0" lang="pt-BR" sz="4000" b="0" i="0" u="none" strike="noStrike" kern="1200" cap="none" spc="0" normalizeH="0" baseline="0" noProof="0" dirty="0">
              <a:ln>
                <a:noFill/>
              </a:ln>
              <a:solidFill>
                <a:schemeClr val="tx1"/>
              </a:solidFill>
              <a:effectLst/>
              <a:uLnTx/>
              <a:uFillTx/>
              <a:latin typeface="Arial Black" pitchFamily="34" charset="0"/>
              <a:ea typeface="+mj-ea"/>
              <a:cs typeface="+mj-cs"/>
            </a:endParaRPr>
          </a:p>
        </p:txBody>
      </p:sp>
      <p:sp>
        <p:nvSpPr>
          <p:cNvPr id="6" name="CaixaDeTexto 5"/>
          <p:cNvSpPr txBox="1"/>
          <p:nvPr/>
        </p:nvSpPr>
        <p:spPr>
          <a:xfrm>
            <a:off x="251520" y="1124744"/>
            <a:ext cx="8424936" cy="923330"/>
          </a:xfrm>
          <a:prstGeom prst="rect">
            <a:avLst/>
          </a:prstGeom>
          <a:noFill/>
        </p:spPr>
        <p:txBody>
          <a:bodyPr wrap="square" rtlCol="0">
            <a:spAutoFit/>
          </a:bodyPr>
          <a:lstStyle/>
          <a:p>
            <a:r>
              <a:rPr lang="pt-BR" dirty="0" smtClean="0"/>
              <a:t>Nível de instrução da população com 10 anos ou mais de idade, por sexo, município de São Paulo, 2010</a:t>
            </a:r>
          </a:p>
          <a:p>
            <a:endParaRPr lang="pt-BR"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ChangeArrowheads="1"/>
          </p:cNvSpPr>
          <p:nvPr/>
        </p:nvSpPr>
        <p:spPr bwMode="auto">
          <a:xfrm>
            <a:off x="6228184" y="6597352"/>
            <a:ext cx="2771800" cy="2539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pt-BR" sz="1050" b="1" i="0" u="none" strike="noStrike" cap="none" normalizeH="0" baseline="0" dirty="0" smtClean="0">
                <a:ln>
                  <a:noFill/>
                </a:ln>
                <a:solidFill>
                  <a:schemeClr val="tx1"/>
                </a:solidFill>
                <a:effectLst/>
                <a:ea typeface="Calibri" pitchFamily="34" charset="0"/>
                <a:cs typeface="Times New Roman" pitchFamily="18" charset="0"/>
              </a:rPr>
              <a:t>Fonte</a:t>
            </a:r>
            <a:r>
              <a:rPr kumimoji="0" lang="pt-BR" sz="1050" b="0" i="0" u="none" strike="noStrike" cap="none" normalizeH="0" baseline="0" dirty="0" smtClean="0">
                <a:ln>
                  <a:noFill/>
                </a:ln>
                <a:solidFill>
                  <a:schemeClr val="tx1"/>
                </a:solidFill>
                <a:effectLst/>
                <a:ea typeface="Calibri" pitchFamily="34" charset="0"/>
                <a:cs typeface="Times New Roman" pitchFamily="18" charset="0"/>
              </a:rPr>
              <a:t>: Censo Demográfico IBGE 2010</a:t>
            </a:r>
            <a:endParaRPr kumimoji="0" lang="pt-BR" sz="2000" b="0" i="0" u="none" strike="noStrike" cap="none" normalizeH="0" baseline="0" dirty="0" smtClean="0">
              <a:ln>
                <a:noFill/>
              </a:ln>
              <a:solidFill>
                <a:schemeClr val="tx1"/>
              </a:solidFill>
              <a:effectLst/>
              <a:cs typeface="Arial" pitchFamily="34" charset="0"/>
            </a:endParaRPr>
          </a:p>
        </p:txBody>
      </p:sp>
      <p:pic>
        <p:nvPicPr>
          <p:cNvPr id="61442" name="Gráfico 1"/>
          <p:cNvPicPr>
            <a:picLocks noChangeArrowheads="1"/>
          </p:cNvPicPr>
          <p:nvPr/>
        </p:nvPicPr>
        <p:blipFill>
          <a:blip r:embed="rId3" cstate="print"/>
          <a:srcRect/>
          <a:stretch>
            <a:fillRect/>
          </a:stretch>
        </p:blipFill>
        <p:spPr bwMode="auto">
          <a:xfrm>
            <a:off x="1187624" y="1700808"/>
            <a:ext cx="6804248" cy="4653136"/>
          </a:xfrm>
          <a:prstGeom prst="rect">
            <a:avLst/>
          </a:prstGeom>
          <a:noFill/>
          <a:ln w="9525">
            <a:noFill/>
            <a:miter lim="800000"/>
            <a:headEnd/>
            <a:tailEnd/>
          </a:ln>
        </p:spPr>
      </p:pic>
      <p:sp>
        <p:nvSpPr>
          <p:cNvPr id="6" name="Retângulo 5"/>
          <p:cNvSpPr/>
          <p:nvPr/>
        </p:nvSpPr>
        <p:spPr>
          <a:xfrm>
            <a:off x="288032" y="1268760"/>
            <a:ext cx="8748464" cy="353943"/>
          </a:xfrm>
          <a:prstGeom prst="rect">
            <a:avLst/>
          </a:prstGeom>
        </p:spPr>
        <p:txBody>
          <a:bodyPr wrap="square">
            <a:spAutoFit/>
          </a:bodyPr>
          <a:lstStyle/>
          <a:p>
            <a:r>
              <a:rPr lang="pt-BR" sz="1700" dirty="0" smtClean="0"/>
              <a:t>Distribuição das pessoas com 10 anos ou mais por nível de instrução, segundo cor ou raça – 2010</a:t>
            </a:r>
            <a:endParaRPr lang="pt-BR" sz="1700" dirty="0"/>
          </a:p>
        </p:txBody>
      </p:sp>
      <p:sp>
        <p:nvSpPr>
          <p:cNvPr id="7" name="Título 1"/>
          <p:cNvSpPr txBox="1">
            <a:spLocks/>
          </p:cNvSpPr>
          <p:nvPr/>
        </p:nvSpPr>
        <p:spPr>
          <a:xfrm>
            <a:off x="457200" y="274638"/>
            <a:ext cx="8229600" cy="1143000"/>
          </a:xfrm>
          <a:prstGeom prst="rect">
            <a:avLst/>
          </a:prstGeom>
        </p:spPr>
        <p:txBody>
          <a:bodyPr/>
          <a:lstStyle/>
          <a:p>
            <a:pPr lvl="0" algn="ctr">
              <a:spcBef>
                <a:spcPct val="0"/>
              </a:spcBef>
              <a:defRPr/>
            </a:pPr>
            <a:r>
              <a:rPr lang="en-US" sz="4400" dirty="0" err="1" smtClean="0">
                <a:solidFill>
                  <a:schemeClr val="accent6">
                    <a:lumMod val="75000"/>
                  </a:schemeClr>
                </a:solidFill>
                <a:latin typeface="Arial Black" pitchFamily="34" charset="0"/>
                <a:ea typeface="Adobe Gothic Std B" pitchFamily="34" charset="-128"/>
              </a:rPr>
              <a:t>Nível</a:t>
            </a:r>
            <a:r>
              <a:rPr lang="en-US" sz="4400" dirty="0" smtClean="0">
                <a:solidFill>
                  <a:schemeClr val="accent6">
                    <a:lumMod val="75000"/>
                  </a:schemeClr>
                </a:solidFill>
                <a:latin typeface="Arial Black" pitchFamily="34" charset="0"/>
                <a:ea typeface="Adobe Gothic Std B" pitchFamily="34" charset="-128"/>
              </a:rPr>
              <a:t> de </a:t>
            </a:r>
            <a:r>
              <a:rPr lang="en-US" sz="4400" dirty="0" err="1" smtClean="0">
                <a:solidFill>
                  <a:schemeClr val="accent6">
                    <a:lumMod val="75000"/>
                  </a:schemeClr>
                </a:solidFill>
                <a:latin typeface="Arial Black" pitchFamily="34" charset="0"/>
                <a:ea typeface="Adobe Gothic Std B" pitchFamily="34" charset="-128"/>
              </a:rPr>
              <a:t>instrução</a:t>
            </a:r>
            <a:endParaRPr lang="pt-BR" sz="4400" dirty="0">
              <a:latin typeface="Arial Black" pitchFamily="34" charset="0"/>
              <a:ea typeface="Adobe Gothic Std B" pitchFamily="34" charset="-128"/>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3" cstate="print"/>
          <a:srcRect/>
          <a:stretch>
            <a:fillRect/>
          </a:stretch>
        </p:blipFill>
        <p:spPr bwMode="auto">
          <a:xfrm>
            <a:off x="360040" y="1700808"/>
            <a:ext cx="8532440" cy="5318378"/>
          </a:xfrm>
          <a:prstGeom prst="rect">
            <a:avLst/>
          </a:prstGeom>
          <a:noFill/>
          <a:ln w="9525">
            <a:noFill/>
            <a:miter lim="800000"/>
            <a:headEnd/>
            <a:tailEnd/>
          </a:ln>
        </p:spPr>
      </p:pic>
      <p:sp>
        <p:nvSpPr>
          <p:cNvPr id="7" name="Retângulo 6"/>
          <p:cNvSpPr/>
          <p:nvPr/>
        </p:nvSpPr>
        <p:spPr>
          <a:xfrm>
            <a:off x="323528" y="1245613"/>
            <a:ext cx="8208912" cy="400110"/>
          </a:xfrm>
          <a:prstGeom prst="rect">
            <a:avLst/>
          </a:prstGeom>
        </p:spPr>
        <p:txBody>
          <a:bodyPr wrap="square">
            <a:spAutoFit/>
          </a:bodyPr>
          <a:lstStyle/>
          <a:p>
            <a:r>
              <a:rPr lang="pt-BR" sz="2000" dirty="0" smtClean="0"/>
              <a:t>Média de anos de estudo da população de 15 anos e mais, por raça/cor, 2000</a:t>
            </a:r>
            <a:endParaRPr lang="pt-BR" sz="2000" dirty="0"/>
          </a:p>
        </p:txBody>
      </p:sp>
      <p:sp>
        <p:nvSpPr>
          <p:cNvPr id="5" name="Título 1"/>
          <p:cNvSpPr txBox="1">
            <a:spLocks/>
          </p:cNvSpPr>
          <p:nvPr/>
        </p:nvSpPr>
        <p:spPr>
          <a:xfrm>
            <a:off x="457200" y="274638"/>
            <a:ext cx="8229600" cy="1143000"/>
          </a:xfrm>
          <a:prstGeom prst="rect">
            <a:avLst/>
          </a:prstGeom>
        </p:spPr>
        <p:txBody>
          <a:bodyPr/>
          <a:lstStyle/>
          <a:p>
            <a:pPr lvl="0" algn="ctr">
              <a:spcBef>
                <a:spcPct val="0"/>
              </a:spcBef>
              <a:defRPr/>
            </a:pPr>
            <a:r>
              <a:rPr lang="en-US" sz="4400" dirty="0" err="1" smtClean="0">
                <a:solidFill>
                  <a:schemeClr val="accent6">
                    <a:lumMod val="75000"/>
                  </a:schemeClr>
                </a:solidFill>
                <a:latin typeface="Arial Black" pitchFamily="34" charset="0"/>
                <a:ea typeface="Adobe Gothic Std B" pitchFamily="34" charset="-128"/>
              </a:rPr>
              <a:t>Média</a:t>
            </a:r>
            <a:r>
              <a:rPr lang="en-US" sz="4400" dirty="0" smtClean="0">
                <a:solidFill>
                  <a:schemeClr val="accent6">
                    <a:lumMod val="75000"/>
                  </a:schemeClr>
                </a:solidFill>
                <a:latin typeface="Arial Black" pitchFamily="34" charset="0"/>
                <a:ea typeface="Adobe Gothic Std B" pitchFamily="34" charset="-128"/>
              </a:rPr>
              <a:t> de </a:t>
            </a:r>
            <a:r>
              <a:rPr lang="en-US" sz="4400" dirty="0" err="1" smtClean="0">
                <a:solidFill>
                  <a:schemeClr val="accent6">
                    <a:lumMod val="75000"/>
                  </a:schemeClr>
                </a:solidFill>
                <a:latin typeface="Arial Black" pitchFamily="34" charset="0"/>
                <a:ea typeface="Adobe Gothic Std B" pitchFamily="34" charset="-128"/>
              </a:rPr>
              <a:t>anos</a:t>
            </a:r>
            <a:r>
              <a:rPr lang="en-US" sz="4400" dirty="0" smtClean="0">
                <a:solidFill>
                  <a:schemeClr val="accent6">
                    <a:lumMod val="75000"/>
                  </a:schemeClr>
                </a:solidFill>
                <a:latin typeface="Arial Black" pitchFamily="34" charset="0"/>
                <a:ea typeface="Adobe Gothic Std B" pitchFamily="34" charset="-128"/>
              </a:rPr>
              <a:t> de </a:t>
            </a:r>
            <a:r>
              <a:rPr lang="en-US" sz="4400" dirty="0" err="1" smtClean="0">
                <a:solidFill>
                  <a:schemeClr val="accent6">
                    <a:lumMod val="75000"/>
                  </a:schemeClr>
                </a:solidFill>
                <a:latin typeface="Arial Black" pitchFamily="34" charset="0"/>
                <a:ea typeface="Adobe Gothic Std B" pitchFamily="34" charset="-128"/>
              </a:rPr>
              <a:t>estudo</a:t>
            </a:r>
            <a:endParaRPr lang="pt-BR" sz="4400" dirty="0">
              <a:latin typeface="Arial Black" pitchFamily="34" charset="0"/>
              <a:ea typeface="Adobe Gothic Std B" pitchFamily="34" charset="-128"/>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ço Reservado para Conteúdo 3"/>
          <p:cNvGraphicFramePr>
            <a:graphicFrameLocks noGrp="1"/>
          </p:cNvGraphicFramePr>
          <p:nvPr>
            <p:ph idx="1"/>
          </p:nvPr>
        </p:nvGraphicFramePr>
        <p:xfrm>
          <a:off x="539552" y="2687269"/>
          <a:ext cx="3744416" cy="3838075"/>
        </p:xfrm>
        <a:graphic>
          <a:graphicData uri="http://schemas.openxmlformats.org/drawingml/2006/table">
            <a:tbl>
              <a:tblPr bandRow="1">
                <a:tableStyleId>{0E3FDE45-AF77-4B5C-9715-49D594BDF05E}</a:tableStyleId>
              </a:tblPr>
              <a:tblGrid>
                <a:gridCol w="1368152"/>
                <a:gridCol w="792088"/>
                <a:gridCol w="792088"/>
                <a:gridCol w="792088"/>
              </a:tblGrid>
              <a:tr h="184425">
                <a:tc>
                  <a:txBody>
                    <a:bodyPr/>
                    <a:lstStyle/>
                    <a:p>
                      <a:pPr algn="l" fontAlgn="ctr"/>
                      <a:r>
                        <a:rPr lang="pt-BR" sz="1400" b="1" u="none" strike="noStrike" dirty="0"/>
                        <a:t>Distritos</a:t>
                      </a:r>
                      <a:endParaRPr lang="pt-BR" sz="1400" b="1" i="0" u="none" strike="noStrike" dirty="0">
                        <a:solidFill>
                          <a:srgbClr val="FFFFFF"/>
                        </a:solidFill>
                        <a:latin typeface="Calibri"/>
                      </a:endParaRPr>
                    </a:p>
                  </a:txBody>
                  <a:tcPr marL="8335" marR="8335" marT="8335" marB="0" anchor="ctr">
                    <a:solidFill>
                      <a:schemeClr val="accent2">
                        <a:lumMod val="75000"/>
                        <a:alpha val="20000"/>
                      </a:schemeClr>
                    </a:solidFill>
                  </a:tcPr>
                </a:tc>
                <a:tc>
                  <a:txBody>
                    <a:bodyPr/>
                    <a:lstStyle/>
                    <a:p>
                      <a:pPr algn="l" fontAlgn="ctr"/>
                      <a:r>
                        <a:rPr lang="pt-BR" sz="1400" b="1" u="none" strike="noStrike" dirty="0"/>
                        <a:t>Total                                                                           </a:t>
                      </a:r>
                      <a:endParaRPr lang="pt-BR" sz="1400" b="1" i="0" u="none" strike="noStrike" dirty="0">
                        <a:solidFill>
                          <a:srgbClr val="FFFFFF"/>
                        </a:solidFill>
                        <a:latin typeface="Calibri"/>
                      </a:endParaRPr>
                    </a:p>
                  </a:txBody>
                  <a:tcPr marL="8335" marR="8335" marT="8335" marB="0" anchor="ctr">
                    <a:solidFill>
                      <a:schemeClr val="accent2">
                        <a:lumMod val="75000"/>
                        <a:alpha val="20000"/>
                      </a:schemeClr>
                    </a:solidFill>
                  </a:tcPr>
                </a:tc>
                <a:tc>
                  <a:txBody>
                    <a:bodyPr/>
                    <a:lstStyle/>
                    <a:p>
                      <a:pPr algn="l" fontAlgn="ctr"/>
                      <a:r>
                        <a:rPr lang="pt-BR" sz="1400" b="1" u="none" strike="noStrike" dirty="0"/>
                        <a:t>Homens                                                                          </a:t>
                      </a:r>
                      <a:endParaRPr lang="pt-BR" sz="1400" b="1" i="0" u="none" strike="noStrike" dirty="0">
                        <a:solidFill>
                          <a:srgbClr val="FFFFFF"/>
                        </a:solidFill>
                        <a:latin typeface="Calibri"/>
                      </a:endParaRPr>
                    </a:p>
                  </a:txBody>
                  <a:tcPr marL="8335" marR="8335" marT="8335" marB="0" anchor="ctr">
                    <a:solidFill>
                      <a:schemeClr val="accent2">
                        <a:lumMod val="75000"/>
                        <a:alpha val="20000"/>
                      </a:schemeClr>
                    </a:solidFill>
                  </a:tcPr>
                </a:tc>
                <a:tc>
                  <a:txBody>
                    <a:bodyPr/>
                    <a:lstStyle/>
                    <a:p>
                      <a:pPr algn="l" fontAlgn="ctr"/>
                      <a:r>
                        <a:rPr lang="pt-BR" sz="1400" b="1" u="none" strike="noStrike" dirty="0"/>
                        <a:t>Mulheres                                                                        </a:t>
                      </a:r>
                      <a:endParaRPr lang="pt-BR" sz="1400" b="1" i="0" u="none" strike="noStrike" dirty="0">
                        <a:solidFill>
                          <a:srgbClr val="FFFFFF"/>
                        </a:solidFill>
                        <a:latin typeface="Calibri"/>
                      </a:endParaRPr>
                    </a:p>
                  </a:txBody>
                  <a:tcPr marL="8335" marR="8335" marT="8335" marB="0" anchor="ctr">
                    <a:solidFill>
                      <a:schemeClr val="accent2">
                        <a:lumMod val="75000"/>
                        <a:alpha val="20000"/>
                      </a:schemeClr>
                    </a:solidFill>
                  </a:tcPr>
                </a:tc>
              </a:tr>
              <a:tr h="241092">
                <a:tc>
                  <a:txBody>
                    <a:bodyPr/>
                    <a:lstStyle/>
                    <a:p>
                      <a:pPr algn="l" fontAlgn="b"/>
                      <a:r>
                        <a:rPr lang="pt-BR" sz="1400" u="none" strike="noStrike" dirty="0" err="1"/>
                        <a:t>Marsilac</a:t>
                      </a:r>
                      <a:endParaRPr lang="pt-BR" sz="1400" b="0" i="0" u="none" strike="noStrike" dirty="0">
                        <a:solidFill>
                          <a:schemeClr val="tx1"/>
                        </a:solidFill>
                        <a:latin typeface="Calibri"/>
                      </a:endParaRPr>
                    </a:p>
                  </a:txBody>
                  <a:tcPr marL="75016" marR="8335" marT="8335" marB="0" anchor="b"/>
                </a:tc>
                <a:tc>
                  <a:txBody>
                    <a:bodyPr/>
                    <a:lstStyle/>
                    <a:p>
                      <a:pPr algn="r" fontAlgn="ctr"/>
                      <a:r>
                        <a:rPr lang="pt-BR" sz="1400" u="none" strike="noStrike" dirty="0"/>
                        <a:t>8.8%</a:t>
                      </a:r>
                      <a:endParaRPr lang="pt-BR" sz="1400" b="0" i="0" u="none" strike="noStrike" dirty="0">
                        <a:solidFill>
                          <a:schemeClr val="tx1"/>
                        </a:solidFill>
                        <a:latin typeface="Calibri"/>
                      </a:endParaRPr>
                    </a:p>
                  </a:txBody>
                  <a:tcPr marL="8335" marR="8335" marT="8335" marB="0" anchor="ctr"/>
                </a:tc>
                <a:tc>
                  <a:txBody>
                    <a:bodyPr/>
                    <a:lstStyle/>
                    <a:p>
                      <a:pPr algn="r" fontAlgn="ctr"/>
                      <a:r>
                        <a:rPr lang="pt-BR" sz="1400" u="none" strike="noStrike" dirty="0"/>
                        <a:t>8.3%</a:t>
                      </a:r>
                      <a:endParaRPr lang="pt-BR" sz="1400" b="0" i="0" u="none" strike="noStrike" dirty="0">
                        <a:solidFill>
                          <a:schemeClr val="tx1"/>
                        </a:solidFill>
                        <a:latin typeface="Calibri"/>
                      </a:endParaRPr>
                    </a:p>
                  </a:txBody>
                  <a:tcPr marL="8335" marR="8335" marT="8335" marB="0" anchor="ctr"/>
                </a:tc>
                <a:tc>
                  <a:txBody>
                    <a:bodyPr/>
                    <a:lstStyle/>
                    <a:p>
                      <a:pPr algn="r" fontAlgn="ctr"/>
                      <a:r>
                        <a:rPr lang="pt-BR" sz="1400" u="none" strike="noStrike" dirty="0"/>
                        <a:t>9.3%</a:t>
                      </a:r>
                      <a:endParaRPr lang="pt-BR" sz="1400" b="0" i="0" u="none" strike="noStrike" dirty="0">
                        <a:solidFill>
                          <a:schemeClr val="tx1"/>
                        </a:solidFill>
                        <a:latin typeface="Calibri"/>
                      </a:endParaRPr>
                    </a:p>
                  </a:txBody>
                  <a:tcPr marL="8335" marR="8335" marT="8335" marB="0" anchor="ctr"/>
                </a:tc>
              </a:tr>
              <a:tr h="241092">
                <a:tc>
                  <a:txBody>
                    <a:bodyPr/>
                    <a:lstStyle/>
                    <a:p>
                      <a:pPr algn="l" fontAlgn="b"/>
                      <a:r>
                        <a:rPr lang="pt-BR" sz="1400" u="none" strike="noStrike" dirty="0"/>
                        <a:t>Parelheiros</a:t>
                      </a:r>
                      <a:endParaRPr lang="pt-BR" sz="1400" b="0" i="0" u="none" strike="noStrike" dirty="0">
                        <a:solidFill>
                          <a:schemeClr val="tx1"/>
                        </a:solidFill>
                        <a:latin typeface="Calibri"/>
                      </a:endParaRPr>
                    </a:p>
                  </a:txBody>
                  <a:tcPr marL="75016" marR="8335" marT="8335" marB="0" anchor="b"/>
                </a:tc>
                <a:tc>
                  <a:txBody>
                    <a:bodyPr/>
                    <a:lstStyle/>
                    <a:p>
                      <a:pPr algn="r" fontAlgn="ctr"/>
                      <a:r>
                        <a:rPr lang="pt-BR" sz="1400" u="none" strike="noStrike" dirty="0"/>
                        <a:t>5.9%</a:t>
                      </a:r>
                      <a:endParaRPr lang="pt-BR" sz="1400" b="0" i="0" u="none" strike="noStrike" dirty="0">
                        <a:solidFill>
                          <a:schemeClr val="tx1"/>
                        </a:solidFill>
                        <a:latin typeface="Calibri"/>
                      </a:endParaRPr>
                    </a:p>
                  </a:txBody>
                  <a:tcPr marL="8335" marR="8335" marT="8335" marB="0" anchor="ctr"/>
                </a:tc>
                <a:tc>
                  <a:txBody>
                    <a:bodyPr/>
                    <a:lstStyle/>
                    <a:p>
                      <a:pPr algn="r" fontAlgn="ctr"/>
                      <a:r>
                        <a:rPr lang="pt-BR" sz="1400" u="none" strike="noStrike" dirty="0"/>
                        <a:t>5.5%</a:t>
                      </a:r>
                      <a:endParaRPr lang="pt-BR" sz="1400" b="0" i="0" u="none" strike="noStrike" dirty="0">
                        <a:solidFill>
                          <a:schemeClr val="tx1"/>
                        </a:solidFill>
                        <a:latin typeface="Calibri"/>
                      </a:endParaRPr>
                    </a:p>
                  </a:txBody>
                  <a:tcPr marL="8335" marR="8335" marT="8335" marB="0" anchor="ctr"/>
                </a:tc>
                <a:tc>
                  <a:txBody>
                    <a:bodyPr/>
                    <a:lstStyle/>
                    <a:p>
                      <a:pPr algn="r" fontAlgn="ctr"/>
                      <a:r>
                        <a:rPr lang="pt-BR" sz="1400" u="none" strike="noStrike" dirty="0"/>
                        <a:t>6.3%</a:t>
                      </a:r>
                      <a:endParaRPr lang="pt-BR" sz="1400" b="0" i="0" u="none" strike="noStrike" dirty="0">
                        <a:solidFill>
                          <a:schemeClr val="tx1"/>
                        </a:solidFill>
                        <a:latin typeface="Calibri"/>
                      </a:endParaRPr>
                    </a:p>
                  </a:txBody>
                  <a:tcPr marL="8335" marR="8335" marT="8335" marB="0" anchor="ctr"/>
                </a:tc>
              </a:tr>
              <a:tr h="241092">
                <a:tc>
                  <a:txBody>
                    <a:bodyPr/>
                    <a:lstStyle/>
                    <a:p>
                      <a:pPr algn="l" fontAlgn="b"/>
                      <a:r>
                        <a:rPr lang="pt-BR" sz="1400" u="none" strike="noStrike" dirty="0"/>
                        <a:t>Jardim Ângela</a:t>
                      </a:r>
                      <a:endParaRPr lang="pt-BR" sz="1400" b="0" i="0" u="none" strike="noStrike" dirty="0">
                        <a:solidFill>
                          <a:schemeClr val="tx1"/>
                        </a:solidFill>
                        <a:latin typeface="Calibri"/>
                      </a:endParaRPr>
                    </a:p>
                  </a:txBody>
                  <a:tcPr marL="75016" marR="8335" marT="8335" marB="0" anchor="b"/>
                </a:tc>
                <a:tc>
                  <a:txBody>
                    <a:bodyPr/>
                    <a:lstStyle/>
                    <a:p>
                      <a:pPr algn="r" fontAlgn="ctr"/>
                      <a:r>
                        <a:rPr lang="pt-BR" sz="1400" u="none" strike="noStrike" dirty="0"/>
                        <a:t>5.5%</a:t>
                      </a:r>
                      <a:endParaRPr lang="pt-BR" sz="1400" b="0" i="0" u="none" strike="noStrike" dirty="0">
                        <a:solidFill>
                          <a:schemeClr val="tx1"/>
                        </a:solidFill>
                        <a:latin typeface="Calibri"/>
                      </a:endParaRPr>
                    </a:p>
                  </a:txBody>
                  <a:tcPr marL="8335" marR="8335" marT="8335" marB="0" anchor="ctr"/>
                </a:tc>
                <a:tc>
                  <a:txBody>
                    <a:bodyPr/>
                    <a:lstStyle/>
                    <a:p>
                      <a:pPr algn="r" fontAlgn="ctr"/>
                      <a:r>
                        <a:rPr lang="pt-BR" sz="1400" u="none" strike="noStrike"/>
                        <a:t>5.4%</a:t>
                      </a:r>
                      <a:endParaRPr lang="pt-BR" sz="1400" b="0" i="0" u="none" strike="noStrike">
                        <a:solidFill>
                          <a:schemeClr val="tx1"/>
                        </a:solidFill>
                        <a:latin typeface="Calibri"/>
                      </a:endParaRPr>
                    </a:p>
                  </a:txBody>
                  <a:tcPr marL="8335" marR="8335" marT="8335" marB="0" anchor="ctr"/>
                </a:tc>
                <a:tc>
                  <a:txBody>
                    <a:bodyPr/>
                    <a:lstStyle/>
                    <a:p>
                      <a:pPr algn="r" fontAlgn="ctr"/>
                      <a:r>
                        <a:rPr lang="pt-BR" sz="1400" u="none" strike="noStrike" dirty="0"/>
                        <a:t>5.7%</a:t>
                      </a:r>
                      <a:endParaRPr lang="pt-BR" sz="1400" b="0" i="0" u="none" strike="noStrike" dirty="0">
                        <a:solidFill>
                          <a:schemeClr val="tx1"/>
                        </a:solidFill>
                        <a:latin typeface="Calibri"/>
                      </a:endParaRPr>
                    </a:p>
                  </a:txBody>
                  <a:tcPr marL="8335" marR="8335" marT="8335" marB="0" anchor="ctr"/>
                </a:tc>
              </a:tr>
              <a:tr h="241092">
                <a:tc>
                  <a:txBody>
                    <a:bodyPr/>
                    <a:lstStyle/>
                    <a:p>
                      <a:pPr algn="l" fontAlgn="b"/>
                      <a:r>
                        <a:rPr lang="pt-BR" sz="1400" u="none" strike="noStrike" dirty="0"/>
                        <a:t>Grajaú</a:t>
                      </a:r>
                      <a:endParaRPr lang="pt-BR" sz="1400" b="0" i="0" u="none" strike="noStrike" dirty="0">
                        <a:solidFill>
                          <a:schemeClr val="tx1"/>
                        </a:solidFill>
                        <a:latin typeface="Calibri"/>
                      </a:endParaRPr>
                    </a:p>
                  </a:txBody>
                  <a:tcPr marL="75016" marR="8335" marT="8335" marB="0" anchor="b"/>
                </a:tc>
                <a:tc>
                  <a:txBody>
                    <a:bodyPr/>
                    <a:lstStyle/>
                    <a:p>
                      <a:pPr algn="r" fontAlgn="ctr"/>
                      <a:r>
                        <a:rPr lang="pt-BR" sz="1400" u="none" strike="noStrike" dirty="0"/>
                        <a:t>5.1%</a:t>
                      </a:r>
                      <a:endParaRPr lang="pt-BR" sz="1400" b="0" i="0" u="none" strike="noStrike" dirty="0">
                        <a:solidFill>
                          <a:schemeClr val="tx1"/>
                        </a:solidFill>
                        <a:latin typeface="Calibri"/>
                      </a:endParaRPr>
                    </a:p>
                  </a:txBody>
                  <a:tcPr marL="8335" marR="8335" marT="8335" marB="0" anchor="ctr"/>
                </a:tc>
                <a:tc>
                  <a:txBody>
                    <a:bodyPr/>
                    <a:lstStyle/>
                    <a:p>
                      <a:pPr algn="r" fontAlgn="ctr"/>
                      <a:r>
                        <a:rPr lang="pt-BR" sz="1400" u="none" strike="noStrike" dirty="0"/>
                        <a:t>4.8%</a:t>
                      </a:r>
                      <a:endParaRPr lang="pt-BR" sz="1400" b="0" i="0" u="none" strike="noStrike" dirty="0">
                        <a:solidFill>
                          <a:schemeClr val="tx1"/>
                        </a:solidFill>
                        <a:latin typeface="Calibri"/>
                      </a:endParaRPr>
                    </a:p>
                  </a:txBody>
                  <a:tcPr marL="8335" marR="8335" marT="8335" marB="0" anchor="ctr"/>
                </a:tc>
                <a:tc>
                  <a:txBody>
                    <a:bodyPr/>
                    <a:lstStyle/>
                    <a:p>
                      <a:pPr algn="r" fontAlgn="ctr"/>
                      <a:r>
                        <a:rPr lang="pt-BR" sz="1400" u="none" strike="noStrike" dirty="0"/>
                        <a:t>5.4%</a:t>
                      </a:r>
                      <a:endParaRPr lang="pt-BR" sz="1400" b="0" i="0" u="none" strike="noStrike" dirty="0">
                        <a:solidFill>
                          <a:schemeClr val="tx1"/>
                        </a:solidFill>
                        <a:latin typeface="Calibri"/>
                      </a:endParaRPr>
                    </a:p>
                  </a:txBody>
                  <a:tcPr marL="8335" marR="8335" marT="8335" marB="0" anchor="ctr"/>
                </a:tc>
              </a:tr>
              <a:tr h="241092">
                <a:tc>
                  <a:txBody>
                    <a:bodyPr/>
                    <a:lstStyle/>
                    <a:p>
                      <a:pPr algn="l" fontAlgn="b"/>
                      <a:r>
                        <a:rPr lang="pt-BR" sz="1400" u="none" strike="noStrike" dirty="0"/>
                        <a:t>Iguatemi</a:t>
                      </a:r>
                      <a:endParaRPr lang="pt-BR" sz="1400" b="0" i="0" u="none" strike="noStrike" dirty="0">
                        <a:solidFill>
                          <a:schemeClr val="tx1"/>
                        </a:solidFill>
                        <a:latin typeface="Calibri"/>
                      </a:endParaRPr>
                    </a:p>
                  </a:txBody>
                  <a:tcPr marL="75016" marR="8335" marT="8335" marB="0" anchor="b"/>
                </a:tc>
                <a:tc>
                  <a:txBody>
                    <a:bodyPr/>
                    <a:lstStyle/>
                    <a:p>
                      <a:pPr algn="r" fontAlgn="ctr"/>
                      <a:r>
                        <a:rPr lang="pt-BR" sz="1400" u="none" strike="noStrike" dirty="0"/>
                        <a:t>5.1%</a:t>
                      </a:r>
                      <a:endParaRPr lang="pt-BR" sz="1400" b="0" i="0" u="none" strike="noStrike" dirty="0">
                        <a:solidFill>
                          <a:schemeClr val="tx1"/>
                        </a:solidFill>
                        <a:latin typeface="Calibri"/>
                      </a:endParaRPr>
                    </a:p>
                  </a:txBody>
                  <a:tcPr marL="8335" marR="8335" marT="8335" marB="0" anchor="ctr"/>
                </a:tc>
                <a:tc>
                  <a:txBody>
                    <a:bodyPr/>
                    <a:lstStyle/>
                    <a:p>
                      <a:pPr algn="r" fontAlgn="ctr"/>
                      <a:r>
                        <a:rPr lang="pt-BR" sz="1400" u="none" strike="noStrike"/>
                        <a:t>4.8%</a:t>
                      </a:r>
                      <a:endParaRPr lang="pt-BR" sz="1400" b="0" i="0" u="none" strike="noStrike">
                        <a:solidFill>
                          <a:schemeClr val="tx1"/>
                        </a:solidFill>
                        <a:latin typeface="Calibri"/>
                      </a:endParaRPr>
                    </a:p>
                  </a:txBody>
                  <a:tcPr marL="8335" marR="8335" marT="8335" marB="0" anchor="ctr"/>
                </a:tc>
                <a:tc>
                  <a:txBody>
                    <a:bodyPr/>
                    <a:lstStyle/>
                    <a:p>
                      <a:pPr algn="r" fontAlgn="ctr"/>
                      <a:r>
                        <a:rPr lang="pt-BR" sz="1400" u="none" strike="noStrike" dirty="0"/>
                        <a:t>5.4%</a:t>
                      </a:r>
                      <a:endParaRPr lang="pt-BR" sz="1400" b="0" i="0" u="none" strike="noStrike" dirty="0">
                        <a:solidFill>
                          <a:schemeClr val="tx1"/>
                        </a:solidFill>
                        <a:latin typeface="Calibri"/>
                      </a:endParaRPr>
                    </a:p>
                  </a:txBody>
                  <a:tcPr marL="8335" marR="8335" marT="8335" marB="0" anchor="ctr"/>
                </a:tc>
              </a:tr>
              <a:tr h="241092">
                <a:tc>
                  <a:txBody>
                    <a:bodyPr/>
                    <a:lstStyle/>
                    <a:p>
                      <a:pPr algn="l" fontAlgn="b"/>
                      <a:r>
                        <a:rPr lang="pt-BR" sz="1400" u="none" strike="noStrike" dirty="0"/>
                        <a:t>Lajeado</a:t>
                      </a:r>
                      <a:endParaRPr lang="pt-BR" sz="1400" b="0" i="0" u="none" strike="noStrike" dirty="0">
                        <a:solidFill>
                          <a:schemeClr val="tx1"/>
                        </a:solidFill>
                        <a:latin typeface="Calibri"/>
                      </a:endParaRPr>
                    </a:p>
                  </a:txBody>
                  <a:tcPr marL="75016" marR="8335" marT="8335" marB="0" anchor="b"/>
                </a:tc>
                <a:tc>
                  <a:txBody>
                    <a:bodyPr/>
                    <a:lstStyle/>
                    <a:p>
                      <a:pPr algn="r" fontAlgn="ctr"/>
                      <a:r>
                        <a:rPr lang="pt-BR" sz="1400" u="none" strike="noStrike" dirty="0"/>
                        <a:t>5.0%</a:t>
                      </a:r>
                      <a:endParaRPr lang="pt-BR" sz="1400" b="0" i="0" u="none" strike="noStrike" dirty="0">
                        <a:solidFill>
                          <a:schemeClr val="tx1"/>
                        </a:solidFill>
                        <a:latin typeface="Calibri"/>
                      </a:endParaRPr>
                    </a:p>
                  </a:txBody>
                  <a:tcPr marL="8335" marR="8335" marT="8335" marB="0" anchor="ctr"/>
                </a:tc>
                <a:tc>
                  <a:txBody>
                    <a:bodyPr/>
                    <a:lstStyle/>
                    <a:p>
                      <a:pPr algn="r" fontAlgn="ctr"/>
                      <a:r>
                        <a:rPr lang="pt-BR" sz="1400" u="none" strike="noStrike" dirty="0"/>
                        <a:t>4.5%</a:t>
                      </a:r>
                      <a:endParaRPr lang="pt-BR" sz="1400" b="0" i="0" u="none" strike="noStrike" dirty="0">
                        <a:solidFill>
                          <a:schemeClr val="tx1"/>
                        </a:solidFill>
                        <a:latin typeface="Calibri"/>
                      </a:endParaRPr>
                    </a:p>
                  </a:txBody>
                  <a:tcPr marL="8335" marR="8335" marT="8335" marB="0" anchor="ctr"/>
                </a:tc>
                <a:tc>
                  <a:txBody>
                    <a:bodyPr/>
                    <a:lstStyle/>
                    <a:p>
                      <a:pPr algn="r" fontAlgn="ctr"/>
                      <a:r>
                        <a:rPr lang="pt-BR" sz="1400" u="none" strike="noStrike" dirty="0"/>
                        <a:t>5.4%</a:t>
                      </a:r>
                      <a:endParaRPr lang="pt-BR" sz="1400" b="0" i="0" u="none" strike="noStrike" dirty="0">
                        <a:solidFill>
                          <a:schemeClr val="tx1"/>
                        </a:solidFill>
                        <a:latin typeface="Calibri"/>
                      </a:endParaRPr>
                    </a:p>
                  </a:txBody>
                  <a:tcPr marL="8335" marR="8335" marT="8335" marB="0" anchor="ctr"/>
                </a:tc>
              </a:tr>
              <a:tr h="241092">
                <a:tc>
                  <a:txBody>
                    <a:bodyPr/>
                    <a:lstStyle/>
                    <a:p>
                      <a:pPr algn="l" fontAlgn="b"/>
                      <a:r>
                        <a:rPr lang="pt-BR" sz="1400" u="none" strike="noStrike" dirty="0"/>
                        <a:t>São Rafael</a:t>
                      </a:r>
                      <a:endParaRPr lang="pt-BR" sz="1400" b="0" i="0" u="none" strike="noStrike" dirty="0">
                        <a:solidFill>
                          <a:schemeClr val="tx1"/>
                        </a:solidFill>
                        <a:latin typeface="Calibri"/>
                      </a:endParaRPr>
                    </a:p>
                  </a:txBody>
                  <a:tcPr marL="75016" marR="8335" marT="8335" marB="0" anchor="b"/>
                </a:tc>
                <a:tc>
                  <a:txBody>
                    <a:bodyPr/>
                    <a:lstStyle/>
                    <a:p>
                      <a:pPr algn="r" fontAlgn="ctr"/>
                      <a:r>
                        <a:rPr lang="pt-BR" sz="1400" u="none" strike="noStrike" dirty="0"/>
                        <a:t>4.9%</a:t>
                      </a:r>
                      <a:endParaRPr lang="pt-BR" sz="1400" b="0" i="0" u="none" strike="noStrike" dirty="0">
                        <a:solidFill>
                          <a:schemeClr val="tx1"/>
                        </a:solidFill>
                        <a:latin typeface="Calibri"/>
                      </a:endParaRPr>
                    </a:p>
                  </a:txBody>
                  <a:tcPr marL="8335" marR="8335" marT="8335" marB="0" anchor="ctr"/>
                </a:tc>
                <a:tc>
                  <a:txBody>
                    <a:bodyPr/>
                    <a:lstStyle/>
                    <a:p>
                      <a:pPr algn="r" fontAlgn="ctr"/>
                      <a:r>
                        <a:rPr lang="pt-BR" sz="1400" u="none" strike="noStrike" dirty="0"/>
                        <a:t>4.5%</a:t>
                      </a:r>
                      <a:endParaRPr lang="pt-BR" sz="1400" b="0" i="0" u="none" strike="noStrike" dirty="0">
                        <a:solidFill>
                          <a:schemeClr val="tx1"/>
                        </a:solidFill>
                        <a:latin typeface="Calibri"/>
                      </a:endParaRPr>
                    </a:p>
                  </a:txBody>
                  <a:tcPr marL="8335" marR="8335" marT="8335" marB="0" anchor="ctr"/>
                </a:tc>
                <a:tc>
                  <a:txBody>
                    <a:bodyPr/>
                    <a:lstStyle/>
                    <a:p>
                      <a:pPr algn="r" fontAlgn="ctr"/>
                      <a:r>
                        <a:rPr lang="pt-BR" sz="1400" u="none" strike="noStrike" dirty="0"/>
                        <a:t>5.3%</a:t>
                      </a:r>
                      <a:endParaRPr lang="pt-BR" sz="1400" b="0" i="0" u="none" strike="noStrike" dirty="0">
                        <a:solidFill>
                          <a:schemeClr val="tx1"/>
                        </a:solidFill>
                        <a:latin typeface="Calibri"/>
                      </a:endParaRPr>
                    </a:p>
                  </a:txBody>
                  <a:tcPr marL="8335" marR="8335" marT="8335" marB="0" anchor="ctr"/>
                </a:tc>
              </a:tr>
              <a:tr h="241092">
                <a:tc>
                  <a:txBody>
                    <a:bodyPr/>
                    <a:lstStyle/>
                    <a:p>
                      <a:pPr algn="l" fontAlgn="b"/>
                      <a:r>
                        <a:rPr lang="pt-BR" sz="1400" u="none" strike="noStrike" dirty="0"/>
                        <a:t>Jardim Helena</a:t>
                      </a:r>
                      <a:endParaRPr lang="pt-BR" sz="1400" b="0" i="0" u="none" strike="noStrike" dirty="0">
                        <a:solidFill>
                          <a:schemeClr val="tx1"/>
                        </a:solidFill>
                        <a:latin typeface="Calibri"/>
                      </a:endParaRPr>
                    </a:p>
                  </a:txBody>
                  <a:tcPr marL="75016" marR="8335" marT="8335" marB="0" anchor="b"/>
                </a:tc>
                <a:tc>
                  <a:txBody>
                    <a:bodyPr/>
                    <a:lstStyle/>
                    <a:p>
                      <a:pPr algn="r" fontAlgn="ctr"/>
                      <a:r>
                        <a:rPr lang="pt-BR" sz="1400" u="none" strike="noStrike" dirty="0"/>
                        <a:t>4.9%</a:t>
                      </a:r>
                      <a:endParaRPr lang="pt-BR" sz="1400" b="0" i="0" u="none" strike="noStrike" dirty="0">
                        <a:solidFill>
                          <a:schemeClr val="tx1"/>
                        </a:solidFill>
                        <a:latin typeface="Calibri"/>
                      </a:endParaRPr>
                    </a:p>
                  </a:txBody>
                  <a:tcPr marL="8335" marR="8335" marT="8335" marB="0" anchor="ctr"/>
                </a:tc>
                <a:tc>
                  <a:txBody>
                    <a:bodyPr/>
                    <a:lstStyle/>
                    <a:p>
                      <a:pPr algn="r" fontAlgn="ctr"/>
                      <a:r>
                        <a:rPr lang="pt-BR" sz="1400" u="none" strike="noStrike" dirty="0"/>
                        <a:t>4.4%</a:t>
                      </a:r>
                      <a:endParaRPr lang="pt-BR" sz="1400" b="0" i="0" u="none" strike="noStrike" dirty="0">
                        <a:solidFill>
                          <a:schemeClr val="tx1"/>
                        </a:solidFill>
                        <a:latin typeface="Calibri"/>
                      </a:endParaRPr>
                    </a:p>
                  </a:txBody>
                  <a:tcPr marL="8335" marR="8335" marT="8335" marB="0" anchor="ctr"/>
                </a:tc>
                <a:tc>
                  <a:txBody>
                    <a:bodyPr/>
                    <a:lstStyle/>
                    <a:p>
                      <a:pPr algn="r" fontAlgn="ctr"/>
                      <a:r>
                        <a:rPr lang="pt-BR" sz="1400" u="none" strike="noStrike" dirty="0"/>
                        <a:t>5.4%</a:t>
                      </a:r>
                      <a:endParaRPr lang="pt-BR" sz="1400" b="0" i="0" u="none" strike="noStrike" dirty="0">
                        <a:solidFill>
                          <a:schemeClr val="tx1"/>
                        </a:solidFill>
                        <a:latin typeface="Calibri"/>
                      </a:endParaRPr>
                    </a:p>
                  </a:txBody>
                  <a:tcPr marL="8335" marR="8335" marT="8335" marB="0" anchor="ctr"/>
                </a:tc>
              </a:tr>
              <a:tr h="241092">
                <a:tc>
                  <a:txBody>
                    <a:bodyPr/>
                    <a:lstStyle/>
                    <a:p>
                      <a:pPr algn="l" fontAlgn="b"/>
                      <a:r>
                        <a:rPr lang="pt-BR" sz="1400" u="none" strike="noStrike" dirty="0"/>
                        <a:t>Vila Andrade</a:t>
                      </a:r>
                      <a:endParaRPr lang="pt-BR" sz="1400" b="0" i="0" u="none" strike="noStrike" dirty="0">
                        <a:solidFill>
                          <a:schemeClr val="tx1"/>
                        </a:solidFill>
                        <a:latin typeface="Calibri"/>
                      </a:endParaRPr>
                    </a:p>
                  </a:txBody>
                  <a:tcPr marL="75016" marR="8335" marT="8335" marB="0" anchor="b"/>
                </a:tc>
                <a:tc>
                  <a:txBody>
                    <a:bodyPr/>
                    <a:lstStyle/>
                    <a:p>
                      <a:pPr algn="r" fontAlgn="ctr"/>
                      <a:r>
                        <a:rPr lang="pt-BR" sz="1400" u="none" strike="noStrike" dirty="0"/>
                        <a:t>4.8%</a:t>
                      </a:r>
                      <a:endParaRPr lang="pt-BR" sz="1400" b="0" i="0" u="none" strike="noStrike" dirty="0">
                        <a:solidFill>
                          <a:schemeClr val="tx1"/>
                        </a:solidFill>
                        <a:latin typeface="Calibri"/>
                      </a:endParaRPr>
                    </a:p>
                  </a:txBody>
                  <a:tcPr marL="8335" marR="8335" marT="8335" marB="0" anchor="ctr"/>
                </a:tc>
                <a:tc>
                  <a:txBody>
                    <a:bodyPr/>
                    <a:lstStyle/>
                    <a:p>
                      <a:pPr algn="r" fontAlgn="ctr"/>
                      <a:r>
                        <a:rPr lang="pt-BR" sz="1400" u="none" strike="noStrike" dirty="0"/>
                        <a:t>5.2%</a:t>
                      </a:r>
                      <a:endParaRPr lang="pt-BR" sz="1400" b="0" i="0" u="none" strike="noStrike" dirty="0">
                        <a:solidFill>
                          <a:schemeClr val="tx1"/>
                        </a:solidFill>
                        <a:latin typeface="Calibri"/>
                      </a:endParaRPr>
                    </a:p>
                  </a:txBody>
                  <a:tcPr marL="8335" marR="8335" marT="8335" marB="0" anchor="ctr"/>
                </a:tc>
                <a:tc>
                  <a:txBody>
                    <a:bodyPr/>
                    <a:lstStyle/>
                    <a:p>
                      <a:pPr algn="r" fontAlgn="ctr"/>
                      <a:r>
                        <a:rPr lang="pt-BR" sz="1400" u="none" strike="noStrike" dirty="0"/>
                        <a:t>4.5%</a:t>
                      </a:r>
                      <a:endParaRPr lang="pt-BR" sz="1400" b="0" i="0" u="none" strike="noStrike" dirty="0">
                        <a:solidFill>
                          <a:schemeClr val="tx1"/>
                        </a:solidFill>
                        <a:latin typeface="Calibri"/>
                      </a:endParaRPr>
                    </a:p>
                  </a:txBody>
                  <a:tcPr marL="8335" marR="8335" marT="8335" marB="0" anchor="ctr"/>
                </a:tc>
              </a:tr>
              <a:tr h="241092">
                <a:tc>
                  <a:txBody>
                    <a:bodyPr/>
                    <a:lstStyle/>
                    <a:p>
                      <a:pPr algn="l" fontAlgn="b"/>
                      <a:r>
                        <a:rPr lang="pt-BR" sz="1400" u="none" strike="noStrike" dirty="0" err="1"/>
                        <a:t>Brasilândia</a:t>
                      </a:r>
                      <a:endParaRPr lang="pt-BR" sz="1400" b="0" i="0" u="none" strike="noStrike" dirty="0">
                        <a:solidFill>
                          <a:schemeClr val="tx1"/>
                        </a:solidFill>
                        <a:latin typeface="Calibri"/>
                      </a:endParaRPr>
                    </a:p>
                  </a:txBody>
                  <a:tcPr marL="75016" marR="8335" marT="8335" marB="0" anchor="b"/>
                </a:tc>
                <a:tc>
                  <a:txBody>
                    <a:bodyPr/>
                    <a:lstStyle/>
                    <a:p>
                      <a:pPr algn="r" fontAlgn="ctr"/>
                      <a:r>
                        <a:rPr lang="pt-BR" sz="1400" u="none" strike="noStrike" dirty="0"/>
                        <a:t>4.6%</a:t>
                      </a:r>
                      <a:endParaRPr lang="pt-BR" sz="1400" b="0" i="0" u="none" strike="noStrike" dirty="0">
                        <a:solidFill>
                          <a:schemeClr val="tx1"/>
                        </a:solidFill>
                        <a:latin typeface="Calibri"/>
                      </a:endParaRPr>
                    </a:p>
                  </a:txBody>
                  <a:tcPr marL="8335" marR="8335" marT="8335" marB="0" anchor="ctr"/>
                </a:tc>
                <a:tc>
                  <a:txBody>
                    <a:bodyPr/>
                    <a:lstStyle/>
                    <a:p>
                      <a:pPr algn="r" fontAlgn="ctr"/>
                      <a:r>
                        <a:rPr lang="pt-BR" sz="1400" u="none" strike="noStrike" dirty="0"/>
                        <a:t>4.1%</a:t>
                      </a:r>
                      <a:endParaRPr lang="pt-BR" sz="1400" b="0" i="0" u="none" strike="noStrike" dirty="0">
                        <a:solidFill>
                          <a:schemeClr val="tx1"/>
                        </a:solidFill>
                        <a:latin typeface="Calibri"/>
                      </a:endParaRPr>
                    </a:p>
                  </a:txBody>
                  <a:tcPr marL="8335" marR="8335" marT="8335" marB="0" anchor="ctr"/>
                </a:tc>
                <a:tc>
                  <a:txBody>
                    <a:bodyPr/>
                    <a:lstStyle/>
                    <a:p>
                      <a:pPr algn="r" fontAlgn="ctr"/>
                      <a:r>
                        <a:rPr lang="pt-BR" sz="1400" u="none" strike="noStrike" dirty="0"/>
                        <a:t>5.0%</a:t>
                      </a:r>
                      <a:endParaRPr lang="pt-BR" sz="1400" b="0" i="0" u="none" strike="noStrike" dirty="0">
                        <a:solidFill>
                          <a:schemeClr val="tx1"/>
                        </a:solidFill>
                        <a:latin typeface="Calibri"/>
                      </a:endParaRPr>
                    </a:p>
                  </a:txBody>
                  <a:tcPr marL="8335" marR="8335" marT="8335" marB="0" anchor="ctr"/>
                </a:tc>
              </a:tr>
              <a:tr h="241092">
                <a:tc>
                  <a:txBody>
                    <a:bodyPr/>
                    <a:lstStyle/>
                    <a:p>
                      <a:pPr algn="l" fontAlgn="b"/>
                      <a:r>
                        <a:rPr lang="pt-BR" sz="1400" u="none" strike="noStrike" dirty="0"/>
                        <a:t>Itaim Paulista</a:t>
                      </a:r>
                      <a:endParaRPr lang="pt-BR" sz="1400" b="0" i="0" u="none" strike="noStrike" dirty="0">
                        <a:solidFill>
                          <a:schemeClr val="tx1"/>
                        </a:solidFill>
                        <a:latin typeface="Calibri"/>
                      </a:endParaRPr>
                    </a:p>
                  </a:txBody>
                  <a:tcPr marL="75016" marR="8335" marT="8335" marB="0" anchor="b"/>
                </a:tc>
                <a:tc>
                  <a:txBody>
                    <a:bodyPr/>
                    <a:lstStyle/>
                    <a:p>
                      <a:pPr algn="r" fontAlgn="ctr"/>
                      <a:r>
                        <a:rPr lang="pt-BR" sz="1400" u="none" strike="noStrike" dirty="0"/>
                        <a:t>4.5%</a:t>
                      </a:r>
                      <a:endParaRPr lang="pt-BR" sz="1400" b="0" i="0" u="none" strike="noStrike" dirty="0">
                        <a:solidFill>
                          <a:schemeClr val="tx1"/>
                        </a:solidFill>
                        <a:latin typeface="Calibri"/>
                      </a:endParaRPr>
                    </a:p>
                  </a:txBody>
                  <a:tcPr marL="8335" marR="8335" marT="8335" marB="0" anchor="ctr"/>
                </a:tc>
                <a:tc>
                  <a:txBody>
                    <a:bodyPr/>
                    <a:lstStyle/>
                    <a:p>
                      <a:pPr algn="r" fontAlgn="ctr"/>
                      <a:r>
                        <a:rPr lang="pt-BR" sz="1400" u="none" strike="noStrike" dirty="0"/>
                        <a:t>3.9%</a:t>
                      </a:r>
                      <a:endParaRPr lang="pt-BR" sz="1400" b="0" i="0" u="none" strike="noStrike" dirty="0">
                        <a:solidFill>
                          <a:schemeClr val="tx1"/>
                        </a:solidFill>
                        <a:latin typeface="Calibri"/>
                      </a:endParaRPr>
                    </a:p>
                  </a:txBody>
                  <a:tcPr marL="8335" marR="8335" marT="8335" marB="0" anchor="ctr"/>
                </a:tc>
                <a:tc>
                  <a:txBody>
                    <a:bodyPr/>
                    <a:lstStyle/>
                    <a:p>
                      <a:pPr algn="r" fontAlgn="ctr"/>
                      <a:r>
                        <a:rPr lang="pt-BR" sz="1400" u="none" strike="noStrike" dirty="0"/>
                        <a:t>5.1%</a:t>
                      </a:r>
                      <a:endParaRPr lang="pt-BR" sz="1400" b="0" i="0" u="none" strike="noStrike" dirty="0">
                        <a:solidFill>
                          <a:schemeClr val="tx1"/>
                        </a:solidFill>
                        <a:latin typeface="Calibri"/>
                      </a:endParaRPr>
                    </a:p>
                  </a:txBody>
                  <a:tcPr marL="8335" marR="8335" marT="8335" marB="0" anchor="ctr"/>
                </a:tc>
              </a:tr>
              <a:tr h="241092">
                <a:tc>
                  <a:txBody>
                    <a:bodyPr/>
                    <a:lstStyle/>
                    <a:p>
                      <a:pPr algn="l" fontAlgn="b"/>
                      <a:r>
                        <a:rPr lang="pt-BR" sz="1400" u="none" strike="noStrike" dirty="0"/>
                        <a:t>Cidade Ademar</a:t>
                      </a:r>
                      <a:endParaRPr lang="pt-BR" sz="1400" b="0" i="0" u="none" strike="noStrike" dirty="0">
                        <a:solidFill>
                          <a:schemeClr val="tx1"/>
                        </a:solidFill>
                        <a:latin typeface="Calibri"/>
                      </a:endParaRPr>
                    </a:p>
                  </a:txBody>
                  <a:tcPr marL="75016" marR="8335" marT="8335" marB="0" anchor="b"/>
                </a:tc>
                <a:tc>
                  <a:txBody>
                    <a:bodyPr/>
                    <a:lstStyle/>
                    <a:p>
                      <a:pPr algn="r" fontAlgn="ctr"/>
                      <a:r>
                        <a:rPr lang="pt-BR" sz="1400" u="none" strike="noStrike" dirty="0"/>
                        <a:t>4.5%</a:t>
                      </a:r>
                      <a:endParaRPr lang="pt-BR" sz="1400" b="0" i="0" u="none" strike="noStrike" dirty="0">
                        <a:solidFill>
                          <a:schemeClr val="tx1"/>
                        </a:solidFill>
                        <a:latin typeface="Calibri"/>
                      </a:endParaRPr>
                    </a:p>
                  </a:txBody>
                  <a:tcPr marL="8335" marR="8335" marT="8335" marB="0" anchor="ctr"/>
                </a:tc>
                <a:tc>
                  <a:txBody>
                    <a:bodyPr/>
                    <a:lstStyle/>
                    <a:p>
                      <a:pPr algn="r" fontAlgn="ctr"/>
                      <a:r>
                        <a:rPr lang="pt-BR" sz="1400" u="none" strike="noStrike" dirty="0"/>
                        <a:t>3.9%</a:t>
                      </a:r>
                      <a:endParaRPr lang="pt-BR" sz="1400" b="0" i="0" u="none" strike="noStrike" dirty="0">
                        <a:solidFill>
                          <a:schemeClr val="tx1"/>
                        </a:solidFill>
                        <a:latin typeface="Calibri"/>
                      </a:endParaRPr>
                    </a:p>
                  </a:txBody>
                  <a:tcPr marL="8335" marR="8335" marT="8335" marB="0" anchor="ctr"/>
                </a:tc>
                <a:tc>
                  <a:txBody>
                    <a:bodyPr/>
                    <a:lstStyle/>
                    <a:p>
                      <a:pPr algn="r" fontAlgn="ctr"/>
                      <a:r>
                        <a:rPr lang="pt-BR" sz="1400" u="none" strike="noStrike" dirty="0"/>
                        <a:t>4.9%</a:t>
                      </a:r>
                      <a:endParaRPr lang="pt-BR" sz="1400" b="0" i="0" u="none" strike="noStrike" dirty="0">
                        <a:solidFill>
                          <a:schemeClr val="tx1"/>
                        </a:solidFill>
                        <a:latin typeface="Calibri"/>
                      </a:endParaRPr>
                    </a:p>
                  </a:txBody>
                  <a:tcPr marL="8335" marR="8335" marT="8335" marB="0" anchor="ctr"/>
                </a:tc>
              </a:tr>
              <a:tr h="241092">
                <a:tc>
                  <a:txBody>
                    <a:bodyPr/>
                    <a:lstStyle/>
                    <a:p>
                      <a:pPr algn="l" fontAlgn="b"/>
                      <a:r>
                        <a:rPr lang="pt-BR" sz="1400" u="none" strike="noStrike" dirty="0"/>
                        <a:t>Vila </a:t>
                      </a:r>
                      <a:r>
                        <a:rPr lang="pt-BR" sz="1400" u="none" strike="noStrike" dirty="0" err="1"/>
                        <a:t>Jacuí</a:t>
                      </a:r>
                      <a:endParaRPr lang="pt-BR" sz="1400" b="0" i="0" u="none" strike="noStrike" dirty="0">
                        <a:solidFill>
                          <a:schemeClr val="tx1"/>
                        </a:solidFill>
                        <a:latin typeface="Calibri"/>
                      </a:endParaRPr>
                    </a:p>
                  </a:txBody>
                  <a:tcPr marL="75016" marR="8335" marT="8335" marB="0" anchor="b"/>
                </a:tc>
                <a:tc>
                  <a:txBody>
                    <a:bodyPr/>
                    <a:lstStyle/>
                    <a:p>
                      <a:pPr algn="r" fontAlgn="ctr"/>
                      <a:r>
                        <a:rPr lang="pt-BR" sz="1400" u="none" strike="noStrike" dirty="0"/>
                        <a:t>4.4%</a:t>
                      </a:r>
                      <a:endParaRPr lang="pt-BR" sz="1400" b="0" i="0" u="none" strike="noStrike" dirty="0">
                        <a:solidFill>
                          <a:schemeClr val="tx1"/>
                        </a:solidFill>
                        <a:latin typeface="Calibri"/>
                      </a:endParaRPr>
                    </a:p>
                  </a:txBody>
                  <a:tcPr marL="8335" marR="8335" marT="8335" marB="0" anchor="ctr"/>
                </a:tc>
                <a:tc>
                  <a:txBody>
                    <a:bodyPr/>
                    <a:lstStyle/>
                    <a:p>
                      <a:pPr algn="r" fontAlgn="ctr"/>
                      <a:r>
                        <a:rPr lang="pt-BR" sz="1400" u="none" strike="noStrike" dirty="0"/>
                        <a:t>4.0%</a:t>
                      </a:r>
                      <a:endParaRPr lang="pt-BR" sz="1400" b="0" i="0" u="none" strike="noStrike" dirty="0">
                        <a:solidFill>
                          <a:schemeClr val="tx1"/>
                        </a:solidFill>
                        <a:latin typeface="Calibri"/>
                      </a:endParaRPr>
                    </a:p>
                  </a:txBody>
                  <a:tcPr marL="8335" marR="8335" marT="8335" marB="0" anchor="ctr"/>
                </a:tc>
                <a:tc>
                  <a:txBody>
                    <a:bodyPr/>
                    <a:lstStyle/>
                    <a:p>
                      <a:pPr algn="r" fontAlgn="ctr"/>
                      <a:r>
                        <a:rPr lang="pt-BR" sz="1400" u="none" strike="noStrike" dirty="0"/>
                        <a:t>4.7%</a:t>
                      </a:r>
                      <a:endParaRPr lang="pt-BR" sz="1400" b="0" i="0" u="none" strike="noStrike" dirty="0">
                        <a:solidFill>
                          <a:schemeClr val="tx1"/>
                        </a:solidFill>
                        <a:latin typeface="Calibri"/>
                      </a:endParaRPr>
                    </a:p>
                  </a:txBody>
                  <a:tcPr marL="8335" marR="8335" marT="8335" marB="0" anchor="ctr"/>
                </a:tc>
              </a:tr>
              <a:tr h="241092">
                <a:tc>
                  <a:txBody>
                    <a:bodyPr/>
                    <a:lstStyle/>
                    <a:p>
                      <a:pPr algn="l" fontAlgn="b"/>
                      <a:r>
                        <a:rPr lang="pt-BR" sz="1400" u="none" strike="noStrike" dirty="0"/>
                        <a:t>Perus</a:t>
                      </a:r>
                      <a:endParaRPr lang="pt-BR" sz="1400" b="0" i="0" u="none" strike="noStrike" dirty="0">
                        <a:solidFill>
                          <a:schemeClr val="tx1"/>
                        </a:solidFill>
                        <a:latin typeface="Calibri"/>
                      </a:endParaRPr>
                    </a:p>
                  </a:txBody>
                  <a:tcPr marL="75016" marR="8335" marT="8335" marB="0" anchor="b"/>
                </a:tc>
                <a:tc>
                  <a:txBody>
                    <a:bodyPr/>
                    <a:lstStyle/>
                    <a:p>
                      <a:pPr algn="r" fontAlgn="ctr"/>
                      <a:r>
                        <a:rPr lang="pt-BR" sz="1400" u="none" strike="noStrike" dirty="0"/>
                        <a:t>4.4%</a:t>
                      </a:r>
                      <a:endParaRPr lang="pt-BR" sz="1400" b="0" i="0" u="none" strike="noStrike" dirty="0">
                        <a:solidFill>
                          <a:schemeClr val="tx1"/>
                        </a:solidFill>
                        <a:latin typeface="Calibri"/>
                      </a:endParaRPr>
                    </a:p>
                  </a:txBody>
                  <a:tcPr marL="8335" marR="8335" marT="8335" marB="0" anchor="ctr"/>
                </a:tc>
                <a:tc>
                  <a:txBody>
                    <a:bodyPr/>
                    <a:lstStyle/>
                    <a:p>
                      <a:pPr algn="r" fontAlgn="ctr"/>
                      <a:r>
                        <a:rPr lang="pt-BR" sz="1400" u="none" strike="noStrike" dirty="0"/>
                        <a:t>4.0%</a:t>
                      </a:r>
                      <a:endParaRPr lang="pt-BR" sz="1400" b="0" i="0" u="none" strike="noStrike" dirty="0">
                        <a:solidFill>
                          <a:schemeClr val="tx1"/>
                        </a:solidFill>
                        <a:latin typeface="Calibri"/>
                      </a:endParaRPr>
                    </a:p>
                  </a:txBody>
                  <a:tcPr marL="8335" marR="8335" marT="8335" marB="0" anchor="ctr"/>
                </a:tc>
                <a:tc>
                  <a:txBody>
                    <a:bodyPr/>
                    <a:lstStyle/>
                    <a:p>
                      <a:pPr algn="r" fontAlgn="ctr"/>
                      <a:r>
                        <a:rPr lang="pt-BR" sz="1400" u="none" strike="noStrike" dirty="0"/>
                        <a:t>4.7%</a:t>
                      </a:r>
                      <a:endParaRPr lang="pt-BR" sz="1400" b="0" i="0" u="none" strike="noStrike" dirty="0">
                        <a:solidFill>
                          <a:schemeClr val="tx1"/>
                        </a:solidFill>
                        <a:latin typeface="Calibri"/>
                      </a:endParaRPr>
                    </a:p>
                  </a:txBody>
                  <a:tcPr marL="8335" marR="8335" marT="8335" marB="0" anchor="ctr"/>
                </a:tc>
              </a:tr>
              <a:tr h="241092">
                <a:tc>
                  <a:txBody>
                    <a:bodyPr/>
                    <a:lstStyle/>
                    <a:p>
                      <a:pPr algn="l" fontAlgn="b"/>
                      <a:r>
                        <a:rPr lang="pt-BR" sz="1400" u="none" strike="noStrike"/>
                        <a:t>Sapopemba</a:t>
                      </a:r>
                      <a:endParaRPr lang="pt-BR" sz="1400" b="0" i="0" u="none" strike="noStrike">
                        <a:solidFill>
                          <a:schemeClr val="tx1"/>
                        </a:solidFill>
                        <a:latin typeface="Calibri"/>
                      </a:endParaRPr>
                    </a:p>
                  </a:txBody>
                  <a:tcPr marL="75016" marR="8335" marT="8335" marB="0" anchor="b"/>
                </a:tc>
                <a:tc>
                  <a:txBody>
                    <a:bodyPr/>
                    <a:lstStyle/>
                    <a:p>
                      <a:pPr algn="r" fontAlgn="ctr"/>
                      <a:r>
                        <a:rPr lang="pt-BR" sz="1400" u="none" strike="noStrike" dirty="0"/>
                        <a:t>4.3%</a:t>
                      </a:r>
                      <a:endParaRPr lang="pt-BR" sz="1400" b="0" i="0" u="none" strike="noStrike" dirty="0">
                        <a:solidFill>
                          <a:schemeClr val="tx1"/>
                        </a:solidFill>
                        <a:latin typeface="Calibri"/>
                      </a:endParaRPr>
                    </a:p>
                  </a:txBody>
                  <a:tcPr marL="8335" marR="8335" marT="8335" marB="0" anchor="ctr"/>
                </a:tc>
                <a:tc>
                  <a:txBody>
                    <a:bodyPr/>
                    <a:lstStyle/>
                    <a:p>
                      <a:pPr algn="r" fontAlgn="ctr"/>
                      <a:r>
                        <a:rPr lang="pt-BR" sz="1400" u="none" strike="noStrike" dirty="0"/>
                        <a:t>3.7%</a:t>
                      </a:r>
                      <a:endParaRPr lang="pt-BR" sz="1400" b="0" i="0" u="none" strike="noStrike" dirty="0">
                        <a:solidFill>
                          <a:schemeClr val="tx1"/>
                        </a:solidFill>
                        <a:latin typeface="Calibri"/>
                      </a:endParaRPr>
                    </a:p>
                  </a:txBody>
                  <a:tcPr marL="8335" marR="8335" marT="8335" marB="0" anchor="ctr"/>
                </a:tc>
                <a:tc>
                  <a:txBody>
                    <a:bodyPr/>
                    <a:lstStyle/>
                    <a:p>
                      <a:pPr algn="r" fontAlgn="ctr"/>
                      <a:r>
                        <a:rPr lang="pt-BR" sz="1400" u="none" strike="noStrike" dirty="0"/>
                        <a:t>4.7%</a:t>
                      </a:r>
                      <a:endParaRPr lang="pt-BR" sz="1400" b="0" i="0" u="none" strike="noStrike" dirty="0">
                        <a:solidFill>
                          <a:schemeClr val="tx1"/>
                        </a:solidFill>
                        <a:latin typeface="Calibri"/>
                      </a:endParaRPr>
                    </a:p>
                  </a:txBody>
                  <a:tcPr marL="8335" marR="8335" marT="8335" marB="0" anchor="ctr"/>
                </a:tc>
              </a:tr>
            </a:tbl>
          </a:graphicData>
        </a:graphic>
      </p:graphicFrame>
      <p:graphicFrame>
        <p:nvGraphicFramePr>
          <p:cNvPr id="5" name="Tabela 4"/>
          <p:cNvGraphicFramePr>
            <a:graphicFrameLocks noGrp="1"/>
          </p:cNvGraphicFramePr>
          <p:nvPr/>
        </p:nvGraphicFramePr>
        <p:xfrm>
          <a:off x="4716016" y="2708920"/>
          <a:ext cx="3888432" cy="3120390"/>
        </p:xfrm>
        <a:graphic>
          <a:graphicData uri="http://schemas.openxmlformats.org/drawingml/2006/table">
            <a:tbl>
              <a:tblPr bandRow="1">
                <a:tableStyleId>{0E3FDE45-AF77-4B5C-9715-49D594BDF05E}</a:tableStyleId>
              </a:tblPr>
              <a:tblGrid>
                <a:gridCol w="1440160"/>
                <a:gridCol w="504056"/>
                <a:gridCol w="972108"/>
                <a:gridCol w="972108"/>
              </a:tblGrid>
              <a:tr h="190500">
                <a:tc>
                  <a:txBody>
                    <a:bodyPr/>
                    <a:lstStyle/>
                    <a:p>
                      <a:pPr algn="l" fontAlgn="ctr"/>
                      <a:r>
                        <a:rPr lang="pt-BR" sz="1400" b="1" u="none" strike="noStrike" dirty="0"/>
                        <a:t>Distritos</a:t>
                      </a:r>
                      <a:endParaRPr lang="pt-BR" sz="1400" b="1" i="0" u="none" strike="noStrike" dirty="0">
                        <a:solidFill>
                          <a:srgbClr val="FFFFFF"/>
                        </a:solidFill>
                        <a:latin typeface="Calibri"/>
                      </a:endParaRPr>
                    </a:p>
                  </a:txBody>
                  <a:tcPr marL="9525" marR="9525" marT="9525" marB="0" anchor="ctr"/>
                </a:tc>
                <a:tc>
                  <a:txBody>
                    <a:bodyPr/>
                    <a:lstStyle/>
                    <a:p>
                      <a:pPr algn="l" fontAlgn="ctr"/>
                      <a:r>
                        <a:rPr lang="pt-BR" sz="1400" b="1" u="none" strike="noStrike" dirty="0"/>
                        <a:t>Total                                                                           </a:t>
                      </a:r>
                      <a:endParaRPr lang="pt-BR" sz="1400" b="1" i="0" u="none" strike="noStrike" dirty="0">
                        <a:solidFill>
                          <a:srgbClr val="FFFFFF"/>
                        </a:solidFill>
                        <a:latin typeface="Calibri"/>
                      </a:endParaRPr>
                    </a:p>
                  </a:txBody>
                  <a:tcPr marL="9525" marR="9525" marT="9525" marB="0" anchor="ctr"/>
                </a:tc>
                <a:tc>
                  <a:txBody>
                    <a:bodyPr/>
                    <a:lstStyle/>
                    <a:p>
                      <a:pPr algn="l" fontAlgn="ctr"/>
                      <a:r>
                        <a:rPr lang="pt-BR" sz="1400" b="1" u="none" strike="noStrike" dirty="0"/>
                        <a:t>Homens                                                                          </a:t>
                      </a:r>
                      <a:endParaRPr lang="pt-BR" sz="1400" b="1" i="0" u="none" strike="noStrike" dirty="0">
                        <a:solidFill>
                          <a:srgbClr val="FFFFFF"/>
                        </a:solidFill>
                        <a:latin typeface="Calibri"/>
                      </a:endParaRPr>
                    </a:p>
                  </a:txBody>
                  <a:tcPr marL="9525" marR="9525" marT="9525" marB="0" anchor="ctr"/>
                </a:tc>
                <a:tc>
                  <a:txBody>
                    <a:bodyPr/>
                    <a:lstStyle/>
                    <a:p>
                      <a:pPr algn="l" fontAlgn="ctr"/>
                      <a:r>
                        <a:rPr lang="pt-BR" sz="1400" b="1" u="none" strike="noStrike" dirty="0"/>
                        <a:t>Mulheres                                                                        </a:t>
                      </a:r>
                      <a:endParaRPr lang="pt-BR" sz="1400" b="1" i="0" u="none" strike="noStrike" dirty="0">
                        <a:solidFill>
                          <a:srgbClr val="FFFFFF"/>
                        </a:solidFill>
                        <a:latin typeface="Calibri"/>
                      </a:endParaRPr>
                    </a:p>
                  </a:txBody>
                  <a:tcPr marL="9525" marR="9525" marT="9525" marB="0" anchor="ctr"/>
                </a:tc>
              </a:tr>
              <a:tr h="190500">
                <a:tc>
                  <a:txBody>
                    <a:bodyPr/>
                    <a:lstStyle/>
                    <a:p>
                      <a:pPr algn="l" fontAlgn="b"/>
                      <a:r>
                        <a:rPr lang="pt-BR" sz="1400" u="none" strike="noStrike" dirty="0"/>
                        <a:t>Moema</a:t>
                      </a:r>
                      <a:endParaRPr lang="pt-BR" sz="1400" b="0" i="0" u="none" strike="noStrike" dirty="0">
                        <a:solidFill>
                          <a:srgbClr val="000000"/>
                        </a:solidFill>
                        <a:latin typeface="Calibri"/>
                      </a:endParaRPr>
                    </a:p>
                  </a:txBody>
                  <a:tcPr marL="85725" marR="9525" marT="9525" marB="0" anchor="b"/>
                </a:tc>
                <a:tc>
                  <a:txBody>
                    <a:bodyPr/>
                    <a:lstStyle/>
                    <a:p>
                      <a:pPr algn="r" fontAlgn="ctr"/>
                      <a:r>
                        <a:rPr lang="pt-BR" sz="1400" u="none" strike="noStrike"/>
                        <a:t>0.4%</a:t>
                      </a:r>
                      <a:endParaRPr lang="pt-BR" sz="1400" b="0" i="0" u="none" strike="noStrike">
                        <a:solidFill>
                          <a:srgbClr val="000000"/>
                        </a:solidFill>
                        <a:latin typeface="Calibri"/>
                      </a:endParaRPr>
                    </a:p>
                  </a:txBody>
                  <a:tcPr marL="9525" marR="9525" marT="9525" marB="0" anchor="ctr"/>
                </a:tc>
                <a:tc>
                  <a:txBody>
                    <a:bodyPr/>
                    <a:lstStyle/>
                    <a:p>
                      <a:pPr algn="r" fontAlgn="ctr"/>
                      <a:r>
                        <a:rPr lang="pt-BR" sz="1400" u="none" strike="noStrike"/>
                        <a:t>0.3%</a:t>
                      </a:r>
                      <a:endParaRPr lang="pt-BR" sz="1400" b="0" i="0" u="none" strike="noStrike">
                        <a:solidFill>
                          <a:srgbClr val="000000"/>
                        </a:solidFill>
                        <a:latin typeface="Calibri"/>
                      </a:endParaRPr>
                    </a:p>
                  </a:txBody>
                  <a:tcPr marL="9525" marR="9525" marT="9525" marB="0" anchor="ctr"/>
                </a:tc>
                <a:tc>
                  <a:txBody>
                    <a:bodyPr/>
                    <a:lstStyle/>
                    <a:p>
                      <a:pPr algn="r" fontAlgn="ctr"/>
                      <a:r>
                        <a:rPr lang="pt-BR" sz="1400" u="none" strike="noStrike"/>
                        <a:t>0.5%</a:t>
                      </a:r>
                      <a:endParaRPr lang="pt-BR" sz="1400" b="0" i="0" u="none" strike="noStrike">
                        <a:solidFill>
                          <a:srgbClr val="000000"/>
                        </a:solidFill>
                        <a:latin typeface="Calibri"/>
                      </a:endParaRPr>
                    </a:p>
                  </a:txBody>
                  <a:tcPr marL="9525" marR="9525" marT="9525" marB="0" anchor="ctr"/>
                </a:tc>
              </a:tr>
              <a:tr h="190500">
                <a:tc>
                  <a:txBody>
                    <a:bodyPr/>
                    <a:lstStyle/>
                    <a:p>
                      <a:pPr algn="l" fontAlgn="b"/>
                      <a:r>
                        <a:rPr lang="pt-BR" sz="1400" u="none" strike="noStrike" dirty="0"/>
                        <a:t>Consolação</a:t>
                      </a:r>
                      <a:endParaRPr lang="pt-BR" sz="1400" b="0" i="0" u="none" strike="noStrike" dirty="0">
                        <a:solidFill>
                          <a:srgbClr val="000000"/>
                        </a:solidFill>
                        <a:latin typeface="Calibri"/>
                      </a:endParaRPr>
                    </a:p>
                  </a:txBody>
                  <a:tcPr marL="85725" marR="9525" marT="9525" marB="0" anchor="b"/>
                </a:tc>
                <a:tc>
                  <a:txBody>
                    <a:bodyPr/>
                    <a:lstStyle/>
                    <a:p>
                      <a:pPr algn="r" fontAlgn="ctr"/>
                      <a:r>
                        <a:rPr lang="pt-BR" sz="1400" u="none" strike="noStrike"/>
                        <a:t>0.5%</a:t>
                      </a:r>
                      <a:endParaRPr lang="pt-BR" sz="1400" b="0" i="0" u="none" strike="noStrike">
                        <a:solidFill>
                          <a:srgbClr val="000000"/>
                        </a:solidFill>
                        <a:latin typeface="Calibri"/>
                      </a:endParaRPr>
                    </a:p>
                  </a:txBody>
                  <a:tcPr marL="9525" marR="9525" marT="9525" marB="0" anchor="ctr"/>
                </a:tc>
                <a:tc>
                  <a:txBody>
                    <a:bodyPr/>
                    <a:lstStyle/>
                    <a:p>
                      <a:pPr algn="r" fontAlgn="ctr"/>
                      <a:r>
                        <a:rPr lang="pt-BR" sz="1400" u="none" strike="noStrike"/>
                        <a:t>0.4%</a:t>
                      </a:r>
                      <a:endParaRPr lang="pt-BR" sz="1400" b="0" i="0" u="none" strike="noStrike">
                        <a:solidFill>
                          <a:srgbClr val="000000"/>
                        </a:solidFill>
                        <a:latin typeface="Calibri"/>
                      </a:endParaRPr>
                    </a:p>
                  </a:txBody>
                  <a:tcPr marL="9525" marR="9525" marT="9525" marB="0" anchor="ctr"/>
                </a:tc>
                <a:tc>
                  <a:txBody>
                    <a:bodyPr/>
                    <a:lstStyle/>
                    <a:p>
                      <a:pPr algn="r" fontAlgn="ctr"/>
                      <a:r>
                        <a:rPr lang="pt-BR" sz="1400" u="none" strike="noStrike"/>
                        <a:t>0.6%</a:t>
                      </a:r>
                      <a:endParaRPr lang="pt-BR" sz="1400" b="0" i="0" u="none" strike="noStrike">
                        <a:solidFill>
                          <a:srgbClr val="000000"/>
                        </a:solidFill>
                        <a:latin typeface="Calibri"/>
                      </a:endParaRPr>
                    </a:p>
                  </a:txBody>
                  <a:tcPr marL="9525" marR="9525" marT="9525" marB="0" anchor="ctr"/>
                </a:tc>
              </a:tr>
              <a:tr h="190500">
                <a:tc>
                  <a:txBody>
                    <a:bodyPr/>
                    <a:lstStyle/>
                    <a:p>
                      <a:pPr algn="l" fontAlgn="b"/>
                      <a:r>
                        <a:rPr lang="pt-BR" sz="1400" u="none" strike="noStrike" dirty="0"/>
                        <a:t>Jardim Paulista</a:t>
                      </a:r>
                      <a:endParaRPr lang="pt-BR" sz="1400" b="0" i="0" u="none" strike="noStrike" dirty="0">
                        <a:solidFill>
                          <a:srgbClr val="000000"/>
                        </a:solidFill>
                        <a:latin typeface="Calibri"/>
                      </a:endParaRPr>
                    </a:p>
                  </a:txBody>
                  <a:tcPr marL="85725" marR="9525" marT="9525" marB="0" anchor="b"/>
                </a:tc>
                <a:tc>
                  <a:txBody>
                    <a:bodyPr/>
                    <a:lstStyle/>
                    <a:p>
                      <a:pPr algn="r" fontAlgn="ctr"/>
                      <a:r>
                        <a:rPr lang="pt-BR" sz="1400" u="none" strike="noStrike"/>
                        <a:t>0.6%</a:t>
                      </a:r>
                      <a:endParaRPr lang="pt-BR" sz="1400" b="0" i="0" u="none" strike="noStrike">
                        <a:solidFill>
                          <a:srgbClr val="000000"/>
                        </a:solidFill>
                        <a:latin typeface="Calibri"/>
                      </a:endParaRPr>
                    </a:p>
                  </a:txBody>
                  <a:tcPr marL="9525" marR="9525" marT="9525" marB="0" anchor="ctr"/>
                </a:tc>
                <a:tc>
                  <a:txBody>
                    <a:bodyPr/>
                    <a:lstStyle/>
                    <a:p>
                      <a:pPr algn="r" fontAlgn="ctr"/>
                      <a:r>
                        <a:rPr lang="pt-BR" sz="1400" u="none" strike="noStrike"/>
                        <a:t>0.4%</a:t>
                      </a:r>
                      <a:endParaRPr lang="pt-BR" sz="1400" b="0" i="0" u="none" strike="noStrike">
                        <a:solidFill>
                          <a:srgbClr val="000000"/>
                        </a:solidFill>
                        <a:latin typeface="Calibri"/>
                      </a:endParaRPr>
                    </a:p>
                  </a:txBody>
                  <a:tcPr marL="9525" marR="9525" marT="9525" marB="0" anchor="ctr"/>
                </a:tc>
                <a:tc>
                  <a:txBody>
                    <a:bodyPr/>
                    <a:lstStyle/>
                    <a:p>
                      <a:pPr algn="r" fontAlgn="ctr"/>
                      <a:r>
                        <a:rPr lang="pt-BR" sz="1400" u="none" strike="noStrike"/>
                        <a:t>0.7%</a:t>
                      </a:r>
                      <a:endParaRPr lang="pt-BR" sz="1400" b="0" i="0" u="none" strike="noStrike">
                        <a:solidFill>
                          <a:srgbClr val="000000"/>
                        </a:solidFill>
                        <a:latin typeface="Calibri"/>
                      </a:endParaRPr>
                    </a:p>
                  </a:txBody>
                  <a:tcPr marL="9525" marR="9525" marT="9525" marB="0" anchor="ctr"/>
                </a:tc>
              </a:tr>
              <a:tr h="190500">
                <a:tc>
                  <a:txBody>
                    <a:bodyPr/>
                    <a:lstStyle/>
                    <a:p>
                      <a:pPr algn="l" fontAlgn="b"/>
                      <a:r>
                        <a:rPr lang="pt-BR" sz="1400" u="none" strike="noStrike" dirty="0"/>
                        <a:t>Alto de Pinheiros</a:t>
                      </a:r>
                      <a:endParaRPr lang="pt-BR" sz="1400" b="0" i="0" u="none" strike="noStrike" dirty="0">
                        <a:solidFill>
                          <a:srgbClr val="000000"/>
                        </a:solidFill>
                        <a:latin typeface="Calibri"/>
                      </a:endParaRPr>
                    </a:p>
                  </a:txBody>
                  <a:tcPr marL="85725" marR="9525" marT="9525" marB="0" anchor="b"/>
                </a:tc>
                <a:tc>
                  <a:txBody>
                    <a:bodyPr/>
                    <a:lstStyle/>
                    <a:p>
                      <a:pPr algn="r" fontAlgn="ctr"/>
                      <a:r>
                        <a:rPr lang="pt-BR" sz="1400" u="none" strike="noStrike" dirty="0"/>
                        <a:t>0.6%</a:t>
                      </a:r>
                      <a:endParaRPr lang="pt-BR" sz="1400" b="0" i="0" u="none" strike="noStrike" dirty="0">
                        <a:solidFill>
                          <a:srgbClr val="000000"/>
                        </a:solidFill>
                        <a:latin typeface="Calibri"/>
                      </a:endParaRPr>
                    </a:p>
                  </a:txBody>
                  <a:tcPr marL="9525" marR="9525" marT="9525" marB="0" anchor="ctr"/>
                </a:tc>
                <a:tc>
                  <a:txBody>
                    <a:bodyPr/>
                    <a:lstStyle/>
                    <a:p>
                      <a:pPr algn="r" fontAlgn="ctr"/>
                      <a:r>
                        <a:rPr lang="pt-BR" sz="1400" u="none" strike="noStrike"/>
                        <a:t>0.4%</a:t>
                      </a:r>
                      <a:endParaRPr lang="pt-BR" sz="1400" b="0" i="0" u="none" strike="noStrike">
                        <a:solidFill>
                          <a:srgbClr val="000000"/>
                        </a:solidFill>
                        <a:latin typeface="Calibri"/>
                      </a:endParaRPr>
                    </a:p>
                  </a:txBody>
                  <a:tcPr marL="9525" marR="9525" marT="9525" marB="0" anchor="ctr"/>
                </a:tc>
                <a:tc>
                  <a:txBody>
                    <a:bodyPr/>
                    <a:lstStyle/>
                    <a:p>
                      <a:pPr algn="r" fontAlgn="ctr"/>
                      <a:r>
                        <a:rPr lang="pt-BR" sz="1400" u="none" strike="noStrike"/>
                        <a:t>0.7%</a:t>
                      </a:r>
                      <a:endParaRPr lang="pt-BR" sz="1400" b="0" i="0" u="none" strike="noStrike">
                        <a:solidFill>
                          <a:srgbClr val="000000"/>
                        </a:solidFill>
                        <a:latin typeface="Calibri"/>
                      </a:endParaRPr>
                    </a:p>
                  </a:txBody>
                  <a:tcPr marL="9525" marR="9525" marT="9525" marB="0" anchor="ctr"/>
                </a:tc>
              </a:tr>
              <a:tr h="190500">
                <a:tc>
                  <a:txBody>
                    <a:bodyPr/>
                    <a:lstStyle/>
                    <a:p>
                      <a:pPr algn="l" fontAlgn="b"/>
                      <a:r>
                        <a:rPr lang="pt-BR" sz="1400" u="none" strike="noStrike" dirty="0"/>
                        <a:t>Itaim Bibi</a:t>
                      </a:r>
                      <a:endParaRPr lang="pt-BR" sz="1400" b="0" i="0" u="none" strike="noStrike" dirty="0">
                        <a:solidFill>
                          <a:srgbClr val="000000"/>
                        </a:solidFill>
                        <a:latin typeface="Calibri"/>
                      </a:endParaRPr>
                    </a:p>
                  </a:txBody>
                  <a:tcPr marL="85725" marR="9525" marT="9525" marB="0" anchor="b"/>
                </a:tc>
                <a:tc>
                  <a:txBody>
                    <a:bodyPr/>
                    <a:lstStyle/>
                    <a:p>
                      <a:pPr algn="r" fontAlgn="ctr"/>
                      <a:r>
                        <a:rPr lang="pt-BR" sz="1400" u="none" strike="noStrike"/>
                        <a:t>0.6%</a:t>
                      </a:r>
                      <a:endParaRPr lang="pt-BR" sz="1400" b="0" i="0" u="none" strike="noStrike">
                        <a:solidFill>
                          <a:srgbClr val="000000"/>
                        </a:solidFill>
                        <a:latin typeface="Calibri"/>
                      </a:endParaRPr>
                    </a:p>
                  </a:txBody>
                  <a:tcPr marL="9525" marR="9525" marT="9525" marB="0" anchor="ctr"/>
                </a:tc>
                <a:tc>
                  <a:txBody>
                    <a:bodyPr/>
                    <a:lstStyle/>
                    <a:p>
                      <a:pPr algn="r" fontAlgn="ctr"/>
                      <a:r>
                        <a:rPr lang="pt-BR" sz="1400" u="none" strike="noStrike"/>
                        <a:t>0.5%</a:t>
                      </a:r>
                      <a:endParaRPr lang="pt-BR" sz="1400" b="0" i="0" u="none" strike="noStrike">
                        <a:solidFill>
                          <a:srgbClr val="000000"/>
                        </a:solidFill>
                        <a:latin typeface="Calibri"/>
                      </a:endParaRPr>
                    </a:p>
                  </a:txBody>
                  <a:tcPr marL="9525" marR="9525" marT="9525" marB="0" anchor="ctr"/>
                </a:tc>
                <a:tc>
                  <a:txBody>
                    <a:bodyPr/>
                    <a:lstStyle/>
                    <a:p>
                      <a:pPr algn="r" fontAlgn="ctr"/>
                      <a:r>
                        <a:rPr lang="pt-BR" sz="1400" u="none" strike="noStrike"/>
                        <a:t>0.7%</a:t>
                      </a:r>
                      <a:endParaRPr lang="pt-BR" sz="1400" b="0" i="0" u="none" strike="noStrike">
                        <a:solidFill>
                          <a:srgbClr val="000000"/>
                        </a:solidFill>
                        <a:latin typeface="Calibri"/>
                      </a:endParaRPr>
                    </a:p>
                  </a:txBody>
                  <a:tcPr marL="9525" marR="9525" marT="9525" marB="0" anchor="ctr"/>
                </a:tc>
              </a:tr>
              <a:tr h="190500">
                <a:tc>
                  <a:txBody>
                    <a:bodyPr/>
                    <a:lstStyle/>
                    <a:p>
                      <a:pPr algn="l" fontAlgn="b"/>
                      <a:r>
                        <a:rPr lang="pt-BR" sz="1400" u="none" strike="noStrike" dirty="0"/>
                        <a:t>Perdizes</a:t>
                      </a:r>
                      <a:endParaRPr lang="pt-BR" sz="1400" b="0" i="0" u="none" strike="noStrike" dirty="0">
                        <a:solidFill>
                          <a:srgbClr val="000000"/>
                        </a:solidFill>
                        <a:latin typeface="Calibri"/>
                      </a:endParaRPr>
                    </a:p>
                  </a:txBody>
                  <a:tcPr marL="85725" marR="9525" marT="9525" marB="0" anchor="b"/>
                </a:tc>
                <a:tc>
                  <a:txBody>
                    <a:bodyPr/>
                    <a:lstStyle/>
                    <a:p>
                      <a:pPr algn="r" fontAlgn="ctr"/>
                      <a:r>
                        <a:rPr lang="pt-BR" sz="1400" u="none" strike="noStrike" dirty="0"/>
                        <a:t>0.6%</a:t>
                      </a:r>
                      <a:endParaRPr lang="pt-BR" sz="1400" b="0" i="0" u="none" strike="noStrike" dirty="0">
                        <a:solidFill>
                          <a:srgbClr val="000000"/>
                        </a:solidFill>
                        <a:latin typeface="Calibri"/>
                      </a:endParaRPr>
                    </a:p>
                  </a:txBody>
                  <a:tcPr marL="9525" marR="9525" marT="9525" marB="0" anchor="ctr"/>
                </a:tc>
                <a:tc>
                  <a:txBody>
                    <a:bodyPr/>
                    <a:lstStyle/>
                    <a:p>
                      <a:pPr algn="r" fontAlgn="ctr"/>
                      <a:r>
                        <a:rPr lang="pt-BR" sz="1400" u="none" strike="noStrike"/>
                        <a:t>0.5%</a:t>
                      </a:r>
                      <a:endParaRPr lang="pt-BR" sz="1400" b="0" i="0" u="none" strike="noStrike">
                        <a:solidFill>
                          <a:srgbClr val="000000"/>
                        </a:solidFill>
                        <a:latin typeface="Calibri"/>
                      </a:endParaRPr>
                    </a:p>
                  </a:txBody>
                  <a:tcPr marL="9525" marR="9525" marT="9525" marB="0" anchor="ctr"/>
                </a:tc>
                <a:tc>
                  <a:txBody>
                    <a:bodyPr/>
                    <a:lstStyle/>
                    <a:p>
                      <a:pPr algn="r" fontAlgn="ctr"/>
                      <a:r>
                        <a:rPr lang="pt-BR" sz="1400" u="none" strike="noStrike"/>
                        <a:t>0.7%</a:t>
                      </a:r>
                      <a:endParaRPr lang="pt-BR" sz="1400" b="0" i="0" u="none" strike="noStrike">
                        <a:solidFill>
                          <a:srgbClr val="000000"/>
                        </a:solidFill>
                        <a:latin typeface="Calibri"/>
                      </a:endParaRPr>
                    </a:p>
                  </a:txBody>
                  <a:tcPr marL="9525" marR="9525" marT="9525" marB="0" anchor="ctr"/>
                </a:tc>
              </a:tr>
              <a:tr h="190500">
                <a:tc>
                  <a:txBody>
                    <a:bodyPr/>
                    <a:lstStyle/>
                    <a:p>
                      <a:pPr algn="l" fontAlgn="b"/>
                      <a:r>
                        <a:rPr lang="pt-BR" sz="1400" u="none" strike="noStrike"/>
                        <a:t>Pinheiros</a:t>
                      </a:r>
                      <a:endParaRPr lang="pt-BR" sz="1400" b="0" i="0" u="none" strike="noStrike">
                        <a:solidFill>
                          <a:srgbClr val="000000"/>
                        </a:solidFill>
                        <a:latin typeface="Calibri"/>
                      </a:endParaRPr>
                    </a:p>
                  </a:txBody>
                  <a:tcPr marL="85725" marR="9525" marT="9525" marB="0" anchor="b"/>
                </a:tc>
                <a:tc>
                  <a:txBody>
                    <a:bodyPr/>
                    <a:lstStyle/>
                    <a:p>
                      <a:pPr algn="r" fontAlgn="ctr"/>
                      <a:r>
                        <a:rPr lang="pt-BR" sz="1400" u="none" strike="noStrike" dirty="0"/>
                        <a:t>0.7%</a:t>
                      </a:r>
                      <a:endParaRPr lang="pt-BR" sz="1400" b="0" i="0" u="none" strike="noStrike" dirty="0">
                        <a:solidFill>
                          <a:srgbClr val="000000"/>
                        </a:solidFill>
                        <a:latin typeface="Calibri"/>
                      </a:endParaRPr>
                    </a:p>
                  </a:txBody>
                  <a:tcPr marL="9525" marR="9525" marT="9525" marB="0" anchor="ctr"/>
                </a:tc>
                <a:tc>
                  <a:txBody>
                    <a:bodyPr/>
                    <a:lstStyle/>
                    <a:p>
                      <a:pPr algn="r" fontAlgn="ctr"/>
                      <a:r>
                        <a:rPr lang="pt-BR" sz="1400" u="none" strike="noStrike"/>
                        <a:t>0.6%</a:t>
                      </a:r>
                      <a:endParaRPr lang="pt-BR" sz="1400" b="0" i="0" u="none" strike="noStrike">
                        <a:solidFill>
                          <a:srgbClr val="000000"/>
                        </a:solidFill>
                        <a:latin typeface="Calibri"/>
                      </a:endParaRPr>
                    </a:p>
                  </a:txBody>
                  <a:tcPr marL="9525" marR="9525" marT="9525" marB="0" anchor="ctr"/>
                </a:tc>
                <a:tc>
                  <a:txBody>
                    <a:bodyPr/>
                    <a:lstStyle/>
                    <a:p>
                      <a:pPr algn="r" fontAlgn="ctr"/>
                      <a:r>
                        <a:rPr lang="pt-BR" sz="1400" u="none" strike="noStrike"/>
                        <a:t>0.8%</a:t>
                      </a:r>
                      <a:endParaRPr lang="pt-BR" sz="1400" b="0" i="0" u="none" strike="noStrike">
                        <a:solidFill>
                          <a:srgbClr val="000000"/>
                        </a:solidFill>
                        <a:latin typeface="Calibri"/>
                      </a:endParaRPr>
                    </a:p>
                  </a:txBody>
                  <a:tcPr marL="9525" marR="9525" marT="9525" marB="0" anchor="ctr"/>
                </a:tc>
              </a:tr>
              <a:tr h="190500">
                <a:tc>
                  <a:txBody>
                    <a:bodyPr/>
                    <a:lstStyle/>
                    <a:p>
                      <a:pPr algn="l" fontAlgn="b"/>
                      <a:r>
                        <a:rPr lang="pt-BR" sz="1400" u="none" strike="noStrike"/>
                        <a:t>Santo Amaro</a:t>
                      </a:r>
                      <a:endParaRPr lang="pt-BR" sz="1400" b="0" i="0" u="none" strike="noStrike">
                        <a:solidFill>
                          <a:srgbClr val="000000"/>
                        </a:solidFill>
                        <a:latin typeface="Calibri"/>
                      </a:endParaRPr>
                    </a:p>
                  </a:txBody>
                  <a:tcPr marL="85725" marR="9525" marT="9525" marB="0" anchor="b"/>
                </a:tc>
                <a:tc>
                  <a:txBody>
                    <a:bodyPr/>
                    <a:lstStyle/>
                    <a:p>
                      <a:pPr algn="r" fontAlgn="ctr"/>
                      <a:r>
                        <a:rPr lang="pt-BR" sz="1400" u="none" strike="noStrike" dirty="0"/>
                        <a:t>0.8%</a:t>
                      </a:r>
                      <a:endParaRPr lang="pt-BR" sz="1400" b="0" i="0" u="none" strike="noStrike" dirty="0">
                        <a:solidFill>
                          <a:srgbClr val="000000"/>
                        </a:solidFill>
                        <a:latin typeface="Calibri"/>
                      </a:endParaRPr>
                    </a:p>
                  </a:txBody>
                  <a:tcPr marL="9525" marR="9525" marT="9525" marB="0" anchor="ctr"/>
                </a:tc>
                <a:tc>
                  <a:txBody>
                    <a:bodyPr/>
                    <a:lstStyle/>
                    <a:p>
                      <a:pPr algn="r" fontAlgn="ctr"/>
                      <a:r>
                        <a:rPr lang="pt-BR" sz="1400" u="none" strike="noStrike"/>
                        <a:t>0.6%</a:t>
                      </a:r>
                      <a:endParaRPr lang="pt-BR" sz="1400" b="0" i="0" u="none" strike="noStrike">
                        <a:solidFill>
                          <a:srgbClr val="000000"/>
                        </a:solidFill>
                        <a:latin typeface="Calibri"/>
                      </a:endParaRPr>
                    </a:p>
                  </a:txBody>
                  <a:tcPr marL="9525" marR="9525" marT="9525" marB="0" anchor="ctr"/>
                </a:tc>
                <a:tc>
                  <a:txBody>
                    <a:bodyPr/>
                    <a:lstStyle/>
                    <a:p>
                      <a:pPr algn="r" fontAlgn="ctr"/>
                      <a:r>
                        <a:rPr lang="pt-BR" sz="1400" u="none" strike="noStrike"/>
                        <a:t>0.9%</a:t>
                      </a:r>
                      <a:endParaRPr lang="pt-BR" sz="1400" b="0" i="0" u="none" strike="noStrike">
                        <a:solidFill>
                          <a:srgbClr val="000000"/>
                        </a:solidFill>
                        <a:latin typeface="Calibri"/>
                      </a:endParaRPr>
                    </a:p>
                  </a:txBody>
                  <a:tcPr marL="9525" marR="9525" marT="9525" marB="0" anchor="ctr"/>
                </a:tc>
              </a:tr>
              <a:tr h="190500">
                <a:tc>
                  <a:txBody>
                    <a:bodyPr/>
                    <a:lstStyle/>
                    <a:p>
                      <a:pPr algn="l" fontAlgn="b"/>
                      <a:r>
                        <a:rPr lang="pt-BR" sz="1400" u="none" strike="noStrike"/>
                        <a:t>Tatuapé</a:t>
                      </a:r>
                      <a:endParaRPr lang="pt-BR" sz="1400" b="0" i="0" u="none" strike="noStrike">
                        <a:solidFill>
                          <a:srgbClr val="000000"/>
                        </a:solidFill>
                        <a:latin typeface="Calibri"/>
                      </a:endParaRPr>
                    </a:p>
                  </a:txBody>
                  <a:tcPr marL="85725" marR="9525" marT="9525" marB="0" anchor="b"/>
                </a:tc>
                <a:tc>
                  <a:txBody>
                    <a:bodyPr/>
                    <a:lstStyle/>
                    <a:p>
                      <a:pPr algn="r" fontAlgn="ctr"/>
                      <a:r>
                        <a:rPr lang="pt-BR" sz="1400" u="none" strike="noStrike" dirty="0"/>
                        <a:t>0.9%</a:t>
                      </a:r>
                      <a:endParaRPr lang="pt-BR" sz="1400" b="0" i="0" u="none" strike="noStrike" dirty="0">
                        <a:solidFill>
                          <a:srgbClr val="000000"/>
                        </a:solidFill>
                        <a:latin typeface="Calibri"/>
                      </a:endParaRPr>
                    </a:p>
                  </a:txBody>
                  <a:tcPr marL="9525" marR="9525" marT="9525" marB="0" anchor="ctr"/>
                </a:tc>
                <a:tc>
                  <a:txBody>
                    <a:bodyPr/>
                    <a:lstStyle/>
                    <a:p>
                      <a:pPr algn="r" fontAlgn="ctr"/>
                      <a:r>
                        <a:rPr lang="pt-BR" sz="1400" u="none" strike="noStrike"/>
                        <a:t>0.8%</a:t>
                      </a:r>
                      <a:endParaRPr lang="pt-BR" sz="1400" b="0" i="0" u="none" strike="noStrike">
                        <a:solidFill>
                          <a:srgbClr val="000000"/>
                        </a:solidFill>
                        <a:latin typeface="Calibri"/>
                      </a:endParaRPr>
                    </a:p>
                  </a:txBody>
                  <a:tcPr marL="9525" marR="9525" marT="9525" marB="0" anchor="ctr"/>
                </a:tc>
                <a:tc>
                  <a:txBody>
                    <a:bodyPr/>
                    <a:lstStyle/>
                    <a:p>
                      <a:pPr algn="r" fontAlgn="ctr"/>
                      <a:r>
                        <a:rPr lang="pt-BR" sz="1400" u="none" strike="noStrike"/>
                        <a:t>1.0%</a:t>
                      </a:r>
                      <a:endParaRPr lang="pt-BR" sz="1400" b="0" i="0" u="none" strike="noStrike">
                        <a:solidFill>
                          <a:srgbClr val="000000"/>
                        </a:solidFill>
                        <a:latin typeface="Calibri"/>
                      </a:endParaRPr>
                    </a:p>
                  </a:txBody>
                  <a:tcPr marL="9525" marR="9525" marT="9525" marB="0" anchor="ctr"/>
                </a:tc>
              </a:tr>
              <a:tr h="190500">
                <a:tc>
                  <a:txBody>
                    <a:bodyPr/>
                    <a:lstStyle/>
                    <a:p>
                      <a:pPr algn="l" fontAlgn="b"/>
                      <a:r>
                        <a:rPr lang="pt-BR" sz="1400" u="none" strike="noStrike"/>
                        <a:t>Saúde</a:t>
                      </a:r>
                      <a:endParaRPr lang="pt-BR" sz="1400" b="0" i="0" u="none" strike="noStrike">
                        <a:solidFill>
                          <a:srgbClr val="000000"/>
                        </a:solidFill>
                        <a:latin typeface="Calibri"/>
                      </a:endParaRPr>
                    </a:p>
                  </a:txBody>
                  <a:tcPr marL="85725" marR="9525" marT="9525" marB="0" anchor="b"/>
                </a:tc>
                <a:tc>
                  <a:txBody>
                    <a:bodyPr/>
                    <a:lstStyle/>
                    <a:p>
                      <a:pPr algn="r" fontAlgn="ctr"/>
                      <a:r>
                        <a:rPr lang="pt-BR" sz="1400" u="none" strike="noStrike" dirty="0"/>
                        <a:t>0.9%</a:t>
                      </a:r>
                      <a:endParaRPr lang="pt-BR" sz="1400" b="0" i="0" u="none" strike="noStrike" dirty="0">
                        <a:solidFill>
                          <a:srgbClr val="000000"/>
                        </a:solidFill>
                        <a:latin typeface="Calibri"/>
                      </a:endParaRPr>
                    </a:p>
                  </a:txBody>
                  <a:tcPr marL="9525" marR="9525" marT="9525" marB="0" anchor="ctr"/>
                </a:tc>
                <a:tc>
                  <a:txBody>
                    <a:bodyPr/>
                    <a:lstStyle/>
                    <a:p>
                      <a:pPr algn="r" fontAlgn="ctr"/>
                      <a:r>
                        <a:rPr lang="pt-BR" sz="1400" u="none" strike="noStrike" dirty="0"/>
                        <a:t>0.7%</a:t>
                      </a:r>
                      <a:endParaRPr lang="pt-BR" sz="1400" b="0" i="0" u="none" strike="noStrike" dirty="0">
                        <a:solidFill>
                          <a:srgbClr val="000000"/>
                        </a:solidFill>
                        <a:latin typeface="Calibri"/>
                      </a:endParaRPr>
                    </a:p>
                  </a:txBody>
                  <a:tcPr marL="9525" marR="9525" marT="9525" marB="0" anchor="ctr"/>
                </a:tc>
                <a:tc>
                  <a:txBody>
                    <a:bodyPr/>
                    <a:lstStyle/>
                    <a:p>
                      <a:pPr algn="r" fontAlgn="ctr"/>
                      <a:r>
                        <a:rPr lang="pt-BR" sz="1400" u="none" strike="noStrike"/>
                        <a:t>1.1%</a:t>
                      </a:r>
                      <a:endParaRPr lang="pt-BR" sz="1400" b="0" i="0" u="none" strike="noStrike">
                        <a:solidFill>
                          <a:srgbClr val="000000"/>
                        </a:solidFill>
                        <a:latin typeface="Calibri"/>
                      </a:endParaRPr>
                    </a:p>
                  </a:txBody>
                  <a:tcPr marL="9525" marR="9525" marT="9525" marB="0" anchor="ctr"/>
                </a:tc>
              </a:tr>
              <a:tr h="190500">
                <a:tc>
                  <a:txBody>
                    <a:bodyPr/>
                    <a:lstStyle/>
                    <a:p>
                      <a:pPr algn="l" fontAlgn="b"/>
                      <a:r>
                        <a:rPr lang="pt-BR" sz="1400" u="none" strike="noStrike"/>
                        <a:t>Vila Mariana</a:t>
                      </a:r>
                      <a:endParaRPr lang="pt-BR" sz="1400" b="0" i="0" u="none" strike="noStrike">
                        <a:solidFill>
                          <a:srgbClr val="000000"/>
                        </a:solidFill>
                        <a:latin typeface="Calibri"/>
                      </a:endParaRPr>
                    </a:p>
                  </a:txBody>
                  <a:tcPr marL="85725" marR="9525" marT="9525" marB="0" anchor="b"/>
                </a:tc>
                <a:tc>
                  <a:txBody>
                    <a:bodyPr/>
                    <a:lstStyle/>
                    <a:p>
                      <a:pPr algn="r" fontAlgn="ctr"/>
                      <a:r>
                        <a:rPr lang="pt-BR" sz="1400" u="none" strike="noStrike"/>
                        <a:t>0.9%</a:t>
                      </a:r>
                      <a:endParaRPr lang="pt-BR" sz="1400" b="0" i="0" u="none" strike="noStrike">
                        <a:solidFill>
                          <a:srgbClr val="000000"/>
                        </a:solidFill>
                        <a:latin typeface="Calibri"/>
                      </a:endParaRPr>
                    </a:p>
                  </a:txBody>
                  <a:tcPr marL="9525" marR="9525" marT="9525" marB="0" anchor="ctr"/>
                </a:tc>
                <a:tc>
                  <a:txBody>
                    <a:bodyPr/>
                    <a:lstStyle/>
                    <a:p>
                      <a:pPr algn="r" fontAlgn="ctr"/>
                      <a:r>
                        <a:rPr lang="pt-BR" sz="1400" u="none" strike="noStrike" dirty="0"/>
                        <a:t>0.8%</a:t>
                      </a:r>
                      <a:endParaRPr lang="pt-BR" sz="1400" b="0" i="0" u="none" strike="noStrike" dirty="0">
                        <a:solidFill>
                          <a:srgbClr val="000000"/>
                        </a:solidFill>
                        <a:latin typeface="Calibri"/>
                      </a:endParaRPr>
                    </a:p>
                  </a:txBody>
                  <a:tcPr marL="9525" marR="9525" marT="9525" marB="0" anchor="ctr"/>
                </a:tc>
                <a:tc>
                  <a:txBody>
                    <a:bodyPr/>
                    <a:lstStyle/>
                    <a:p>
                      <a:pPr algn="r" fontAlgn="ctr"/>
                      <a:r>
                        <a:rPr lang="pt-BR" sz="1400" u="none" strike="noStrike" dirty="0"/>
                        <a:t>1.0%</a:t>
                      </a:r>
                      <a:endParaRPr lang="pt-BR" sz="1400" b="0" i="0" u="none" strike="noStrike" dirty="0">
                        <a:solidFill>
                          <a:srgbClr val="000000"/>
                        </a:solidFill>
                        <a:latin typeface="Calibri"/>
                      </a:endParaRPr>
                    </a:p>
                  </a:txBody>
                  <a:tcPr marL="9525" marR="9525" marT="9525" marB="0" anchor="ctr"/>
                </a:tc>
              </a:tr>
              <a:tr h="190500">
                <a:tc>
                  <a:txBody>
                    <a:bodyPr/>
                    <a:lstStyle/>
                    <a:p>
                      <a:pPr algn="l" fontAlgn="b"/>
                      <a:r>
                        <a:rPr lang="pt-BR" sz="1400" u="none" strike="noStrike"/>
                        <a:t>Lapa</a:t>
                      </a:r>
                      <a:endParaRPr lang="pt-BR" sz="1400" b="0" i="0" u="none" strike="noStrike">
                        <a:solidFill>
                          <a:srgbClr val="000000"/>
                        </a:solidFill>
                        <a:latin typeface="Calibri"/>
                      </a:endParaRPr>
                    </a:p>
                  </a:txBody>
                  <a:tcPr marL="85725" marR="9525" marT="9525" marB="0" anchor="b"/>
                </a:tc>
                <a:tc>
                  <a:txBody>
                    <a:bodyPr/>
                    <a:lstStyle/>
                    <a:p>
                      <a:pPr algn="r" fontAlgn="ctr"/>
                      <a:r>
                        <a:rPr lang="pt-BR" sz="1400" u="none" strike="noStrike"/>
                        <a:t>0.9%</a:t>
                      </a:r>
                      <a:endParaRPr lang="pt-BR" sz="1400" b="0" i="0" u="none" strike="noStrike">
                        <a:solidFill>
                          <a:srgbClr val="000000"/>
                        </a:solidFill>
                        <a:latin typeface="Calibri"/>
                      </a:endParaRPr>
                    </a:p>
                  </a:txBody>
                  <a:tcPr marL="9525" marR="9525" marT="9525" marB="0" anchor="ctr"/>
                </a:tc>
                <a:tc>
                  <a:txBody>
                    <a:bodyPr/>
                    <a:lstStyle/>
                    <a:p>
                      <a:pPr algn="r" fontAlgn="ctr"/>
                      <a:r>
                        <a:rPr lang="pt-BR" sz="1400" u="none" strike="noStrike"/>
                        <a:t>0.7%</a:t>
                      </a:r>
                      <a:endParaRPr lang="pt-BR" sz="1400" b="0" i="0" u="none" strike="noStrike">
                        <a:solidFill>
                          <a:srgbClr val="000000"/>
                        </a:solidFill>
                        <a:latin typeface="Calibri"/>
                      </a:endParaRPr>
                    </a:p>
                  </a:txBody>
                  <a:tcPr marL="9525" marR="9525" marT="9525" marB="0" anchor="ctr"/>
                </a:tc>
                <a:tc>
                  <a:txBody>
                    <a:bodyPr/>
                    <a:lstStyle/>
                    <a:p>
                      <a:pPr algn="r" fontAlgn="ctr"/>
                      <a:r>
                        <a:rPr lang="pt-BR" sz="1400" u="none" strike="noStrike" dirty="0"/>
                        <a:t>1.1%</a:t>
                      </a:r>
                      <a:endParaRPr lang="pt-BR" sz="1400" b="0" i="0" u="none" strike="noStrike" dirty="0">
                        <a:solidFill>
                          <a:srgbClr val="000000"/>
                        </a:solidFill>
                        <a:latin typeface="Calibri"/>
                      </a:endParaRPr>
                    </a:p>
                  </a:txBody>
                  <a:tcPr marL="9525" marR="9525" marT="9525" marB="0" anchor="ctr"/>
                </a:tc>
              </a:tr>
              <a:tr h="190500">
                <a:tc>
                  <a:txBody>
                    <a:bodyPr/>
                    <a:lstStyle/>
                    <a:p>
                      <a:pPr algn="l" fontAlgn="b"/>
                      <a:r>
                        <a:rPr lang="pt-BR" sz="1400" u="none" strike="noStrike"/>
                        <a:t>Santana</a:t>
                      </a:r>
                      <a:endParaRPr lang="pt-BR" sz="1400" b="0" i="0" u="none" strike="noStrike">
                        <a:solidFill>
                          <a:srgbClr val="000000"/>
                        </a:solidFill>
                        <a:latin typeface="Calibri"/>
                      </a:endParaRPr>
                    </a:p>
                  </a:txBody>
                  <a:tcPr marL="85725" marR="9525" marT="9525" marB="0" anchor="b"/>
                </a:tc>
                <a:tc>
                  <a:txBody>
                    <a:bodyPr/>
                    <a:lstStyle/>
                    <a:p>
                      <a:pPr algn="r" fontAlgn="ctr"/>
                      <a:r>
                        <a:rPr lang="pt-BR" sz="1400" u="none" strike="noStrike"/>
                        <a:t>0.9%</a:t>
                      </a:r>
                      <a:endParaRPr lang="pt-BR" sz="1400" b="0" i="0" u="none" strike="noStrike">
                        <a:solidFill>
                          <a:srgbClr val="000000"/>
                        </a:solidFill>
                        <a:latin typeface="Calibri"/>
                      </a:endParaRPr>
                    </a:p>
                  </a:txBody>
                  <a:tcPr marL="9525" marR="9525" marT="9525" marB="0" anchor="ctr"/>
                </a:tc>
                <a:tc>
                  <a:txBody>
                    <a:bodyPr/>
                    <a:lstStyle/>
                    <a:p>
                      <a:pPr algn="r" fontAlgn="ctr"/>
                      <a:r>
                        <a:rPr lang="pt-BR" sz="1400" u="none" strike="noStrike"/>
                        <a:t>0.7%</a:t>
                      </a:r>
                      <a:endParaRPr lang="pt-BR" sz="1400" b="0" i="0" u="none" strike="noStrike">
                        <a:solidFill>
                          <a:srgbClr val="000000"/>
                        </a:solidFill>
                        <a:latin typeface="Calibri"/>
                      </a:endParaRPr>
                    </a:p>
                  </a:txBody>
                  <a:tcPr marL="9525" marR="9525" marT="9525" marB="0" anchor="ctr"/>
                </a:tc>
                <a:tc>
                  <a:txBody>
                    <a:bodyPr/>
                    <a:lstStyle/>
                    <a:p>
                      <a:pPr algn="r" fontAlgn="ctr"/>
                      <a:r>
                        <a:rPr lang="pt-BR" sz="1400" u="none" strike="noStrike" dirty="0"/>
                        <a:t>1.1%</a:t>
                      </a:r>
                      <a:endParaRPr lang="pt-BR" sz="1400" b="0" i="0" u="none" strike="noStrike" dirty="0">
                        <a:solidFill>
                          <a:srgbClr val="000000"/>
                        </a:solidFill>
                        <a:latin typeface="Calibri"/>
                      </a:endParaRPr>
                    </a:p>
                  </a:txBody>
                  <a:tcPr marL="9525" marR="9525" marT="9525" marB="0" anchor="ctr"/>
                </a:tc>
              </a:tr>
            </a:tbl>
          </a:graphicData>
        </a:graphic>
      </p:graphicFrame>
      <p:sp>
        <p:nvSpPr>
          <p:cNvPr id="46081" name="Rectangle 1"/>
          <p:cNvSpPr>
            <a:spLocks noChangeArrowheads="1"/>
          </p:cNvSpPr>
          <p:nvPr/>
        </p:nvSpPr>
        <p:spPr bwMode="auto">
          <a:xfrm>
            <a:off x="323528" y="2204864"/>
            <a:ext cx="8820472"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6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Taxa de analfabetismo (pessoas com 10 anos ou mais), por distrito do município de São Paulo, 2010</a:t>
            </a:r>
            <a:endParaRPr kumimoji="0" lang="pt-BR" sz="1600" b="0" i="0" u="none" strike="noStrike" cap="none" normalizeH="0" baseline="0" dirty="0" smtClean="0">
              <a:ln>
                <a:noFill/>
              </a:ln>
              <a:solidFill>
                <a:schemeClr val="tx1"/>
              </a:solidFill>
              <a:effectLst/>
              <a:latin typeface="Calibri" pitchFamily="34" charset="0"/>
              <a:cs typeface="Calibri" pitchFamily="34" charset="0"/>
            </a:endParaRPr>
          </a:p>
        </p:txBody>
      </p:sp>
      <p:sp>
        <p:nvSpPr>
          <p:cNvPr id="46082" name="Rectangle 2"/>
          <p:cNvSpPr>
            <a:spLocks noChangeArrowheads="1"/>
          </p:cNvSpPr>
          <p:nvPr/>
        </p:nvSpPr>
        <p:spPr bwMode="auto">
          <a:xfrm>
            <a:off x="5364088" y="6165304"/>
            <a:ext cx="2483768"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Fonte: Censo Demográfico IBGE 2010</a:t>
            </a:r>
            <a:endParaRPr kumimoji="0" lang="pt-B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tângulo de cantos arredondados 6"/>
          <p:cNvSpPr/>
          <p:nvPr/>
        </p:nvSpPr>
        <p:spPr>
          <a:xfrm>
            <a:off x="0" y="1340768"/>
            <a:ext cx="6804248" cy="792088"/>
          </a:xfrm>
          <a:prstGeom prst="roundRect">
            <a:avLst/>
          </a:prstGeom>
          <a:solidFill>
            <a:srgbClr val="C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Retângulo 7"/>
          <p:cNvSpPr/>
          <p:nvPr/>
        </p:nvSpPr>
        <p:spPr>
          <a:xfrm>
            <a:off x="0" y="1412776"/>
            <a:ext cx="6879256" cy="584775"/>
          </a:xfrm>
          <a:prstGeom prst="rect">
            <a:avLst/>
          </a:prstGeom>
        </p:spPr>
        <p:txBody>
          <a:bodyPr wrap="none">
            <a:spAutoFit/>
          </a:bodyPr>
          <a:lstStyle/>
          <a:p>
            <a:r>
              <a:rPr lang="en-US" sz="3200" dirty="0" err="1" smtClean="0">
                <a:solidFill>
                  <a:schemeClr val="bg1"/>
                </a:solidFill>
              </a:rPr>
              <a:t>Superação</a:t>
            </a:r>
            <a:r>
              <a:rPr lang="en-US" sz="3200" dirty="0" smtClean="0">
                <a:solidFill>
                  <a:schemeClr val="bg1"/>
                </a:solidFill>
              </a:rPr>
              <a:t> das </a:t>
            </a:r>
            <a:r>
              <a:rPr lang="en-US" sz="3200" dirty="0" err="1" smtClean="0">
                <a:solidFill>
                  <a:schemeClr val="bg1"/>
                </a:solidFill>
              </a:rPr>
              <a:t>desigualdades</a:t>
            </a:r>
            <a:r>
              <a:rPr lang="en-US" sz="3200" dirty="0" smtClean="0">
                <a:solidFill>
                  <a:schemeClr val="bg1"/>
                </a:solidFill>
              </a:rPr>
              <a:t> </a:t>
            </a:r>
            <a:r>
              <a:rPr lang="en-US" sz="3200" dirty="0" err="1" smtClean="0">
                <a:solidFill>
                  <a:schemeClr val="bg1"/>
                </a:solidFill>
              </a:rPr>
              <a:t>regionais</a:t>
            </a:r>
            <a:endParaRPr lang="pt-BR" sz="3200" dirty="0">
              <a:solidFill>
                <a:schemeClr val="bg1"/>
              </a:solidFill>
            </a:endParaRPr>
          </a:p>
        </p:txBody>
      </p:sp>
      <p:sp>
        <p:nvSpPr>
          <p:cNvPr id="10" name="Título 1"/>
          <p:cNvSpPr>
            <a:spLocks noGrp="1"/>
          </p:cNvSpPr>
          <p:nvPr>
            <p:ph type="title"/>
          </p:nvPr>
        </p:nvSpPr>
        <p:spPr>
          <a:xfrm>
            <a:off x="395536" y="116632"/>
            <a:ext cx="8229600" cy="1143000"/>
          </a:xfrm>
        </p:spPr>
        <p:txBody>
          <a:bodyPr>
            <a:noAutofit/>
          </a:bodyPr>
          <a:lstStyle/>
          <a:p>
            <a:r>
              <a:rPr lang="en-US" sz="2800" dirty="0" err="1" smtClean="0">
                <a:solidFill>
                  <a:srgbClr val="C00000"/>
                </a:solidFill>
                <a:latin typeface="Arial Black" pitchFamily="34" charset="0"/>
              </a:rPr>
              <a:t>Desafios</a:t>
            </a:r>
            <a:r>
              <a:rPr lang="en-US" sz="2800" dirty="0" smtClean="0">
                <a:solidFill>
                  <a:srgbClr val="C00000"/>
                </a:solidFill>
                <a:latin typeface="Arial Black" pitchFamily="34" charset="0"/>
              </a:rPr>
              <a:t> </a:t>
            </a:r>
            <a:r>
              <a:rPr lang="en-US" sz="2800" dirty="0" err="1" smtClean="0">
                <a:solidFill>
                  <a:srgbClr val="C00000"/>
                </a:solidFill>
                <a:latin typeface="Arial Black" pitchFamily="34" charset="0"/>
              </a:rPr>
              <a:t>para</a:t>
            </a:r>
            <a:r>
              <a:rPr lang="en-US" sz="2800" dirty="0" smtClean="0">
                <a:solidFill>
                  <a:srgbClr val="C00000"/>
                </a:solidFill>
                <a:latin typeface="Arial Black" pitchFamily="34" charset="0"/>
              </a:rPr>
              <a:t> a </a:t>
            </a:r>
            <a:r>
              <a:rPr lang="en-US" sz="2800" dirty="0" err="1" smtClean="0">
                <a:solidFill>
                  <a:srgbClr val="C00000"/>
                </a:solidFill>
                <a:latin typeface="Arial Black" pitchFamily="34" charset="0"/>
              </a:rPr>
              <a:t>garantia</a:t>
            </a:r>
            <a:r>
              <a:rPr lang="en-US" sz="2800" dirty="0" smtClean="0">
                <a:solidFill>
                  <a:srgbClr val="C00000"/>
                </a:solidFill>
                <a:latin typeface="Arial Black" pitchFamily="34" charset="0"/>
              </a:rPr>
              <a:t> do </a:t>
            </a:r>
            <a:r>
              <a:rPr lang="en-US" sz="2800" dirty="0" err="1" smtClean="0">
                <a:solidFill>
                  <a:srgbClr val="C00000"/>
                </a:solidFill>
                <a:latin typeface="Arial Black" pitchFamily="34" charset="0"/>
              </a:rPr>
              <a:t>direito</a:t>
            </a:r>
            <a:r>
              <a:rPr lang="en-US" sz="2800" dirty="0" smtClean="0">
                <a:solidFill>
                  <a:srgbClr val="C00000"/>
                </a:solidFill>
                <a:latin typeface="Arial Black" pitchFamily="34" charset="0"/>
              </a:rPr>
              <a:t> à </a:t>
            </a:r>
            <a:r>
              <a:rPr lang="en-US" sz="2800" dirty="0" err="1" smtClean="0">
                <a:solidFill>
                  <a:srgbClr val="C00000"/>
                </a:solidFill>
                <a:latin typeface="Arial Black" pitchFamily="34" charset="0"/>
              </a:rPr>
              <a:t>educação</a:t>
            </a:r>
            <a:r>
              <a:rPr lang="en-US" sz="2800" dirty="0" smtClean="0">
                <a:solidFill>
                  <a:srgbClr val="C00000"/>
                </a:solidFill>
                <a:latin typeface="Arial Black" pitchFamily="34" charset="0"/>
              </a:rPr>
              <a:t> no </a:t>
            </a:r>
            <a:r>
              <a:rPr lang="en-US" sz="2800" dirty="0" err="1" smtClean="0">
                <a:solidFill>
                  <a:srgbClr val="C00000"/>
                </a:solidFill>
                <a:latin typeface="Arial Black" pitchFamily="34" charset="0"/>
              </a:rPr>
              <a:t>município</a:t>
            </a:r>
            <a:r>
              <a:rPr lang="en-US" sz="2800" dirty="0" smtClean="0">
                <a:solidFill>
                  <a:srgbClr val="C00000"/>
                </a:solidFill>
                <a:latin typeface="Arial Black" pitchFamily="34" charset="0"/>
              </a:rPr>
              <a:t> de São Paulo</a:t>
            </a:r>
            <a:endParaRPr lang="pt-BR" sz="2800" dirty="0">
              <a:latin typeface="Arial Black"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l"/>
            <a:r>
              <a:rPr lang="en-US" b="1" dirty="0" err="1" smtClean="0">
                <a:solidFill>
                  <a:srgbClr val="C00000"/>
                </a:solidFill>
                <a:latin typeface="Arial Black" pitchFamily="34" charset="0"/>
                <a:ea typeface="Adobe Heiti Std R" pitchFamily="34" charset="-128"/>
              </a:rPr>
              <a:t>Estrutura</a:t>
            </a:r>
            <a:endParaRPr lang="pt-BR" b="1" dirty="0">
              <a:solidFill>
                <a:srgbClr val="C00000"/>
              </a:solidFill>
              <a:latin typeface="Arial Black" pitchFamily="34" charset="0"/>
              <a:ea typeface="Adobe Heiti Std R" pitchFamily="34" charset="-128"/>
            </a:endParaRPr>
          </a:p>
        </p:txBody>
      </p:sp>
      <p:sp>
        <p:nvSpPr>
          <p:cNvPr id="3" name="Espaço Reservado para Conteúdo 2"/>
          <p:cNvSpPr>
            <a:spLocks noGrp="1"/>
          </p:cNvSpPr>
          <p:nvPr>
            <p:ph idx="1"/>
          </p:nvPr>
        </p:nvSpPr>
        <p:spPr>
          <a:xfrm>
            <a:off x="457200" y="1600200"/>
            <a:ext cx="8229600" cy="4997152"/>
          </a:xfrm>
        </p:spPr>
        <p:txBody>
          <a:bodyPr>
            <a:normAutofit fontScale="92500" lnSpcReduction="10000"/>
          </a:bodyPr>
          <a:lstStyle/>
          <a:p>
            <a:r>
              <a:rPr lang="en-US" dirty="0" err="1" smtClean="0"/>
              <a:t>Direito</a:t>
            </a:r>
            <a:r>
              <a:rPr lang="en-US" dirty="0" smtClean="0"/>
              <a:t> à </a:t>
            </a:r>
            <a:r>
              <a:rPr lang="en-US" dirty="0" err="1" smtClean="0"/>
              <a:t>educação</a:t>
            </a:r>
            <a:endParaRPr lang="en-US" dirty="0" smtClean="0"/>
          </a:p>
          <a:p>
            <a:pPr lvl="1"/>
            <a:r>
              <a:rPr lang="en-US" sz="2600" dirty="0" err="1" smtClean="0"/>
              <a:t>Dever</a:t>
            </a:r>
            <a:r>
              <a:rPr lang="en-US" sz="2600" dirty="0" smtClean="0"/>
              <a:t> do Estado</a:t>
            </a:r>
          </a:p>
          <a:p>
            <a:pPr lvl="1"/>
            <a:r>
              <a:rPr lang="en-US" sz="2600" dirty="0" err="1" smtClean="0"/>
              <a:t>Divisão</a:t>
            </a:r>
            <a:r>
              <a:rPr lang="en-US" sz="2600" dirty="0" smtClean="0"/>
              <a:t> de </a:t>
            </a:r>
            <a:r>
              <a:rPr lang="en-US" sz="2600" dirty="0" err="1" smtClean="0"/>
              <a:t>responsabilidades</a:t>
            </a:r>
            <a:endParaRPr lang="en-US" sz="2600" dirty="0" smtClean="0"/>
          </a:p>
          <a:p>
            <a:pPr lvl="1"/>
            <a:r>
              <a:rPr lang="en-US" sz="2600" dirty="0" err="1" smtClean="0"/>
              <a:t>Recursos</a:t>
            </a:r>
            <a:r>
              <a:rPr lang="en-US" sz="2600" dirty="0" smtClean="0"/>
              <a:t> </a:t>
            </a:r>
            <a:r>
              <a:rPr lang="en-US" sz="2600" dirty="0" err="1" smtClean="0"/>
              <a:t>financeiros</a:t>
            </a:r>
            <a:endParaRPr lang="en-US" sz="2600" dirty="0" smtClean="0"/>
          </a:p>
          <a:p>
            <a:pPr lvl="1">
              <a:buNone/>
            </a:pPr>
            <a:endParaRPr lang="en-US" sz="1100" dirty="0" smtClean="0"/>
          </a:p>
          <a:p>
            <a:r>
              <a:rPr lang="en-US" dirty="0" err="1" smtClean="0"/>
              <a:t>Planos</a:t>
            </a:r>
            <a:r>
              <a:rPr lang="en-US" dirty="0" smtClean="0"/>
              <a:t> e </a:t>
            </a:r>
            <a:r>
              <a:rPr lang="en-US" dirty="0" err="1" smtClean="0"/>
              <a:t>Indicadores</a:t>
            </a:r>
            <a:endParaRPr lang="en-US" dirty="0" smtClean="0"/>
          </a:p>
          <a:p>
            <a:pPr lvl="1"/>
            <a:r>
              <a:rPr lang="en-US" sz="2600" dirty="0" err="1" smtClean="0"/>
              <a:t>Planos</a:t>
            </a:r>
            <a:r>
              <a:rPr lang="en-US" sz="2600" dirty="0" smtClean="0"/>
              <a:t> </a:t>
            </a:r>
            <a:r>
              <a:rPr lang="en-US" sz="2600" dirty="0" err="1" smtClean="0"/>
              <a:t>Decenais</a:t>
            </a:r>
            <a:r>
              <a:rPr lang="en-US" sz="2600" dirty="0" smtClean="0"/>
              <a:t> de </a:t>
            </a:r>
            <a:r>
              <a:rPr lang="en-US" sz="2600" dirty="0" err="1" smtClean="0"/>
              <a:t>Educação</a:t>
            </a:r>
            <a:r>
              <a:rPr lang="en-US" sz="2600" dirty="0" smtClean="0"/>
              <a:t>: PNE, PME</a:t>
            </a:r>
          </a:p>
          <a:p>
            <a:pPr lvl="1"/>
            <a:r>
              <a:rPr lang="en-US" sz="2600" dirty="0" smtClean="0"/>
              <a:t>Plano de </a:t>
            </a:r>
            <a:r>
              <a:rPr lang="en-US" sz="2600" dirty="0" err="1" smtClean="0"/>
              <a:t>Metas</a:t>
            </a:r>
            <a:endParaRPr lang="en-US" sz="2600" dirty="0" smtClean="0"/>
          </a:p>
          <a:p>
            <a:pPr lvl="1"/>
            <a:endParaRPr lang="en-US" sz="1200" dirty="0" smtClean="0"/>
          </a:p>
          <a:p>
            <a:r>
              <a:rPr lang="en-US" dirty="0" err="1" smtClean="0"/>
              <a:t>Desafios</a:t>
            </a:r>
            <a:r>
              <a:rPr lang="en-US" dirty="0" smtClean="0"/>
              <a:t> </a:t>
            </a:r>
            <a:r>
              <a:rPr lang="en-US" dirty="0" err="1" smtClean="0"/>
              <a:t>para</a:t>
            </a:r>
            <a:r>
              <a:rPr lang="en-US" dirty="0" smtClean="0"/>
              <a:t> a </a:t>
            </a:r>
            <a:r>
              <a:rPr lang="en-US" dirty="0" err="1" smtClean="0"/>
              <a:t>garantia</a:t>
            </a:r>
            <a:r>
              <a:rPr lang="en-US" dirty="0" smtClean="0"/>
              <a:t> do </a:t>
            </a:r>
            <a:r>
              <a:rPr lang="en-US" dirty="0" err="1" smtClean="0"/>
              <a:t>direito</a:t>
            </a:r>
            <a:r>
              <a:rPr lang="en-US" dirty="0" smtClean="0"/>
              <a:t> à </a:t>
            </a:r>
            <a:r>
              <a:rPr lang="en-US" dirty="0" err="1" smtClean="0"/>
              <a:t>educação</a:t>
            </a:r>
            <a:r>
              <a:rPr lang="en-US" dirty="0" smtClean="0"/>
              <a:t> no </a:t>
            </a:r>
            <a:r>
              <a:rPr lang="en-US" dirty="0" err="1" smtClean="0"/>
              <a:t>município</a:t>
            </a:r>
            <a:r>
              <a:rPr lang="en-US" dirty="0" smtClean="0"/>
              <a:t> de São Paulo</a:t>
            </a:r>
          </a:p>
          <a:p>
            <a:endParaRPr lang="en-US" sz="1200" dirty="0" smtClean="0"/>
          </a:p>
          <a:p>
            <a:r>
              <a:rPr lang="en-US" dirty="0" err="1" smtClean="0"/>
              <a:t>Bibliografia</a:t>
            </a:r>
            <a:endParaRPr lang="en-US" dirty="0" smtClean="0"/>
          </a:p>
          <a:p>
            <a:endParaRPr lang="pt-BR"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116632"/>
            <a:ext cx="8229600" cy="1143000"/>
          </a:xfrm>
        </p:spPr>
        <p:txBody>
          <a:bodyPr>
            <a:noAutofit/>
          </a:bodyPr>
          <a:lstStyle/>
          <a:p>
            <a:r>
              <a:rPr lang="en-US" sz="2800" dirty="0" err="1" smtClean="0">
                <a:solidFill>
                  <a:srgbClr val="C00000"/>
                </a:solidFill>
                <a:latin typeface="Arial Black" pitchFamily="34" charset="0"/>
              </a:rPr>
              <a:t>Desafios</a:t>
            </a:r>
            <a:r>
              <a:rPr lang="en-US" sz="2800" dirty="0" smtClean="0">
                <a:solidFill>
                  <a:srgbClr val="C00000"/>
                </a:solidFill>
                <a:latin typeface="Arial Black" pitchFamily="34" charset="0"/>
              </a:rPr>
              <a:t> </a:t>
            </a:r>
            <a:r>
              <a:rPr lang="en-US" sz="2800" dirty="0" err="1" smtClean="0">
                <a:solidFill>
                  <a:srgbClr val="C00000"/>
                </a:solidFill>
                <a:latin typeface="Arial Black" pitchFamily="34" charset="0"/>
              </a:rPr>
              <a:t>para</a:t>
            </a:r>
            <a:r>
              <a:rPr lang="en-US" sz="2800" dirty="0" smtClean="0">
                <a:solidFill>
                  <a:srgbClr val="C00000"/>
                </a:solidFill>
                <a:latin typeface="Arial Black" pitchFamily="34" charset="0"/>
              </a:rPr>
              <a:t> a </a:t>
            </a:r>
            <a:r>
              <a:rPr lang="en-US" sz="2800" dirty="0" err="1" smtClean="0">
                <a:solidFill>
                  <a:srgbClr val="C00000"/>
                </a:solidFill>
                <a:latin typeface="Arial Black" pitchFamily="34" charset="0"/>
              </a:rPr>
              <a:t>garantia</a:t>
            </a:r>
            <a:r>
              <a:rPr lang="en-US" sz="2800" dirty="0" smtClean="0">
                <a:solidFill>
                  <a:srgbClr val="C00000"/>
                </a:solidFill>
                <a:latin typeface="Arial Black" pitchFamily="34" charset="0"/>
              </a:rPr>
              <a:t> do </a:t>
            </a:r>
            <a:r>
              <a:rPr lang="en-US" sz="2800" dirty="0" err="1" smtClean="0">
                <a:solidFill>
                  <a:srgbClr val="C00000"/>
                </a:solidFill>
                <a:latin typeface="Arial Black" pitchFamily="34" charset="0"/>
              </a:rPr>
              <a:t>direito</a:t>
            </a:r>
            <a:r>
              <a:rPr lang="en-US" sz="2800" dirty="0" smtClean="0">
                <a:solidFill>
                  <a:srgbClr val="C00000"/>
                </a:solidFill>
                <a:latin typeface="Arial Black" pitchFamily="34" charset="0"/>
              </a:rPr>
              <a:t> à </a:t>
            </a:r>
            <a:r>
              <a:rPr lang="en-US" sz="2800" dirty="0" err="1" smtClean="0">
                <a:solidFill>
                  <a:srgbClr val="C00000"/>
                </a:solidFill>
                <a:latin typeface="Arial Black" pitchFamily="34" charset="0"/>
              </a:rPr>
              <a:t>educação</a:t>
            </a:r>
            <a:r>
              <a:rPr lang="en-US" sz="2800" dirty="0" smtClean="0">
                <a:solidFill>
                  <a:srgbClr val="C00000"/>
                </a:solidFill>
                <a:latin typeface="Arial Black" pitchFamily="34" charset="0"/>
              </a:rPr>
              <a:t> no </a:t>
            </a:r>
            <a:r>
              <a:rPr lang="en-US" sz="2800" dirty="0" err="1" smtClean="0">
                <a:solidFill>
                  <a:srgbClr val="C00000"/>
                </a:solidFill>
                <a:latin typeface="Arial Black" pitchFamily="34" charset="0"/>
              </a:rPr>
              <a:t>município</a:t>
            </a:r>
            <a:r>
              <a:rPr lang="en-US" sz="2800" dirty="0" smtClean="0">
                <a:solidFill>
                  <a:srgbClr val="C00000"/>
                </a:solidFill>
                <a:latin typeface="Arial Black" pitchFamily="34" charset="0"/>
              </a:rPr>
              <a:t> de São Paulo</a:t>
            </a:r>
            <a:endParaRPr lang="pt-BR" sz="2800" dirty="0">
              <a:latin typeface="Arial Black" pitchFamily="34" charset="0"/>
            </a:endParaRPr>
          </a:p>
        </p:txBody>
      </p:sp>
      <p:pic>
        <p:nvPicPr>
          <p:cNvPr id="36866" name="Picture 2"/>
          <p:cNvPicPr>
            <a:picLocks noGrp="1" noChangeAspect="1" noChangeArrowheads="1"/>
          </p:cNvPicPr>
          <p:nvPr>
            <p:ph idx="1"/>
          </p:nvPr>
        </p:nvPicPr>
        <p:blipFill>
          <a:blip r:embed="rId2" cstate="print"/>
          <a:srcRect/>
          <a:stretch>
            <a:fillRect/>
          </a:stretch>
        </p:blipFill>
        <p:spPr bwMode="auto">
          <a:xfrm>
            <a:off x="941531" y="2287413"/>
            <a:ext cx="7260937" cy="4525963"/>
          </a:xfrm>
          <a:prstGeom prst="rect">
            <a:avLst/>
          </a:prstGeom>
          <a:noFill/>
          <a:ln w="9525">
            <a:noFill/>
            <a:miter lim="800000"/>
            <a:headEnd/>
            <a:tailEnd/>
          </a:ln>
        </p:spPr>
      </p:pic>
      <p:sp>
        <p:nvSpPr>
          <p:cNvPr id="6" name="Retângulo de cantos arredondados 5"/>
          <p:cNvSpPr/>
          <p:nvPr/>
        </p:nvSpPr>
        <p:spPr>
          <a:xfrm>
            <a:off x="-36512" y="1412776"/>
            <a:ext cx="6336704" cy="792088"/>
          </a:xfrm>
          <a:prstGeom prst="roundRect">
            <a:avLst/>
          </a:prstGeom>
          <a:solidFill>
            <a:srgbClr val="C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6"/>
          <p:cNvSpPr/>
          <p:nvPr/>
        </p:nvSpPr>
        <p:spPr>
          <a:xfrm>
            <a:off x="-36512" y="1484784"/>
            <a:ext cx="6199774" cy="584775"/>
          </a:xfrm>
          <a:prstGeom prst="rect">
            <a:avLst/>
          </a:prstGeom>
        </p:spPr>
        <p:txBody>
          <a:bodyPr wrap="none">
            <a:spAutoFit/>
          </a:bodyPr>
          <a:lstStyle/>
          <a:p>
            <a:r>
              <a:rPr lang="en-US" sz="3200" dirty="0" err="1" smtClean="0">
                <a:solidFill>
                  <a:schemeClr val="bg1"/>
                </a:solidFill>
              </a:rPr>
              <a:t>Superação</a:t>
            </a:r>
            <a:r>
              <a:rPr lang="en-US" sz="3200" dirty="0" smtClean="0">
                <a:solidFill>
                  <a:schemeClr val="bg1"/>
                </a:solidFill>
              </a:rPr>
              <a:t> das </a:t>
            </a:r>
            <a:r>
              <a:rPr lang="en-US" sz="3200" dirty="0" err="1" smtClean="0">
                <a:solidFill>
                  <a:schemeClr val="bg1"/>
                </a:solidFill>
              </a:rPr>
              <a:t>desigualdades</a:t>
            </a:r>
            <a:r>
              <a:rPr lang="en-US" sz="3200" dirty="0" smtClean="0">
                <a:solidFill>
                  <a:schemeClr val="bg1"/>
                </a:solidFill>
              </a:rPr>
              <a:t> </a:t>
            </a:r>
            <a:r>
              <a:rPr lang="en-US" sz="3200" dirty="0" err="1" smtClean="0">
                <a:solidFill>
                  <a:schemeClr val="bg1"/>
                </a:solidFill>
              </a:rPr>
              <a:t>raciais</a:t>
            </a:r>
            <a:endParaRPr lang="pt-BR" sz="3200" dirty="0">
              <a:solidFill>
                <a:schemeClr val="bg1"/>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ço Reservado para Conteúdo 5"/>
          <p:cNvGraphicFramePr>
            <a:graphicFrameLocks noGrp="1"/>
          </p:cNvGraphicFramePr>
          <p:nvPr>
            <p:ph idx="1"/>
          </p:nvPr>
        </p:nvGraphicFramePr>
        <p:xfrm>
          <a:off x="757064" y="2924944"/>
          <a:ext cx="2950840" cy="3688252"/>
        </p:xfrm>
        <a:graphic>
          <a:graphicData uri="http://schemas.openxmlformats.org/drawingml/2006/table">
            <a:tbl>
              <a:tblPr bandRow="1">
                <a:tableStyleId>{0E3FDE45-AF77-4B5C-9715-49D594BDF05E}</a:tableStyleId>
              </a:tblPr>
              <a:tblGrid>
                <a:gridCol w="1726704"/>
                <a:gridCol w="1224136"/>
              </a:tblGrid>
              <a:tr h="269828">
                <a:tc>
                  <a:txBody>
                    <a:bodyPr/>
                    <a:lstStyle/>
                    <a:p>
                      <a:pPr algn="l" fontAlgn="b"/>
                      <a:r>
                        <a:rPr lang="pt-BR" sz="1300" b="1" u="none" strike="noStrike" dirty="0"/>
                        <a:t>Subprefeitura</a:t>
                      </a:r>
                      <a:endParaRPr lang="pt-BR" sz="1300" b="1" i="0" u="none" strike="noStrike" dirty="0">
                        <a:solidFill>
                          <a:srgbClr val="FFFFFF"/>
                        </a:solidFill>
                        <a:latin typeface="Calibri"/>
                      </a:endParaRPr>
                    </a:p>
                  </a:txBody>
                  <a:tcPr marL="9525" marR="9525" marT="9525" marB="0" anchor="b"/>
                </a:tc>
                <a:tc>
                  <a:txBody>
                    <a:bodyPr/>
                    <a:lstStyle/>
                    <a:p>
                      <a:pPr algn="ctr" fontAlgn="b"/>
                      <a:r>
                        <a:rPr lang="pt-BR" sz="1300" b="1" u="none" strike="noStrike" dirty="0" err="1" smtClean="0"/>
                        <a:t>Tx</a:t>
                      </a:r>
                      <a:r>
                        <a:rPr lang="pt-BR" sz="1300" b="1" u="none" strike="noStrike" dirty="0" smtClean="0"/>
                        <a:t> distorção</a:t>
                      </a:r>
                      <a:endParaRPr lang="pt-BR" sz="1300" b="1" i="0" u="none" strike="noStrike" dirty="0">
                        <a:solidFill>
                          <a:srgbClr val="FFFFFF"/>
                        </a:solidFill>
                        <a:latin typeface="Calibri"/>
                      </a:endParaRPr>
                    </a:p>
                  </a:txBody>
                  <a:tcPr marL="9525" marR="9525" marT="9525" marB="0" anchor="b"/>
                </a:tc>
              </a:tr>
              <a:tr h="155729">
                <a:tc>
                  <a:txBody>
                    <a:bodyPr/>
                    <a:lstStyle/>
                    <a:p>
                      <a:pPr algn="l" fontAlgn="b"/>
                      <a:r>
                        <a:rPr lang="pt-BR" sz="1300" u="none" strike="noStrike" dirty="0" err="1"/>
                        <a:t>Aricanduva</a:t>
                      </a:r>
                      <a:endParaRPr lang="pt-BR" sz="1300" b="0" i="0" u="none" strike="noStrike" dirty="0">
                        <a:solidFill>
                          <a:srgbClr val="000000"/>
                        </a:solidFill>
                        <a:latin typeface="Calibri"/>
                      </a:endParaRPr>
                    </a:p>
                  </a:txBody>
                  <a:tcPr marL="9525" marR="9525" marT="9525" marB="0" anchor="b"/>
                </a:tc>
                <a:tc>
                  <a:txBody>
                    <a:bodyPr/>
                    <a:lstStyle/>
                    <a:p>
                      <a:pPr algn="ctr" fontAlgn="b"/>
                      <a:r>
                        <a:rPr lang="pt-BR" sz="1300" u="none" strike="noStrike" dirty="0"/>
                        <a:t>13.45%</a:t>
                      </a:r>
                      <a:endParaRPr lang="pt-BR" sz="1300" b="0" i="0" u="none" strike="noStrike" dirty="0">
                        <a:solidFill>
                          <a:srgbClr val="000000"/>
                        </a:solidFill>
                        <a:latin typeface="Calibri"/>
                      </a:endParaRPr>
                    </a:p>
                  </a:txBody>
                  <a:tcPr marL="9525" marR="9525" marT="9525" marB="0" anchor="b"/>
                </a:tc>
              </a:tr>
              <a:tr h="155729">
                <a:tc>
                  <a:txBody>
                    <a:bodyPr/>
                    <a:lstStyle/>
                    <a:p>
                      <a:pPr algn="l" fontAlgn="b"/>
                      <a:r>
                        <a:rPr lang="pt-BR" sz="1300" u="none" strike="noStrike" dirty="0"/>
                        <a:t>Butantã</a:t>
                      </a:r>
                      <a:endParaRPr lang="pt-BR" sz="1300" b="0" i="0" u="none" strike="noStrike" dirty="0">
                        <a:solidFill>
                          <a:srgbClr val="000000"/>
                        </a:solidFill>
                        <a:latin typeface="Calibri"/>
                      </a:endParaRPr>
                    </a:p>
                  </a:txBody>
                  <a:tcPr marL="9525" marR="9525" marT="9525" marB="0" anchor="b"/>
                </a:tc>
                <a:tc>
                  <a:txBody>
                    <a:bodyPr/>
                    <a:lstStyle/>
                    <a:p>
                      <a:pPr algn="ctr" fontAlgn="b"/>
                      <a:r>
                        <a:rPr lang="pt-BR" sz="1300" u="none" strike="noStrike" dirty="0"/>
                        <a:t>15.15%</a:t>
                      </a:r>
                      <a:endParaRPr lang="pt-BR" sz="1300" b="0" i="0" u="none" strike="noStrike" dirty="0">
                        <a:solidFill>
                          <a:srgbClr val="000000"/>
                        </a:solidFill>
                        <a:latin typeface="Calibri"/>
                      </a:endParaRPr>
                    </a:p>
                  </a:txBody>
                  <a:tcPr marL="9525" marR="9525" marT="9525" marB="0" anchor="b"/>
                </a:tc>
              </a:tr>
              <a:tr h="155729">
                <a:tc>
                  <a:txBody>
                    <a:bodyPr/>
                    <a:lstStyle/>
                    <a:p>
                      <a:pPr algn="l" fontAlgn="b"/>
                      <a:r>
                        <a:rPr lang="pt-BR" sz="1300" u="none" strike="noStrike" dirty="0"/>
                        <a:t>Campo Limpo</a:t>
                      </a:r>
                      <a:endParaRPr lang="pt-BR" sz="1300" b="0" i="0" u="none" strike="noStrike" dirty="0">
                        <a:solidFill>
                          <a:srgbClr val="000000"/>
                        </a:solidFill>
                        <a:latin typeface="Calibri"/>
                      </a:endParaRPr>
                    </a:p>
                  </a:txBody>
                  <a:tcPr marL="9525" marR="9525" marT="9525" marB="0" anchor="b"/>
                </a:tc>
                <a:tc>
                  <a:txBody>
                    <a:bodyPr/>
                    <a:lstStyle/>
                    <a:p>
                      <a:pPr algn="ctr" fontAlgn="b"/>
                      <a:r>
                        <a:rPr lang="pt-BR" sz="1300" u="none" strike="noStrike"/>
                        <a:t>14.32%</a:t>
                      </a:r>
                      <a:endParaRPr lang="pt-BR" sz="1300" b="0" i="0" u="none" strike="noStrike">
                        <a:solidFill>
                          <a:srgbClr val="000000"/>
                        </a:solidFill>
                        <a:latin typeface="Calibri"/>
                      </a:endParaRPr>
                    </a:p>
                  </a:txBody>
                  <a:tcPr marL="9525" marR="9525" marT="9525" marB="0" anchor="b"/>
                </a:tc>
              </a:tr>
              <a:tr h="155729">
                <a:tc>
                  <a:txBody>
                    <a:bodyPr/>
                    <a:lstStyle/>
                    <a:p>
                      <a:pPr algn="l" fontAlgn="b"/>
                      <a:r>
                        <a:rPr lang="pt-BR" sz="1300" u="none" strike="noStrike" dirty="0"/>
                        <a:t>Capela do Socorro</a:t>
                      </a:r>
                      <a:endParaRPr lang="pt-BR" sz="1300" b="0" i="0" u="none" strike="noStrike" dirty="0">
                        <a:solidFill>
                          <a:srgbClr val="000000"/>
                        </a:solidFill>
                        <a:latin typeface="Calibri"/>
                      </a:endParaRPr>
                    </a:p>
                  </a:txBody>
                  <a:tcPr marL="9525" marR="9525" marT="9525" marB="0" anchor="b"/>
                </a:tc>
                <a:tc>
                  <a:txBody>
                    <a:bodyPr/>
                    <a:lstStyle/>
                    <a:p>
                      <a:pPr algn="ctr" fontAlgn="b"/>
                      <a:r>
                        <a:rPr lang="pt-BR" sz="1300" u="none" strike="noStrike"/>
                        <a:t>13.51%</a:t>
                      </a:r>
                      <a:endParaRPr lang="pt-BR" sz="1300" b="0" i="0" u="none" strike="noStrike">
                        <a:solidFill>
                          <a:srgbClr val="000000"/>
                        </a:solidFill>
                        <a:latin typeface="Calibri"/>
                      </a:endParaRPr>
                    </a:p>
                  </a:txBody>
                  <a:tcPr marL="9525" marR="9525" marT="9525" marB="0" anchor="b"/>
                </a:tc>
              </a:tr>
              <a:tr h="303749">
                <a:tc>
                  <a:txBody>
                    <a:bodyPr/>
                    <a:lstStyle/>
                    <a:p>
                      <a:pPr algn="l" fontAlgn="b"/>
                      <a:r>
                        <a:rPr lang="pt-BR" sz="1300" u="none" strike="noStrike" dirty="0"/>
                        <a:t>Casa Verde/Cachoeirinha</a:t>
                      </a:r>
                      <a:endParaRPr lang="pt-BR" sz="1300" b="0" i="0" u="none" strike="noStrike" dirty="0">
                        <a:solidFill>
                          <a:srgbClr val="000000"/>
                        </a:solidFill>
                        <a:latin typeface="Calibri"/>
                      </a:endParaRPr>
                    </a:p>
                  </a:txBody>
                  <a:tcPr marL="9525" marR="9525" marT="9525" marB="0" anchor="b"/>
                </a:tc>
                <a:tc>
                  <a:txBody>
                    <a:bodyPr/>
                    <a:lstStyle/>
                    <a:p>
                      <a:pPr algn="ctr" fontAlgn="b"/>
                      <a:r>
                        <a:rPr lang="pt-BR" sz="1300" u="none" strike="noStrike"/>
                        <a:t>13.77%</a:t>
                      </a:r>
                      <a:endParaRPr lang="pt-BR" sz="1300" b="0" i="0" u="none" strike="noStrike">
                        <a:solidFill>
                          <a:srgbClr val="000000"/>
                        </a:solidFill>
                        <a:latin typeface="Calibri"/>
                      </a:endParaRPr>
                    </a:p>
                  </a:txBody>
                  <a:tcPr marL="9525" marR="9525" marT="9525" marB="0" anchor="b"/>
                </a:tc>
              </a:tr>
              <a:tr h="155729">
                <a:tc>
                  <a:txBody>
                    <a:bodyPr/>
                    <a:lstStyle/>
                    <a:p>
                      <a:pPr algn="l" fontAlgn="b"/>
                      <a:r>
                        <a:rPr lang="pt-BR" sz="1300" u="none" strike="noStrike" dirty="0"/>
                        <a:t>Cidade Ademar</a:t>
                      </a:r>
                      <a:endParaRPr lang="pt-BR" sz="1300" b="0" i="0" u="none" strike="noStrike" dirty="0">
                        <a:solidFill>
                          <a:srgbClr val="000000"/>
                        </a:solidFill>
                        <a:latin typeface="Calibri"/>
                      </a:endParaRPr>
                    </a:p>
                  </a:txBody>
                  <a:tcPr marL="9525" marR="9525" marT="9525" marB="0" anchor="b"/>
                </a:tc>
                <a:tc>
                  <a:txBody>
                    <a:bodyPr/>
                    <a:lstStyle/>
                    <a:p>
                      <a:pPr algn="ctr" fontAlgn="b"/>
                      <a:r>
                        <a:rPr lang="pt-BR" sz="1300" u="none" strike="noStrike" dirty="0"/>
                        <a:t>15.78%</a:t>
                      </a:r>
                      <a:endParaRPr lang="pt-BR" sz="1300" b="0" i="0" u="none" strike="noStrike" dirty="0">
                        <a:solidFill>
                          <a:srgbClr val="000000"/>
                        </a:solidFill>
                        <a:latin typeface="Calibri"/>
                      </a:endParaRPr>
                    </a:p>
                  </a:txBody>
                  <a:tcPr marL="9525" marR="9525" marT="9525" marB="0" anchor="b"/>
                </a:tc>
              </a:tr>
              <a:tr h="155729">
                <a:tc>
                  <a:txBody>
                    <a:bodyPr/>
                    <a:lstStyle/>
                    <a:p>
                      <a:pPr algn="l" fontAlgn="b"/>
                      <a:r>
                        <a:rPr lang="pt-BR" sz="1300" u="none" strike="noStrike" dirty="0"/>
                        <a:t>Cidade Tiradentes</a:t>
                      </a:r>
                      <a:endParaRPr lang="pt-BR" sz="1300" b="0" i="0" u="none" strike="noStrike" dirty="0">
                        <a:solidFill>
                          <a:srgbClr val="000000"/>
                        </a:solidFill>
                        <a:latin typeface="Calibri"/>
                      </a:endParaRPr>
                    </a:p>
                  </a:txBody>
                  <a:tcPr marL="9525" marR="9525" marT="9525" marB="0" anchor="b"/>
                </a:tc>
                <a:tc>
                  <a:txBody>
                    <a:bodyPr/>
                    <a:lstStyle/>
                    <a:p>
                      <a:pPr algn="ctr" fontAlgn="b"/>
                      <a:r>
                        <a:rPr lang="pt-BR" sz="1300" u="none" strike="noStrike" dirty="0"/>
                        <a:t>14.21%</a:t>
                      </a:r>
                      <a:endParaRPr lang="pt-BR" sz="1300" b="0" i="0" u="none" strike="noStrike" dirty="0">
                        <a:solidFill>
                          <a:srgbClr val="000000"/>
                        </a:solidFill>
                        <a:latin typeface="Calibri"/>
                      </a:endParaRPr>
                    </a:p>
                  </a:txBody>
                  <a:tcPr marL="9525" marR="9525" marT="9525" marB="0" anchor="b"/>
                </a:tc>
              </a:tr>
              <a:tr h="155729">
                <a:tc>
                  <a:txBody>
                    <a:bodyPr/>
                    <a:lstStyle/>
                    <a:p>
                      <a:pPr algn="l" fontAlgn="b"/>
                      <a:r>
                        <a:rPr lang="pt-BR" sz="1300" u="none" strike="noStrike" dirty="0"/>
                        <a:t>Ermelino Matarazzo</a:t>
                      </a:r>
                      <a:endParaRPr lang="pt-BR" sz="1300" b="0" i="0" u="none" strike="noStrike" dirty="0">
                        <a:solidFill>
                          <a:srgbClr val="000000"/>
                        </a:solidFill>
                        <a:latin typeface="Calibri"/>
                      </a:endParaRPr>
                    </a:p>
                  </a:txBody>
                  <a:tcPr marL="9525" marR="9525" marT="9525" marB="0" anchor="b"/>
                </a:tc>
                <a:tc>
                  <a:txBody>
                    <a:bodyPr/>
                    <a:lstStyle/>
                    <a:p>
                      <a:pPr algn="ctr" fontAlgn="b"/>
                      <a:r>
                        <a:rPr lang="pt-BR" sz="1300" u="none" strike="noStrike" dirty="0"/>
                        <a:t>12.42%</a:t>
                      </a:r>
                      <a:endParaRPr lang="pt-BR" sz="1300" b="0" i="0" u="none" strike="noStrike" dirty="0">
                        <a:solidFill>
                          <a:srgbClr val="000000"/>
                        </a:solidFill>
                        <a:latin typeface="Calibri"/>
                      </a:endParaRPr>
                    </a:p>
                  </a:txBody>
                  <a:tcPr marL="9525" marR="9525" marT="9525" marB="0" anchor="b"/>
                </a:tc>
              </a:tr>
              <a:tr h="168292">
                <a:tc>
                  <a:txBody>
                    <a:bodyPr/>
                    <a:lstStyle/>
                    <a:p>
                      <a:pPr algn="l" fontAlgn="b"/>
                      <a:r>
                        <a:rPr lang="pt-BR" sz="1300" u="none" strike="noStrike" dirty="0"/>
                        <a:t>Freguesia/</a:t>
                      </a:r>
                      <a:r>
                        <a:rPr lang="pt-BR" sz="1300" u="none" strike="noStrike" dirty="0" err="1"/>
                        <a:t>Brasilândia</a:t>
                      </a:r>
                      <a:endParaRPr lang="pt-BR" sz="1300" b="0" i="0" u="none" strike="noStrike" dirty="0">
                        <a:solidFill>
                          <a:srgbClr val="000000"/>
                        </a:solidFill>
                        <a:latin typeface="Calibri"/>
                      </a:endParaRPr>
                    </a:p>
                  </a:txBody>
                  <a:tcPr marL="9525" marR="9525" marT="9525" marB="0" anchor="b"/>
                </a:tc>
                <a:tc>
                  <a:txBody>
                    <a:bodyPr/>
                    <a:lstStyle/>
                    <a:p>
                      <a:pPr algn="ctr" fontAlgn="b"/>
                      <a:r>
                        <a:rPr lang="pt-BR" sz="1300" u="none" strike="noStrike" dirty="0"/>
                        <a:t>16.64%</a:t>
                      </a:r>
                      <a:endParaRPr lang="pt-BR" sz="1300" b="0" i="0" u="none" strike="noStrike" dirty="0">
                        <a:solidFill>
                          <a:srgbClr val="000000"/>
                        </a:solidFill>
                        <a:latin typeface="Calibri"/>
                      </a:endParaRPr>
                    </a:p>
                  </a:txBody>
                  <a:tcPr marL="9525" marR="9525" marT="9525" marB="0" anchor="b"/>
                </a:tc>
              </a:tr>
              <a:tr h="155729">
                <a:tc>
                  <a:txBody>
                    <a:bodyPr/>
                    <a:lstStyle/>
                    <a:p>
                      <a:pPr algn="l" fontAlgn="b"/>
                      <a:r>
                        <a:rPr lang="pt-BR" sz="1300" u="none" strike="noStrike" dirty="0" err="1"/>
                        <a:t>Guaianases</a:t>
                      </a:r>
                      <a:endParaRPr lang="pt-BR" sz="1300" b="0" i="0" u="none" strike="noStrike" dirty="0">
                        <a:solidFill>
                          <a:srgbClr val="000000"/>
                        </a:solidFill>
                        <a:latin typeface="Calibri"/>
                      </a:endParaRPr>
                    </a:p>
                  </a:txBody>
                  <a:tcPr marL="9525" marR="9525" marT="9525" marB="0" anchor="b"/>
                </a:tc>
                <a:tc>
                  <a:txBody>
                    <a:bodyPr/>
                    <a:lstStyle/>
                    <a:p>
                      <a:pPr algn="ctr" fontAlgn="b"/>
                      <a:r>
                        <a:rPr lang="pt-BR" sz="1300" u="none" strike="noStrike" dirty="0"/>
                        <a:t>13.20%</a:t>
                      </a:r>
                      <a:endParaRPr lang="pt-BR" sz="1300" b="0" i="0" u="none" strike="noStrike" dirty="0">
                        <a:solidFill>
                          <a:srgbClr val="000000"/>
                        </a:solidFill>
                        <a:latin typeface="Calibri"/>
                      </a:endParaRPr>
                    </a:p>
                  </a:txBody>
                  <a:tcPr marL="9525" marR="9525" marT="9525" marB="0" anchor="b"/>
                </a:tc>
              </a:tr>
              <a:tr h="155729">
                <a:tc>
                  <a:txBody>
                    <a:bodyPr/>
                    <a:lstStyle/>
                    <a:p>
                      <a:pPr algn="l" fontAlgn="b"/>
                      <a:r>
                        <a:rPr lang="pt-BR" sz="1300" u="none" strike="noStrike" dirty="0"/>
                        <a:t>Ipiranga</a:t>
                      </a:r>
                      <a:endParaRPr lang="pt-BR" sz="1300" b="0" i="0" u="none" strike="noStrike" dirty="0">
                        <a:solidFill>
                          <a:srgbClr val="000000"/>
                        </a:solidFill>
                        <a:latin typeface="Calibri"/>
                      </a:endParaRPr>
                    </a:p>
                  </a:txBody>
                  <a:tcPr marL="9525" marR="9525" marT="9525" marB="0" anchor="b"/>
                </a:tc>
                <a:tc>
                  <a:txBody>
                    <a:bodyPr/>
                    <a:lstStyle/>
                    <a:p>
                      <a:pPr algn="ctr" fontAlgn="b"/>
                      <a:r>
                        <a:rPr lang="pt-BR" sz="1300" u="none" strike="noStrike" dirty="0"/>
                        <a:t>14.76%</a:t>
                      </a:r>
                      <a:endParaRPr lang="pt-BR" sz="1300" b="0" i="0" u="none" strike="noStrike" dirty="0">
                        <a:solidFill>
                          <a:srgbClr val="000000"/>
                        </a:solidFill>
                        <a:latin typeface="Calibri"/>
                      </a:endParaRPr>
                    </a:p>
                  </a:txBody>
                  <a:tcPr marL="9525" marR="9525" marT="9525" marB="0" anchor="b"/>
                </a:tc>
              </a:tr>
              <a:tr h="155729">
                <a:tc>
                  <a:txBody>
                    <a:bodyPr/>
                    <a:lstStyle/>
                    <a:p>
                      <a:pPr algn="l" fontAlgn="b"/>
                      <a:r>
                        <a:rPr lang="pt-BR" sz="1300" u="none" strike="noStrike"/>
                        <a:t>Itaim Paulista</a:t>
                      </a:r>
                      <a:endParaRPr lang="pt-BR" sz="1300" b="0" i="0" u="none" strike="noStrike">
                        <a:solidFill>
                          <a:srgbClr val="000000"/>
                        </a:solidFill>
                        <a:latin typeface="Calibri"/>
                      </a:endParaRPr>
                    </a:p>
                  </a:txBody>
                  <a:tcPr marL="9525" marR="9525" marT="9525" marB="0" anchor="b"/>
                </a:tc>
                <a:tc>
                  <a:txBody>
                    <a:bodyPr/>
                    <a:lstStyle/>
                    <a:p>
                      <a:pPr algn="ctr" fontAlgn="b"/>
                      <a:r>
                        <a:rPr lang="pt-BR" sz="1300" u="none" strike="noStrike" dirty="0"/>
                        <a:t>14.98%</a:t>
                      </a:r>
                      <a:endParaRPr lang="pt-BR" sz="1300" b="0" i="0" u="none" strike="noStrike" dirty="0">
                        <a:solidFill>
                          <a:srgbClr val="000000"/>
                        </a:solidFill>
                        <a:latin typeface="Calibri"/>
                      </a:endParaRPr>
                    </a:p>
                  </a:txBody>
                  <a:tcPr marL="9525" marR="9525" marT="9525" marB="0" anchor="b"/>
                </a:tc>
              </a:tr>
              <a:tr h="155729">
                <a:tc>
                  <a:txBody>
                    <a:bodyPr/>
                    <a:lstStyle/>
                    <a:p>
                      <a:pPr algn="l" fontAlgn="b"/>
                      <a:r>
                        <a:rPr lang="pt-BR" sz="1300" u="none" strike="noStrike"/>
                        <a:t>Itaquera</a:t>
                      </a:r>
                      <a:endParaRPr lang="pt-BR" sz="1300" b="0" i="0" u="none" strike="noStrike">
                        <a:solidFill>
                          <a:srgbClr val="000000"/>
                        </a:solidFill>
                        <a:latin typeface="Calibri"/>
                      </a:endParaRPr>
                    </a:p>
                  </a:txBody>
                  <a:tcPr marL="9525" marR="9525" marT="9525" marB="0" anchor="b"/>
                </a:tc>
                <a:tc>
                  <a:txBody>
                    <a:bodyPr/>
                    <a:lstStyle/>
                    <a:p>
                      <a:pPr algn="ctr" fontAlgn="b"/>
                      <a:r>
                        <a:rPr lang="pt-BR" sz="1300" u="none" strike="noStrike" dirty="0"/>
                        <a:t>11.69%</a:t>
                      </a:r>
                      <a:endParaRPr lang="pt-BR" sz="1300" b="0" i="0" u="none" strike="noStrike" dirty="0">
                        <a:solidFill>
                          <a:srgbClr val="000000"/>
                        </a:solidFill>
                        <a:latin typeface="Calibri"/>
                      </a:endParaRPr>
                    </a:p>
                  </a:txBody>
                  <a:tcPr marL="9525" marR="9525" marT="9525" marB="0" anchor="b"/>
                </a:tc>
              </a:tr>
              <a:tr h="155729">
                <a:tc>
                  <a:txBody>
                    <a:bodyPr/>
                    <a:lstStyle/>
                    <a:p>
                      <a:pPr algn="l" fontAlgn="b"/>
                      <a:r>
                        <a:rPr lang="pt-BR" sz="1300" u="none" strike="noStrike"/>
                        <a:t>Jabaquara</a:t>
                      </a:r>
                      <a:endParaRPr lang="pt-BR" sz="1300" b="0" i="0" u="none" strike="noStrike">
                        <a:solidFill>
                          <a:srgbClr val="000000"/>
                        </a:solidFill>
                        <a:latin typeface="Calibri"/>
                      </a:endParaRPr>
                    </a:p>
                  </a:txBody>
                  <a:tcPr marL="9525" marR="9525" marT="9525" marB="0" anchor="b"/>
                </a:tc>
                <a:tc>
                  <a:txBody>
                    <a:bodyPr/>
                    <a:lstStyle/>
                    <a:p>
                      <a:pPr algn="ctr" fontAlgn="b"/>
                      <a:r>
                        <a:rPr lang="pt-BR" sz="1300" u="none" strike="noStrike" dirty="0"/>
                        <a:t>16.49%</a:t>
                      </a:r>
                      <a:endParaRPr lang="pt-BR" sz="1300" b="0" i="0" u="none" strike="noStrike" dirty="0">
                        <a:solidFill>
                          <a:srgbClr val="000000"/>
                        </a:solidFill>
                        <a:latin typeface="Calibri"/>
                      </a:endParaRPr>
                    </a:p>
                  </a:txBody>
                  <a:tcPr marL="9525" marR="9525" marT="9525" marB="0" anchor="b"/>
                </a:tc>
              </a:tr>
              <a:tr h="155729">
                <a:tc>
                  <a:txBody>
                    <a:bodyPr/>
                    <a:lstStyle/>
                    <a:p>
                      <a:pPr algn="l" fontAlgn="b"/>
                      <a:r>
                        <a:rPr lang="pt-BR" sz="1300" u="none" strike="noStrike"/>
                        <a:t>Jaçanã / Tremembé</a:t>
                      </a:r>
                      <a:endParaRPr lang="pt-BR" sz="1300" b="0" i="0" u="none" strike="noStrike">
                        <a:solidFill>
                          <a:srgbClr val="000000"/>
                        </a:solidFill>
                        <a:latin typeface="Calibri"/>
                      </a:endParaRPr>
                    </a:p>
                  </a:txBody>
                  <a:tcPr marL="9525" marR="9525" marT="9525" marB="0" anchor="b"/>
                </a:tc>
                <a:tc>
                  <a:txBody>
                    <a:bodyPr/>
                    <a:lstStyle/>
                    <a:p>
                      <a:pPr algn="ctr" fontAlgn="b"/>
                      <a:r>
                        <a:rPr lang="pt-BR" sz="1300" u="none" strike="noStrike" dirty="0"/>
                        <a:t>10.60%</a:t>
                      </a:r>
                      <a:endParaRPr lang="pt-BR" sz="1300" b="0" i="0" u="none" strike="noStrike" dirty="0">
                        <a:solidFill>
                          <a:srgbClr val="000000"/>
                        </a:solidFill>
                        <a:latin typeface="Calibri"/>
                      </a:endParaRPr>
                    </a:p>
                  </a:txBody>
                  <a:tcPr marL="9525" marR="9525" marT="9525" marB="0" anchor="b"/>
                </a:tc>
              </a:tr>
              <a:tr h="155729">
                <a:tc>
                  <a:txBody>
                    <a:bodyPr/>
                    <a:lstStyle/>
                    <a:p>
                      <a:pPr algn="l" fontAlgn="b"/>
                      <a:r>
                        <a:rPr lang="pt-BR" sz="1300" u="none" strike="noStrike" dirty="0"/>
                        <a:t>Lapa</a:t>
                      </a:r>
                      <a:endParaRPr lang="pt-BR" sz="1300" b="0" i="0" u="none" strike="noStrike" dirty="0">
                        <a:solidFill>
                          <a:srgbClr val="000000"/>
                        </a:solidFill>
                        <a:latin typeface="Calibri"/>
                      </a:endParaRPr>
                    </a:p>
                  </a:txBody>
                  <a:tcPr marL="9525" marR="9525" marT="9525" marB="0" anchor="b"/>
                </a:tc>
                <a:tc>
                  <a:txBody>
                    <a:bodyPr/>
                    <a:lstStyle/>
                    <a:p>
                      <a:pPr algn="ctr" fontAlgn="b"/>
                      <a:r>
                        <a:rPr lang="pt-BR" sz="1300" u="none" strike="noStrike" dirty="0"/>
                        <a:t>11.64%</a:t>
                      </a:r>
                      <a:endParaRPr lang="pt-BR" sz="1300" b="0" i="0" u="none" strike="noStrike" dirty="0">
                        <a:solidFill>
                          <a:srgbClr val="000000"/>
                        </a:solidFill>
                        <a:latin typeface="Calibri"/>
                      </a:endParaRPr>
                    </a:p>
                  </a:txBody>
                  <a:tcPr marL="9525" marR="9525" marT="9525" marB="0" anchor="b"/>
                </a:tc>
              </a:tr>
            </a:tbl>
          </a:graphicData>
        </a:graphic>
      </p:graphicFrame>
      <p:graphicFrame>
        <p:nvGraphicFramePr>
          <p:cNvPr id="7" name="Tabela 6"/>
          <p:cNvGraphicFramePr>
            <a:graphicFrameLocks noGrp="1"/>
          </p:cNvGraphicFramePr>
          <p:nvPr/>
        </p:nvGraphicFramePr>
        <p:xfrm>
          <a:off x="4211960" y="2942808"/>
          <a:ext cx="2808312" cy="3592488"/>
        </p:xfrm>
        <a:graphic>
          <a:graphicData uri="http://schemas.openxmlformats.org/drawingml/2006/table">
            <a:tbl>
              <a:tblPr bandRow="1">
                <a:tableStyleId>{0E3FDE45-AF77-4B5C-9715-49D594BDF05E}</a:tableStyleId>
              </a:tblPr>
              <a:tblGrid>
                <a:gridCol w="1800200"/>
                <a:gridCol w="1008112"/>
              </a:tblGrid>
              <a:tr h="270168">
                <a:tc>
                  <a:txBody>
                    <a:bodyPr/>
                    <a:lstStyle/>
                    <a:p>
                      <a:pPr algn="l" fontAlgn="b"/>
                      <a:r>
                        <a:rPr lang="pt-BR" sz="1300" b="1" u="none" strike="noStrike" dirty="0"/>
                        <a:t>Subprefeitura</a:t>
                      </a:r>
                      <a:endParaRPr lang="pt-BR" sz="1300" b="1" i="0" u="none" strike="noStrike" dirty="0">
                        <a:solidFill>
                          <a:srgbClr val="FFFFFF"/>
                        </a:solidFill>
                        <a:latin typeface="Calibri"/>
                      </a:endParaRPr>
                    </a:p>
                  </a:txBody>
                  <a:tcPr marL="9525" marR="9525" marT="9525" marB="0" anchor="b"/>
                </a:tc>
                <a:tc>
                  <a:txBody>
                    <a:bodyPr/>
                    <a:lstStyle/>
                    <a:p>
                      <a:pPr algn="ctr" fontAlgn="b"/>
                      <a:r>
                        <a:rPr lang="pt-BR" sz="1300" b="1" u="none" strike="noStrike" dirty="0" err="1" smtClean="0"/>
                        <a:t>Tx</a:t>
                      </a:r>
                      <a:r>
                        <a:rPr lang="pt-BR" sz="1300" b="1" u="none" strike="noStrike" dirty="0" smtClean="0"/>
                        <a:t> distorção</a:t>
                      </a:r>
                      <a:endParaRPr lang="pt-BR" sz="1300" b="1" i="0" u="none" strike="noStrike" dirty="0">
                        <a:solidFill>
                          <a:srgbClr val="FFFFFF"/>
                        </a:solidFill>
                        <a:latin typeface="Calibri"/>
                      </a:endParaRPr>
                    </a:p>
                  </a:txBody>
                  <a:tcPr marL="9525" marR="9525" marT="9525" marB="0" anchor="b"/>
                </a:tc>
              </a:tr>
              <a:tr h="190500">
                <a:tc>
                  <a:txBody>
                    <a:bodyPr/>
                    <a:lstStyle/>
                    <a:p>
                      <a:pPr algn="l" fontAlgn="b"/>
                      <a:r>
                        <a:rPr lang="pt-BR" sz="1300" u="none" strike="noStrike" dirty="0" err="1"/>
                        <a:t>M´Boi</a:t>
                      </a:r>
                      <a:r>
                        <a:rPr lang="pt-BR" sz="1300" u="none" strike="noStrike" dirty="0"/>
                        <a:t> Mirim</a:t>
                      </a:r>
                      <a:endParaRPr lang="pt-BR" sz="1300" b="0" i="0" u="none" strike="noStrike" dirty="0">
                        <a:solidFill>
                          <a:srgbClr val="000000"/>
                        </a:solidFill>
                        <a:latin typeface="Calibri"/>
                      </a:endParaRPr>
                    </a:p>
                  </a:txBody>
                  <a:tcPr marL="9525" marR="9525" marT="9525" marB="0" anchor="b"/>
                </a:tc>
                <a:tc>
                  <a:txBody>
                    <a:bodyPr/>
                    <a:lstStyle/>
                    <a:p>
                      <a:pPr algn="ctr" fontAlgn="b"/>
                      <a:r>
                        <a:rPr lang="pt-BR" sz="1300" u="none" strike="noStrike"/>
                        <a:t>14.32%</a:t>
                      </a:r>
                      <a:endParaRPr lang="pt-BR" sz="1300" b="0" i="0" u="none" strike="noStrike">
                        <a:solidFill>
                          <a:srgbClr val="000000"/>
                        </a:solidFill>
                        <a:latin typeface="Calibri"/>
                      </a:endParaRPr>
                    </a:p>
                  </a:txBody>
                  <a:tcPr marL="9525" marR="9525" marT="9525" marB="0" anchor="b"/>
                </a:tc>
              </a:tr>
              <a:tr h="190500">
                <a:tc>
                  <a:txBody>
                    <a:bodyPr/>
                    <a:lstStyle/>
                    <a:p>
                      <a:pPr algn="l" fontAlgn="b"/>
                      <a:r>
                        <a:rPr lang="pt-BR" sz="1300" u="none" strike="noStrike" dirty="0"/>
                        <a:t>Mooca</a:t>
                      </a:r>
                      <a:endParaRPr lang="pt-BR" sz="1300" b="0" i="0" u="none" strike="noStrike" dirty="0">
                        <a:solidFill>
                          <a:srgbClr val="000000"/>
                        </a:solidFill>
                        <a:latin typeface="Calibri"/>
                      </a:endParaRPr>
                    </a:p>
                  </a:txBody>
                  <a:tcPr marL="9525" marR="9525" marT="9525" marB="0" anchor="b"/>
                </a:tc>
                <a:tc>
                  <a:txBody>
                    <a:bodyPr/>
                    <a:lstStyle/>
                    <a:p>
                      <a:pPr algn="ctr" fontAlgn="b"/>
                      <a:r>
                        <a:rPr lang="pt-BR" sz="1300" u="none" strike="noStrike"/>
                        <a:t>12.57%</a:t>
                      </a:r>
                      <a:endParaRPr lang="pt-BR" sz="1300" b="0" i="0" u="none" strike="noStrike">
                        <a:solidFill>
                          <a:srgbClr val="000000"/>
                        </a:solidFill>
                        <a:latin typeface="Calibri"/>
                      </a:endParaRPr>
                    </a:p>
                  </a:txBody>
                  <a:tcPr marL="9525" marR="9525" marT="9525" marB="0" anchor="b"/>
                </a:tc>
              </a:tr>
              <a:tr h="190500">
                <a:tc>
                  <a:txBody>
                    <a:bodyPr/>
                    <a:lstStyle/>
                    <a:p>
                      <a:pPr algn="l" fontAlgn="b"/>
                      <a:r>
                        <a:rPr lang="pt-BR" sz="1300" u="none" strike="noStrike" dirty="0"/>
                        <a:t>Parelheiros</a:t>
                      </a:r>
                      <a:endParaRPr lang="pt-BR" sz="1300" b="0" i="0" u="none" strike="noStrike" dirty="0">
                        <a:solidFill>
                          <a:srgbClr val="000000"/>
                        </a:solidFill>
                        <a:latin typeface="Calibri"/>
                      </a:endParaRPr>
                    </a:p>
                  </a:txBody>
                  <a:tcPr marL="9525" marR="9525" marT="9525" marB="0" anchor="b"/>
                </a:tc>
                <a:tc>
                  <a:txBody>
                    <a:bodyPr/>
                    <a:lstStyle/>
                    <a:p>
                      <a:pPr algn="ctr" fontAlgn="b"/>
                      <a:r>
                        <a:rPr lang="pt-BR" sz="1300" u="none" strike="noStrike"/>
                        <a:t>12.90%</a:t>
                      </a:r>
                      <a:endParaRPr lang="pt-BR" sz="1300" b="0" i="0" u="none" strike="noStrike">
                        <a:solidFill>
                          <a:srgbClr val="000000"/>
                        </a:solidFill>
                        <a:latin typeface="Calibri"/>
                      </a:endParaRPr>
                    </a:p>
                  </a:txBody>
                  <a:tcPr marL="9525" marR="9525" marT="9525" marB="0" anchor="b"/>
                </a:tc>
              </a:tr>
              <a:tr h="190500">
                <a:tc>
                  <a:txBody>
                    <a:bodyPr/>
                    <a:lstStyle/>
                    <a:p>
                      <a:pPr algn="l" fontAlgn="b"/>
                      <a:r>
                        <a:rPr lang="pt-BR" sz="1300" u="none" strike="noStrike" dirty="0"/>
                        <a:t>Penha</a:t>
                      </a:r>
                      <a:endParaRPr lang="pt-BR" sz="1300" b="0" i="0" u="none" strike="noStrike" dirty="0">
                        <a:solidFill>
                          <a:srgbClr val="000000"/>
                        </a:solidFill>
                        <a:latin typeface="Calibri"/>
                      </a:endParaRPr>
                    </a:p>
                  </a:txBody>
                  <a:tcPr marL="9525" marR="9525" marT="9525" marB="0" anchor="b"/>
                </a:tc>
                <a:tc>
                  <a:txBody>
                    <a:bodyPr/>
                    <a:lstStyle/>
                    <a:p>
                      <a:pPr algn="ctr" fontAlgn="b"/>
                      <a:r>
                        <a:rPr lang="pt-BR" sz="1300" u="none" strike="noStrike"/>
                        <a:t>11.65%</a:t>
                      </a:r>
                      <a:endParaRPr lang="pt-BR" sz="1300" b="0" i="0" u="none" strike="noStrike">
                        <a:solidFill>
                          <a:srgbClr val="000000"/>
                        </a:solidFill>
                        <a:latin typeface="Calibri"/>
                      </a:endParaRPr>
                    </a:p>
                  </a:txBody>
                  <a:tcPr marL="9525" marR="9525" marT="9525" marB="0" anchor="b"/>
                </a:tc>
              </a:tr>
              <a:tr h="190500">
                <a:tc>
                  <a:txBody>
                    <a:bodyPr/>
                    <a:lstStyle/>
                    <a:p>
                      <a:pPr algn="l" fontAlgn="b"/>
                      <a:r>
                        <a:rPr lang="pt-BR" sz="1300" u="none" strike="noStrike" dirty="0"/>
                        <a:t>Perus</a:t>
                      </a:r>
                      <a:endParaRPr lang="pt-BR" sz="1300" b="0" i="0" u="none" strike="noStrike" dirty="0">
                        <a:solidFill>
                          <a:srgbClr val="000000"/>
                        </a:solidFill>
                        <a:latin typeface="Calibri"/>
                      </a:endParaRPr>
                    </a:p>
                  </a:txBody>
                  <a:tcPr marL="9525" marR="9525" marT="9525" marB="0" anchor="b"/>
                </a:tc>
                <a:tc>
                  <a:txBody>
                    <a:bodyPr/>
                    <a:lstStyle/>
                    <a:p>
                      <a:pPr algn="ctr" fontAlgn="b"/>
                      <a:r>
                        <a:rPr lang="pt-BR" sz="1300" u="none" strike="noStrike"/>
                        <a:t>11.41%</a:t>
                      </a:r>
                      <a:endParaRPr lang="pt-BR" sz="1300" b="0" i="0" u="none" strike="noStrike">
                        <a:solidFill>
                          <a:srgbClr val="000000"/>
                        </a:solidFill>
                        <a:latin typeface="Calibri"/>
                      </a:endParaRPr>
                    </a:p>
                  </a:txBody>
                  <a:tcPr marL="9525" marR="9525" marT="9525" marB="0" anchor="b"/>
                </a:tc>
              </a:tr>
              <a:tr h="190500">
                <a:tc>
                  <a:txBody>
                    <a:bodyPr/>
                    <a:lstStyle/>
                    <a:p>
                      <a:pPr algn="l" fontAlgn="b"/>
                      <a:r>
                        <a:rPr lang="pt-BR" sz="1300" u="none" strike="noStrike" dirty="0"/>
                        <a:t>Pinheiros</a:t>
                      </a:r>
                      <a:endParaRPr lang="pt-BR" sz="1300" b="0" i="0" u="none" strike="noStrike" dirty="0">
                        <a:solidFill>
                          <a:srgbClr val="000000"/>
                        </a:solidFill>
                        <a:latin typeface="Calibri"/>
                      </a:endParaRPr>
                    </a:p>
                  </a:txBody>
                  <a:tcPr marL="9525" marR="9525" marT="9525" marB="0" anchor="b"/>
                </a:tc>
                <a:tc>
                  <a:txBody>
                    <a:bodyPr/>
                    <a:lstStyle/>
                    <a:p>
                      <a:pPr algn="ctr" fontAlgn="b"/>
                      <a:r>
                        <a:rPr lang="pt-BR" sz="1300" u="none" strike="noStrike"/>
                        <a:t>12.24%</a:t>
                      </a:r>
                      <a:endParaRPr lang="pt-BR" sz="1300" b="0" i="0" u="none" strike="noStrike">
                        <a:solidFill>
                          <a:srgbClr val="000000"/>
                        </a:solidFill>
                        <a:latin typeface="Calibri"/>
                      </a:endParaRPr>
                    </a:p>
                  </a:txBody>
                  <a:tcPr marL="9525" marR="9525" marT="9525" marB="0" anchor="b"/>
                </a:tc>
              </a:tr>
              <a:tr h="190500">
                <a:tc>
                  <a:txBody>
                    <a:bodyPr/>
                    <a:lstStyle/>
                    <a:p>
                      <a:pPr algn="l" fontAlgn="b"/>
                      <a:r>
                        <a:rPr lang="pt-BR" sz="1300" u="none" strike="noStrike" dirty="0"/>
                        <a:t>Pirituba</a:t>
                      </a:r>
                      <a:endParaRPr lang="pt-BR" sz="1300" b="0" i="0" u="none" strike="noStrike" dirty="0">
                        <a:solidFill>
                          <a:srgbClr val="000000"/>
                        </a:solidFill>
                        <a:latin typeface="Calibri"/>
                      </a:endParaRPr>
                    </a:p>
                  </a:txBody>
                  <a:tcPr marL="9525" marR="9525" marT="9525" marB="0" anchor="b"/>
                </a:tc>
                <a:tc>
                  <a:txBody>
                    <a:bodyPr/>
                    <a:lstStyle/>
                    <a:p>
                      <a:pPr algn="ctr" fontAlgn="b"/>
                      <a:r>
                        <a:rPr lang="pt-BR" sz="1300" u="none" strike="noStrike"/>
                        <a:t>13.98%</a:t>
                      </a:r>
                      <a:endParaRPr lang="pt-BR" sz="1300" b="0" i="0" u="none" strike="noStrike">
                        <a:solidFill>
                          <a:srgbClr val="000000"/>
                        </a:solidFill>
                        <a:latin typeface="Calibri"/>
                      </a:endParaRPr>
                    </a:p>
                  </a:txBody>
                  <a:tcPr marL="9525" marR="9525" marT="9525" marB="0" anchor="b"/>
                </a:tc>
              </a:tr>
              <a:tr h="190500">
                <a:tc>
                  <a:txBody>
                    <a:bodyPr/>
                    <a:lstStyle/>
                    <a:p>
                      <a:pPr algn="l" fontAlgn="b"/>
                      <a:r>
                        <a:rPr lang="pt-BR" sz="1300" u="none" strike="noStrike"/>
                        <a:t>Santana/Tucuruvi</a:t>
                      </a:r>
                      <a:endParaRPr lang="pt-BR" sz="1300" b="0" i="0" u="none" strike="noStrike">
                        <a:solidFill>
                          <a:srgbClr val="000000"/>
                        </a:solidFill>
                        <a:latin typeface="Calibri"/>
                      </a:endParaRPr>
                    </a:p>
                  </a:txBody>
                  <a:tcPr marL="9525" marR="9525" marT="9525" marB="0" anchor="b"/>
                </a:tc>
                <a:tc>
                  <a:txBody>
                    <a:bodyPr/>
                    <a:lstStyle/>
                    <a:p>
                      <a:pPr algn="ctr" fontAlgn="b"/>
                      <a:r>
                        <a:rPr lang="pt-BR" sz="1300" u="none" strike="noStrike" dirty="0"/>
                        <a:t>13.69%</a:t>
                      </a:r>
                      <a:endParaRPr lang="pt-BR" sz="1300" b="0" i="0" u="none" strike="noStrike" dirty="0">
                        <a:solidFill>
                          <a:srgbClr val="000000"/>
                        </a:solidFill>
                        <a:latin typeface="Calibri"/>
                      </a:endParaRPr>
                    </a:p>
                  </a:txBody>
                  <a:tcPr marL="9525" marR="9525" marT="9525" marB="0" anchor="b"/>
                </a:tc>
              </a:tr>
              <a:tr h="190500">
                <a:tc>
                  <a:txBody>
                    <a:bodyPr/>
                    <a:lstStyle/>
                    <a:p>
                      <a:pPr algn="l" fontAlgn="b"/>
                      <a:r>
                        <a:rPr lang="pt-BR" sz="1300" u="none" strike="noStrike"/>
                        <a:t>Santo Amaro</a:t>
                      </a:r>
                      <a:endParaRPr lang="pt-BR" sz="1300" b="0" i="0" u="none" strike="noStrike">
                        <a:solidFill>
                          <a:srgbClr val="000000"/>
                        </a:solidFill>
                        <a:latin typeface="Calibri"/>
                      </a:endParaRPr>
                    </a:p>
                  </a:txBody>
                  <a:tcPr marL="9525" marR="9525" marT="9525" marB="0" anchor="b"/>
                </a:tc>
                <a:tc>
                  <a:txBody>
                    <a:bodyPr/>
                    <a:lstStyle/>
                    <a:p>
                      <a:pPr algn="ctr" fontAlgn="b"/>
                      <a:r>
                        <a:rPr lang="pt-BR" sz="1300" u="none" strike="noStrike" dirty="0"/>
                        <a:t>12.25%</a:t>
                      </a:r>
                      <a:endParaRPr lang="pt-BR" sz="1300" b="0" i="0" u="none" strike="noStrike" dirty="0">
                        <a:solidFill>
                          <a:srgbClr val="000000"/>
                        </a:solidFill>
                        <a:latin typeface="Calibri"/>
                      </a:endParaRPr>
                    </a:p>
                  </a:txBody>
                  <a:tcPr marL="9525" marR="9525" marT="9525" marB="0" anchor="b"/>
                </a:tc>
              </a:tr>
              <a:tr h="190500">
                <a:tc>
                  <a:txBody>
                    <a:bodyPr/>
                    <a:lstStyle/>
                    <a:p>
                      <a:pPr algn="l" fontAlgn="b"/>
                      <a:r>
                        <a:rPr lang="pt-BR" sz="1300" u="none" strike="noStrike"/>
                        <a:t>São Mateus</a:t>
                      </a:r>
                      <a:endParaRPr lang="pt-BR" sz="1300" b="0" i="0" u="none" strike="noStrike">
                        <a:solidFill>
                          <a:srgbClr val="000000"/>
                        </a:solidFill>
                        <a:latin typeface="Calibri"/>
                      </a:endParaRPr>
                    </a:p>
                  </a:txBody>
                  <a:tcPr marL="9525" marR="9525" marT="9525" marB="0" anchor="b"/>
                </a:tc>
                <a:tc>
                  <a:txBody>
                    <a:bodyPr/>
                    <a:lstStyle/>
                    <a:p>
                      <a:pPr algn="ctr" fontAlgn="b"/>
                      <a:r>
                        <a:rPr lang="pt-BR" sz="1300" u="none" strike="noStrike" dirty="0"/>
                        <a:t>11.73%</a:t>
                      </a:r>
                      <a:endParaRPr lang="pt-BR" sz="1300" b="0" i="0" u="none" strike="noStrike" dirty="0">
                        <a:solidFill>
                          <a:srgbClr val="000000"/>
                        </a:solidFill>
                        <a:latin typeface="Calibri"/>
                      </a:endParaRPr>
                    </a:p>
                  </a:txBody>
                  <a:tcPr marL="9525" marR="9525" marT="9525" marB="0" anchor="b"/>
                </a:tc>
              </a:tr>
              <a:tr h="190500">
                <a:tc>
                  <a:txBody>
                    <a:bodyPr/>
                    <a:lstStyle/>
                    <a:p>
                      <a:pPr algn="l" fontAlgn="b"/>
                      <a:r>
                        <a:rPr lang="pt-BR" sz="1300" u="none" strike="noStrike"/>
                        <a:t>São Miguel</a:t>
                      </a:r>
                      <a:endParaRPr lang="pt-BR" sz="1300" b="0" i="0" u="none" strike="noStrike">
                        <a:solidFill>
                          <a:srgbClr val="000000"/>
                        </a:solidFill>
                        <a:latin typeface="Calibri"/>
                      </a:endParaRPr>
                    </a:p>
                  </a:txBody>
                  <a:tcPr marL="9525" marR="9525" marT="9525" marB="0" anchor="b"/>
                </a:tc>
                <a:tc>
                  <a:txBody>
                    <a:bodyPr/>
                    <a:lstStyle/>
                    <a:p>
                      <a:pPr algn="ctr" fontAlgn="b"/>
                      <a:r>
                        <a:rPr lang="pt-BR" sz="1300" u="none" strike="noStrike" dirty="0"/>
                        <a:t>12.85%</a:t>
                      </a:r>
                      <a:endParaRPr lang="pt-BR" sz="1300" b="0" i="0" u="none" strike="noStrike" dirty="0">
                        <a:solidFill>
                          <a:srgbClr val="000000"/>
                        </a:solidFill>
                        <a:latin typeface="Calibri"/>
                      </a:endParaRPr>
                    </a:p>
                  </a:txBody>
                  <a:tcPr marL="9525" marR="9525" marT="9525" marB="0" anchor="b"/>
                </a:tc>
              </a:tr>
              <a:tr h="190500">
                <a:tc>
                  <a:txBody>
                    <a:bodyPr/>
                    <a:lstStyle/>
                    <a:p>
                      <a:pPr algn="l" fontAlgn="b"/>
                      <a:r>
                        <a:rPr lang="pt-BR" sz="1300" u="none" strike="noStrike"/>
                        <a:t>Sé</a:t>
                      </a:r>
                      <a:endParaRPr lang="pt-BR" sz="1300" b="0" i="0" u="none" strike="noStrike">
                        <a:solidFill>
                          <a:srgbClr val="000000"/>
                        </a:solidFill>
                        <a:latin typeface="Calibri"/>
                      </a:endParaRPr>
                    </a:p>
                  </a:txBody>
                  <a:tcPr marL="9525" marR="9525" marT="9525" marB="0" anchor="b"/>
                </a:tc>
                <a:tc>
                  <a:txBody>
                    <a:bodyPr/>
                    <a:lstStyle/>
                    <a:p>
                      <a:pPr algn="ctr" fontAlgn="b"/>
                      <a:r>
                        <a:rPr lang="pt-BR" sz="1300" u="none" strike="noStrike" dirty="0"/>
                        <a:t>13.21%</a:t>
                      </a:r>
                      <a:endParaRPr lang="pt-BR" sz="1300" b="0" i="0" u="none" strike="noStrike" dirty="0">
                        <a:solidFill>
                          <a:srgbClr val="000000"/>
                        </a:solidFill>
                        <a:latin typeface="Calibri"/>
                      </a:endParaRPr>
                    </a:p>
                  </a:txBody>
                  <a:tcPr marL="9525" marR="9525" marT="9525" marB="0" anchor="b"/>
                </a:tc>
              </a:tr>
              <a:tr h="190500">
                <a:tc>
                  <a:txBody>
                    <a:bodyPr/>
                    <a:lstStyle/>
                    <a:p>
                      <a:pPr algn="l" fontAlgn="b"/>
                      <a:r>
                        <a:rPr lang="pt-BR" sz="1300" u="none" strike="noStrike"/>
                        <a:t>Vila Maria/Vila Guilherme</a:t>
                      </a:r>
                      <a:endParaRPr lang="pt-BR" sz="1300" b="0" i="0" u="none" strike="noStrike">
                        <a:solidFill>
                          <a:srgbClr val="000000"/>
                        </a:solidFill>
                        <a:latin typeface="Calibri"/>
                      </a:endParaRPr>
                    </a:p>
                  </a:txBody>
                  <a:tcPr marL="9525" marR="9525" marT="9525" marB="0" anchor="b"/>
                </a:tc>
                <a:tc>
                  <a:txBody>
                    <a:bodyPr/>
                    <a:lstStyle/>
                    <a:p>
                      <a:pPr algn="ctr" fontAlgn="b"/>
                      <a:r>
                        <a:rPr lang="pt-BR" sz="1300" u="none" strike="noStrike" dirty="0"/>
                        <a:t>14.78%</a:t>
                      </a:r>
                      <a:endParaRPr lang="pt-BR" sz="1300" b="0" i="0" u="none" strike="noStrike" dirty="0">
                        <a:solidFill>
                          <a:srgbClr val="000000"/>
                        </a:solidFill>
                        <a:latin typeface="Calibri"/>
                      </a:endParaRPr>
                    </a:p>
                  </a:txBody>
                  <a:tcPr marL="9525" marR="9525" marT="9525" marB="0" anchor="b"/>
                </a:tc>
              </a:tr>
              <a:tr h="190500">
                <a:tc>
                  <a:txBody>
                    <a:bodyPr/>
                    <a:lstStyle/>
                    <a:p>
                      <a:pPr algn="l" fontAlgn="b"/>
                      <a:r>
                        <a:rPr lang="pt-BR" sz="1300" u="none" strike="noStrike"/>
                        <a:t>Vila Mariana</a:t>
                      </a:r>
                      <a:endParaRPr lang="pt-BR" sz="1300" b="0" i="0" u="none" strike="noStrike">
                        <a:solidFill>
                          <a:srgbClr val="000000"/>
                        </a:solidFill>
                        <a:latin typeface="Calibri"/>
                      </a:endParaRPr>
                    </a:p>
                  </a:txBody>
                  <a:tcPr marL="9525" marR="9525" marT="9525" marB="0" anchor="b"/>
                </a:tc>
                <a:tc>
                  <a:txBody>
                    <a:bodyPr/>
                    <a:lstStyle/>
                    <a:p>
                      <a:pPr algn="ctr" fontAlgn="b"/>
                      <a:r>
                        <a:rPr lang="pt-BR" sz="1300" u="none" strike="noStrike" dirty="0"/>
                        <a:t>14.85%</a:t>
                      </a:r>
                      <a:endParaRPr lang="pt-BR" sz="1300" b="0" i="0" u="none" strike="noStrike" dirty="0">
                        <a:solidFill>
                          <a:srgbClr val="000000"/>
                        </a:solidFill>
                        <a:latin typeface="Calibri"/>
                      </a:endParaRPr>
                    </a:p>
                  </a:txBody>
                  <a:tcPr marL="9525" marR="9525" marT="9525" marB="0" anchor="b"/>
                </a:tc>
              </a:tr>
              <a:tr h="190500">
                <a:tc>
                  <a:txBody>
                    <a:bodyPr/>
                    <a:lstStyle/>
                    <a:p>
                      <a:pPr algn="l" fontAlgn="b"/>
                      <a:r>
                        <a:rPr lang="pt-BR" sz="1300" u="none" strike="noStrike"/>
                        <a:t>Vila Prudente/Sapopemba</a:t>
                      </a:r>
                      <a:endParaRPr lang="pt-BR" sz="1300" b="0" i="0" u="none" strike="noStrike">
                        <a:solidFill>
                          <a:srgbClr val="000000"/>
                        </a:solidFill>
                        <a:latin typeface="Calibri"/>
                      </a:endParaRPr>
                    </a:p>
                  </a:txBody>
                  <a:tcPr marL="9525" marR="9525" marT="9525" marB="0" anchor="b"/>
                </a:tc>
                <a:tc>
                  <a:txBody>
                    <a:bodyPr/>
                    <a:lstStyle/>
                    <a:p>
                      <a:pPr algn="ctr" fontAlgn="b"/>
                      <a:r>
                        <a:rPr lang="pt-BR" sz="1300" u="none" strike="noStrike" dirty="0"/>
                        <a:t>10.65%</a:t>
                      </a:r>
                      <a:endParaRPr lang="pt-BR" sz="1300" b="0" i="0" u="none" strike="noStrike" dirty="0">
                        <a:solidFill>
                          <a:srgbClr val="000000"/>
                        </a:solidFill>
                        <a:latin typeface="Calibri"/>
                      </a:endParaRPr>
                    </a:p>
                  </a:txBody>
                  <a:tcPr marL="9525" marR="9525" marT="9525" marB="0" anchor="b"/>
                </a:tc>
              </a:tr>
              <a:tr h="190500">
                <a:tc>
                  <a:txBody>
                    <a:bodyPr/>
                    <a:lstStyle/>
                    <a:p>
                      <a:pPr algn="l" fontAlgn="b"/>
                      <a:r>
                        <a:rPr lang="pt-BR" sz="1300" b="1" u="none" strike="noStrike"/>
                        <a:t>Total geral</a:t>
                      </a:r>
                      <a:endParaRPr lang="pt-BR" sz="1300" b="1" i="0" u="none" strike="noStrike">
                        <a:solidFill>
                          <a:srgbClr val="000000"/>
                        </a:solidFill>
                        <a:latin typeface="Calibri"/>
                      </a:endParaRPr>
                    </a:p>
                  </a:txBody>
                  <a:tcPr marL="9525" marR="9525" marT="9525" marB="0" anchor="b"/>
                </a:tc>
                <a:tc>
                  <a:txBody>
                    <a:bodyPr/>
                    <a:lstStyle/>
                    <a:p>
                      <a:pPr algn="ctr" fontAlgn="b"/>
                      <a:r>
                        <a:rPr lang="pt-BR" sz="1300" b="1" u="none" strike="noStrike" dirty="0"/>
                        <a:t>13.45%</a:t>
                      </a:r>
                      <a:endParaRPr lang="pt-BR" sz="1300" b="1" i="0" u="none" strike="noStrike" dirty="0">
                        <a:solidFill>
                          <a:srgbClr val="000000"/>
                        </a:solidFill>
                        <a:latin typeface="Calibri"/>
                      </a:endParaRPr>
                    </a:p>
                  </a:txBody>
                  <a:tcPr marL="9525" marR="9525" marT="9525" marB="0" anchor="b"/>
                </a:tc>
              </a:tr>
            </a:tbl>
          </a:graphicData>
        </a:graphic>
      </p:graphicFrame>
      <p:sp>
        <p:nvSpPr>
          <p:cNvPr id="8" name="Retângulo 7"/>
          <p:cNvSpPr/>
          <p:nvPr/>
        </p:nvSpPr>
        <p:spPr>
          <a:xfrm>
            <a:off x="467544" y="2204864"/>
            <a:ext cx="7704856" cy="646331"/>
          </a:xfrm>
          <a:prstGeom prst="rect">
            <a:avLst/>
          </a:prstGeom>
        </p:spPr>
        <p:txBody>
          <a:bodyPr wrap="square">
            <a:spAutoFit/>
          </a:bodyPr>
          <a:lstStyle/>
          <a:p>
            <a:r>
              <a:rPr lang="pt-BR" dirty="0" smtClean="0"/>
              <a:t>Taxa de distorção idade-série no último ano do ensino fundamental da rede municipal, por subprefeituras de São Paulo, 2011</a:t>
            </a:r>
            <a:endParaRPr lang="pt-BR" dirty="0"/>
          </a:p>
        </p:txBody>
      </p:sp>
      <p:sp>
        <p:nvSpPr>
          <p:cNvPr id="47105" name="Rectangle 1"/>
          <p:cNvSpPr>
            <a:spLocks noChangeArrowheads="1"/>
          </p:cNvSpPr>
          <p:nvPr/>
        </p:nvSpPr>
        <p:spPr bwMode="auto">
          <a:xfrm rot="10800000" flipV="1">
            <a:off x="7092280" y="6309320"/>
            <a:ext cx="2088232"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0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Fonte</a:t>
            </a:r>
            <a:r>
              <a:rPr kumimoji="0" lang="pt-BR" sz="1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PMSP/SME, Indicadores de desempenho, 2011</a:t>
            </a:r>
            <a:endParaRPr kumimoji="0" lang="pt-B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tângulo de cantos arredondados 9"/>
          <p:cNvSpPr/>
          <p:nvPr/>
        </p:nvSpPr>
        <p:spPr>
          <a:xfrm>
            <a:off x="-36512" y="1412776"/>
            <a:ext cx="5400600" cy="792088"/>
          </a:xfrm>
          <a:prstGeom prst="roundRect">
            <a:avLst/>
          </a:prstGeom>
          <a:solidFill>
            <a:srgbClr val="C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p:cNvSpPr/>
          <p:nvPr/>
        </p:nvSpPr>
        <p:spPr>
          <a:xfrm>
            <a:off x="-36512" y="1484784"/>
            <a:ext cx="4977453" cy="584775"/>
          </a:xfrm>
          <a:prstGeom prst="rect">
            <a:avLst/>
          </a:prstGeom>
        </p:spPr>
        <p:txBody>
          <a:bodyPr wrap="none">
            <a:spAutoFit/>
          </a:bodyPr>
          <a:lstStyle/>
          <a:p>
            <a:r>
              <a:rPr lang="en-US" sz="3200" dirty="0" err="1" smtClean="0">
                <a:solidFill>
                  <a:schemeClr val="bg1"/>
                </a:solidFill>
              </a:rPr>
              <a:t>Permanência</a:t>
            </a:r>
            <a:r>
              <a:rPr lang="en-US" sz="3200" dirty="0" smtClean="0">
                <a:solidFill>
                  <a:schemeClr val="bg1"/>
                </a:solidFill>
              </a:rPr>
              <a:t> dos </a:t>
            </a:r>
            <a:r>
              <a:rPr lang="en-US" sz="3200" dirty="0" err="1" smtClean="0">
                <a:solidFill>
                  <a:schemeClr val="bg1"/>
                </a:solidFill>
              </a:rPr>
              <a:t>estudantes</a:t>
            </a:r>
            <a:endParaRPr lang="pt-BR" sz="3200" dirty="0">
              <a:solidFill>
                <a:schemeClr val="bg1"/>
              </a:solidFill>
            </a:endParaRPr>
          </a:p>
        </p:txBody>
      </p:sp>
      <p:sp>
        <p:nvSpPr>
          <p:cNvPr id="13" name="Título 1"/>
          <p:cNvSpPr>
            <a:spLocks noGrp="1"/>
          </p:cNvSpPr>
          <p:nvPr>
            <p:ph type="title"/>
          </p:nvPr>
        </p:nvSpPr>
        <p:spPr>
          <a:xfrm>
            <a:off x="395536" y="116632"/>
            <a:ext cx="8229600" cy="1143000"/>
          </a:xfrm>
        </p:spPr>
        <p:txBody>
          <a:bodyPr>
            <a:noAutofit/>
          </a:bodyPr>
          <a:lstStyle/>
          <a:p>
            <a:r>
              <a:rPr lang="en-US" sz="2800" dirty="0" err="1" smtClean="0">
                <a:solidFill>
                  <a:srgbClr val="C00000"/>
                </a:solidFill>
                <a:latin typeface="Arial Black" pitchFamily="34" charset="0"/>
              </a:rPr>
              <a:t>Desafios</a:t>
            </a:r>
            <a:r>
              <a:rPr lang="en-US" sz="2800" dirty="0" smtClean="0">
                <a:solidFill>
                  <a:srgbClr val="C00000"/>
                </a:solidFill>
                <a:latin typeface="Arial Black" pitchFamily="34" charset="0"/>
              </a:rPr>
              <a:t> </a:t>
            </a:r>
            <a:r>
              <a:rPr lang="en-US" sz="2800" dirty="0" err="1" smtClean="0">
                <a:solidFill>
                  <a:srgbClr val="C00000"/>
                </a:solidFill>
                <a:latin typeface="Arial Black" pitchFamily="34" charset="0"/>
              </a:rPr>
              <a:t>para</a:t>
            </a:r>
            <a:r>
              <a:rPr lang="en-US" sz="2800" dirty="0" smtClean="0">
                <a:solidFill>
                  <a:srgbClr val="C00000"/>
                </a:solidFill>
                <a:latin typeface="Arial Black" pitchFamily="34" charset="0"/>
              </a:rPr>
              <a:t> a </a:t>
            </a:r>
            <a:r>
              <a:rPr lang="en-US" sz="2800" dirty="0" err="1" smtClean="0">
                <a:solidFill>
                  <a:srgbClr val="C00000"/>
                </a:solidFill>
                <a:latin typeface="Arial Black" pitchFamily="34" charset="0"/>
              </a:rPr>
              <a:t>garantia</a:t>
            </a:r>
            <a:r>
              <a:rPr lang="en-US" sz="2800" dirty="0" smtClean="0">
                <a:solidFill>
                  <a:srgbClr val="C00000"/>
                </a:solidFill>
                <a:latin typeface="Arial Black" pitchFamily="34" charset="0"/>
              </a:rPr>
              <a:t> do </a:t>
            </a:r>
            <a:r>
              <a:rPr lang="en-US" sz="2800" dirty="0" err="1" smtClean="0">
                <a:solidFill>
                  <a:srgbClr val="C00000"/>
                </a:solidFill>
                <a:latin typeface="Arial Black" pitchFamily="34" charset="0"/>
              </a:rPr>
              <a:t>direito</a:t>
            </a:r>
            <a:r>
              <a:rPr lang="en-US" sz="2800" dirty="0" smtClean="0">
                <a:solidFill>
                  <a:srgbClr val="C00000"/>
                </a:solidFill>
                <a:latin typeface="Arial Black" pitchFamily="34" charset="0"/>
              </a:rPr>
              <a:t> à </a:t>
            </a:r>
            <a:r>
              <a:rPr lang="en-US" sz="2800" dirty="0" err="1" smtClean="0">
                <a:solidFill>
                  <a:srgbClr val="C00000"/>
                </a:solidFill>
                <a:latin typeface="Arial Black" pitchFamily="34" charset="0"/>
              </a:rPr>
              <a:t>educação</a:t>
            </a:r>
            <a:r>
              <a:rPr lang="en-US" sz="2800" dirty="0" smtClean="0">
                <a:solidFill>
                  <a:srgbClr val="C00000"/>
                </a:solidFill>
                <a:latin typeface="Arial Black" pitchFamily="34" charset="0"/>
              </a:rPr>
              <a:t> no </a:t>
            </a:r>
            <a:r>
              <a:rPr lang="en-US" sz="2800" dirty="0" err="1" smtClean="0">
                <a:solidFill>
                  <a:srgbClr val="C00000"/>
                </a:solidFill>
                <a:latin typeface="Arial Black" pitchFamily="34" charset="0"/>
              </a:rPr>
              <a:t>município</a:t>
            </a:r>
            <a:r>
              <a:rPr lang="en-US" sz="2800" dirty="0" smtClean="0">
                <a:solidFill>
                  <a:srgbClr val="C00000"/>
                </a:solidFill>
                <a:latin typeface="Arial Black" pitchFamily="34" charset="0"/>
              </a:rPr>
              <a:t> de São Paulo</a:t>
            </a:r>
            <a:endParaRPr lang="pt-BR" sz="2800" dirty="0">
              <a:latin typeface="Arial Black"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ço Reservado para Conteúdo 3"/>
          <p:cNvGraphicFramePr>
            <a:graphicFrameLocks noGrp="1"/>
          </p:cNvGraphicFramePr>
          <p:nvPr>
            <p:ph idx="1"/>
          </p:nvPr>
        </p:nvGraphicFramePr>
        <p:xfrm>
          <a:off x="827584" y="2852936"/>
          <a:ext cx="6768751" cy="2952330"/>
        </p:xfrm>
        <a:graphic>
          <a:graphicData uri="http://schemas.openxmlformats.org/drawingml/2006/table">
            <a:tbl>
              <a:tblPr/>
              <a:tblGrid>
                <a:gridCol w="1602321"/>
                <a:gridCol w="1118462"/>
                <a:gridCol w="1011992"/>
                <a:gridCol w="1011992"/>
                <a:gridCol w="1011992"/>
                <a:gridCol w="1011992"/>
              </a:tblGrid>
              <a:tr h="648072">
                <a:tc>
                  <a:txBody>
                    <a:bodyPr/>
                    <a:lstStyle/>
                    <a:p>
                      <a:pPr>
                        <a:lnSpc>
                          <a:spcPct val="115000"/>
                        </a:lnSpc>
                        <a:spcAft>
                          <a:spcPts val="0"/>
                        </a:spcAft>
                      </a:pPr>
                      <a:r>
                        <a:rPr lang="pt-BR" sz="1400" b="1" dirty="0">
                          <a:solidFill>
                            <a:srgbClr val="FFFFFF"/>
                          </a:solidFill>
                          <a:latin typeface="Calibri"/>
                          <a:ea typeface="Times New Roman"/>
                          <a:cs typeface="Calibri"/>
                        </a:rPr>
                        <a:t>Dependência Administrativa</a:t>
                      </a:r>
                      <a:endParaRPr lang="pt-BR" sz="1400" dirty="0">
                        <a:latin typeface="Calibri"/>
                        <a:ea typeface="Calibri"/>
                        <a:cs typeface="Times New Roman"/>
                      </a:endParaRPr>
                    </a:p>
                  </a:txBody>
                  <a:tcPr marL="44450" marR="44450" marT="0" marB="0" anchor="ctr">
                    <a:lnL>
                      <a:noFill/>
                    </a:lnL>
                    <a:lnR>
                      <a:noFill/>
                    </a:lnR>
                    <a:lnT>
                      <a:noFill/>
                    </a:lnT>
                    <a:lnB>
                      <a:noFill/>
                    </a:lnB>
                    <a:solidFill>
                      <a:schemeClr val="accent2">
                        <a:lumMod val="75000"/>
                      </a:schemeClr>
                    </a:solidFill>
                  </a:tcPr>
                </a:tc>
                <a:tc>
                  <a:txBody>
                    <a:bodyPr/>
                    <a:lstStyle/>
                    <a:p>
                      <a:pPr>
                        <a:lnSpc>
                          <a:spcPct val="115000"/>
                        </a:lnSpc>
                        <a:spcAft>
                          <a:spcPts val="0"/>
                        </a:spcAft>
                      </a:pPr>
                      <a:r>
                        <a:rPr lang="pt-BR" sz="1400" b="1" dirty="0">
                          <a:solidFill>
                            <a:srgbClr val="FFFFFF"/>
                          </a:solidFill>
                          <a:latin typeface="Calibri"/>
                          <a:ea typeface="Times New Roman"/>
                          <a:cs typeface="Calibri"/>
                        </a:rPr>
                        <a:t>Sexo</a:t>
                      </a:r>
                      <a:endParaRPr lang="pt-BR" sz="1400" dirty="0">
                        <a:latin typeface="Calibri"/>
                        <a:ea typeface="Calibri"/>
                        <a:cs typeface="Times New Roman"/>
                      </a:endParaRPr>
                    </a:p>
                  </a:txBody>
                  <a:tcPr marL="44450" marR="44450" marT="0" marB="0" anchor="ctr">
                    <a:lnL>
                      <a:noFill/>
                    </a:lnL>
                    <a:lnR>
                      <a:noFill/>
                    </a:lnR>
                    <a:lnT>
                      <a:noFill/>
                    </a:lnT>
                    <a:lnB>
                      <a:noFill/>
                    </a:lnB>
                    <a:solidFill>
                      <a:schemeClr val="accent2">
                        <a:lumMod val="75000"/>
                      </a:schemeClr>
                    </a:solidFill>
                  </a:tcPr>
                </a:tc>
                <a:tc>
                  <a:txBody>
                    <a:bodyPr/>
                    <a:lstStyle/>
                    <a:p>
                      <a:pPr algn="ctr">
                        <a:lnSpc>
                          <a:spcPct val="115000"/>
                        </a:lnSpc>
                        <a:spcAft>
                          <a:spcPts val="0"/>
                        </a:spcAft>
                      </a:pPr>
                      <a:r>
                        <a:rPr lang="pt-BR" sz="1400" b="1" dirty="0">
                          <a:solidFill>
                            <a:srgbClr val="FFFFFF"/>
                          </a:solidFill>
                          <a:latin typeface="Calibri"/>
                          <a:ea typeface="Times New Roman"/>
                          <a:cs typeface="Calibri"/>
                        </a:rPr>
                        <a:t>2002</a:t>
                      </a:r>
                      <a:endParaRPr lang="pt-BR" sz="1400" dirty="0">
                        <a:latin typeface="Calibri"/>
                        <a:ea typeface="Calibri"/>
                        <a:cs typeface="Times New Roman"/>
                      </a:endParaRPr>
                    </a:p>
                  </a:txBody>
                  <a:tcPr marL="44450" marR="44450" marT="0" marB="0" anchor="ctr">
                    <a:lnL>
                      <a:noFill/>
                    </a:lnL>
                    <a:lnR>
                      <a:noFill/>
                    </a:lnR>
                    <a:lnT>
                      <a:noFill/>
                    </a:lnT>
                    <a:lnB>
                      <a:noFill/>
                    </a:lnB>
                    <a:solidFill>
                      <a:schemeClr val="accent2">
                        <a:lumMod val="75000"/>
                      </a:schemeClr>
                    </a:solidFill>
                  </a:tcPr>
                </a:tc>
                <a:tc>
                  <a:txBody>
                    <a:bodyPr/>
                    <a:lstStyle/>
                    <a:p>
                      <a:pPr algn="ctr">
                        <a:lnSpc>
                          <a:spcPct val="115000"/>
                        </a:lnSpc>
                        <a:spcAft>
                          <a:spcPts val="0"/>
                        </a:spcAft>
                      </a:pPr>
                      <a:r>
                        <a:rPr lang="pt-BR" sz="1400" b="1" dirty="0">
                          <a:solidFill>
                            <a:srgbClr val="FFFFFF"/>
                          </a:solidFill>
                          <a:latin typeface="Calibri"/>
                          <a:ea typeface="Times New Roman"/>
                          <a:cs typeface="Calibri"/>
                        </a:rPr>
                        <a:t>2003</a:t>
                      </a:r>
                      <a:endParaRPr lang="pt-BR" sz="1400" dirty="0">
                        <a:latin typeface="Calibri"/>
                        <a:ea typeface="Calibri"/>
                        <a:cs typeface="Times New Roman"/>
                      </a:endParaRPr>
                    </a:p>
                  </a:txBody>
                  <a:tcPr marL="44450" marR="44450" marT="0" marB="0" anchor="ctr">
                    <a:lnL>
                      <a:noFill/>
                    </a:lnL>
                    <a:lnR>
                      <a:noFill/>
                    </a:lnR>
                    <a:lnT>
                      <a:noFill/>
                    </a:lnT>
                    <a:lnB>
                      <a:noFill/>
                    </a:lnB>
                    <a:solidFill>
                      <a:schemeClr val="accent2">
                        <a:lumMod val="75000"/>
                      </a:schemeClr>
                    </a:solidFill>
                  </a:tcPr>
                </a:tc>
                <a:tc>
                  <a:txBody>
                    <a:bodyPr/>
                    <a:lstStyle/>
                    <a:p>
                      <a:pPr algn="ctr">
                        <a:lnSpc>
                          <a:spcPct val="115000"/>
                        </a:lnSpc>
                        <a:spcAft>
                          <a:spcPts val="0"/>
                        </a:spcAft>
                      </a:pPr>
                      <a:r>
                        <a:rPr lang="pt-BR" sz="1400" b="1" dirty="0">
                          <a:solidFill>
                            <a:srgbClr val="FFFFFF"/>
                          </a:solidFill>
                          <a:latin typeface="Calibri"/>
                          <a:ea typeface="Times New Roman"/>
                          <a:cs typeface="Calibri"/>
                        </a:rPr>
                        <a:t>2004</a:t>
                      </a:r>
                      <a:endParaRPr lang="pt-BR" sz="1400" dirty="0">
                        <a:latin typeface="Calibri"/>
                        <a:ea typeface="Calibri"/>
                        <a:cs typeface="Times New Roman"/>
                      </a:endParaRPr>
                    </a:p>
                  </a:txBody>
                  <a:tcPr marL="44450" marR="44450" marT="0" marB="0" anchor="ctr">
                    <a:lnL>
                      <a:noFill/>
                    </a:lnL>
                    <a:lnR>
                      <a:noFill/>
                    </a:lnR>
                    <a:lnT>
                      <a:noFill/>
                    </a:lnT>
                    <a:lnB>
                      <a:noFill/>
                    </a:lnB>
                    <a:solidFill>
                      <a:schemeClr val="accent2">
                        <a:lumMod val="75000"/>
                      </a:schemeClr>
                    </a:solidFill>
                  </a:tcPr>
                </a:tc>
                <a:tc>
                  <a:txBody>
                    <a:bodyPr/>
                    <a:lstStyle/>
                    <a:p>
                      <a:pPr algn="ctr">
                        <a:lnSpc>
                          <a:spcPct val="115000"/>
                        </a:lnSpc>
                        <a:spcAft>
                          <a:spcPts val="0"/>
                        </a:spcAft>
                      </a:pPr>
                      <a:r>
                        <a:rPr lang="pt-BR" sz="1400" b="1" dirty="0">
                          <a:solidFill>
                            <a:srgbClr val="FFFFFF"/>
                          </a:solidFill>
                          <a:latin typeface="Calibri"/>
                          <a:ea typeface="Times New Roman"/>
                          <a:cs typeface="Calibri"/>
                        </a:rPr>
                        <a:t>2005</a:t>
                      </a:r>
                      <a:endParaRPr lang="pt-BR" sz="1400" dirty="0">
                        <a:latin typeface="Calibri"/>
                        <a:ea typeface="Calibri"/>
                        <a:cs typeface="Times New Roman"/>
                      </a:endParaRPr>
                    </a:p>
                  </a:txBody>
                  <a:tcPr marL="44450" marR="44450" marT="0" marB="0" anchor="ctr">
                    <a:lnL>
                      <a:noFill/>
                    </a:lnL>
                    <a:lnR>
                      <a:noFill/>
                    </a:lnR>
                    <a:lnT>
                      <a:noFill/>
                    </a:lnT>
                    <a:lnB>
                      <a:noFill/>
                    </a:lnB>
                    <a:solidFill>
                      <a:schemeClr val="accent2">
                        <a:lumMod val="75000"/>
                      </a:schemeClr>
                    </a:solidFill>
                  </a:tcPr>
                </a:tc>
              </a:tr>
              <a:tr h="384043">
                <a:tc rowSpan="2">
                  <a:txBody>
                    <a:bodyPr/>
                    <a:lstStyle/>
                    <a:p>
                      <a:pPr>
                        <a:lnSpc>
                          <a:spcPct val="115000"/>
                        </a:lnSpc>
                        <a:spcAft>
                          <a:spcPts val="0"/>
                        </a:spcAft>
                      </a:pPr>
                      <a:r>
                        <a:rPr lang="pt-BR" sz="1400" dirty="0">
                          <a:solidFill>
                            <a:srgbClr val="000000"/>
                          </a:solidFill>
                          <a:latin typeface="Calibri"/>
                          <a:ea typeface="Times New Roman"/>
                          <a:cs typeface="Calibri"/>
                        </a:rPr>
                        <a:t>Estadual</a:t>
                      </a:r>
                      <a:endParaRPr lang="pt-BR" sz="1400" dirty="0">
                        <a:latin typeface="Calibri"/>
                        <a:ea typeface="Calibri"/>
                        <a:cs typeface="Times New Roman"/>
                      </a:endParaRPr>
                    </a:p>
                  </a:txBody>
                  <a:tcPr marL="44450" marR="44450" marT="0" marB="0" anchor="ctr">
                    <a:lnL>
                      <a:noFill/>
                    </a:lnL>
                    <a:lnR>
                      <a:noFill/>
                    </a:lnR>
                    <a:lnT>
                      <a:noFill/>
                    </a:lnT>
                    <a:lnB>
                      <a:noFill/>
                    </a:lnB>
                  </a:tcPr>
                </a:tc>
                <a:tc>
                  <a:txBody>
                    <a:bodyPr/>
                    <a:lstStyle/>
                    <a:p>
                      <a:pPr>
                        <a:lnSpc>
                          <a:spcPct val="115000"/>
                        </a:lnSpc>
                        <a:spcAft>
                          <a:spcPts val="0"/>
                        </a:spcAft>
                      </a:pPr>
                      <a:r>
                        <a:rPr lang="pt-BR" sz="1400" dirty="0">
                          <a:solidFill>
                            <a:srgbClr val="000000"/>
                          </a:solidFill>
                          <a:latin typeface="Calibri"/>
                          <a:ea typeface="Times New Roman"/>
                          <a:cs typeface="Calibri"/>
                        </a:rPr>
                        <a:t>Feminino</a:t>
                      </a:r>
                      <a:endParaRPr lang="pt-BR" sz="1400" dirty="0">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pt-BR" sz="1400">
                          <a:latin typeface="Calibri"/>
                          <a:ea typeface="Times New Roman"/>
                          <a:cs typeface="Calibri"/>
                        </a:rPr>
                        <a:t>55.5</a:t>
                      </a:r>
                      <a:endParaRPr lang="pt-BR" sz="1400">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pt-BR" sz="1400">
                          <a:latin typeface="Calibri"/>
                          <a:ea typeface="Times New Roman"/>
                          <a:cs typeface="Calibri"/>
                        </a:rPr>
                        <a:t>53.1</a:t>
                      </a:r>
                      <a:endParaRPr lang="pt-BR" sz="1400">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pt-BR" sz="1400">
                          <a:latin typeface="Calibri"/>
                          <a:ea typeface="Times New Roman"/>
                          <a:cs typeface="Calibri"/>
                        </a:rPr>
                        <a:t>55.5</a:t>
                      </a:r>
                      <a:endParaRPr lang="pt-BR" sz="1400">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pt-BR" sz="1400">
                          <a:latin typeface="Calibri"/>
                          <a:ea typeface="Times New Roman"/>
                          <a:cs typeface="Calibri"/>
                        </a:rPr>
                        <a:t>54.9</a:t>
                      </a:r>
                      <a:endParaRPr lang="pt-BR" sz="1400">
                        <a:latin typeface="Calibri"/>
                        <a:ea typeface="Calibri"/>
                        <a:cs typeface="Times New Roman"/>
                      </a:endParaRPr>
                    </a:p>
                  </a:txBody>
                  <a:tcPr marL="44450" marR="44450" marT="0" marB="0" anchor="ctr">
                    <a:lnL>
                      <a:noFill/>
                    </a:lnL>
                    <a:lnR>
                      <a:noFill/>
                    </a:lnR>
                    <a:lnT>
                      <a:noFill/>
                    </a:lnT>
                    <a:lnB>
                      <a:noFill/>
                    </a:lnB>
                  </a:tcPr>
                </a:tc>
              </a:tr>
              <a:tr h="384043">
                <a:tc vMerge="1">
                  <a:txBody>
                    <a:bodyPr/>
                    <a:lstStyle/>
                    <a:p>
                      <a:endParaRPr lang="pt-BR"/>
                    </a:p>
                  </a:txBody>
                  <a:tcPr/>
                </a:tc>
                <a:tc>
                  <a:txBody>
                    <a:bodyPr/>
                    <a:lstStyle/>
                    <a:p>
                      <a:pPr>
                        <a:lnSpc>
                          <a:spcPct val="115000"/>
                        </a:lnSpc>
                        <a:spcAft>
                          <a:spcPts val="0"/>
                        </a:spcAft>
                      </a:pPr>
                      <a:r>
                        <a:rPr lang="pt-BR" sz="1400" dirty="0">
                          <a:solidFill>
                            <a:srgbClr val="000000"/>
                          </a:solidFill>
                          <a:latin typeface="Calibri"/>
                          <a:ea typeface="Times New Roman"/>
                          <a:cs typeface="Calibri"/>
                        </a:rPr>
                        <a:t>Masculino</a:t>
                      </a:r>
                      <a:endParaRPr lang="pt-BR" sz="1400" dirty="0">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pt-BR" sz="1400">
                          <a:latin typeface="Calibri"/>
                          <a:ea typeface="Times New Roman"/>
                          <a:cs typeface="Calibri"/>
                        </a:rPr>
                        <a:t>60.8</a:t>
                      </a:r>
                      <a:endParaRPr lang="pt-BR" sz="1400">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pt-BR" sz="1400">
                          <a:latin typeface="Calibri"/>
                          <a:ea typeface="Times New Roman"/>
                          <a:cs typeface="Calibri"/>
                        </a:rPr>
                        <a:t>59.4</a:t>
                      </a:r>
                      <a:endParaRPr lang="pt-BR" sz="1400">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pt-BR" sz="1400">
                          <a:latin typeface="Calibri"/>
                          <a:ea typeface="Times New Roman"/>
                          <a:cs typeface="Calibri"/>
                        </a:rPr>
                        <a:t>61.1</a:t>
                      </a:r>
                      <a:endParaRPr lang="pt-BR" sz="1400">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pt-BR" sz="1400">
                          <a:latin typeface="Calibri"/>
                          <a:ea typeface="Times New Roman"/>
                          <a:cs typeface="Calibri"/>
                        </a:rPr>
                        <a:t>60.6</a:t>
                      </a:r>
                      <a:endParaRPr lang="pt-BR" sz="1400">
                        <a:latin typeface="Calibri"/>
                        <a:ea typeface="Calibri"/>
                        <a:cs typeface="Times New Roman"/>
                      </a:endParaRPr>
                    </a:p>
                  </a:txBody>
                  <a:tcPr marL="44450" marR="44450" marT="0" marB="0" anchor="ctr">
                    <a:lnL>
                      <a:noFill/>
                    </a:lnL>
                    <a:lnR>
                      <a:noFill/>
                    </a:lnR>
                    <a:lnT>
                      <a:noFill/>
                    </a:lnT>
                    <a:lnB>
                      <a:noFill/>
                    </a:lnB>
                  </a:tcPr>
                </a:tc>
              </a:tr>
              <a:tr h="384043">
                <a:tc rowSpan="2">
                  <a:txBody>
                    <a:bodyPr/>
                    <a:lstStyle/>
                    <a:p>
                      <a:pPr>
                        <a:lnSpc>
                          <a:spcPct val="115000"/>
                        </a:lnSpc>
                        <a:spcAft>
                          <a:spcPts val="0"/>
                        </a:spcAft>
                      </a:pPr>
                      <a:r>
                        <a:rPr lang="pt-BR" sz="1400" dirty="0">
                          <a:solidFill>
                            <a:srgbClr val="000000"/>
                          </a:solidFill>
                          <a:latin typeface="Calibri"/>
                          <a:ea typeface="Times New Roman"/>
                          <a:cs typeface="Calibri"/>
                        </a:rPr>
                        <a:t>Municipal</a:t>
                      </a:r>
                      <a:endParaRPr lang="pt-BR" sz="1400" dirty="0">
                        <a:latin typeface="Calibri"/>
                        <a:ea typeface="Calibri"/>
                        <a:cs typeface="Times New Roman"/>
                      </a:endParaRPr>
                    </a:p>
                  </a:txBody>
                  <a:tcPr marL="44450" marR="44450" marT="0" marB="0" anchor="ctr">
                    <a:lnL>
                      <a:noFill/>
                    </a:lnL>
                    <a:lnR>
                      <a:noFill/>
                    </a:lnR>
                    <a:lnT>
                      <a:noFill/>
                    </a:lnT>
                    <a:lnB>
                      <a:noFill/>
                    </a:lnB>
                    <a:solidFill>
                      <a:schemeClr val="accent2">
                        <a:lumMod val="20000"/>
                        <a:lumOff val="80000"/>
                      </a:schemeClr>
                    </a:solidFill>
                  </a:tcPr>
                </a:tc>
                <a:tc>
                  <a:txBody>
                    <a:bodyPr/>
                    <a:lstStyle/>
                    <a:p>
                      <a:pPr>
                        <a:lnSpc>
                          <a:spcPct val="115000"/>
                        </a:lnSpc>
                        <a:spcAft>
                          <a:spcPts val="0"/>
                        </a:spcAft>
                      </a:pPr>
                      <a:r>
                        <a:rPr lang="pt-BR" sz="1400" dirty="0">
                          <a:solidFill>
                            <a:srgbClr val="000000"/>
                          </a:solidFill>
                          <a:latin typeface="Calibri"/>
                          <a:ea typeface="Times New Roman"/>
                          <a:cs typeface="Calibri"/>
                        </a:rPr>
                        <a:t>Feminino</a:t>
                      </a:r>
                      <a:endParaRPr lang="pt-BR" sz="1400" dirty="0">
                        <a:latin typeface="Calibri"/>
                        <a:ea typeface="Calibri"/>
                        <a:cs typeface="Times New Roman"/>
                      </a:endParaRPr>
                    </a:p>
                  </a:txBody>
                  <a:tcPr marL="44450" marR="44450" marT="0" marB="0" anchor="ctr">
                    <a:lnL>
                      <a:noFill/>
                    </a:lnL>
                    <a:lnR>
                      <a:noFill/>
                    </a:lnR>
                    <a:lnT>
                      <a:noFill/>
                    </a:lnT>
                    <a:lnB>
                      <a:noFill/>
                    </a:lnB>
                    <a:solidFill>
                      <a:schemeClr val="accent2">
                        <a:lumMod val="20000"/>
                        <a:lumOff val="80000"/>
                      </a:schemeClr>
                    </a:solidFill>
                  </a:tcPr>
                </a:tc>
                <a:tc>
                  <a:txBody>
                    <a:bodyPr/>
                    <a:lstStyle/>
                    <a:p>
                      <a:pPr algn="ctr">
                        <a:lnSpc>
                          <a:spcPct val="115000"/>
                        </a:lnSpc>
                        <a:spcAft>
                          <a:spcPts val="0"/>
                        </a:spcAft>
                      </a:pPr>
                      <a:r>
                        <a:rPr lang="pt-BR" sz="1400" dirty="0">
                          <a:latin typeface="Calibri"/>
                          <a:ea typeface="Times New Roman"/>
                          <a:cs typeface="Calibri"/>
                        </a:rPr>
                        <a:t>51.4</a:t>
                      </a:r>
                      <a:endParaRPr lang="pt-BR" sz="1400" dirty="0">
                        <a:latin typeface="Calibri"/>
                        <a:ea typeface="Calibri"/>
                        <a:cs typeface="Times New Roman"/>
                      </a:endParaRPr>
                    </a:p>
                  </a:txBody>
                  <a:tcPr marL="44450" marR="44450" marT="0" marB="0" anchor="ctr">
                    <a:lnL>
                      <a:noFill/>
                    </a:lnL>
                    <a:lnR>
                      <a:noFill/>
                    </a:lnR>
                    <a:lnT>
                      <a:noFill/>
                    </a:lnT>
                    <a:lnB>
                      <a:noFill/>
                    </a:lnB>
                    <a:solidFill>
                      <a:schemeClr val="accent2">
                        <a:lumMod val="20000"/>
                        <a:lumOff val="80000"/>
                      </a:schemeClr>
                    </a:solidFill>
                  </a:tcPr>
                </a:tc>
                <a:tc>
                  <a:txBody>
                    <a:bodyPr/>
                    <a:lstStyle/>
                    <a:p>
                      <a:pPr algn="ctr">
                        <a:lnSpc>
                          <a:spcPct val="115000"/>
                        </a:lnSpc>
                        <a:spcAft>
                          <a:spcPts val="0"/>
                        </a:spcAft>
                      </a:pPr>
                      <a:r>
                        <a:rPr lang="pt-BR" sz="1400">
                          <a:latin typeface="Calibri"/>
                          <a:ea typeface="Times New Roman"/>
                          <a:cs typeface="Calibri"/>
                        </a:rPr>
                        <a:t>53.3</a:t>
                      </a:r>
                      <a:endParaRPr lang="pt-BR" sz="1400">
                        <a:latin typeface="Calibri"/>
                        <a:ea typeface="Calibri"/>
                        <a:cs typeface="Times New Roman"/>
                      </a:endParaRPr>
                    </a:p>
                  </a:txBody>
                  <a:tcPr marL="44450" marR="44450" marT="0" marB="0" anchor="ctr">
                    <a:lnL>
                      <a:noFill/>
                    </a:lnL>
                    <a:lnR>
                      <a:noFill/>
                    </a:lnR>
                    <a:lnT>
                      <a:noFill/>
                    </a:lnT>
                    <a:lnB>
                      <a:noFill/>
                    </a:lnB>
                    <a:solidFill>
                      <a:schemeClr val="accent2">
                        <a:lumMod val="20000"/>
                        <a:lumOff val="80000"/>
                      </a:schemeClr>
                    </a:solidFill>
                  </a:tcPr>
                </a:tc>
                <a:tc>
                  <a:txBody>
                    <a:bodyPr/>
                    <a:lstStyle/>
                    <a:p>
                      <a:pPr algn="ctr">
                        <a:lnSpc>
                          <a:spcPct val="115000"/>
                        </a:lnSpc>
                        <a:spcAft>
                          <a:spcPts val="0"/>
                        </a:spcAft>
                      </a:pPr>
                      <a:r>
                        <a:rPr lang="pt-BR" sz="1400">
                          <a:latin typeface="Calibri"/>
                          <a:ea typeface="Times New Roman"/>
                          <a:cs typeface="Calibri"/>
                        </a:rPr>
                        <a:t>53.4</a:t>
                      </a:r>
                      <a:endParaRPr lang="pt-BR" sz="1400">
                        <a:latin typeface="Calibri"/>
                        <a:ea typeface="Calibri"/>
                        <a:cs typeface="Times New Roman"/>
                      </a:endParaRPr>
                    </a:p>
                  </a:txBody>
                  <a:tcPr marL="44450" marR="44450" marT="0" marB="0" anchor="ctr">
                    <a:lnL>
                      <a:noFill/>
                    </a:lnL>
                    <a:lnR>
                      <a:noFill/>
                    </a:lnR>
                    <a:lnT>
                      <a:noFill/>
                    </a:lnT>
                    <a:lnB>
                      <a:noFill/>
                    </a:lnB>
                    <a:solidFill>
                      <a:schemeClr val="accent2">
                        <a:lumMod val="20000"/>
                        <a:lumOff val="80000"/>
                      </a:schemeClr>
                    </a:solidFill>
                  </a:tcPr>
                </a:tc>
                <a:tc>
                  <a:txBody>
                    <a:bodyPr/>
                    <a:lstStyle/>
                    <a:p>
                      <a:pPr algn="ctr">
                        <a:lnSpc>
                          <a:spcPct val="115000"/>
                        </a:lnSpc>
                        <a:spcAft>
                          <a:spcPts val="0"/>
                        </a:spcAft>
                      </a:pPr>
                      <a:r>
                        <a:rPr lang="pt-BR" sz="1400">
                          <a:latin typeface="Calibri"/>
                          <a:ea typeface="Times New Roman"/>
                          <a:cs typeface="Calibri"/>
                        </a:rPr>
                        <a:t>58.2</a:t>
                      </a:r>
                      <a:endParaRPr lang="pt-BR" sz="1400">
                        <a:latin typeface="Calibri"/>
                        <a:ea typeface="Calibri"/>
                        <a:cs typeface="Times New Roman"/>
                      </a:endParaRPr>
                    </a:p>
                  </a:txBody>
                  <a:tcPr marL="44450" marR="44450" marT="0" marB="0" anchor="ctr">
                    <a:lnL>
                      <a:noFill/>
                    </a:lnL>
                    <a:lnR>
                      <a:noFill/>
                    </a:lnR>
                    <a:lnT>
                      <a:noFill/>
                    </a:lnT>
                    <a:lnB>
                      <a:noFill/>
                    </a:lnB>
                    <a:solidFill>
                      <a:schemeClr val="accent2">
                        <a:lumMod val="20000"/>
                        <a:lumOff val="80000"/>
                      </a:schemeClr>
                    </a:solidFill>
                  </a:tcPr>
                </a:tc>
              </a:tr>
              <a:tr h="384043">
                <a:tc vMerge="1">
                  <a:txBody>
                    <a:bodyPr/>
                    <a:lstStyle/>
                    <a:p>
                      <a:endParaRPr lang="pt-BR"/>
                    </a:p>
                  </a:txBody>
                  <a:tcPr/>
                </a:tc>
                <a:tc>
                  <a:txBody>
                    <a:bodyPr/>
                    <a:lstStyle/>
                    <a:p>
                      <a:pPr>
                        <a:lnSpc>
                          <a:spcPct val="115000"/>
                        </a:lnSpc>
                        <a:spcAft>
                          <a:spcPts val="0"/>
                        </a:spcAft>
                      </a:pPr>
                      <a:r>
                        <a:rPr lang="pt-BR" sz="1400" dirty="0">
                          <a:solidFill>
                            <a:srgbClr val="000000"/>
                          </a:solidFill>
                          <a:latin typeface="Calibri"/>
                          <a:ea typeface="Times New Roman"/>
                          <a:cs typeface="Calibri"/>
                        </a:rPr>
                        <a:t>Masculino</a:t>
                      </a:r>
                      <a:endParaRPr lang="pt-BR" sz="1400" dirty="0">
                        <a:latin typeface="Calibri"/>
                        <a:ea typeface="Calibri"/>
                        <a:cs typeface="Times New Roman"/>
                      </a:endParaRPr>
                    </a:p>
                  </a:txBody>
                  <a:tcPr marL="44450" marR="44450" marT="0" marB="0" anchor="ctr">
                    <a:lnL>
                      <a:noFill/>
                    </a:lnL>
                    <a:lnR>
                      <a:noFill/>
                    </a:lnR>
                    <a:lnT>
                      <a:noFill/>
                    </a:lnT>
                    <a:lnB>
                      <a:noFill/>
                    </a:lnB>
                    <a:solidFill>
                      <a:schemeClr val="accent2">
                        <a:lumMod val="20000"/>
                        <a:lumOff val="80000"/>
                      </a:schemeClr>
                    </a:solidFill>
                  </a:tcPr>
                </a:tc>
                <a:tc>
                  <a:txBody>
                    <a:bodyPr/>
                    <a:lstStyle/>
                    <a:p>
                      <a:pPr algn="ctr">
                        <a:lnSpc>
                          <a:spcPct val="115000"/>
                        </a:lnSpc>
                        <a:spcAft>
                          <a:spcPts val="0"/>
                        </a:spcAft>
                      </a:pPr>
                      <a:r>
                        <a:rPr lang="pt-BR" sz="1400" dirty="0">
                          <a:latin typeface="Calibri"/>
                          <a:ea typeface="Times New Roman"/>
                          <a:cs typeface="Calibri"/>
                        </a:rPr>
                        <a:t>57.8</a:t>
                      </a:r>
                      <a:endParaRPr lang="pt-BR" sz="1400" dirty="0">
                        <a:latin typeface="Calibri"/>
                        <a:ea typeface="Calibri"/>
                        <a:cs typeface="Times New Roman"/>
                      </a:endParaRPr>
                    </a:p>
                  </a:txBody>
                  <a:tcPr marL="44450" marR="44450" marT="0" marB="0" anchor="ctr">
                    <a:lnL>
                      <a:noFill/>
                    </a:lnL>
                    <a:lnR>
                      <a:noFill/>
                    </a:lnR>
                    <a:lnT>
                      <a:noFill/>
                    </a:lnT>
                    <a:lnB>
                      <a:noFill/>
                    </a:lnB>
                    <a:solidFill>
                      <a:schemeClr val="accent2">
                        <a:lumMod val="20000"/>
                        <a:lumOff val="80000"/>
                      </a:schemeClr>
                    </a:solidFill>
                  </a:tcPr>
                </a:tc>
                <a:tc>
                  <a:txBody>
                    <a:bodyPr/>
                    <a:lstStyle/>
                    <a:p>
                      <a:pPr algn="ctr">
                        <a:lnSpc>
                          <a:spcPct val="115000"/>
                        </a:lnSpc>
                        <a:spcAft>
                          <a:spcPts val="0"/>
                        </a:spcAft>
                      </a:pPr>
                      <a:r>
                        <a:rPr lang="pt-BR" sz="1400" dirty="0">
                          <a:latin typeface="Calibri"/>
                          <a:ea typeface="Times New Roman"/>
                          <a:cs typeface="Calibri"/>
                        </a:rPr>
                        <a:t>58.9</a:t>
                      </a:r>
                      <a:endParaRPr lang="pt-BR" sz="1400" dirty="0">
                        <a:latin typeface="Calibri"/>
                        <a:ea typeface="Calibri"/>
                        <a:cs typeface="Times New Roman"/>
                      </a:endParaRPr>
                    </a:p>
                  </a:txBody>
                  <a:tcPr marL="44450" marR="44450" marT="0" marB="0" anchor="ctr">
                    <a:lnL>
                      <a:noFill/>
                    </a:lnL>
                    <a:lnR>
                      <a:noFill/>
                    </a:lnR>
                    <a:lnT>
                      <a:noFill/>
                    </a:lnT>
                    <a:lnB>
                      <a:noFill/>
                    </a:lnB>
                    <a:solidFill>
                      <a:schemeClr val="accent2">
                        <a:lumMod val="20000"/>
                        <a:lumOff val="80000"/>
                      </a:schemeClr>
                    </a:solidFill>
                  </a:tcPr>
                </a:tc>
                <a:tc>
                  <a:txBody>
                    <a:bodyPr/>
                    <a:lstStyle/>
                    <a:p>
                      <a:pPr algn="ctr">
                        <a:lnSpc>
                          <a:spcPct val="115000"/>
                        </a:lnSpc>
                        <a:spcAft>
                          <a:spcPts val="0"/>
                        </a:spcAft>
                      </a:pPr>
                      <a:r>
                        <a:rPr lang="pt-BR" sz="1400" dirty="0">
                          <a:latin typeface="Calibri"/>
                          <a:ea typeface="Times New Roman"/>
                          <a:cs typeface="Calibri"/>
                        </a:rPr>
                        <a:t>60.3</a:t>
                      </a:r>
                      <a:endParaRPr lang="pt-BR" sz="1400" dirty="0">
                        <a:latin typeface="Calibri"/>
                        <a:ea typeface="Calibri"/>
                        <a:cs typeface="Times New Roman"/>
                      </a:endParaRPr>
                    </a:p>
                  </a:txBody>
                  <a:tcPr marL="44450" marR="44450" marT="0" marB="0" anchor="ctr">
                    <a:lnL>
                      <a:noFill/>
                    </a:lnL>
                    <a:lnR>
                      <a:noFill/>
                    </a:lnR>
                    <a:lnT>
                      <a:noFill/>
                    </a:lnT>
                    <a:lnB>
                      <a:noFill/>
                    </a:lnB>
                    <a:solidFill>
                      <a:schemeClr val="accent2">
                        <a:lumMod val="20000"/>
                        <a:lumOff val="80000"/>
                      </a:schemeClr>
                    </a:solidFill>
                  </a:tcPr>
                </a:tc>
                <a:tc>
                  <a:txBody>
                    <a:bodyPr/>
                    <a:lstStyle/>
                    <a:p>
                      <a:pPr algn="ctr">
                        <a:lnSpc>
                          <a:spcPct val="115000"/>
                        </a:lnSpc>
                        <a:spcAft>
                          <a:spcPts val="0"/>
                        </a:spcAft>
                      </a:pPr>
                      <a:r>
                        <a:rPr lang="pt-BR" sz="1400" dirty="0">
                          <a:latin typeface="Calibri"/>
                          <a:ea typeface="Times New Roman"/>
                          <a:cs typeface="Calibri"/>
                        </a:rPr>
                        <a:t>64.6</a:t>
                      </a:r>
                      <a:endParaRPr lang="pt-BR" sz="1400" dirty="0">
                        <a:latin typeface="Calibri"/>
                        <a:ea typeface="Calibri"/>
                        <a:cs typeface="Times New Roman"/>
                      </a:endParaRPr>
                    </a:p>
                  </a:txBody>
                  <a:tcPr marL="44450" marR="44450" marT="0" marB="0" anchor="ctr">
                    <a:lnL>
                      <a:noFill/>
                    </a:lnL>
                    <a:lnR>
                      <a:noFill/>
                    </a:lnR>
                    <a:lnT>
                      <a:noFill/>
                    </a:lnT>
                    <a:lnB>
                      <a:noFill/>
                    </a:lnB>
                    <a:solidFill>
                      <a:schemeClr val="accent2">
                        <a:lumMod val="20000"/>
                        <a:lumOff val="80000"/>
                      </a:schemeClr>
                    </a:solidFill>
                  </a:tcPr>
                </a:tc>
              </a:tr>
              <a:tr h="384043">
                <a:tc rowSpan="2">
                  <a:txBody>
                    <a:bodyPr/>
                    <a:lstStyle/>
                    <a:p>
                      <a:pPr>
                        <a:lnSpc>
                          <a:spcPct val="115000"/>
                        </a:lnSpc>
                        <a:spcAft>
                          <a:spcPts val="0"/>
                        </a:spcAft>
                      </a:pPr>
                      <a:r>
                        <a:rPr lang="pt-BR" sz="1400" dirty="0">
                          <a:solidFill>
                            <a:srgbClr val="000000"/>
                          </a:solidFill>
                          <a:latin typeface="Calibri"/>
                          <a:ea typeface="Times New Roman"/>
                          <a:cs typeface="Calibri"/>
                        </a:rPr>
                        <a:t>Privada</a:t>
                      </a:r>
                      <a:endParaRPr lang="pt-BR" sz="1400" dirty="0">
                        <a:latin typeface="Calibri"/>
                        <a:ea typeface="Calibri"/>
                        <a:cs typeface="Times New Roman"/>
                      </a:endParaRPr>
                    </a:p>
                  </a:txBody>
                  <a:tcPr marL="44450" marR="44450" marT="0" marB="0" anchor="ctr">
                    <a:lnL>
                      <a:noFill/>
                    </a:lnL>
                    <a:lnR>
                      <a:noFill/>
                    </a:lnR>
                    <a:lnT>
                      <a:noFill/>
                    </a:lnT>
                    <a:lnB>
                      <a:noFill/>
                    </a:lnB>
                  </a:tcPr>
                </a:tc>
                <a:tc>
                  <a:txBody>
                    <a:bodyPr/>
                    <a:lstStyle/>
                    <a:p>
                      <a:pPr>
                        <a:lnSpc>
                          <a:spcPct val="115000"/>
                        </a:lnSpc>
                        <a:spcAft>
                          <a:spcPts val="0"/>
                        </a:spcAft>
                      </a:pPr>
                      <a:r>
                        <a:rPr lang="pt-BR" sz="1400" dirty="0">
                          <a:solidFill>
                            <a:srgbClr val="000000"/>
                          </a:solidFill>
                          <a:latin typeface="Calibri"/>
                          <a:ea typeface="Times New Roman"/>
                          <a:cs typeface="Calibri"/>
                        </a:rPr>
                        <a:t>Feminino</a:t>
                      </a:r>
                      <a:endParaRPr lang="pt-BR" sz="1400" dirty="0">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pt-BR" sz="1400" dirty="0">
                          <a:latin typeface="Calibri"/>
                          <a:ea typeface="Times New Roman"/>
                          <a:cs typeface="Calibri"/>
                        </a:rPr>
                        <a:t>27.9</a:t>
                      </a:r>
                      <a:endParaRPr lang="pt-BR" sz="1400" dirty="0">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pt-BR" sz="1400" dirty="0">
                          <a:latin typeface="Calibri"/>
                          <a:ea typeface="Times New Roman"/>
                          <a:cs typeface="Calibri"/>
                        </a:rPr>
                        <a:t>29.2</a:t>
                      </a:r>
                      <a:endParaRPr lang="pt-BR" sz="1400" dirty="0">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pt-BR" sz="1400" dirty="0">
                          <a:latin typeface="Calibri"/>
                          <a:ea typeface="Times New Roman"/>
                          <a:cs typeface="Calibri"/>
                        </a:rPr>
                        <a:t>28.7</a:t>
                      </a:r>
                      <a:endParaRPr lang="pt-BR" sz="1400" dirty="0">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pt-BR" sz="1400" dirty="0">
                          <a:latin typeface="Calibri"/>
                          <a:ea typeface="Times New Roman"/>
                          <a:cs typeface="Calibri"/>
                        </a:rPr>
                        <a:t>27.4</a:t>
                      </a:r>
                      <a:endParaRPr lang="pt-BR" sz="1400" dirty="0">
                        <a:latin typeface="Calibri"/>
                        <a:ea typeface="Calibri"/>
                        <a:cs typeface="Times New Roman"/>
                      </a:endParaRPr>
                    </a:p>
                  </a:txBody>
                  <a:tcPr marL="44450" marR="44450" marT="0" marB="0" anchor="ctr">
                    <a:lnL>
                      <a:noFill/>
                    </a:lnL>
                    <a:lnR>
                      <a:noFill/>
                    </a:lnR>
                    <a:lnT>
                      <a:noFill/>
                    </a:lnT>
                    <a:lnB>
                      <a:noFill/>
                    </a:lnB>
                  </a:tcPr>
                </a:tc>
              </a:tr>
              <a:tr h="384043">
                <a:tc vMerge="1">
                  <a:txBody>
                    <a:bodyPr/>
                    <a:lstStyle/>
                    <a:p>
                      <a:endParaRPr lang="pt-BR"/>
                    </a:p>
                  </a:txBody>
                  <a:tcPr/>
                </a:tc>
                <a:tc>
                  <a:txBody>
                    <a:bodyPr/>
                    <a:lstStyle/>
                    <a:p>
                      <a:pPr>
                        <a:lnSpc>
                          <a:spcPct val="115000"/>
                        </a:lnSpc>
                        <a:spcAft>
                          <a:spcPts val="0"/>
                        </a:spcAft>
                      </a:pPr>
                      <a:r>
                        <a:rPr lang="pt-BR" sz="1400">
                          <a:solidFill>
                            <a:srgbClr val="000000"/>
                          </a:solidFill>
                          <a:latin typeface="Calibri"/>
                          <a:ea typeface="Times New Roman"/>
                          <a:cs typeface="Calibri"/>
                        </a:rPr>
                        <a:t>Masculino</a:t>
                      </a:r>
                      <a:endParaRPr lang="pt-BR" sz="1400">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pt-BR" sz="1400">
                          <a:latin typeface="Calibri"/>
                          <a:ea typeface="Times New Roman"/>
                          <a:cs typeface="Calibri"/>
                        </a:rPr>
                        <a:t>33.9</a:t>
                      </a:r>
                      <a:endParaRPr lang="pt-BR" sz="1400">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pt-BR" sz="1400">
                          <a:latin typeface="Calibri"/>
                          <a:ea typeface="Times New Roman"/>
                          <a:cs typeface="Calibri"/>
                        </a:rPr>
                        <a:t>34.8</a:t>
                      </a:r>
                      <a:endParaRPr lang="pt-BR" sz="1400">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pt-BR" sz="1400">
                          <a:latin typeface="Calibri"/>
                          <a:ea typeface="Times New Roman"/>
                          <a:cs typeface="Calibri"/>
                        </a:rPr>
                        <a:t>34.3</a:t>
                      </a:r>
                      <a:endParaRPr lang="pt-BR" sz="1400">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pt-BR" sz="1400" dirty="0">
                          <a:latin typeface="Calibri"/>
                          <a:ea typeface="Times New Roman"/>
                          <a:cs typeface="Calibri"/>
                        </a:rPr>
                        <a:t>33.4</a:t>
                      </a:r>
                      <a:endParaRPr lang="pt-BR" sz="1400" dirty="0">
                        <a:latin typeface="Calibri"/>
                        <a:ea typeface="Calibri"/>
                        <a:cs typeface="Times New Roman"/>
                      </a:endParaRPr>
                    </a:p>
                  </a:txBody>
                  <a:tcPr marL="44450" marR="44450" marT="0" marB="0" anchor="ctr">
                    <a:lnL>
                      <a:noFill/>
                    </a:lnL>
                    <a:lnR>
                      <a:noFill/>
                    </a:lnR>
                    <a:lnT>
                      <a:noFill/>
                    </a:lnT>
                    <a:lnB>
                      <a:noFill/>
                    </a:lnB>
                  </a:tcPr>
                </a:tc>
              </a:tr>
            </a:tbl>
          </a:graphicData>
        </a:graphic>
      </p:graphicFrame>
      <p:sp>
        <p:nvSpPr>
          <p:cNvPr id="6" name="Retângulo 5"/>
          <p:cNvSpPr/>
          <p:nvPr/>
        </p:nvSpPr>
        <p:spPr>
          <a:xfrm>
            <a:off x="611560" y="2196153"/>
            <a:ext cx="8136904" cy="584775"/>
          </a:xfrm>
          <a:prstGeom prst="rect">
            <a:avLst/>
          </a:prstGeom>
        </p:spPr>
        <p:txBody>
          <a:bodyPr wrap="square">
            <a:spAutoFit/>
          </a:bodyPr>
          <a:lstStyle/>
          <a:p>
            <a:r>
              <a:rPr lang="pt-BR" sz="1600" dirty="0" smtClean="0"/>
              <a:t>Taxa de distorção idade-conclusão no Ensino Fundamental, por sexo e dependência administrativa da instituição, 2002 - 2005</a:t>
            </a:r>
            <a:endParaRPr lang="pt-BR" sz="1600" dirty="0"/>
          </a:p>
        </p:txBody>
      </p:sp>
      <p:sp>
        <p:nvSpPr>
          <p:cNvPr id="48129" name="Rectangle 1"/>
          <p:cNvSpPr>
            <a:spLocks noChangeArrowheads="1"/>
          </p:cNvSpPr>
          <p:nvPr/>
        </p:nvSpPr>
        <p:spPr bwMode="auto">
          <a:xfrm>
            <a:off x="827584" y="6073551"/>
            <a:ext cx="3528392"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400" b="1" i="0" u="none" strike="noStrike" cap="none" normalizeH="0" baseline="0" smtClean="0">
                <a:ln>
                  <a:noFill/>
                </a:ln>
                <a:solidFill>
                  <a:schemeClr val="tx1"/>
                </a:solidFill>
                <a:effectLst/>
                <a:latin typeface="Calibri" pitchFamily="34" charset="0"/>
                <a:ea typeface="Calibri" pitchFamily="34" charset="0"/>
                <a:cs typeface="Calibri" pitchFamily="34" charset="0"/>
              </a:rPr>
              <a:t>Fonte</a:t>
            </a:r>
            <a:r>
              <a:rPr kumimoji="0" lang="pt-BR" sz="1400" b="0" i="0" u="none" strike="noStrike" cap="none" normalizeH="0" baseline="0" smtClean="0">
                <a:ln>
                  <a:noFill/>
                </a:ln>
                <a:solidFill>
                  <a:schemeClr val="tx1"/>
                </a:solidFill>
                <a:effectLst/>
                <a:latin typeface="Calibri" pitchFamily="34" charset="0"/>
                <a:ea typeface="Calibri" pitchFamily="34" charset="0"/>
                <a:cs typeface="Calibri" pitchFamily="34" charset="0"/>
              </a:rPr>
              <a:t>: MEC/INEP, Edudata Brasil, 2002 - 2005</a:t>
            </a:r>
            <a:endParaRPr kumimoji="0" lang="pt-BR" sz="1400" b="0" i="0" u="none" strike="noStrike" cap="none" normalizeH="0" baseline="0" smtClean="0">
              <a:ln>
                <a:noFill/>
              </a:ln>
              <a:solidFill>
                <a:schemeClr val="tx1"/>
              </a:solidFill>
              <a:effectLst/>
              <a:latin typeface="Calibri" pitchFamily="34" charset="0"/>
              <a:cs typeface="Calibri" pitchFamily="34" charset="0"/>
            </a:endParaRPr>
          </a:p>
        </p:txBody>
      </p:sp>
      <p:sp>
        <p:nvSpPr>
          <p:cNvPr id="7" name="Retângulo de cantos arredondados 6"/>
          <p:cNvSpPr/>
          <p:nvPr/>
        </p:nvSpPr>
        <p:spPr>
          <a:xfrm>
            <a:off x="0" y="1224136"/>
            <a:ext cx="6876256" cy="792088"/>
          </a:xfrm>
          <a:prstGeom prst="roundRect">
            <a:avLst/>
          </a:prstGeom>
          <a:solidFill>
            <a:srgbClr val="C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Retângulo 7"/>
          <p:cNvSpPr/>
          <p:nvPr/>
        </p:nvSpPr>
        <p:spPr>
          <a:xfrm>
            <a:off x="0" y="1296144"/>
            <a:ext cx="6828151" cy="584775"/>
          </a:xfrm>
          <a:prstGeom prst="rect">
            <a:avLst/>
          </a:prstGeom>
        </p:spPr>
        <p:txBody>
          <a:bodyPr wrap="none">
            <a:spAutoFit/>
          </a:bodyPr>
          <a:lstStyle/>
          <a:p>
            <a:r>
              <a:rPr lang="en-US" sz="3200" dirty="0" err="1" smtClean="0">
                <a:solidFill>
                  <a:schemeClr val="bg1"/>
                </a:solidFill>
              </a:rPr>
              <a:t>Superação</a:t>
            </a:r>
            <a:r>
              <a:rPr lang="en-US" sz="3200" dirty="0" smtClean="0">
                <a:solidFill>
                  <a:schemeClr val="bg1"/>
                </a:solidFill>
              </a:rPr>
              <a:t> das </a:t>
            </a:r>
            <a:r>
              <a:rPr lang="en-US" sz="3200" dirty="0" err="1" smtClean="0">
                <a:solidFill>
                  <a:schemeClr val="bg1"/>
                </a:solidFill>
              </a:rPr>
              <a:t>desigualdades</a:t>
            </a:r>
            <a:r>
              <a:rPr lang="en-US" sz="3200" dirty="0" smtClean="0">
                <a:solidFill>
                  <a:schemeClr val="bg1"/>
                </a:solidFill>
              </a:rPr>
              <a:t> de </a:t>
            </a:r>
            <a:r>
              <a:rPr lang="en-US" sz="3200" dirty="0" err="1" smtClean="0">
                <a:solidFill>
                  <a:schemeClr val="bg1"/>
                </a:solidFill>
              </a:rPr>
              <a:t>gênero</a:t>
            </a:r>
            <a:endParaRPr lang="pt-BR" sz="3200" dirty="0">
              <a:solidFill>
                <a:schemeClr val="bg1"/>
              </a:solidFill>
            </a:endParaRPr>
          </a:p>
        </p:txBody>
      </p:sp>
      <p:sp>
        <p:nvSpPr>
          <p:cNvPr id="10" name="Título 1"/>
          <p:cNvSpPr>
            <a:spLocks noGrp="1"/>
          </p:cNvSpPr>
          <p:nvPr>
            <p:ph type="title"/>
          </p:nvPr>
        </p:nvSpPr>
        <p:spPr>
          <a:xfrm>
            <a:off x="395536" y="116632"/>
            <a:ext cx="8229600" cy="1143000"/>
          </a:xfrm>
        </p:spPr>
        <p:txBody>
          <a:bodyPr>
            <a:noAutofit/>
          </a:bodyPr>
          <a:lstStyle/>
          <a:p>
            <a:r>
              <a:rPr lang="en-US" sz="2800" dirty="0" err="1" smtClean="0">
                <a:solidFill>
                  <a:srgbClr val="C00000"/>
                </a:solidFill>
                <a:latin typeface="Arial Black" pitchFamily="34" charset="0"/>
              </a:rPr>
              <a:t>Desafios</a:t>
            </a:r>
            <a:r>
              <a:rPr lang="en-US" sz="2800" dirty="0" smtClean="0">
                <a:solidFill>
                  <a:srgbClr val="C00000"/>
                </a:solidFill>
                <a:latin typeface="Arial Black" pitchFamily="34" charset="0"/>
              </a:rPr>
              <a:t> </a:t>
            </a:r>
            <a:r>
              <a:rPr lang="en-US" sz="2800" dirty="0" err="1" smtClean="0">
                <a:solidFill>
                  <a:srgbClr val="C00000"/>
                </a:solidFill>
                <a:latin typeface="Arial Black" pitchFamily="34" charset="0"/>
              </a:rPr>
              <a:t>para</a:t>
            </a:r>
            <a:r>
              <a:rPr lang="en-US" sz="2800" dirty="0" smtClean="0">
                <a:solidFill>
                  <a:srgbClr val="C00000"/>
                </a:solidFill>
                <a:latin typeface="Arial Black" pitchFamily="34" charset="0"/>
              </a:rPr>
              <a:t> a </a:t>
            </a:r>
            <a:r>
              <a:rPr lang="en-US" sz="2800" dirty="0" err="1" smtClean="0">
                <a:solidFill>
                  <a:srgbClr val="C00000"/>
                </a:solidFill>
                <a:latin typeface="Arial Black" pitchFamily="34" charset="0"/>
              </a:rPr>
              <a:t>garantia</a:t>
            </a:r>
            <a:r>
              <a:rPr lang="en-US" sz="2800" dirty="0" smtClean="0">
                <a:solidFill>
                  <a:srgbClr val="C00000"/>
                </a:solidFill>
                <a:latin typeface="Arial Black" pitchFamily="34" charset="0"/>
              </a:rPr>
              <a:t> do </a:t>
            </a:r>
            <a:r>
              <a:rPr lang="en-US" sz="2800" dirty="0" err="1" smtClean="0">
                <a:solidFill>
                  <a:srgbClr val="C00000"/>
                </a:solidFill>
                <a:latin typeface="Arial Black" pitchFamily="34" charset="0"/>
              </a:rPr>
              <a:t>direito</a:t>
            </a:r>
            <a:r>
              <a:rPr lang="en-US" sz="2800" dirty="0" smtClean="0">
                <a:solidFill>
                  <a:srgbClr val="C00000"/>
                </a:solidFill>
                <a:latin typeface="Arial Black" pitchFamily="34" charset="0"/>
              </a:rPr>
              <a:t> à </a:t>
            </a:r>
            <a:r>
              <a:rPr lang="en-US" sz="2800" dirty="0" err="1" smtClean="0">
                <a:solidFill>
                  <a:srgbClr val="C00000"/>
                </a:solidFill>
                <a:latin typeface="Arial Black" pitchFamily="34" charset="0"/>
              </a:rPr>
              <a:t>educação</a:t>
            </a:r>
            <a:r>
              <a:rPr lang="en-US" sz="2800" dirty="0" smtClean="0">
                <a:solidFill>
                  <a:srgbClr val="C00000"/>
                </a:solidFill>
                <a:latin typeface="Arial Black" pitchFamily="34" charset="0"/>
              </a:rPr>
              <a:t> no </a:t>
            </a:r>
            <a:r>
              <a:rPr lang="en-US" sz="2800" dirty="0" err="1" smtClean="0">
                <a:solidFill>
                  <a:srgbClr val="C00000"/>
                </a:solidFill>
                <a:latin typeface="Arial Black" pitchFamily="34" charset="0"/>
              </a:rPr>
              <a:t>município</a:t>
            </a:r>
            <a:r>
              <a:rPr lang="en-US" sz="2800" dirty="0" smtClean="0">
                <a:solidFill>
                  <a:srgbClr val="C00000"/>
                </a:solidFill>
                <a:latin typeface="Arial Black" pitchFamily="34" charset="0"/>
              </a:rPr>
              <a:t> de São Paulo</a:t>
            </a:r>
            <a:endParaRPr lang="pt-BR" sz="2800" dirty="0">
              <a:latin typeface="Arial Black"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de cantos arredondados 4"/>
          <p:cNvSpPr/>
          <p:nvPr/>
        </p:nvSpPr>
        <p:spPr>
          <a:xfrm>
            <a:off x="179512" y="1916832"/>
            <a:ext cx="3096344" cy="936104"/>
          </a:xfrm>
          <a:prstGeom prst="roundRect">
            <a:avLst/>
          </a:prstGeom>
          <a:solidFill>
            <a:srgbClr val="C000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Dados </a:t>
            </a:r>
            <a:r>
              <a:rPr lang="en-US" sz="2400" b="1" dirty="0" err="1" smtClean="0"/>
              <a:t>educacionais</a:t>
            </a:r>
            <a:endParaRPr lang="pt-BR" sz="2400" b="1" dirty="0"/>
          </a:p>
        </p:txBody>
      </p:sp>
      <p:sp>
        <p:nvSpPr>
          <p:cNvPr id="7" name="CaixaDeTexto 6"/>
          <p:cNvSpPr txBox="1"/>
          <p:nvPr/>
        </p:nvSpPr>
        <p:spPr>
          <a:xfrm>
            <a:off x="899592" y="3140968"/>
            <a:ext cx="7560839" cy="1938992"/>
          </a:xfrm>
          <a:prstGeom prst="rect">
            <a:avLst/>
          </a:prstGeom>
          <a:noFill/>
        </p:spPr>
        <p:txBody>
          <a:bodyPr wrap="square" rtlCol="0">
            <a:spAutoFit/>
          </a:bodyPr>
          <a:lstStyle/>
          <a:p>
            <a:pPr>
              <a:buFont typeface="Wingdings" pitchFamily="2" charset="2"/>
              <a:buChar char="ü"/>
            </a:pPr>
            <a:r>
              <a:rPr lang="en-US" sz="2400" dirty="0" err="1" smtClean="0"/>
              <a:t>População</a:t>
            </a:r>
            <a:r>
              <a:rPr lang="en-US" sz="2400" dirty="0" smtClean="0"/>
              <a:t> </a:t>
            </a:r>
            <a:r>
              <a:rPr lang="en-US" sz="2400" dirty="0" err="1" smtClean="0"/>
              <a:t>que</a:t>
            </a:r>
            <a:r>
              <a:rPr lang="en-US" sz="2400" dirty="0" smtClean="0"/>
              <a:t> se </a:t>
            </a:r>
            <a:r>
              <a:rPr lang="en-US" sz="2400" dirty="0" err="1" smtClean="0"/>
              <a:t>encontra</a:t>
            </a:r>
            <a:r>
              <a:rPr lang="en-US" sz="2400" dirty="0" smtClean="0"/>
              <a:t> </a:t>
            </a:r>
            <a:r>
              <a:rPr lang="en-US" sz="2400" dirty="0" err="1" smtClean="0"/>
              <a:t>fora</a:t>
            </a:r>
            <a:r>
              <a:rPr lang="en-US" sz="2400" dirty="0" smtClean="0"/>
              <a:t> </a:t>
            </a:r>
            <a:r>
              <a:rPr lang="en-US" sz="2400" dirty="0" err="1" smtClean="0"/>
              <a:t>da</a:t>
            </a:r>
            <a:r>
              <a:rPr lang="en-US" sz="2400" dirty="0" smtClean="0"/>
              <a:t> </a:t>
            </a:r>
            <a:r>
              <a:rPr lang="en-US" sz="2400" dirty="0" err="1" smtClean="0"/>
              <a:t>escola</a:t>
            </a:r>
            <a:endParaRPr lang="en-US" sz="2400" dirty="0" smtClean="0"/>
          </a:p>
          <a:p>
            <a:pPr>
              <a:buFont typeface="Wingdings" pitchFamily="2" charset="2"/>
              <a:buChar char="ü"/>
            </a:pPr>
            <a:endParaRPr lang="en-US" sz="2400" dirty="0" smtClean="0"/>
          </a:p>
          <a:p>
            <a:pPr>
              <a:buFont typeface="Wingdings" pitchFamily="2" charset="2"/>
              <a:buChar char="ü"/>
            </a:pPr>
            <a:r>
              <a:rPr lang="en-US" sz="2400" dirty="0" err="1" smtClean="0"/>
              <a:t>Análise</a:t>
            </a:r>
            <a:r>
              <a:rPr lang="en-US" sz="2400" dirty="0" smtClean="0"/>
              <a:t> </a:t>
            </a:r>
            <a:r>
              <a:rPr lang="en-US" sz="2400" dirty="0" err="1" smtClean="0"/>
              <a:t>da</a:t>
            </a:r>
            <a:r>
              <a:rPr lang="en-US" sz="2400" dirty="0" smtClean="0"/>
              <a:t> </a:t>
            </a:r>
            <a:r>
              <a:rPr lang="en-US" sz="2400" dirty="0" err="1" smtClean="0"/>
              <a:t>cidade</a:t>
            </a:r>
            <a:r>
              <a:rPr lang="en-US" sz="2400" dirty="0" smtClean="0"/>
              <a:t> no </a:t>
            </a:r>
            <a:r>
              <a:rPr lang="en-US" sz="2400" dirty="0" err="1" smtClean="0"/>
              <a:t>contexto</a:t>
            </a:r>
            <a:r>
              <a:rPr lang="en-US" sz="2400" dirty="0" smtClean="0"/>
              <a:t> </a:t>
            </a:r>
            <a:r>
              <a:rPr lang="en-US" sz="2400" dirty="0" err="1" smtClean="0"/>
              <a:t>da</a:t>
            </a:r>
            <a:r>
              <a:rPr lang="en-US" sz="2400" dirty="0" smtClean="0"/>
              <a:t> </a:t>
            </a:r>
            <a:r>
              <a:rPr lang="en-US" sz="2400" dirty="0" err="1" smtClean="0"/>
              <a:t>metrópole</a:t>
            </a:r>
            <a:endParaRPr lang="en-US" sz="2400" dirty="0" smtClean="0"/>
          </a:p>
          <a:p>
            <a:pPr>
              <a:buFont typeface="Wingdings" pitchFamily="2" charset="2"/>
              <a:buChar char="ü"/>
            </a:pPr>
            <a:endParaRPr lang="en-US" sz="2400" dirty="0" smtClean="0"/>
          </a:p>
          <a:p>
            <a:pPr>
              <a:buFont typeface="Wingdings" pitchFamily="2" charset="2"/>
              <a:buChar char="ü"/>
            </a:pPr>
            <a:r>
              <a:rPr lang="en-US" sz="2400" dirty="0" smtClean="0"/>
              <a:t>Altos </a:t>
            </a:r>
            <a:r>
              <a:rPr lang="en-US" sz="2400" dirty="0" err="1" smtClean="0"/>
              <a:t>índices</a:t>
            </a:r>
            <a:r>
              <a:rPr lang="en-US" sz="2400" dirty="0" smtClean="0"/>
              <a:t> de </a:t>
            </a:r>
            <a:r>
              <a:rPr lang="en-US" sz="2400" dirty="0" err="1" smtClean="0"/>
              <a:t>não</a:t>
            </a:r>
            <a:r>
              <a:rPr lang="en-US" sz="2400" dirty="0" smtClean="0"/>
              <a:t> </a:t>
            </a:r>
            <a:r>
              <a:rPr lang="en-US" sz="2400" dirty="0" err="1" smtClean="0"/>
              <a:t>declaração</a:t>
            </a:r>
            <a:r>
              <a:rPr lang="en-US" sz="2400" dirty="0" smtClean="0"/>
              <a:t> </a:t>
            </a:r>
            <a:r>
              <a:rPr lang="en-US" sz="2400" dirty="0" err="1" smtClean="0"/>
              <a:t>cor</a:t>
            </a:r>
            <a:r>
              <a:rPr lang="en-US" sz="2400" dirty="0" smtClean="0"/>
              <a:t>/</a:t>
            </a:r>
            <a:r>
              <a:rPr lang="en-US" sz="2400" dirty="0" err="1" smtClean="0"/>
              <a:t>raça</a:t>
            </a:r>
            <a:endParaRPr lang="en-US" sz="2400" dirty="0" smtClean="0"/>
          </a:p>
        </p:txBody>
      </p:sp>
      <p:sp>
        <p:nvSpPr>
          <p:cNvPr id="11" name="Título 1"/>
          <p:cNvSpPr>
            <a:spLocks noGrp="1"/>
          </p:cNvSpPr>
          <p:nvPr>
            <p:ph type="title"/>
          </p:nvPr>
        </p:nvSpPr>
        <p:spPr>
          <a:xfrm>
            <a:off x="395536" y="116632"/>
            <a:ext cx="8229600" cy="1143000"/>
          </a:xfrm>
        </p:spPr>
        <p:txBody>
          <a:bodyPr>
            <a:noAutofit/>
          </a:bodyPr>
          <a:lstStyle/>
          <a:p>
            <a:r>
              <a:rPr lang="en-US" sz="2800" dirty="0" err="1" smtClean="0">
                <a:solidFill>
                  <a:srgbClr val="C00000"/>
                </a:solidFill>
                <a:latin typeface="Arial Black" pitchFamily="34" charset="0"/>
              </a:rPr>
              <a:t>Desafios</a:t>
            </a:r>
            <a:r>
              <a:rPr lang="en-US" sz="2800" dirty="0" smtClean="0">
                <a:solidFill>
                  <a:srgbClr val="C00000"/>
                </a:solidFill>
                <a:latin typeface="Arial Black" pitchFamily="34" charset="0"/>
              </a:rPr>
              <a:t> </a:t>
            </a:r>
            <a:r>
              <a:rPr lang="en-US" sz="2800" dirty="0" err="1" smtClean="0">
                <a:solidFill>
                  <a:srgbClr val="C00000"/>
                </a:solidFill>
                <a:latin typeface="Arial Black" pitchFamily="34" charset="0"/>
              </a:rPr>
              <a:t>para</a:t>
            </a:r>
            <a:r>
              <a:rPr lang="en-US" sz="2800" dirty="0" smtClean="0">
                <a:solidFill>
                  <a:srgbClr val="C00000"/>
                </a:solidFill>
                <a:latin typeface="Arial Black" pitchFamily="34" charset="0"/>
              </a:rPr>
              <a:t> a </a:t>
            </a:r>
            <a:r>
              <a:rPr lang="en-US" sz="2800" dirty="0" err="1" smtClean="0">
                <a:solidFill>
                  <a:srgbClr val="C00000"/>
                </a:solidFill>
                <a:latin typeface="Arial Black" pitchFamily="34" charset="0"/>
              </a:rPr>
              <a:t>garantia</a:t>
            </a:r>
            <a:r>
              <a:rPr lang="en-US" sz="2800" dirty="0" smtClean="0">
                <a:solidFill>
                  <a:srgbClr val="C00000"/>
                </a:solidFill>
                <a:latin typeface="Arial Black" pitchFamily="34" charset="0"/>
              </a:rPr>
              <a:t> do </a:t>
            </a:r>
            <a:r>
              <a:rPr lang="en-US" sz="2800" dirty="0" err="1" smtClean="0">
                <a:solidFill>
                  <a:srgbClr val="C00000"/>
                </a:solidFill>
                <a:latin typeface="Arial Black" pitchFamily="34" charset="0"/>
              </a:rPr>
              <a:t>direito</a:t>
            </a:r>
            <a:r>
              <a:rPr lang="en-US" sz="2800" dirty="0" smtClean="0">
                <a:solidFill>
                  <a:srgbClr val="C00000"/>
                </a:solidFill>
                <a:latin typeface="Arial Black" pitchFamily="34" charset="0"/>
              </a:rPr>
              <a:t> à </a:t>
            </a:r>
            <a:r>
              <a:rPr lang="en-US" sz="2800" dirty="0" err="1" smtClean="0">
                <a:solidFill>
                  <a:srgbClr val="C00000"/>
                </a:solidFill>
                <a:latin typeface="Arial Black" pitchFamily="34" charset="0"/>
              </a:rPr>
              <a:t>educação</a:t>
            </a:r>
            <a:r>
              <a:rPr lang="en-US" sz="2800" dirty="0" smtClean="0">
                <a:solidFill>
                  <a:srgbClr val="C00000"/>
                </a:solidFill>
                <a:latin typeface="Arial Black" pitchFamily="34" charset="0"/>
              </a:rPr>
              <a:t> no </a:t>
            </a:r>
            <a:r>
              <a:rPr lang="en-US" sz="2800" dirty="0" err="1" smtClean="0">
                <a:solidFill>
                  <a:srgbClr val="C00000"/>
                </a:solidFill>
                <a:latin typeface="Arial Black" pitchFamily="34" charset="0"/>
              </a:rPr>
              <a:t>município</a:t>
            </a:r>
            <a:r>
              <a:rPr lang="en-US" sz="2800" dirty="0" smtClean="0">
                <a:solidFill>
                  <a:srgbClr val="C00000"/>
                </a:solidFill>
                <a:latin typeface="Arial Black" pitchFamily="34" charset="0"/>
              </a:rPr>
              <a:t> de São Paulo</a:t>
            </a:r>
            <a:endParaRPr lang="pt-BR" sz="2800" dirty="0">
              <a:latin typeface="Arial Black"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9512" y="-99392"/>
            <a:ext cx="8229600" cy="1143000"/>
          </a:xfrm>
        </p:spPr>
        <p:txBody>
          <a:bodyPr>
            <a:normAutofit/>
          </a:bodyPr>
          <a:lstStyle/>
          <a:p>
            <a:pPr algn="l"/>
            <a:r>
              <a:rPr lang="en-US" sz="4000" dirty="0" err="1" smtClean="0">
                <a:latin typeface="Arial Black" pitchFamily="34" charset="0"/>
              </a:rPr>
              <a:t>Bibliografia</a:t>
            </a:r>
            <a:endParaRPr lang="pt-BR" sz="4000" dirty="0">
              <a:latin typeface="Arial Black" pitchFamily="34" charset="0"/>
            </a:endParaRPr>
          </a:p>
        </p:txBody>
      </p:sp>
      <p:sp>
        <p:nvSpPr>
          <p:cNvPr id="3" name="Espaço Reservado para Conteúdo 2"/>
          <p:cNvSpPr>
            <a:spLocks noGrp="1"/>
          </p:cNvSpPr>
          <p:nvPr>
            <p:ph idx="1"/>
          </p:nvPr>
        </p:nvSpPr>
        <p:spPr>
          <a:xfrm>
            <a:off x="179512" y="908720"/>
            <a:ext cx="8892480" cy="5949280"/>
          </a:xfrm>
        </p:spPr>
        <p:txBody>
          <a:bodyPr>
            <a:noAutofit/>
          </a:bodyPr>
          <a:lstStyle/>
          <a:p>
            <a:pPr>
              <a:spcAft>
                <a:spcPct val="20000"/>
              </a:spcAft>
              <a:buNone/>
            </a:pPr>
            <a:r>
              <a:rPr lang="en-US" sz="1600" dirty="0" smtClean="0"/>
              <a:t>AÇÃO EDUCATIVA. </a:t>
            </a:r>
            <a:r>
              <a:rPr lang="en-US" sz="1600" dirty="0" err="1" smtClean="0"/>
              <a:t>Educação</a:t>
            </a:r>
            <a:r>
              <a:rPr lang="en-US" sz="1600" dirty="0" smtClean="0"/>
              <a:t> e </a:t>
            </a:r>
            <a:r>
              <a:rPr lang="en-US" sz="1600" dirty="0" err="1" smtClean="0"/>
              <a:t>Desigualdades</a:t>
            </a:r>
            <a:r>
              <a:rPr lang="en-US" sz="1600" dirty="0" smtClean="0"/>
              <a:t> </a:t>
            </a:r>
            <a:r>
              <a:rPr lang="en-US" sz="1600" dirty="0" err="1" smtClean="0"/>
              <a:t>na</a:t>
            </a:r>
            <a:r>
              <a:rPr lang="en-US" sz="1600" dirty="0" smtClean="0"/>
              <a:t> </a:t>
            </a:r>
            <a:r>
              <a:rPr lang="en-US" sz="1600" dirty="0" err="1" smtClean="0"/>
              <a:t>cidade</a:t>
            </a:r>
            <a:r>
              <a:rPr lang="en-US" sz="1600" dirty="0" smtClean="0"/>
              <a:t> de São Paulo</a:t>
            </a:r>
            <a:r>
              <a:rPr lang="pt-BR" sz="1600" i="1" dirty="0" smtClean="0"/>
              <a:t> Em questão</a:t>
            </a:r>
            <a:r>
              <a:rPr lang="pt-BR" sz="1600" dirty="0" smtClean="0"/>
              <a:t>, v. 8. São Paulo: Ação Educativa, 2013.</a:t>
            </a:r>
          </a:p>
          <a:p>
            <a:pPr>
              <a:spcAft>
                <a:spcPct val="20000"/>
              </a:spcAft>
              <a:buNone/>
            </a:pPr>
            <a:r>
              <a:rPr lang="pt-BR" sz="1600" dirty="0" smtClean="0"/>
              <a:t>ADRIÃO T. e OLIVEIRA, R. (</a:t>
            </a:r>
            <a:r>
              <a:rPr lang="pt-BR" sz="1600" dirty="0" err="1" smtClean="0"/>
              <a:t>orgs</a:t>
            </a:r>
            <a:r>
              <a:rPr lang="pt-BR" sz="1600" dirty="0" smtClean="0"/>
              <a:t>.). </a:t>
            </a:r>
            <a:r>
              <a:rPr lang="pt-BR" sz="1600" i="1" dirty="0" smtClean="0"/>
              <a:t>Gestão, financiamento e direito à educação:</a:t>
            </a:r>
            <a:r>
              <a:rPr lang="pt-BR" sz="1600" dirty="0" smtClean="0"/>
              <a:t> análise da LDB e da Constituição Federal. São Paulo: Xamã, 2001.</a:t>
            </a:r>
          </a:p>
          <a:p>
            <a:pPr>
              <a:spcAft>
                <a:spcPct val="20000"/>
              </a:spcAft>
              <a:buNone/>
            </a:pPr>
            <a:r>
              <a:rPr lang="pt-BR" sz="1600" dirty="0" smtClean="0"/>
              <a:t>BRASIL. Congresso Nacional. Constituição da República Federativa do Brasil de 1998. Brasília. Senado Federal: Imprensa Oficial, 2001.</a:t>
            </a:r>
          </a:p>
          <a:p>
            <a:pPr>
              <a:spcAft>
                <a:spcPct val="20000"/>
              </a:spcAft>
              <a:buNone/>
            </a:pPr>
            <a:r>
              <a:rPr lang="pt-BR" sz="1600" dirty="0" smtClean="0"/>
              <a:t>BRASIL. Lei de Diretrizes e Bases da Educação Nacional – Lei 9.394, de 20 de dezembro de 1996.</a:t>
            </a:r>
          </a:p>
          <a:p>
            <a:pPr>
              <a:spcAft>
                <a:spcPct val="20000"/>
              </a:spcAft>
              <a:buNone/>
            </a:pPr>
            <a:r>
              <a:rPr lang="pt-BR" sz="1600" dirty="0" smtClean="0"/>
              <a:t>BRASIL. Plano Nacional de Educação – Lei 13005, de 25 de junho de 2014. </a:t>
            </a:r>
          </a:p>
          <a:p>
            <a:pPr>
              <a:buNone/>
            </a:pPr>
            <a:r>
              <a:rPr lang="pt-BR" sz="1600" dirty="0" smtClean="0"/>
              <a:t>CENPEC. </a:t>
            </a:r>
            <a:r>
              <a:rPr lang="pt-BR" sz="1600" i="1" dirty="0" smtClean="0"/>
              <a:t>Educação em territórios de alta vulnerabilidade social na metrópole</a:t>
            </a:r>
            <a:r>
              <a:rPr lang="pt-BR" sz="1600" dirty="0" smtClean="0"/>
              <a:t>: síntese das conclusões. São Paulo: Fundação </a:t>
            </a:r>
            <a:r>
              <a:rPr lang="pt-BR" sz="1600" dirty="0" err="1" smtClean="0"/>
              <a:t>Tide</a:t>
            </a:r>
            <a:r>
              <a:rPr lang="pt-BR" sz="1600" dirty="0" smtClean="0"/>
              <a:t> Setúbal/ CENPEC/ Itaú Social/ </a:t>
            </a:r>
            <a:r>
              <a:rPr lang="pt-BR" sz="1600" dirty="0" err="1" smtClean="0"/>
              <a:t>Unicef</a:t>
            </a:r>
            <a:r>
              <a:rPr lang="pt-BR" sz="1600" dirty="0" smtClean="0"/>
              <a:t> / FAPESP, 2011.</a:t>
            </a:r>
          </a:p>
          <a:p>
            <a:pPr>
              <a:buNone/>
            </a:pPr>
            <a:r>
              <a:rPr lang="pt-BR" sz="1600" dirty="0" smtClean="0"/>
              <a:t>HADDAD, Sergio (coord.). Educação e exclusão no Brasil. In </a:t>
            </a:r>
            <a:r>
              <a:rPr lang="pt-BR" sz="1600" i="1" dirty="0" smtClean="0"/>
              <a:t>Em questão</a:t>
            </a:r>
            <a:r>
              <a:rPr lang="pt-BR" sz="1600" dirty="0" smtClean="0"/>
              <a:t>, v. 3. São Paulo: Ação Educativa, 2007.</a:t>
            </a:r>
          </a:p>
          <a:p>
            <a:pPr>
              <a:buNone/>
            </a:pPr>
            <a:r>
              <a:rPr lang="pt-BR" sz="1600" dirty="0" smtClean="0"/>
              <a:t>IBGE. Instituto Brasileiro de Geografia e Estatística. </a:t>
            </a:r>
            <a:r>
              <a:rPr lang="pt-BR" sz="1600" i="1" dirty="0" smtClean="0"/>
              <a:t>Censo Demográfico</a:t>
            </a:r>
            <a:r>
              <a:rPr lang="pt-BR" sz="1600" dirty="0" smtClean="0"/>
              <a:t>, 1991, 2000, 2010.</a:t>
            </a:r>
          </a:p>
          <a:p>
            <a:pPr>
              <a:buNone/>
            </a:pPr>
            <a:r>
              <a:rPr lang="pt-BR" sz="1600" dirty="0" smtClean="0"/>
              <a:t>IBGE. Instituto Brasileiro de Geografia e Estatística. </a:t>
            </a:r>
            <a:r>
              <a:rPr lang="pt-BR" sz="1600" i="1" dirty="0" smtClean="0"/>
              <a:t>Pesquisa Nacional por Amostra de Domicílios</a:t>
            </a:r>
            <a:r>
              <a:rPr lang="pt-BR" sz="1600" dirty="0" smtClean="0"/>
              <a:t> (PNAD), 2009.</a:t>
            </a:r>
          </a:p>
          <a:p>
            <a:pPr>
              <a:buNone/>
            </a:pPr>
            <a:r>
              <a:rPr lang="pt-BR" sz="1600" cap="all" dirty="0" smtClean="0"/>
              <a:t>INEP</a:t>
            </a:r>
            <a:r>
              <a:rPr lang="pt-BR" sz="1600" dirty="0" smtClean="0"/>
              <a:t>. Instituto Nacional de Estudos e Pesquisas Educacionais Anísio Teixeira. Ministério da Educação.</a:t>
            </a:r>
            <a:r>
              <a:rPr lang="pt-BR" sz="1600" cap="all" dirty="0" smtClean="0"/>
              <a:t> </a:t>
            </a:r>
            <a:r>
              <a:rPr lang="pt-BR" sz="1600" i="1" dirty="0" smtClean="0"/>
              <a:t>Censo da Educação Básica,</a:t>
            </a:r>
            <a:r>
              <a:rPr lang="pt-BR" sz="1600" dirty="0" smtClean="0"/>
              <a:t> de 2001 a 2012.</a:t>
            </a:r>
          </a:p>
          <a:p>
            <a:pPr>
              <a:buNone/>
            </a:pPr>
            <a:r>
              <a:rPr lang="pt-BR" sz="1600" dirty="0" smtClean="0"/>
              <a:t>REDE NOSSA SÃO PAULO. Observatório Cidadão. Indicadores. Disponível em &lt;http://www.nossasaopaulo.org.br/observatorio/indicadores.</a:t>
            </a:r>
            <a:r>
              <a:rPr lang="pt-BR" sz="1600" dirty="0" err="1" smtClean="0"/>
              <a:t>php</a:t>
            </a:r>
            <a:r>
              <a:rPr lang="pt-BR" sz="1600" dirty="0" smtClean="0"/>
              <a:t>&gt;. Acesso em 03/07/2012.</a:t>
            </a:r>
          </a:p>
          <a:p>
            <a:pPr>
              <a:spcAft>
                <a:spcPct val="20000"/>
              </a:spcAft>
              <a:buNone/>
            </a:pPr>
            <a:r>
              <a:rPr lang="en-US" sz="1600" dirty="0" smtClean="0"/>
              <a:t>SÃO PAULO (</a:t>
            </a:r>
            <a:r>
              <a:rPr lang="en-US" sz="1600" dirty="0" err="1" smtClean="0"/>
              <a:t>Município</a:t>
            </a:r>
            <a:r>
              <a:rPr lang="en-US" sz="1600" dirty="0" smtClean="0"/>
              <a:t>). Lei </a:t>
            </a:r>
            <a:r>
              <a:rPr lang="en-US" sz="1600" dirty="0" err="1" smtClean="0"/>
              <a:t>Orgânica</a:t>
            </a:r>
            <a:r>
              <a:rPr lang="en-US" sz="1600" dirty="0" smtClean="0"/>
              <a:t>.</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629816"/>
            <a:ext cx="8229600" cy="1143000"/>
          </a:xfrm>
        </p:spPr>
        <p:txBody>
          <a:bodyPr>
            <a:normAutofit/>
          </a:bodyPr>
          <a:lstStyle/>
          <a:p>
            <a:r>
              <a:rPr lang="en-US" sz="6000" dirty="0" err="1" smtClean="0"/>
              <a:t>Obrigada</a:t>
            </a:r>
            <a:r>
              <a:rPr lang="en-US" sz="6000" dirty="0" smtClean="0"/>
              <a:t>!</a:t>
            </a:r>
            <a:endParaRPr lang="pt-BR" sz="6000" dirty="0"/>
          </a:p>
        </p:txBody>
      </p:sp>
      <p:sp>
        <p:nvSpPr>
          <p:cNvPr id="3" name="Espaço Reservado para Conteúdo 2"/>
          <p:cNvSpPr>
            <a:spLocks noGrp="1"/>
          </p:cNvSpPr>
          <p:nvPr>
            <p:ph idx="1"/>
          </p:nvPr>
        </p:nvSpPr>
        <p:spPr>
          <a:xfrm>
            <a:off x="457200" y="2320280"/>
            <a:ext cx="8229600" cy="2908920"/>
          </a:xfrm>
        </p:spPr>
        <p:txBody>
          <a:bodyPr>
            <a:normAutofit/>
          </a:bodyPr>
          <a:lstStyle/>
          <a:p>
            <a:pPr>
              <a:buNone/>
            </a:pPr>
            <a:r>
              <a:rPr lang="en-US" sz="2800" dirty="0" smtClean="0"/>
              <a:t>Ananda </a:t>
            </a:r>
            <a:r>
              <a:rPr lang="en-US" sz="2800" dirty="0" err="1" smtClean="0"/>
              <a:t>Grinkraut</a:t>
            </a:r>
            <a:endParaRPr lang="en-US" sz="2800" dirty="0" smtClean="0"/>
          </a:p>
          <a:p>
            <a:pPr>
              <a:buNone/>
            </a:pPr>
            <a:r>
              <a:rPr lang="en-US" sz="2800" dirty="0" smtClean="0">
                <a:hlinkClick r:id="rId2"/>
              </a:rPr>
              <a:t>ananda.grinkraut@gmail.com</a:t>
            </a:r>
            <a:endParaRPr lang="en-US" sz="2800" dirty="0" smtClean="0"/>
          </a:p>
          <a:p>
            <a:pPr>
              <a:buNone/>
            </a:pPr>
            <a:endParaRPr lang="en-US" sz="2800"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de cantos arredondados 3"/>
          <p:cNvSpPr/>
          <p:nvPr/>
        </p:nvSpPr>
        <p:spPr>
          <a:xfrm>
            <a:off x="-36512" y="1052736"/>
            <a:ext cx="2051720" cy="50405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ítulo 1"/>
          <p:cNvSpPr>
            <a:spLocks noGrp="1"/>
          </p:cNvSpPr>
          <p:nvPr>
            <p:ph type="title"/>
          </p:nvPr>
        </p:nvSpPr>
        <p:spPr>
          <a:xfrm>
            <a:off x="251520" y="-27384"/>
            <a:ext cx="8229600" cy="1143000"/>
          </a:xfrm>
        </p:spPr>
        <p:txBody>
          <a:bodyPr>
            <a:normAutofit/>
          </a:bodyPr>
          <a:lstStyle/>
          <a:p>
            <a:pPr algn="l"/>
            <a:r>
              <a:rPr lang="en-US" sz="4000" b="1" dirty="0" err="1" smtClean="0">
                <a:solidFill>
                  <a:srgbClr val="C00000"/>
                </a:solidFill>
                <a:latin typeface="Arial Black" pitchFamily="34" charset="0"/>
                <a:ea typeface="Adobe Heiti Std R" pitchFamily="34" charset="-128"/>
              </a:rPr>
              <a:t>Direito</a:t>
            </a:r>
            <a:r>
              <a:rPr lang="en-US" sz="4000" b="1" dirty="0" smtClean="0">
                <a:solidFill>
                  <a:srgbClr val="C00000"/>
                </a:solidFill>
                <a:latin typeface="Arial Black" pitchFamily="34" charset="0"/>
                <a:ea typeface="Adobe Heiti Std R" pitchFamily="34" charset="-128"/>
              </a:rPr>
              <a:t> à </a:t>
            </a:r>
            <a:r>
              <a:rPr lang="en-US" sz="4000" b="1" dirty="0" err="1" smtClean="0">
                <a:solidFill>
                  <a:srgbClr val="C00000"/>
                </a:solidFill>
                <a:latin typeface="Arial Black" pitchFamily="34" charset="0"/>
                <a:ea typeface="Adobe Heiti Std R" pitchFamily="34" charset="-128"/>
              </a:rPr>
              <a:t>educação</a:t>
            </a:r>
            <a:endParaRPr lang="pt-BR" sz="4000" b="1" dirty="0">
              <a:solidFill>
                <a:srgbClr val="C00000"/>
              </a:solidFill>
              <a:latin typeface="Arial Black" pitchFamily="34" charset="0"/>
              <a:ea typeface="Adobe Heiti Std R" pitchFamily="34" charset="-128"/>
            </a:endParaRPr>
          </a:p>
        </p:txBody>
      </p:sp>
      <p:sp>
        <p:nvSpPr>
          <p:cNvPr id="3" name="Espaço Reservado para Conteúdo 2"/>
          <p:cNvSpPr>
            <a:spLocks noGrp="1"/>
          </p:cNvSpPr>
          <p:nvPr>
            <p:ph idx="1"/>
          </p:nvPr>
        </p:nvSpPr>
        <p:spPr>
          <a:xfrm>
            <a:off x="251520" y="1124744"/>
            <a:ext cx="8424936" cy="4464496"/>
          </a:xfrm>
        </p:spPr>
        <p:txBody>
          <a:bodyPr>
            <a:noAutofit/>
          </a:bodyPr>
          <a:lstStyle/>
          <a:p>
            <a:pPr>
              <a:buNone/>
            </a:pPr>
            <a:r>
              <a:rPr lang="en-US" sz="2000" b="1" dirty="0" smtClean="0">
                <a:solidFill>
                  <a:schemeClr val="bg1"/>
                </a:solidFill>
              </a:rPr>
              <a:t>CF/1988 </a:t>
            </a:r>
            <a:endParaRPr lang="pt-BR" sz="2000" b="1" dirty="0" smtClean="0">
              <a:solidFill>
                <a:schemeClr val="bg1"/>
              </a:solidFill>
            </a:endParaRPr>
          </a:p>
          <a:p>
            <a:pPr>
              <a:buNone/>
            </a:pPr>
            <a:endParaRPr lang="pt-BR" sz="1400" b="1" dirty="0" smtClean="0"/>
          </a:p>
          <a:p>
            <a:pPr>
              <a:buNone/>
            </a:pPr>
            <a:r>
              <a:rPr lang="pt-BR" sz="2800" b="1" dirty="0" smtClean="0"/>
              <a:t>Art. 205. </a:t>
            </a:r>
            <a:r>
              <a:rPr lang="pt-BR" sz="2800" dirty="0" smtClean="0"/>
              <a:t>A educação, direito de todos e dever do Estado e da família, será promovida e incentivada com a colaboração da sociedade, visando ao pleno desenvolvimento da pessoa, seu preparo para o exercício da cidadania e sua qualificação para o trabalho</a:t>
            </a:r>
          </a:p>
          <a:p>
            <a:pPr>
              <a:buNone/>
            </a:pPr>
            <a:endParaRPr lang="en-US" sz="14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de cantos arredondados 3"/>
          <p:cNvSpPr/>
          <p:nvPr/>
        </p:nvSpPr>
        <p:spPr>
          <a:xfrm>
            <a:off x="-36512" y="1052736"/>
            <a:ext cx="2051720" cy="50405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ítulo 1"/>
          <p:cNvSpPr>
            <a:spLocks noGrp="1"/>
          </p:cNvSpPr>
          <p:nvPr>
            <p:ph type="title"/>
          </p:nvPr>
        </p:nvSpPr>
        <p:spPr>
          <a:xfrm>
            <a:off x="251520" y="-27384"/>
            <a:ext cx="8229600" cy="1143000"/>
          </a:xfrm>
        </p:spPr>
        <p:txBody>
          <a:bodyPr>
            <a:normAutofit/>
          </a:bodyPr>
          <a:lstStyle/>
          <a:p>
            <a:pPr algn="l"/>
            <a:r>
              <a:rPr lang="en-US" sz="4000" b="1" dirty="0" err="1" smtClean="0">
                <a:solidFill>
                  <a:srgbClr val="C00000"/>
                </a:solidFill>
                <a:latin typeface="Arial Black" pitchFamily="34" charset="0"/>
                <a:ea typeface="Adobe Heiti Std R" pitchFamily="34" charset="-128"/>
              </a:rPr>
              <a:t>Direito</a:t>
            </a:r>
            <a:r>
              <a:rPr lang="en-US" sz="4000" b="1" dirty="0" smtClean="0">
                <a:solidFill>
                  <a:srgbClr val="C00000"/>
                </a:solidFill>
                <a:latin typeface="Arial Black" pitchFamily="34" charset="0"/>
                <a:ea typeface="Adobe Heiti Std R" pitchFamily="34" charset="-128"/>
              </a:rPr>
              <a:t> à </a:t>
            </a:r>
            <a:r>
              <a:rPr lang="en-US" sz="4000" b="1" dirty="0" err="1" smtClean="0">
                <a:solidFill>
                  <a:srgbClr val="C00000"/>
                </a:solidFill>
                <a:latin typeface="Arial Black" pitchFamily="34" charset="0"/>
                <a:ea typeface="Adobe Heiti Std R" pitchFamily="34" charset="-128"/>
              </a:rPr>
              <a:t>educação</a:t>
            </a:r>
            <a:endParaRPr lang="pt-BR" sz="4000" b="1" dirty="0">
              <a:solidFill>
                <a:srgbClr val="C00000"/>
              </a:solidFill>
              <a:latin typeface="Arial Black" pitchFamily="34" charset="0"/>
              <a:ea typeface="Adobe Heiti Std R" pitchFamily="34" charset="-128"/>
            </a:endParaRPr>
          </a:p>
        </p:txBody>
      </p:sp>
      <p:sp>
        <p:nvSpPr>
          <p:cNvPr id="3" name="Espaço Reservado para Conteúdo 2"/>
          <p:cNvSpPr>
            <a:spLocks noGrp="1"/>
          </p:cNvSpPr>
          <p:nvPr>
            <p:ph idx="1"/>
          </p:nvPr>
        </p:nvSpPr>
        <p:spPr>
          <a:xfrm>
            <a:off x="251520" y="1124744"/>
            <a:ext cx="8424936" cy="5472608"/>
          </a:xfrm>
        </p:spPr>
        <p:txBody>
          <a:bodyPr>
            <a:noAutofit/>
          </a:bodyPr>
          <a:lstStyle/>
          <a:p>
            <a:pPr>
              <a:buNone/>
            </a:pPr>
            <a:r>
              <a:rPr lang="en-US" sz="2000" b="1" dirty="0" smtClean="0">
                <a:solidFill>
                  <a:schemeClr val="bg1"/>
                </a:solidFill>
              </a:rPr>
              <a:t>CF/1988 </a:t>
            </a:r>
            <a:endParaRPr lang="pt-BR" sz="2000" b="1" dirty="0" smtClean="0">
              <a:solidFill>
                <a:schemeClr val="bg1"/>
              </a:solidFill>
            </a:endParaRPr>
          </a:p>
          <a:p>
            <a:pPr>
              <a:buNone/>
            </a:pPr>
            <a:endParaRPr lang="pt-BR" sz="1400" b="1" dirty="0" smtClean="0"/>
          </a:p>
          <a:p>
            <a:pPr>
              <a:buNone/>
            </a:pPr>
            <a:r>
              <a:rPr lang="pt-BR" sz="1600" b="1" dirty="0" smtClean="0"/>
              <a:t>Art. 208. </a:t>
            </a:r>
            <a:r>
              <a:rPr lang="pt-BR" sz="1600" dirty="0" smtClean="0"/>
              <a:t>O </a:t>
            </a:r>
            <a:r>
              <a:rPr lang="pt-BR" sz="1600" b="1" dirty="0" smtClean="0"/>
              <a:t>dever do Estado</a:t>
            </a:r>
            <a:r>
              <a:rPr lang="pt-BR" sz="1600" dirty="0" smtClean="0"/>
              <a:t> com a educação será efetivado mediante a garantia de:</a:t>
            </a:r>
          </a:p>
          <a:p>
            <a:pPr>
              <a:buNone/>
            </a:pPr>
            <a:r>
              <a:rPr lang="pt-BR" sz="1600" dirty="0" smtClean="0"/>
              <a:t>I - educação básica obrigatória e gratuita dos 4 (quatro) aos 17 (dezessete) anos de idade, assegurada inclusive sua oferta gratuita para todos os que a ela não tiveram acesso na idade própria</a:t>
            </a:r>
          </a:p>
          <a:p>
            <a:pPr>
              <a:buNone/>
            </a:pPr>
            <a:r>
              <a:rPr lang="pt-BR" sz="1600" dirty="0" smtClean="0"/>
              <a:t>II - progressiva universalização do ensino médio gratuito</a:t>
            </a:r>
          </a:p>
          <a:p>
            <a:pPr>
              <a:buNone/>
            </a:pPr>
            <a:r>
              <a:rPr lang="pt-BR" sz="1600" dirty="0" smtClean="0"/>
              <a:t>III - atendimento educacional especializado aos portadores de deficiência, preferencialmente na rede regular de ensino</a:t>
            </a:r>
          </a:p>
          <a:p>
            <a:pPr>
              <a:buNone/>
            </a:pPr>
            <a:r>
              <a:rPr lang="pt-BR" sz="1600" dirty="0" smtClean="0"/>
              <a:t>IV - educação infantil, em creche e pré-escola, às crianças até 5 (cinco) anos de idade</a:t>
            </a:r>
          </a:p>
          <a:p>
            <a:pPr>
              <a:buNone/>
            </a:pPr>
            <a:r>
              <a:rPr lang="pt-BR" sz="1600" dirty="0" smtClean="0"/>
              <a:t>V - acesso aos níveis mais elevados do ensino, da pesquisa e da criação artística, segundo a capacidade de cada um </a:t>
            </a:r>
          </a:p>
          <a:p>
            <a:pPr>
              <a:buNone/>
            </a:pPr>
            <a:r>
              <a:rPr lang="pt-BR" sz="1600" dirty="0" smtClean="0"/>
              <a:t>VI - oferta de ensino noturno regular, adequado às condições do educando</a:t>
            </a:r>
          </a:p>
          <a:p>
            <a:pPr>
              <a:buNone/>
            </a:pPr>
            <a:r>
              <a:rPr lang="pt-BR" sz="1600" dirty="0" smtClean="0"/>
              <a:t>VII - atendimento ao educando, em todas as etapas da educação básica, por meio de programas suplementares de material </a:t>
            </a:r>
            <a:r>
              <a:rPr lang="pt-BR" sz="1600" dirty="0" err="1" smtClean="0"/>
              <a:t>didáticoescolar</a:t>
            </a:r>
            <a:r>
              <a:rPr lang="pt-BR" sz="1600" dirty="0" smtClean="0"/>
              <a:t>, transporte, alimentação e assistência à saúde </a:t>
            </a:r>
          </a:p>
          <a:p>
            <a:pPr>
              <a:buNone/>
            </a:pPr>
            <a:r>
              <a:rPr lang="pt-BR" sz="1400" dirty="0" smtClean="0"/>
              <a:t>§ 1º O acesso ao ensino obrigatório e gratuito é direito público subjetivo.</a:t>
            </a:r>
          </a:p>
          <a:p>
            <a:pPr>
              <a:buNone/>
            </a:pPr>
            <a:r>
              <a:rPr lang="pt-BR" sz="1400" dirty="0" smtClean="0"/>
              <a:t>§ 2º O </a:t>
            </a:r>
            <a:r>
              <a:rPr lang="pt-BR" sz="1400" dirty="0" err="1" smtClean="0"/>
              <a:t>não-oferecimento</a:t>
            </a:r>
            <a:r>
              <a:rPr lang="pt-BR" sz="1400" dirty="0" smtClean="0"/>
              <a:t> do ensino obrigatório pelo poder público, ou sua oferta irregular, importa responsabilidade da autoridade competente </a:t>
            </a:r>
          </a:p>
          <a:p>
            <a:pPr>
              <a:buNone/>
            </a:pPr>
            <a:r>
              <a:rPr lang="pt-BR" sz="1400" dirty="0" smtClean="0"/>
              <a:t>§ 3º Compete ao poder público recensear os </a:t>
            </a:r>
            <a:r>
              <a:rPr lang="pt-BR" sz="1400" dirty="0" err="1" smtClean="0"/>
              <a:t>educandos</a:t>
            </a:r>
            <a:r>
              <a:rPr lang="pt-BR" sz="1400" dirty="0" smtClean="0"/>
              <a:t> no ensino fundamental, fazer-lhes a chamada e zelar, junto aos pais ou responsáveis, pela </a:t>
            </a:r>
            <a:r>
              <a:rPr lang="pt-BR" sz="1400" dirty="0" err="1" smtClean="0"/>
              <a:t>freqüência</a:t>
            </a:r>
            <a:r>
              <a:rPr lang="pt-BR" sz="1400" dirty="0" smtClean="0"/>
              <a:t> à escola.</a:t>
            </a:r>
          </a:p>
          <a:p>
            <a:pPr>
              <a:buNone/>
            </a:pPr>
            <a:endParaRPr lang="en-US" sz="14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tângulo de cantos arredondados 42"/>
          <p:cNvSpPr/>
          <p:nvPr/>
        </p:nvSpPr>
        <p:spPr>
          <a:xfrm>
            <a:off x="4427984" y="1196752"/>
            <a:ext cx="3672408" cy="936104"/>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1448" name="Line 8"/>
          <p:cNvSpPr>
            <a:spLocks noChangeShapeType="1"/>
          </p:cNvSpPr>
          <p:nvPr/>
        </p:nvSpPr>
        <p:spPr bwMode="auto">
          <a:xfrm>
            <a:off x="971550" y="1773238"/>
            <a:ext cx="50" cy="3599978"/>
          </a:xfrm>
          <a:prstGeom prst="line">
            <a:avLst/>
          </a:prstGeom>
          <a:noFill/>
          <a:ln w="38100">
            <a:solidFill>
              <a:schemeClr val="accent2">
                <a:lumMod val="75000"/>
              </a:schemeClr>
            </a:solidFill>
            <a:prstDash val="dash"/>
            <a:round/>
            <a:headEnd/>
            <a:tailEnd/>
          </a:ln>
          <a:effectLst/>
        </p:spPr>
        <p:txBody>
          <a:bodyPr wrap="none" anchor="ctr"/>
          <a:lstStyle/>
          <a:p>
            <a:endParaRPr lang="pt-BR"/>
          </a:p>
        </p:txBody>
      </p:sp>
      <p:sp>
        <p:nvSpPr>
          <p:cNvPr id="61450" name="Line 10"/>
          <p:cNvSpPr>
            <a:spLocks noChangeShapeType="1"/>
          </p:cNvSpPr>
          <p:nvPr/>
        </p:nvSpPr>
        <p:spPr bwMode="auto">
          <a:xfrm flipH="1">
            <a:off x="971550" y="5373216"/>
            <a:ext cx="647700" cy="0"/>
          </a:xfrm>
          <a:prstGeom prst="line">
            <a:avLst/>
          </a:prstGeom>
          <a:noFill/>
          <a:ln w="38100">
            <a:solidFill>
              <a:schemeClr val="accent2">
                <a:lumMod val="75000"/>
              </a:schemeClr>
            </a:solidFill>
            <a:prstDash val="dash"/>
            <a:round/>
            <a:headEnd/>
            <a:tailEnd/>
          </a:ln>
          <a:effectLst/>
        </p:spPr>
        <p:txBody>
          <a:bodyPr wrap="none" anchor="ctr"/>
          <a:lstStyle/>
          <a:p>
            <a:endParaRPr lang="pt-BR"/>
          </a:p>
        </p:txBody>
      </p:sp>
      <p:sp>
        <p:nvSpPr>
          <p:cNvPr id="61451" name="Line 11"/>
          <p:cNvSpPr>
            <a:spLocks noChangeShapeType="1"/>
          </p:cNvSpPr>
          <p:nvPr/>
        </p:nvSpPr>
        <p:spPr bwMode="auto">
          <a:xfrm flipH="1">
            <a:off x="971550" y="3068960"/>
            <a:ext cx="647700" cy="0"/>
          </a:xfrm>
          <a:prstGeom prst="line">
            <a:avLst/>
          </a:prstGeom>
          <a:noFill/>
          <a:ln w="38100">
            <a:solidFill>
              <a:schemeClr val="accent2">
                <a:lumMod val="75000"/>
              </a:schemeClr>
            </a:solidFill>
            <a:prstDash val="dash"/>
            <a:round/>
            <a:headEnd/>
            <a:tailEnd/>
          </a:ln>
          <a:effectLst/>
        </p:spPr>
        <p:txBody>
          <a:bodyPr wrap="none" anchor="ctr"/>
          <a:lstStyle/>
          <a:p>
            <a:endParaRPr lang="pt-BR"/>
          </a:p>
        </p:txBody>
      </p:sp>
      <p:sp>
        <p:nvSpPr>
          <p:cNvPr id="61456" name="AutoShape 16"/>
          <p:cNvSpPr>
            <a:spLocks/>
          </p:cNvSpPr>
          <p:nvPr/>
        </p:nvSpPr>
        <p:spPr bwMode="auto">
          <a:xfrm>
            <a:off x="4355976" y="2492896"/>
            <a:ext cx="432048" cy="1584176"/>
          </a:xfrm>
          <a:prstGeom prst="leftBrace">
            <a:avLst>
              <a:gd name="adj1" fmla="val 71389"/>
              <a:gd name="adj2" fmla="val 50000"/>
            </a:avLst>
          </a:prstGeom>
          <a:noFill/>
          <a:ln w="38100">
            <a:solidFill>
              <a:schemeClr val="accent2">
                <a:lumMod val="75000"/>
              </a:schemeClr>
            </a:solidFill>
            <a:round/>
            <a:headEnd/>
            <a:tailEnd/>
          </a:ln>
          <a:effectLst/>
        </p:spPr>
        <p:txBody>
          <a:bodyPr wrap="none" anchor="ctr"/>
          <a:lstStyle/>
          <a:p>
            <a:endParaRPr lang="pt-BR" dirty="0">
              <a:solidFill>
                <a:schemeClr val="accent2">
                  <a:lumMod val="75000"/>
                </a:schemeClr>
              </a:solidFill>
            </a:endParaRPr>
          </a:p>
        </p:txBody>
      </p:sp>
      <p:grpSp>
        <p:nvGrpSpPr>
          <p:cNvPr id="2" name="Group 29"/>
          <p:cNvGrpSpPr>
            <a:grpSpLocks/>
          </p:cNvGrpSpPr>
          <p:nvPr/>
        </p:nvGrpSpPr>
        <p:grpSpPr bwMode="auto">
          <a:xfrm>
            <a:off x="1717675" y="2637408"/>
            <a:ext cx="2494285" cy="863600"/>
            <a:chOff x="1066" y="3067"/>
            <a:chExt cx="1769" cy="544"/>
          </a:xfrm>
          <a:solidFill>
            <a:schemeClr val="accent1"/>
          </a:solidFill>
        </p:grpSpPr>
        <p:sp>
          <p:nvSpPr>
            <p:cNvPr id="61470" name="AutoShape 30"/>
            <p:cNvSpPr>
              <a:spLocks noChangeArrowheads="1"/>
            </p:cNvSpPr>
            <p:nvPr/>
          </p:nvSpPr>
          <p:spPr bwMode="auto">
            <a:xfrm>
              <a:off x="1066" y="3067"/>
              <a:ext cx="1769" cy="544"/>
            </a:xfrm>
            <a:prstGeom prst="roundRect">
              <a:avLst>
                <a:gd name="adj" fmla="val 16667"/>
              </a:avLst>
            </a:prstGeom>
            <a:solidFill>
              <a:schemeClr val="accent2">
                <a:lumMod val="60000"/>
                <a:lumOff val="40000"/>
              </a:schemeClr>
            </a:solidFill>
            <a:ln w="9525" algn="ctr">
              <a:noFill/>
              <a:round/>
              <a:headEnd/>
              <a:tailEnd/>
            </a:ln>
            <a:effectLst/>
          </p:spPr>
          <p:txBody>
            <a:bodyPr wrap="none" anchor="ctr"/>
            <a:lstStyle/>
            <a:p>
              <a:endParaRPr lang="pt-BR"/>
            </a:p>
          </p:txBody>
        </p:sp>
        <p:sp>
          <p:nvSpPr>
            <p:cNvPr id="61471" name="Text Box 31"/>
            <p:cNvSpPr txBox="1">
              <a:spLocks noChangeArrowheads="1"/>
            </p:cNvSpPr>
            <p:nvPr/>
          </p:nvSpPr>
          <p:spPr bwMode="auto">
            <a:xfrm>
              <a:off x="1111" y="3203"/>
              <a:ext cx="1724" cy="288"/>
            </a:xfrm>
            <a:prstGeom prst="rect">
              <a:avLst/>
            </a:prstGeom>
            <a:solidFill>
              <a:schemeClr val="accent2">
                <a:lumMod val="60000"/>
                <a:lumOff val="40000"/>
              </a:schemeClr>
            </a:solidFill>
            <a:ln w="9525" algn="ctr">
              <a:noFill/>
              <a:miter lim="800000"/>
              <a:headEnd/>
              <a:tailEnd/>
            </a:ln>
            <a:effectLst/>
          </p:spPr>
          <p:txBody>
            <a:bodyPr>
              <a:spAutoFit/>
            </a:bodyPr>
            <a:lstStyle/>
            <a:p>
              <a:pPr>
                <a:spcBef>
                  <a:spcPct val="50000"/>
                </a:spcBef>
              </a:pPr>
              <a:r>
                <a:rPr lang="pt-BR" sz="2400" dirty="0" smtClean="0"/>
                <a:t>Educação Básica</a:t>
              </a:r>
              <a:endParaRPr lang="pt-BR" sz="1600" dirty="0"/>
            </a:p>
          </p:txBody>
        </p:sp>
      </p:grpSp>
      <p:grpSp>
        <p:nvGrpSpPr>
          <p:cNvPr id="3" name="Group 46"/>
          <p:cNvGrpSpPr>
            <a:grpSpLocks/>
          </p:cNvGrpSpPr>
          <p:nvPr/>
        </p:nvGrpSpPr>
        <p:grpSpPr bwMode="auto">
          <a:xfrm>
            <a:off x="1743075" y="4941664"/>
            <a:ext cx="2477861" cy="863600"/>
            <a:chOff x="1066" y="2115"/>
            <a:chExt cx="1769" cy="544"/>
          </a:xfrm>
          <a:solidFill>
            <a:schemeClr val="accent2">
              <a:lumMod val="60000"/>
              <a:lumOff val="40000"/>
            </a:schemeClr>
          </a:solidFill>
        </p:grpSpPr>
        <p:sp>
          <p:nvSpPr>
            <p:cNvPr id="61487" name="AutoShape 47"/>
            <p:cNvSpPr>
              <a:spLocks noChangeArrowheads="1"/>
            </p:cNvSpPr>
            <p:nvPr/>
          </p:nvSpPr>
          <p:spPr bwMode="auto">
            <a:xfrm>
              <a:off x="1066" y="2115"/>
              <a:ext cx="1769" cy="544"/>
            </a:xfrm>
            <a:prstGeom prst="roundRect">
              <a:avLst>
                <a:gd name="adj" fmla="val 16667"/>
              </a:avLst>
            </a:prstGeom>
            <a:grpFill/>
            <a:ln w="9525" algn="ctr">
              <a:noFill/>
              <a:round/>
              <a:headEnd/>
              <a:tailEnd/>
            </a:ln>
            <a:effectLst/>
          </p:spPr>
          <p:txBody>
            <a:bodyPr wrap="none" anchor="ctr"/>
            <a:lstStyle/>
            <a:p>
              <a:endParaRPr lang="pt-BR"/>
            </a:p>
          </p:txBody>
        </p:sp>
        <p:sp>
          <p:nvSpPr>
            <p:cNvPr id="61488" name="Text Box 48"/>
            <p:cNvSpPr txBox="1">
              <a:spLocks noChangeArrowheads="1"/>
            </p:cNvSpPr>
            <p:nvPr/>
          </p:nvSpPr>
          <p:spPr bwMode="auto">
            <a:xfrm>
              <a:off x="1156" y="2229"/>
              <a:ext cx="1621" cy="288"/>
            </a:xfrm>
            <a:prstGeom prst="rect">
              <a:avLst/>
            </a:prstGeom>
            <a:grpFill/>
            <a:ln w="9525" algn="ctr">
              <a:noFill/>
              <a:miter lim="800000"/>
              <a:headEnd/>
              <a:tailEnd/>
            </a:ln>
            <a:effectLst/>
          </p:spPr>
          <p:txBody>
            <a:bodyPr wrap="square">
              <a:spAutoFit/>
            </a:bodyPr>
            <a:lstStyle/>
            <a:p>
              <a:pPr>
                <a:spcBef>
                  <a:spcPct val="50000"/>
                </a:spcBef>
              </a:pPr>
              <a:r>
                <a:rPr lang="pt-BR" sz="2400" dirty="0" smtClean="0"/>
                <a:t>Ensino Superior</a:t>
              </a:r>
              <a:endParaRPr lang="pt-BR" sz="1600" dirty="0"/>
            </a:p>
          </p:txBody>
        </p:sp>
      </p:grpSp>
      <p:sp>
        <p:nvSpPr>
          <p:cNvPr id="61455" name="Text Box 15"/>
          <p:cNvSpPr txBox="1">
            <a:spLocks noChangeArrowheads="1"/>
          </p:cNvSpPr>
          <p:nvPr/>
        </p:nvSpPr>
        <p:spPr bwMode="auto">
          <a:xfrm>
            <a:off x="4427984" y="1196752"/>
            <a:ext cx="4103687" cy="901144"/>
          </a:xfrm>
          <a:prstGeom prst="rect">
            <a:avLst/>
          </a:prstGeom>
          <a:noFill/>
          <a:ln w="9525" algn="ctr">
            <a:noFill/>
            <a:miter lim="800000"/>
            <a:headEnd/>
            <a:tailEnd/>
          </a:ln>
          <a:effectLst/>
        </p:spPr>
        <p:txBody>
          <a:bodyPr>
            <a:spAutoFit/>
          </a:bodyPr>
          <a:lstStyle/>
          <a:p>
            <a:pPr>
              <a:lnSpc>
                <a:spcPct val="80000"/>
              </a:lnSpc>
              <a:spcBef>
                <a:spcPct val="50000"/>
              </a:spcBef>
            </a:pPr>
            <a:r>
              <a:rPr lang="pt-BR" dirty="0" smtClean="0"/>
              <a:t>Constituição Federal de 1988</a:t>
            </a:r>
          </a:p>
          <a:p>
            <a:pPr>
              <a:lnSpc>
                <a:spcPct val="80000"/>
              </a:lnSpc>
              <a:spcBef>
                <a:spcPct val="50000"/>
              </a:spcBef>
            </a:pPr>
            <a:r>
              <a:rPr lang="pt-BR" dirty="0" smtClean="0"/>
              <a:t>Lei de Diretrizes e Bases da Educação Nacional de 1996</a:t>
            </a:r>
            <a:endParaRPr lang="pt-BR" sz="1600" dirty="0"/>
          </a:p>
        </p:txBody>
      </p:sp>
      <p:sp>
        <p:nvSpPr>
          <p:cNvPr id="33" name="CaixaDeTexto 32"/>
          <p:cNvSpPr txBox="1"/>
          <p:nvPr/>
        </p:nvSpPr>
        <p:spPr>
          <a:xfrm>
            <a:off x="4721555" y="2420888"/>
            <a:ext cx="2160240" cy="400110"/>
          </a:xfrm>
          <a:prstGeom prst="rect">
            <a:avLst/>
          </a:prstGeom>
          <a:noFill/>
        </p:spPr>
        <p:txBody>
          <a:bodyPr wrap="square" rtlCol="0">
            <a:spAutoFit/>
          </a:bodyPr>
          <a:lstStyle/>
          <a:p>
            <a:r>
              <a:rPr lang="en-US" sz="2000" dirty="0" err="1" smtClean="0"/>
              <a:t>Educação</a:t>
            </a:r>
            <a:r>
              <a:rPr lang="en-US" sz="2000" dirty="0" smtClean="0"/>
              <a:t> </a:t>
            </a:r>
            <a:r>
              <a:rPr lang="en-US" sz="2000" dirty="0" err="1" smtClean="0"/>
              <a:t>Infantil</a:t>
            </a:r>
            <a:endParaRPr lang="pt-BR" sz="2000" dirty="0"/>
          </a:p>
        </p:txBody>
      </p:sp>
      <p:sp>
        <p:nvSpPr>
          <p:cNvPr id="34" name="CaixaDeTexto 33"/>
          <p:cNvSpPr txBox="1"/>
          <p:nvPr/>
        </p:nvSpPr>
        <p:spPr>
          <a:xfrm>
            <a:off x="4721555" y="2956882"/>
            <a:ext cx="2741843" cy="400110"/>
          </a:xfrm>
          <a:prstGeom prst="rect">
            <a:avLst/>
          </a:prstGeom>
          <a:noFill/>
        </p:spPr>
        <p:txBody>
          <a:bodyPr wrap="square" rtlCol="0">
            <a:spAutoFit/>
          </a:bodyPr>
          <a:lstStyle/>
          <a:p>
            <a:r>
              <a:rPr lang="en-US" sz="2000" dirty="0" err="1" smtClean="0"/>
              <a:t>Ensino</a:t>
            </a:r>
            <a:r>
              <a:rPr lang="en-US" sz="2000" dirty="0" smtClean="0"/>
              <a:t> Fundamental</a:t>
            </a:r>
            <a:endParaRPr lang="pt-BR" sz="2000" dirty="0"/>
          </a:p>
        </p:txBody>
      </p:sp>
      <p:sp>
        <p:nvSpPr>
          <p:cNvPr id="35" name="CaixaDeTexto 34"/>
          <p:cNvSpPr txBox="1"/>
          <p:nvPr/>
        </p:nvSpPr>
        <p:spPr>
          <a:xfrm>
            <a:off x="4721555" y="3645024"/>
            <a:ext cx="2741843" cy="400110"/>
          </a:xfrm>
          <a:prstGeom prst="rect">
            <a:avLst/>
          </a:prstGeom>
          <a:noFill/>
        </p:spPr>
        <p:txBody>
          <a:bodyPr wrap="square" rtlCol="0">
            <a:spAutoFit/>
          </a:bodyPr>
          <a:lstStyle/>
          <a:p>
            <a:r>
              <a:rPr lang="en-US" sz="2000" dirty="0" err="1" smtClean="0"/>
              <a:t>Ensino</a:t>
            </a:r>
            <a:r>
              <a:rPr lang="en-US" sz="2000" dirty="0" smtClean="0"/>
              <a:t> </a:t>
            </a:r>
            <a:r>
              <a:rPr lang="en-US" sz="2000" dirty="0" err="1" smtClean="0"/>
              <a:t>Médio</a:t>
            </a:r>
            <a:endParaRPr lang="pt-BR" sz="2000" dirty="0"/>
          </a:p>
        </p:txBody>
      </p:sp>
      <p:sp>
        <p:nvSpPr>
          <p:cNvPr id="36" name="CaixaDeTexto 35"/>
          <p:cNvSpPr txBox="1"/>
          <p:nvPr/>
        </p:nvSpPr>
        <p:spPr>
          <a:xfrm>
            <a:off x="4716016" y="4829090"/>
            <a:ext cx="2741843" cy="400110"/>
          </a:xfrm>
          <a:prstGeom prst="rect">
            <a:avLst/>
          </a:prstGeom>
          <a:noFill/>
        </p:spPr>
        <p:txBody>
          <a:bodyPr wrap="square" rtlCol="0">
            <a:spAutoFit/>
          </a:bodyPr>
          <a:lstStyle/>
          <a:p>
            <a:r>
              <a:rPr lang="en-US" sz="2000" dirty="0" err="1" smtClean="0"/>
              <a:t>Graduação</a:t>
            </a:r>
            <a:endParaRPr lang="pt-BR" sz="2000" dirty="0"/>
          </a:p>
        </p:txBody>
      </p:sp>
      <p:sp>
        <p:nvSpPr>
          <p:cNvPr id="37" name="CaixaDeTexto 36"/>
          <p:cNvSpPr txBox="1"/>
          <p:nvPr/>
        </p:nvSpPr>
        <p:spPr>
          <a:xfrm>
            <a:off x="4721555" y="5445224"/>
            <a:ext cx="2741843" cy="400110"/>
          </a:xfrm>
          <a:prstGeom prst="rect">
            <a:avLst/>
          </a:prstGeom>
          <a:noFill/>
        </p:spPr>
        <p:txBody>
          <a:bodyPr wrap="square" rtlCol="0">
            <a:spAutoFit/>
          </a:bodyPr>
          <a:lstStyle/>
          <a:p>
            <a:r>
              <a:rPr lang="en-US" sz="2000" dirty="0" err="1" smtClean="0"/>
              <a:t>Pós-Graduação</a:t>
            </a:r>
            <a:endParaRPr lang="pt-BR" sz="2000" dirty="0"/>
          </a:p>
        </p:txBody>
      </p:sp>
      <p:sp>
        <p:nvSpPr>
          <p:cNvPr id="42" name="AutoShape 16"/>
          <p:cNvSpPr>
            <a:spLocks/>
          </p:cNvSpPr>
          <p:nvPr/>
        </p:nvSpPr>
        <p:spPr bwMode="auto">
          <a:xfrm>
            <a:off x="4427984" y="4797152"/>
            <a:ext cx="360040" cy="1224136"/>
          </a:xfrm>
          <a:prstGeom prst="leftBrace">
            <a:avLst>
              <a:gd name="adj1" fmla="val 71389"/>
              <a:gd name="adj2" fmla="val 50000"/>
            </a:avLst>
          </a:prstGeom>
          <a:noFill/>
          <a:ln w="38100">
            <a:solidFill>
              <a:schemeClr val="accent2">
                <a:lumMod val="75000"/>
              </a:schemeClr>
            </a:solidFill>
            <a:round/>
            <a:headEnd/>
            <a:tailEnd/>
          </a:ln>
          <a:effectLst/>
        </p:spPr>
        <p:txBody>
          <a:bodyPr wrap="none" anchor="ctr"/>
          <a:lstStyle/>
          <a:p>
            <a:endParaRPr lang="pt-BR" dirty="0">
              <a:solidFill>
                <a:schemeClr val="accent2">
                  <a:lumMod val="75000"/>
                </a:schemeClr>
              </a:solidFill>
            </a:endParaRPr>
          </a:p>
        </p:txBody>
      </p:sp>
      <p:sp>
        <p:nvSpPr>
          <p:cNvPr id="22" name="Título 1"/>
          <p:cNvSpPr txBox="1">
            <a:spLocks/>
          </p:cNvSpPr>
          <p:nvPr/>
        </p:nvSpPr>
        <p:spPr>
          <a:xfrm>
            <a:off x="0" y="0"/>
            <a:ext cx="9144000" cy="1052736"/>
          </a:xfrm>
          <a:prstGeom prst="rect">
            <a:avLst/>
          </a:prstGeom>
          <a:solidFill>
            <a:schemeClr val="accent2">
              <a:lumMod val="75000"/>
            </a:schemeClr>
          </a:solidFill>
        </p:spPr>
        <p:txBody>
          <a:bodyPr vert="horz" lIns="91440" tIns="45720" rIns="91440" bIns="45720" rtlCol="0" anchor="ctr">
            <a:normAutofit/>
          </a:bodyPr>
          <a:lstStyle/>
          <a:p>
            <a:pPr lvl="0">
              <a:spcBef>
                <a:spcPct val="0"/>
              </a:spcBef>
            </a:pPr>
            <a:r>
              <a:rPr kumimoji="0" lang="en-US" sz="4800" i="0" u="none" strike="noStrike" kern="1200" cap="none" spc="0" normalizeH="0" baseline="0" noProof="0" dirty="0" err="1" smtClean="0">
                <a:ln>
                  <a:noFill/>
                </a:ln>
                <a:solidFill>
                  <a:schemeClr val="bg1"/>
                </a:solidFill>
                <a:effectLst/>
                <a:uLnTx/>
                <a:uFillTx/>
                <a:latin typeface="+mj-lt"/>
                <a:ea typeface="+mj-ea"/>
                <a:cs typeface="+mj-cs"/>
              </a:rPr>
              <a:t>Acesso</a:t>
            </a:r>
            <a:r>
              <a:rPr kumimoji="0" lang="en-US" sz="4800" i="0" u="none" strike="noStrike" kern="1200" cap="none" spc="0" normalizeH="0" noProof="0" dirty="0" smtClean="0">
                <a:ln>
                  <a:noFill/>
                </a:ln>
                <a:solidFill>
                  <a:schemeClr val="bg1"/>
                </a:solidFill>
                <a:effectLst/>
                <a:uLnTx/>
                <a:uFillTx/>
                <a:latin typeface="+mj-lt"/>
                <a:ea typeface="+mj-ea"/>
                <a:cs typeface="+mj-cs"/>
              </a:rPr>
              <a:t> à </a:t>
            </a:r>
            <a:r>
              <a:rPr kumimoji="0" lang="en-US" sz="4800" i="0" u="none" strike="noStrike" kern="1200" cap="none" spc="0" normalizeH="0" noProof="0" dirty="0" err="1" smtClean="0">
                <a:ln>
                  <a:noFill/>
                </a:ln>
                <a:solidFill>
                  <a:schemeClr val="bg1"/>
                </a:solidFill>
                <a:effectLst/>
                <a:uLnTx/>
                <a:uFillTx/>
                <a:latin typeface="+mj-lt"/>
                <a:ea typeface="+mj-ea"/>
                <a:cs typeface="+mj-cs"/>
              </a:rPr>
              <a:t>educação</a:t>
            </a:r>
            <a:endParaRPr kumimoji="0" lang="pt-BR" sz="4800" i="0" u="none" strike="noStrike" kern="1200" cap="none" spc="0" normalizeH="0" baseline="0" noProof="0" dirty="0">
              <a:ln>
                <a:noFill/>
              </a:ln>
              <a:solidFill>
                <a:schemeClr val="bg1"/>
              </a:solidFill>
              <a:effectLst/>
              <a:uLnTx/>
              <a:uFillTx/>
              <a:latin typeface="+mj-lt"/>
              <a:ea typeface="+mj-ea"/>
              <a:cs typeface="+mj-cs"/>
            </a:endParaRPr>
          </a:p>
        </p:txBody>
      </p:sp>
      <p:sp>
        <p:nvSpPr>
          <p:cNvPr id="23" name="Text Box 4"/>
          <p:cNvSpPr txBox="1">
            <a:spLocks noChangeArrowheads="1"/>
          </p:cNvSpPr>
          <p:nvPr/>
        </p:nvSpPr>
        <p:spPr bwMode="auto">
          <a:xfrm>
            <a:off x="179512" y="1196752"/>
            <a:ext cx="4104456" cy="707886"/>
          </a:xfrm>
          <a:prstGeom prst="rect">
            <a:avLst/>
          </a:prstGeom>
          <a:noFill/>
          <a:ln w="9525" algn="ctr">
            <a:noFill/>
            <a:miter lim="800000"/>
            <a:headEnd/>
            <a:tailEnd/>
          </a:ln>
          <a:effectLst/>
        </p:spPr>
        <p:txBody>
          <a:bodyPr wrap="square">
            <a:spAutoFit/>
          </a:bodyPr>
          <a:lstStyle/>
          <a:p>
            <a:pPr>
              <a:spcBef>
                <a:spcPct val="50000"/>
              </a:spcBef>
            </a:pPr>
            <a:r>
              <a:rPr lang="pt-BR" sz="4000" dirty="0" smtClean="0">
                <a:solidFill>
                  <a:schemeClr val="accent2">
                    <a:lumMod val="75000"/>
                  </a:schemeClr>
                </a:solidFill>
              </a:rPr>
              <a:t>Direito à educação</a:t>
            </a:r>
            <a:endParaRPr lang="pt-BR" sz="4000" dirty="0">
              <a:solidFill>
                <a:schemeClr val="accent2">
                  <a:lumMod val="75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Explosão 1 21"/>
          <p:cNvSpPr/>
          <p:nvPr/>
        </p:nvSpPr>
        <p:spPr>
          <a:xfrm>
            <a:off x="4139952" y="2636912"/>
            <a:ext cx="3600400" cy="1080120"/>
          </a:xfrm>
          <a:prstGeom prst="irregularSeal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3" name="Retângulo de cantos arredondados 42"/>
          <p:cNvSpPr/>
          <p:nvPr/>
        </p:nvSpPr>
        <p:spPr>
          <a:xfrm>
            <a:off x="4427984" y="1196752"/>
            <a:ext cx="3672408" cy="936104"/>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1444" name="Text Box 4"/>
          <p:cNvSpPr txBox="1">
            <a:spLocks noChangeArrowheads="1"/>
          </p:cNvSpPr>
          <p:nvPr/>
        </p:nvSpPr>
        <p:spPr bwMode="auto">
          <a:xfrm>
            <a:off x="179512" y="1196752"/>
            <a:ext cx="4104456" cy="707886"/>
          </a:xfrm>
          <a:prstGeom prst="rect">
            <a:avLst/>
          </a:prstGeom>
          <a:noFill/>
          <a:ln w="9525" algn="ctr">
            <a:noFill/>
            <a:miter lim="800000"/>
            <a:headEnd/>
            <a:tailEnd/>
          </a:ln>
          <a:effectLst/>
        </p:spPr>
        <p:txBody>
          <a:bodyPr wrap="square">
            <a:spAutoFit/>
          </a:bodyPr>
          <a:lstStyle/>
          <a:p>
            <a:pPr>
              <a:spcBef>
                <a:spcPct val="50000"/>
              </a:spcBef>
            </a:pPr>
            <a:r>
              <a:rPr lang="pt-BR" sz="4000" dirty="0" smtClean="0">
                <a:solidFill>
                  <a:schemeClr val="accent2">
                    <a:lumMod val="75000"/>
                  </a:schemeClr>
                </a:solidFill>
              </a:rPr>
              <a:t>Direito à educação</a:t>
            </a:r>
            <a:endParaRPr lang="pt-BR" sz="4000" dirty="0">
              <a:solidFill>
                <a:schemeClr val="accent2">
                  <a:lumMod val="75000"/>
                </a:schemeClr>
              </a:solidFill>
            </a:endParaRPr>
          </a:p>
        </p:txBody>
      </p:sp>
      <p:sp>
        <p:nvSpPr>
          <p:cNvPr id="61448" name="Line 8"/>
          <p:cNvSpPr>
            <a:spLocks noChangeShapeType="1"/>
          </p:cNvSpPr>
          <p:nvPr/>
        </p:nvSpPr>
        <p:spPr bwMode="auto">
          <a:xfrm>
            <a:off x="971550" y="1773238"/>
            <a:ext cx="50" cy="3599978"/>
          </a:xfrm>
          <a:prstGeom prst="line">
            <a:avLst/>
          </a:prstGeom>
          <a:noFill/>
          <a:ln w="38100">
            <a:solidFill>
              <a:schemeClr val="accent2">
                <a:lumMod val="75000"/>
              </a:schemeClr>
            </a:solidFill>
            <a:prstDash val="dash"/>
            <a:round/>
            <a:headEnd/>
            <a:tailEnd/>
          </a:ln>
          <a:effectLst/>
        </p:spPr>
        <p:txBody>
          <a:bodyPr wrap="none" anchor="ctr"/>
          <a:lstStyle/>
          <a:p>
            <a:endParaRPr lang="pt-BR"/>
          </a:p>
        </p:txBody>
      </p:sp>
      <p:sp>
        <p:nvSpPr>
          <p:cNvPr id="61450" name="Line 10"/>
          <p:cNvSpPr>
            <a:spLocks noChangeShapeType="1"/>
          </p:cNvSpPr>
          <p:nvPr/>
        </p:nvSpPr>
        <p:spPr bwMode="auto">
          <a:xfrm flipH="1">
            <a:off x="971550" y="5373216"/>
            <a:ext cx="647700" cy="0"/>
          </a:xfrm>
          <a:prstGeom prst="line">
            <a:avLst/>
          </a:prstGeom>
          <a:noFill/>
          <a:ln w="38100">
            <a:solidFill>
              <a:schemeClr val="accent2">
                <a:lumMod val="75000"/>
              </a:schemeClr>
            </a:solidFill>
            <a:prstDash val="dash"/>
            <a:round/>
            <a:headEnd/>
            <a:tailEnd/>
          </a:ln>
          <a:effectLst/>
        </p:spPr>
        <p:txBody>
          <a:bodyPr wrap="none" anchor="ctr"/>
          <a:lstStyle/>
          <a:p>
            <a:endParaRPr lang="pt-BR"/>
          </a:p>
        </p:txBody>
      </p:sp>
      <p:sp>
        <p:nvSpPr>
          <p:cNvPr id="61451" name="Line 11"/>
          <p:cNvSpPr>
            <a:spLocks noChangeShapeType="1"/>
          </p:cNvSpPr>
          <p:nvPr/>
        </p:nvSpPr>
        <p:spPr bwMode="auto">
          <a:xfrm flipH="1">
            <a:off x="971550" y="3068960"/>
            <a:ext cx="647700" cy="0"/>
          </a:xfrm>
          <a:prstGeom prst="line">
            <a:avLst/>
          </a:prstGeom>
          <a:noFill/>
          <a:ln w="38100">
            <a:solidFill>
              <a:schemeClr val="accent2">
                <a:lumMod val="75000"/>
              </a:schemeClr>
            </a:solidFill>
            <a:prstDash val="dash"/>
            <a:round/>
            <a:headEnd/>
            <a:tailEnd/>
          </a:ln>
          <a:effectLst/>
        </p:spPr>
        <p:txBody>
          <a:bodyPr wrap="none" anchor="ctr"/>
          <a:lstStyle/>
          <a:p>
            <a:endParaRPr lang="pt-BR"/>
          </a:p>
        </p:txBody>
      </p:sp>
      <p:sp>
        <p:nvSpPr>
          <p:cNvPr id="61456" name="AutoShape 16"/>
          <p:cNvSpPr>
            <a:spLocks/>
          </p:cNvSpPr>
          <p:nvPr/>
        </p:nvSpPr>
        <p:spPr bwMode="auto">
          <a:xfrm>
            <a:off x="4355976" y="2492896"/>
            <a:ext cx="432048" cy="1584176"/>
          </a:xfrm>
          <a:prstGeom prst="leftBrace">
            <a:avLst>
              <a:gd name="adj1" fmla="val 71389"/>
              <a:gd name="adj2" fmla="val 50000"/>
            </a:avLst>
          </a:prstGeom>
          <a:noFill/>
          <a:ln w="38100">
            <a:solidFill>
              <a:schemeClr val="accent2">
                <a:lumMod val="75000"/>
              </a:schemeClr>
            </a:solidFill>
            <a:round/>
            <a:headEnd/>
            <a:tailEnd/>
          </a:ln>
          <a:effectLst/>
        </p:spPr>
        <p:txBody>
          <a:bodyPr wrap="none" anchor="ctr"/>
          <a:lstStyle/>
          <a:p>
            <a:endParaRPr lang="pt-BR" dirty="0">
              <a:solidFill>
                <a:schemeClr val="accent2">
                  <a:lumMod val="75000"/>
                </a:schemeClr>
              </a:solidFill>
            </a:endParaRPr>
          </a:p>
        </p:txBody>
      </p:sp>
      <p:grpSp>
        <p:nvGrpSpPr>
          <p:cNvPr id="2" name="Group 29"/>
          <p:cNvGrpSpPr>
            <a:grpSpLocks/>
          </p:cNvGrpSpPr>
          <p:nvPr/>
        </p:nvGrpSpPr>
        <p:grpSpPr bwMode="auto">
          <a:xfrm>
            <a:off x="1717675" y="2637408"/>
            <a:ext cx="2494285" cy="863600"/>
            <a:chOff x="1066" y="3067"/>
            <a:chExt cx="1769" cy="544"/>
          </a:xfrm>
          <a:solidFill>
            <a:schemeClr val="accent1"/>
          </a:solidFill>
        </p:grpSpPr>
        <p:sp>
          <p:nvSpPr>
            <p:cNvPr id="61470" name="AutoShape 30"/>
            <p:cNvSpPr>
              <a:spLocks noChangeArrowheads="1"/>
            </p:cNvSpPr>
            <p:nvPr/>
          </p:nvSpPr>
          <p:spPr bwMode="auto">
            <a:xfrm>
              <a:off x="1066" y="3067"/>
              <a:ext cx="1769" cy="544"/>
            </a:xfrm>
            <a:prstGeom prst="roundRect">
              <a:avLst>
                <a:gd name="adj" fmla="val 16667"/>
              </a:avLst>
            </a:prstGeom>
            <a:solidFill>
              <a:schemeClr val="accent2">
                <a:lumMod val="60000"/>
                <a:lumOff val="40000"/>
              </a:schemeClr>
            </a:solidFill>
            <a:ln w="9525" algn="ctr">
              <a:noFill/>
              <a:round/>
              <a:headEnd/>
              <a:tailEnd/>
            </a:ln>
            <a:effectLst/>
          </p:spPr>
          <p:txBody>
            <a:bodyPr wrap="none" anchor="ctr"/>
            <a:lstStyle/>
            <a:p>
              <a:endParaRPr lang="pt-BR"/>
            </a:p>
          </p:txBody>
        </p:sp>
        <p:sp>
          <p:nvSpPr>
            <p:cNvPr id="61471" name="Text Box 31"/>
            <p:cNvSpPr txBox="1">
              <a:spLocks noChangeArrowheads="1"/>
            </p:cNvSpPr>
            <p:nvPr/>
          </p:nvSpPr>
          <p:spPr bwMode="auto">
            <a:xfrm>
              <a:off x="1111" y="3203"/>
              <a:ext cx="1724" cy="288"/>
            </a:xfrm>
            <a:prstGeom prst="rect">
              <a:avLst/>
            </a:prstGeom>
            <a:solidFill>
              <a:schemeClr val="accent2">
                <a:lumMod val="60000"/>
                <a:lumOff val="40000"/>
              </a:schemeClr>
            </a:solidFill>
            <a:ln w="9525" algn="ctr">
              <a:noFill/>
              <a:miter lim="800000"/>
              <a:headEnd/>
              <a:tailEnd/>
            </a:ln>
            <a:effectLst/>
          </p:spPr>
          <p:txBody>
            <a:bodyPr>
              <a:spAutoFit/>
            </a:bodyPr>
            <a:lstStyle/>
            <a:p>
              <a:pPr>
                <a:spcBef>
                  <a:spcPct val="50000"/>
                </a:spcBef>
              </a:pPr>
              <a:r>
                <a:rPr lang="pt-BR" sz="2400" dirty="0" smtClean="0"/>
                <a:t>Educação Básica</a:t>
              </a:r>
              <a:endParaRPr lang="pt-BR" sz="1600" dirty="0"/>
            </a:p>
          </p:txBody>
        </p:sp>
      </p:grpSp>
      <p:grpSp>
        <p:nvGrpSpPr>
          <p:cNvPr id="3" name="Group 46"/>
          <p:cNvGrpSpPr>
            <a:grpSpLocks/>
          </p:cNvGrpSpPr>
          <p:nvPr/>
        </p:nvGrpSpPr>
        <p:grpSpPr bwMode="auto">
          <a:xfrm>
            <a:off x="1743075" y="4941664"/>
            <a:ext cx="2477861" cy="863600"/>
            <a:chOff x="1066" y="2115"/>
            <a:chExt cx="1769" cy="544"/>
          </a:xfrm>
          <a:solidFill>
            <a:schemeClr val="accent2">
              <a:lumMod val="60000"/>
              <a:lumOff val="40000"/>
            </a:schemeClr>
          </a:solidFill>
        </p:grpSpPr>
        <p:sp>
          <p:nvSpPr>
            <p:cNvPr id="61487" name="AutoShape 47"/>
            <p:cNvSpPr>
              <a:spLocks noChangeArrowheads="1"/>
            </p:cNvSpPr>
            <p:nvPr/>
          </p:nvSpPr>
          <p:spPr bwMode="auto">
            <a:xfrm>
              <a:off x="1066" y="2115"/>
              <a:ext cx="1769" cy="544"/>
            </a:xfrm>
            <a:prstGeom prst="roundRect">
              <a:avLst>
                <a:gd name="adj" fmla="val 16667"/>
              </a:avLst>
            </a:prstGeom>
            <a:grpFill/>
            <a:ln w="9525" algn="ctr">
              <a:noFill/>
              <a:round/>
              <a:headEnd/>
              <a:tailEnd/>
            </a:ln>
            <a:effectLst/>
          </p:spPr>
          <p:txBody>
            <a:bodyPr wrap="none" anchor="ctr"/>
            <a:lstStyle/>
            <a:p>
              <a:endParaRPr lang="pt-BR"/>
            </a:p>
          </p:txBody>
        </p:sp>
        <p:sp>
          <p:nvSpPr>
            <p:cNvPr id="61488" name="Text Box 48"/>
            <p:cNvSpPr txBox="1">
              <a:spLocks noChangeArrowheads="1"/>
            </p:cNvSpPr>
            <p:nvPr/>
          </p:nvSpPr>
          <p:spPr bwMode="auto">
            <a:xfrm>
              <a:off x="1156" y="2229"/>
              <a:ext cx="1621" cy="288"/>
            </a:xfrm>
            <a:prstGeom prst="rect">
              <a:avLst/>
            </a:prstGeom>
            <a:grpFill/>
            <a:ln w="9525" algn="ctr">
              <a:noFill/>
              <a:miter lim="800000"/>
              <a:headEnd/>
              <a:tailEnd/>
            </a:ln>
            <a:effectLst/>
          </p:spPr>
          <p:txBody>
            <a:bodyPr wrap="square">
              <a:spAutoFit/>
            </a:bodyPr>
            <a:lstStyle/>
            <a:p>
              <a:pPr>
                <a:spcBef>
                  <a:spcPct val="50000"/>
                </a:spcBef>
              </a:pPr>
              <a:r>
                <a:rPr lang="pt-BR" sz="2400" dirty="0" smtClean="0"/>
                <a:t>Ensino Superior</a:t>
              </a:r>
              <a:endParaRPr lang="pt-BR" sz="1600" dirty="0"/>
            </a:p>
          </p:txBody>
        </p:sp>
      </p:grpSp>
      <p:sp>
        <p:nvSpPr>
          <p:cNvPr id="61455" name="Text Box 15"/>
          <p:cNvSpPr txBox="1">
            <a:spLocks noChangeArrowheads="1"/>
          </p:cNvSpPr>
          <p:nvPr/>
        </p:nvSpPr>
        <p:spPr bwMode="auto">
          <a:xfrm>
            <a:off x="4427984" y="1196752"/>
            <a:ext cx="4103687" cy="901144"/>
          </a:xfrm>
          <a:prstGeom prst="rect">
            <a:avLst/>
          </a:prstGeom>
          <a:noFill/>
          <a:ln w="9525" algn="ctr">
            <a:noFill/>
            <a:miter lim="800000"/>
            <a:headEnd/>
            <a:tailEnd/>
          </a:ln>
          <a:effectLst/>
        </p:spPr>
        <p:txBody>
          <a:bodyPr>
            <a:spAutoFit/>
          </a:bodyPr>
          <a:lstStyle/>
          <a:p>
            <a:pPr>
              <a:lnSpc>
                <a:spcPct val="80000"/>
              </a:lnSpc>
              <a:spcBef>
                <a:spcPct val="50000"/>
              </a:spcBef>
            </a:pPr>
            <a:r>
              <a:rPr lang="pt-BR" dirty="0" smtClean="0"/>
              <a:t>Constituição Federal de 1988</a:t>
            </a:r>
          </a:p>
          <a:p>
            <a:pPr>
              <a:lnSpc>
                <a:spcPct val="80000"/>
              </a:lnSpc>
              <a:spcBef>
                <a:spcPct val="50000"/>
              </a:spcBef>
            </a:pPr>
            <a:r>
              <a:rPr lang="pt-BR" dirty="0" smtClean="0"/>
              <a:t>Lei de Diretrizes e Bases da Educação Nacional de 1996</a:t>
            </a:r>
            <a:endParaRPr lang="pt-BR" sz="1600" dirty="0"/>
          </a:p>
        </p:txBody>
      </p:sp>
      <p:sp>
        <p:nvSpPr>
          <p:cNvPr id="29" name="Título 1"/>
          <p:cNvSpPr txBox="1">
            <a:spLocks/>
          </p:cNvSpPr>
          <p:nvPr/>
        </p:nvSpPr>
        <p:spPr>
          <a:xfrm>
            <a:off x="0" y="0"/>
            <a:ext cx="9144000" cy="1052736"/>
          </a:xfrm>
          <a:prstGeom prst="rect">
            <a:avLst/>
          </a:prstGeom>
          <a:solidFill>
            <a:schemeClr val="accent2">
              <a:lumMod val="75000"/>
            </a:schemeClr>
          </a:solidFill>
        </p:spPr>
        <p:txBody>
          <a:bodyPr vert="horz" lIns="91440" tIns="45720" rIns="91440" bIns="45720" rtlCol="0" anchor="ctr">
            <a:normAutofit/>
          </a:bodyPr>
          <a:lstStyle/>
          <a:p>
            <a:pPr lvl="0">
              <a:spcBef>
                <a:spcPct val="0"/>
              </a:spcBef>
            </a:pPr>
            <a:r>
              <a:rPr kumimoji="0" lang="en-US" sz="4800" i="0" u="none" strike="noStrike" kern="1200" cap="none" spc="0" normalizeH="0" baseline="0" noProof="0" dirty="0" err="1" smtClean="0">
                <a:ln>
                  <a:noFill/>
                </a:ln>
                <a:solidFill>
                  <a:schemeClr val="bg1"/>
                </a:solidFill>
                <a:effectLst/>
                <a:uLnTx/>
                <a:uFillTx/>
                <a:latin typeface="+mj-lt"/>
                <a:ea typeface="+mj-ea"/>
                <a:cs typeface="+mj-cs"/>
              </a:rPr>
              <a:t>Acesso</a:t>
            </a:r>
            <a:r>
              <a:rPr kumimoji="0" lang="en-US" sz="4800" i="0" u="none" strike="noStrike" kern="1200" cap="none" spc="0" normalizeH="0" noProof="0" dirty="0" smtClean="0">
                <a:ln>
                  <a:noFill/>
                </a:ln>
                <a:solidFill>
                  <a:schemeClr val="bg1"/>
                </a:solidFill>
                <a:effectLst/>
                <a:uLnTx/>
                <a:uFillTx/>
                <a:latin typeface="+mj-lt"/>
                <a:ea typeface="+mj-ea"/>
                <a:cs typeface="+mj-cs"/>
              </a:rPr>
              <a:t> à </a:t>
            </a:r>
            <a:r>
              <a:rPr kumimoji="0" lang="en-US" sz="4800" i="0" u="none" strike="noStrike" kern="1200" cap="none" spc="0" normalizeH="0" noProof="0" dirty="0" err="1" smtClean="0">
                <a:ln>
                  <a:noFill/>
                </a:ln>
                <a:solidFill>
                  <a:schemeClr val="bg1"/>
                </a:solidFill>
                <a:effectLst/>
                <a:uLnTx/>
                <a:uFillTx/>
                <a:latin typeface="+mj-lt"/>
                <a:ea typeface="+mj-ea"/>
                <a:cs typeface="+mj-cs"/>
              </a:rPr>
              <a:t>educação</a:t>
            </a:r>
            <a:endParaRPr kumimoji="0" lang="pt-BR" sz="4800" i="0" u="none" strike="noStrike" kern="1200" cap="none" spc="0" normalizeH="0" baseline="0" noProof="0" dirty="0">
              <a:ln>
                <a:noFill/>
              </a:ln>
              <a:solidFill>
                <a:schemeClr val="bg1"/>
              </a:solidFill>
              <a:effectLst/>
              <a:uLnTx/>
              <a:uFillTx/>
              <a:latin typeface="+mj-lt"/>
              <a:ea typeface="+mj-ea"/>
              <a:cs typeface="+mj-cs"/>
            </a:endParaRPr>
          </a:p>
        </p:txBody>
      </p:sp>
      <p:sp>
        <p:nvSpPr>
          <p:cNvPr id="33" name="CaixaDeTexto 32"/>
          <p:cNvSpPr txBox="1"/>
          <p:nvPr/>
        </p:nvSpPr>
        <p:spPr>
          <a:xfrm>
            <a:off x="4721555" y="2420888"/>
            <a:ext cx="2160240" cy="400110"/>
          </a:xfrm>
          <a:prstGeom prst="rect">
            <a:avLst/>
          </a:prstGeom>
          <a:noFill/>
        </p:spPr>
        <p:txBody>
          <a:bodyPr wrap="square" rtlCol="0">
            <a:spAutoFit/>
          </a:bodyPr>
          <a:lstStyle/>
          <a:p>
            <a:r>
              <a:rPr lang="en-US" sz="2000" dirty="0" err="1" smtClean="0"/>
              <a:t>Educação</a:t>
            </a:r>
            <a:r>
              <a:rPr lang="en-US" sz="2000" dirty="0" smtClean="0"/>
              <a:t> </a:t>
            </a:r>
            <a:r>
              <a:rPr lang="en-US" sz="2000" dirty="0" err="1" smtClean="0"/>
              <a:t>Infantil</a:t>
            </a:r>
            <a:endParaRPr lang="pt-BR" sz="2000" dirty="0"/>
          </a:p>
        </p:txBody>
      </p:sp>
      <p:sp>
        <p:nvSpPr>
          <p:cNvPr id="34" name="CaixaDeTexto 33"/>
          <p:cNvSpPr txBox="1"/>
          <p:nvPr/>
        </p:nvSpPr>
        <p:spPr>
          <a:xfrm>
            <a:off x="4721555" y="2956882"/>
            <a:ext cx="3162813" cy="400110"/>
          </a:xfrm>
          <a:prstGeom prst="rect">
            <a:avLst/>
          </a:prstGeom>
          <a:noFill/>
        </p:spPr>
        <p:txBody>
          <a:bodyPr wrap="square" rtlCol="0">
            <a:spAutoFit/>
          </a:bodyPr>
          <a:lstStyle/>
          <a:p>
            <a:r>
              <a:rPr lang="en-US" sz="2000" b="1" dirty="0" err="1" smtClean="0">
                <a:solidFill>
                  <a:schemeClr val="bg1"/>
                </a:solidFill>
              </a:rPr>
              <a:t>Ensino</a:t>
            </a:r>
            <a:r>
              <a:rPr lang="en-US" sz="2000" b="1" dirty="0" smtClean="0">
                <a:solidFill>
                  <a:schemeClr val="bg1"/>
                </a:solidFill>
              </a:rPr>
              <a:t> Fundamental</a:t>
            </a:r>
            <a:endParaRPr lang="pt-BR" sz="2000" b="1" dirty="0">
              <a:solidFill>
                <a:schemeClr val="bg1"/>
              </a:solidFill>
            </a:endParaRPr>
          </a:p>
        </p:txBody>
      </p:sp>
      <p:sp>
        <p:nvSpPr>
          <p:cNvPr id="35" name="CaixaDeTexto 34"/>
          <p:cNvSpPr txBox="1"/>
          <p:nvPr/>
        </p:nvSpPr>
        <p:spPr>
          <a:xfrm>
            <a:off x="4721555" y="3645024"/>
            <a:ext cx="2741843" cy="400110"/>
          </a:xfrm>
          <a:prstGeom prst="rect">
            <a:avLst/>
          </a:prstGeom>
          <a:noFill/>
        </p:spPr>
        <p:txBody>
          <a:bodyPr wrap="square" rtlCol="0">
            <a:spAutoFit/>
          </a:bodyPr>
          <a:lstStyle/>
          <a:p>
            <a:r>
              <a:rPr lang="en-US" sz="2000" dirty="0" err="1" smtClean="0"/>
              <a:t>Ensino</a:t>
            </a:r>
            <a:r>
              <a:rPr lang="en-US" sz="2000" dirty="0" smtClean="0"/>
              <a:t> </a:t>
            </a:r>
            <a:r>
              <a:rPr lang="en-US" sz="2000" dirty="0" err="1" smtClean="0"/>
              <a:t>Médio</a:t>
            </a:r>
            <a:endParaRPr lang="pt-BR" sz="2000" dirty="0"/>
          </a:p>
        </p:txBody>
      </p:sp>
      <p:sp>
        <p:nvSpPr>
          <p:cNvPr id="36" name="CaixaDeTexto 35"/>
          <p:cNvSpPr txBox="1"/>
          <p:nvPr/>
        </p:nvSpPr>
        <p:spPr>
          <a:xfrm>
            <a:off x="4716016" y="4829090"/>
            <a:ext cx="2741843" cy="400110"/>
          </a:xfrm>
          <a:prstGeom prst="rect">
            <a:avLst/>
          </a:prstGeom>
          <a:noFill/>
        </p:spPr>
        <p:txBody>
          <a:bodyPr wrap="square" rtlCol="0">
            <a:spAutoFit/>
          </a:bodyPr>
          <a:lstStyle/>
          <a:p>
            <a:r>
              <a:rPr lang="en-US" sz="2000" dirty="0" err="1" smtClean="0"/>
              <a:t>Graduação</a:t>
            </a:r>
            <a:endParaRPr lang="pt-BR" sz="2000" dirty="0"/>
          </a:p>
        </p:txBody>
      </p:sp>
      <p:sp>
        <p:nvSpPr>
          <p:cNvPr id="37" name="CaixaDeTexto 36"/>
          <p:cNvSpPr txBox="1"/>
          <p:nvPr/>
        </p:nvSpPr>
        <p:spPr>
          <a:xfrm>
            <a:off x="4721555" y="5445224"/>
            <a:ext cx="2741843" cy="400110"/>
          </a:xfrm>
          <a:prstGeom prst="rect">
            <a:avLst/>
          </a:prstGeom>
          <a:noFill/>
        </p:spPr>
        <p:txBody>
          <a:bodyPr wrap="square" rtlCol="0">
            <a:spAutoFit/>
          </a:bodyPr>
          <a:lstStyle/>
          <a:p>
            <a:r>
              <a:rPr lang="en-US" sz="2000" dirty="0" err="1" smtClean="0"/>
              <a:t>Pós-Graduação</a:t>
            </a:r>
            <a:endParaRPr lang="pt-BR" sz="2000" dirty="0"/>
          </a:p>
        </p:txBody>
      </p:sp>
      <p:sp>
        <p:nvSpPr>
          <p:cNvPr id="42" name="AutoShape 16"/>
          <p:cNvSpPr>
            <a:spLocks/>
          </p:cNvSpPr>
          <p:nvPr/>
        </p:nvSpPr>
        <p:spPr bwMode="auto">
          <a:xfrm>
            <a:off x="4427984" y="4797152"/>
            <a:ext cx="360040" cy="1224136"/>
          </a:xfrm>
          <a:prstGeom prst="leftBrace">
            <a:avLst>
              <a:gd name="adj1" fmla="val 71389"/>
              <a:gd name="adj2" fmla="val 50000"/>
            </a:avLst>
          </a:prstGeom>
          <a:noFill/>
          <a:ln w="38100">
            <a:solidFill>
              <a:schemeClr val="accent2">
                <a:lumMod val="75000"/>
              </a:schemeClr>
            </a:solidFill>
            <a:round/>
            <a:headEnd/>
            <a:tailEnd/>
          </a:ln>
          <a:effectLst/>
        </p:spPr>
        <p:txBody>
          <a:bodyPr wrap="none" anchor="ctr"/>
          <a:lstStyle/>
          <a:p>
            <a:endParaRPr lang="pt-BR" dirty="0">
              <a:solidFill>
                <a:schemeClr val="accent2">
                  <a:lumMod val="75000"/>
                </a:schemeClr>
              </a:solidFill>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Explosão 1 21"/>
          <p:cNvSpPr/>
          <p:nvPr/>
        </p:nvSpPr>
        <p:spPr>
          <a:xfrm>
            <a:off x="4139952" y="2780928"/>
            <a:ext cx="3600400" cy="864096"/>
          </a:xfrm>
          <a:prstGeom prst="irregularSeal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3" name="Retângulo de cantos arredondados 42"/>
          <p:cNvSpPr/>
          <p:nvPr/>
        </p:nvSpPr>
        <p:spPr>
          <a:xfrm>
            <a:off x="4427984" y="1196752"/>
            <a:ext cx="3672408" cy="936104"/>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1444" name="Text Box 4"/>
          <p:cNvSpPr txBox="1">
            <a:spLocks noChangeArrowheads="1"/>
          </p:cNvSpPr>
          <p:nvPr/>
        </p:nvSpPr>
        <p:spPr bwMode="auto">
          <a:xfrm>
            <a:off x="179512" y="1196752"/>
            <a:ext cx="4104456" cy="707886"/>
          </a:xfrm>
          <a:prstGeom prst="rect">
            <a:avLst/>
          </a:prstGeom>
          <a:noFill/>
          <a:ln w="9525" algn="ctr">
            <a:noFill/>
            <a:miter lim="800000"/>
            <a:headEnd/>
            <a:tailEnd/>
          </a:ln>
          <a:effectLst/>
        </p:spPr>
        <p:txBody>
          <a:bodyPr wrap="square">
            <a:spAutoFit/>
          </a:bodyPr>
          <a:lstStyle/>
          <a:p>
            <a:pPr>
              <a:spcBef>
                <a:spcPct val="50000"/>
              </a:spcBef>
            </a:pPr>
            <a:r>
              <a:rPr lang="pt-BR" sz="4000" dirty="0" smtClean="0">
                <a:solidFill>
                  <a:schemeClr val="accent2">
                    <a:lumMod val="75000"/>
                  </a:schemeClr>
                </a:solidFill>
              </a:rPr>
              <a:t>Direito à educação</a:t>
            </a:r>
            <a:endParaRPr lang="pt-BR" sz="4000" dirty="0">
              <a:solidFill>
                <a:schemeClr val="accent2">
                  <a:lumMod val="75000"/>
                </a:schemeClr>
              </a:solidFill>
            </a:endParaRPr>
          </a:p>
        </p:txBody>
      </p:sp>
      <p:sp>
        <p:nvSpPr>
          <p:cNvPr id="61448" name="Line 8"/>
          <p:cNvSpPr>
            <a:spLocks noChangeShapeType="1"/>
          </p:cNvSpPr>
          <p:nvPr/>
        </p:nvSpPr>
        <p:spPr bwMode="auto">
          <a:xfrm>
            <a:off x="971550" y="1773238"/>
            <a:ext cx="50" cy="3599978"/>
          </a:xfrm>
          <a:prstGeom prst="line">
            <a:avLst/>
          </a:prstGeom>
          <a:noFill/>
          <a:ln w="38100">
            <a:solidFill>
              <a:schemeClr val="accent2">
                <a:lumMod val="75000"/>
              </a:schemeClr>
            </a:solidFill>
            <a:prstDash val="dash"/>
            <a:round/>
            <a:headEnd/>
            <a:tailEnd/>
          </a:ln>
          <a:effectLst/>
        </p:spPr>
        <p:txBody>
          <a:bodyPr wrap="none" anchor="ctr"/>
          <a:lstStyle/>
          <a:p>
            <a:endParaRPr lang="pt-BR"/>
          </a:p>
        </p:txBody>
      </p:sp>
      <p:sp>
        <p:nvSpPr>
          <p:cNvPr id="61450" name="Line 10"/>
          <p:cNvSpPr>
            <a:spLocks noChangeShapeType="1"/>
          </p:cNvSpPr>
          <p:nvPr/>
        </p:nvSpPr>
        <p:spPr bwMode="auto">
          <a:xfrm flipH="1">
            <a:off x="971550" y="5373216"/>
            <a:ext cx="647700" cy="0"/>
          </a:xfrm>
          <a:prstGeom prst="line">
            <a:avLst/>
          </a:prstGeom>
          <a:noFill/>
          <a:ln w="38100">
            <a:solidFill>
              <a:schemeClr val="accent2">
                <a:lumMod val="75000"/>
              </a:schemeClr>
            </a:solidFill>
            <a:prstDash val="dash"/>
            <a:round/>
            <a:headEnd/>
            <a:tailEnd/>
          </a:ln>
          <a:effectLst/>
        </p:spPr>
        <p:txBody>
          <a:bodyPr wrap="none" anchor="ctr"/>
          <a:lstStyle/>
          <a:p>
            <a:endParaRPr lang="pt-BR"/>
          </a:p>
        </p:txBody>
      </p:sp>
      <p:sp>
        <p:nvSpPr>
          <p:cNvPr id="61451" name="Line 11"/>
          <p:cNvSpPr>
            <a:spLocks noChangeShapeType="1"/>
          </p:cNvSpPr>
          <p:nvPr/>
        </p:nvSpPr>
        <p:spPr bwMode="auto">
          <a:xfrm flipH="1">
            <a:off x="971550" y="3068960"/>
            <a:ext cx="647700" cy="0"/>
          </a:xfrm>
          <a:prstGeom prst="line">
            <a:avLst/>
          </a:prstGeom>
          <a:noFill/>
          <a:ln w="38100">
            <a:solidFill>
              <a:schemeClr val="accent2">
                <a:lumMod val="75000"/>
              </a:schemeClr>
            </a:solidFill>
            <a:prstDash val="dash"/>
            <a:round/>
            <a:headEnd/>
            <a:tailEnd/>
          </a:ln>
          <a:effectLst/>
        </p:spPr>
        <p:txBody>
          <a:bodyPr wrap="none" anchor="ctr"/>
          <a:lstStyle/>
          <a:p>
            <a:endParaRPr lang="pt-BR"/>
          </a:p>
        </p:txBody>
      </p:sp>
      <p:sp>
        <p:nvSpPr>
          <p:cNvPr id="61456" name="AutoShape 16"/>
          <p:cNvSpPr>
            <a:spLocks/>
          </p:cNvSpPr>
          <p:nvPr/>
        </p:nvSpPr>
        <p:spPr bwMode="auto">
          <a:xfrm>
            <a:off x="4355976" y="2492896"/>
            <a:ext cx="432048" cy="1584176"/>
          </a:xfrm>
          <a:prstGeom prst="leftBrace">
            <a:avLst>
              <a:gd name="adj1" fmla="val 71389"/>
              <a:gd name="adj2" fmla="val 50000"/>
            </a:avLst>
          </a:prstGeom>
          <a:noFill/>
          <a:ln w="38100">
            <a:solidFill>
              <a:schemeClr val="accent2">
                <a:lumMod val="75000"/>
              </a:schemeClr>
            </a:solidFill>
            <a:round/>
            <a:headEnd/>
            <a:tailEnd/>
          </a:ln>
          <a:effectLst/>
        </p:spPr>
        <p:txBody>
          <a:bodyPr wrap="none" anchor="ctr"/>
          <a:lstStyle/>
          <a:p>
            <a:endParaRPr lang="pt-BR" dirty="0">
              <a:solidFill>
                <a:schemeClr val="accent2">
                  <a:lumMod val="75000"/>
                </a:schemeClr>
              </a:solidFill>
            </a:endParaRPr>
          </a:p>
        </p:txBody>
      </p:sp>
      <p:grpSp>
        <p:nvGrpSpPr>
          <p:cNvPr id="2" name="Group 29"/>
          <p:cNvGrpSpPr>
            <a:grpSpLocks/>
          </p:cNvGrpSpPr>
          <p:nvPr/>
        </p:nvGrpSpPr>
        <p:grpSpPr bwMode="auto">
          <a:xfrm>
            <a:off x="1717675" y="2637408"/>
            <a:ext cx="2494285" cy="863600"/>
            <a:chOff x="1066" y="3067"/>
            <a:chExt cx="1769" cy="544"/>
          </a:xfrm>
          <a:solidFill>
            <a:schemeClr val="accent1"/>
          </a:solidFill>
        </p:grpSpPr>
        <p:sp>
          <p:nvSpPr>
            <p:cNvPr id="61470" name="AutoShape 30"/>
            <p:cNvSpPr>
              <a:spLocks noChangeArrowheads="1"/>
            </p:cNvSpPr>
            <p:nvPr/>
          </p:nvSpPr>
          <p:spPr bwMode="auto">
            <a:xfrm>
              <a:off x="1066" y="3067"/>
              <a:ext cx="1769" cy="544"/>
            </a:xfrm>
            <a:prstGeom prst="roundRect">
              <a:avLst>
                <a:gd name="adj" fmla="val 16667"/>
              </a:avLst>
            </a:prstGeom>
            <a:solidFill>
              <a:schemeClr val="accent2">
                <a:lumMod val="60000"/>
                <a:lumOff val="40000"/>
              </a:schemeClr>
            </a:solidFill>
            <a:ln w="9525" algn="ctr">
              <a:noFill/>
              <a:round/>
              <a:headEnd/>
              <a:tailEnd/>
            </a:ln>
            <a:effectLst/>
          </p:spPr>
          <p:txBody>
            <a:bodyPr wrap="none" anchor="ctr"/>
            <a:lstStyle/>
            <a:p>
              <a:endParaRPr lang="pt-BR"/>
            </a:p>
          </p:txBody>
        </p:sp>
        <p:sp>
          <p:nvSpPr>
            <p:cNvPr id="61471" name="Text Box 31"/>
            <p:cNvSpPr txBox="1">
              <a:spLocks noChangeArrowheads="1"/>
            </p:cNvSpPr>
            <p:nvPr/>
          </p:nvSpPr>
          <p:spPr bwMode="auto">
            <a:xfrm>
              <a:off x="1111" y="3203"/>
              <a:ext cx="1724" cy="288"/>
            </a:xfrm>
            <a:prstGeom prst="rect">
              <a:avLst/>
            </a:prstGeom>
            <a:solidFill>
              <a:schemeClr val="accent2">
                <a:lumMod val="60000"/>
                <a:lumOff val="40000"/>
              </a:schemeClr>
            </a:solidFill>
            <a:ln w="9525" algn="ctr">
              <a:noFill/>
              <a:miter lim="800000"/>
              <a:headEnd/>
              <a:tailEnd/>
            </a:ln>
            <a:effectLst/>
          </p:spPr>
          <p:txBody>
            <a:bodyPr>
              <a:spAutoFit/>
            </a:bodyPr>
            <a:lstStyle/>
            <a:p>
              <a:pPr>
                <a:spcBef>
                  <a:spcPct val="50000"/>
                </a:spcBef>
              </a:pPr>
              <a:r>
                <a:rPr lang="pt-BR" sz="2400" dirty="0" smtClean="0"/>
                <a:t>Educação Básica</a:t>
              </a:r>
              <a:endParaRPr lang="pt-BR" sz="1600" dirty="0"/>
            </a:p>
          </p:txBody>
        </p:sp>
      </p:grpSp>
      <p:grpSp>
        <p:nvGrpSpPr>
          <p:cNvPr id="3" name="Group 46"/>
          <p:cNvGrpSpPr>
            <a:grpSpLocks/>
          </p:cNvGrpSpPr>
          <p:nvPr/>
        </p:nvGrpSpPr>
        <p:grpSpPr bwMode="auto">
          <a:xfrm>
            <a:off x="1743075" y="4941664"/>
            <a:ext cx="2477861" cy="863600"/>
            <a:chOff x="1066" y="2115"/>
            <a:chExt cx="1769" cy="544"/>
          </a:xfrm>
          <a:solidFill>
            <a:schemeClr val="accent2">
              <a:lumMod val="60000"/>
              <a:lumOff val="40000"/>
            </a:schemeClr>
          </a:solidFill>
        </p:grpSpPr>
        <p:sp>
          <p:nvSpPr>
            <p:cNvPr id="61487" name="AutoShape 47"/>
            <p:cNvSpPr>
              <a:spLocks noChangeArrowheads="1"/>
            </p:cNvSpPr>
            <p:nvPr/>
          </p:nvSpPr>
          <p:spPr bwMode="auto">
            <a:xfrm>
              <a:off x="1066" y="2115"/>
              <a:ext cx="1769" cy="544"/>
            </a:xfrm>
            <a:prstGeom prst="roundRect">
              <a:avLst>
                <a:gd name="adj" fmla="val 16667"/>
              </a:avLst>
            </a:prstGeom>
            <a:grpFill/>
            <a:ln w="9525" algn="ctr">
              <a:noFill/>
              <a:round/>
              <a:headEnd/>
              <a:tailEnd/>
            </a:ln>
            <a:effectLst/>
          </p:spPr>
          <p:txBody>
            <a:bodyPr wrap="none" anchor="ctr"/>
            <a:lstStyle/>
            <a:p>
              <a:endParaRPr lang="pt-BR"/>
            </a:p>
          </p:txBody>
        </p:sp>
        <p:sp>
          <p:nvSpPr>
            <p:cNvPr id="61488" name="Text Box 48"/>
            <p:cNvSpPr txBox="1">
              <a:spLocks noChangeArrowheads="1"/>
            </p:cNvSpPr>
            <p:nvPr/>
          </p:nvSpPr>
          <p:spPr bwMode="auto">
            <a:xfrm>
              <a:off x="1156" y="2229"/>
              <a:ext cx="1621" cy="288"/>
            </a:xfrm>
            <a:prstGeom prst="rect">
              <a:avLst/>
            </a:prstGeom>
            <a:grpFill/>
            <a:ln w="9525" algn="ctr">
              <a:noFill/>
              <a:miter lim="800000"/>
              <a:headEnd/>
              <a:tailEnd/>
            </a:ln>
            <a:effectLst/>
          </p:spPr>
          <p:txBody>
            <a:bodyPr wrap="square">
              <a:spAutoFit/>
            </a:bodyPr>
            <a:lstStyle/>
            <a:p>
              <a:pPr>
                <a:spcBef>
                  <a:spcPct val="50000"/>
                </a:spcBef>
              </a:pPr>
              <a:r>
                <a:rPr lang="pt-BR" sz="2400" dirty="0" smtClean="0"/>
                <a:t>Ensino Superior</a:t>
              </a:r>
              <a:endParaRPr lang="pt-BR" sz="1600" dirty="0"/>
            </a:p>
          </p:txBody>
        </p:sp>
      </p:grpSp>
      <p:sp>
        <p:nvSpPr>
          <p:cNvPr id="61455" name="Text Box 15"/>
          <p:cNvSpPr txBox="1">
            <a:spLocks noChangeArrowheads="1"/>
          </p:cNvSpPr>
          <p:nvPr/>
        </p:nvSpPr>
        <p:spPr bwMode="auto">
          <a:xfrm>
            <a:off x="4427984" y="1196752"/>
            <a:ext cx="4103687" cy="901144"/>
          </a:xfrm>
          <a:prstGeom prst="rect">
            <a:avLst/>
          </a:prstGeom>
          <a:noFill/>
          <a:ln w="9525" algn="ctr">
            <a:noFill/>
            <a:miter lim="800000"/>
            <a:headEnd/>
            <a:tailEnd/>
          </a:ln>
          <a:effectLst/>
        </p:spPr>
        <p:txBody>
          <a:bodyPr>
            <a:spAutoFit/>
          </a:bodyPr>
          <a:lstStyle/>
          <a:p>
            <a:pPr>
              <a:lnSpc>
                <a:spcPct val="80000"/>
              </a:lnSpc>
              <a:spcBef>
                <a:spcPct val="50000"/>
              </a:spcBef>
            </a:pPr>
            <a:r>
              <a:rPr lang="pt-BR" dirty="0" smtClean="0"/>
              <a:t>Constituição Federal de 1988</a:t>
            </a:r>
          </a:p>
          <a:p>
            <a:pPr>
              <a:lnSpc>
                <a:spcPct val="80000"/>
              </a:lnSpc>
              <a:spcBef>
                <a:spcPct val="50000"/>
              </a:spcBef>
            </a:pPr>
            <a:r>
              <a:rPr lang="pt-BR" dirty="0" smtClean="0"/>
              <a:t>Lei de Diretrizes e Bases da Educação Nacional de 1996</a:t>
            </a:r>
            <a:endParaRPr lang="pt-BR" sz="1600" dirty="0"/>
          </a:p>
        </p:txBody>
      </p:sp>
      <p:sp>
        <p:nvSpPr>
          <p:cNvPr id="29" name="Título 1"/>
          <p:cNvSpPr txBox="1">
            <a:spLocks/>
          </p:cNvSpPr>
          <p:nvPr/>
        </p:nvSpPr>
        <p:spPr>
          <a:xfrm>
            <a:off x="0" y="0"/>
            <a:ext cx="9144000" cy="1052736"/>
          </a:xfrm>
          <a:prstGeom prst="rect">
            <a:avLst/>
          </a:prstGeom>
          <a:solidFill>
            <a:schemeClr val="accent2">
              <a:lumMod val="75000"/>
            </a:schemeClr>
          </a:solidFill>
        </p:spPr>
        <p:txBody>
          <a:bodyPr vert="horz" lIns="91440" tIns="45720" rIns="91440" bIns="45720" rtlCol="0" anchor="ctr">
            <a:normAutofit/>
          </a:bodyPr>
          <a:lstStyle/>
          <a:p>
            <a:pPr lvl="0">
              <a:spcBef>
                <a:spcPct val="0"/>
              </a:spcBef>
            </a:pPr>
            <a:r>
              <a:rPr kumimoji="0" lang="en-US" sz="4800" i="0" u="none" strike="noStrike" kern="1200" cap="none" spc="0" normalizeH="0" baseline="0" noProof="0" dirty="0" err="1" smtClean="0">
                <a:ln>
                  <a:noFill/>
                </a:ln>
                <a:solidFill>
                  <a:schemeClr val="bg1"/>
                </a:solidFill>
                <a:effectLst/>
                <a:uLnTx/>
                <a:uFillTx/>
                <a:latin typeface="+mj-lt"/>
                <a:ea typeface="+mj-ea"/>
                <a:cs typeface="+mj-cs"/>
              </a:rPr>
              <a:t>Acesso</a:t>
            </a:r>
            <a:r>
              <a:rPr kumimoji="0" lang="en-US" sz="4800" i="0" u="none" strike="noStrike" kern="1200" cap="none" spc="0" normalizeH="0" noProof="0" dirty="0" smtClean="0">
                <a:ln>
                  <a:noFill/>
                </a:ln>
                <a:solidFill>
                  <a:schemeClr val="bg1"/>
                </a:solidFill>
                <a:effectLst/>
                <a:uLnTx/>
                <a:uFillTx/>
                <a:latin typeface="+mj-lt"/>
                <a:ea typeface="+mj-ea"/>
                <a:cs typeface="+mj-cs"/>
              </a:rPr>
              <a:t> à </a:t>
            </a:r>
            <a:r>
              <a:rPr kumimoji="0" lang="en-US" sz="4800" i="0" u="none" strike="noStrike" kern="1200" cap="none" spc="0" normalizeH="0" noProof="0" dirty="0" err="1" smtClean="0">
                <a:ln>
                  <a:noFill/>
                </a:ln>
                <a:solidFill>
                  <a:schemeClr val="bg1"/>
                </a:solidFill>
                <a:effectLst/>
                <a:uLnTx/>
                <a:uFillTx/>
                <a:latin typeface="+mj-lt"/>
                <a:ea typeface="+mj-ea"/>
                <a:cs typeface="+mj-cs"/>
              </a:rPr>
              <a:t>educação</a:t>
            </a:r>
            <a:endParaRPr kumimoji="0" lang="pt-BR" sz="4800" i="0" u="none" strike="noStrike" kern="1200" cap="none" spc="0" normalizeH="0" baseline="0" noProof="0" dirty="0">
              <a:ln>
                <a:noFill/>
              </a:ln>
              <a:solidFill>
                <a:schemeClr val="bg1"/>
              </a:solidFill>
              <a:effectLst/>
              <a:uLnTx/>
              <a:uFillTx/>
              <a:latin typeface="+mj-lt"/>
              <a:ea typeface="+mj-ea"/>
              <a:cs typeface="+mj-cs"/>
            </a:endParaRPr>
          </a:p>
        </p:txBody>
      </p:sp>
      <p:sp>
        <p:nvSpPr>
          <p:cNvPr id="33" name="CaixaDeTexto 32"/>
          <p:cNvSpPr txBox="1"/>
          <p:nvPr/>
        </p:nvSpPr>
        <p:spPr>
          <a:xfrm>
            <a:off x="4721555" y="2420888"/>
            <a:ext cx="2160240" cy="400110"/>
          </a:xfrm>
          <a:prstGeom prst="rect">
            <a:avLst/>
          </a:prstGeom>
          <a:noFill/>
        </p:spPr>
        <p:txBody>
          <a:bodyPr wrap="square" rtlCol="0">
            <a:spAutoFit/>
          </a:bodyPr>
          <a:lstStyle/>
          <a:p>
            <a:r>
              <a:rPr lang="en-US" sz="2000" dirty="0" err="1" smtClean="0"/>
              <a:t>Educação</a:t>
            </a:r>
            <a:r>
              <a:rPr lang="en-US" sz="2000" dirty="0" smtClean="0"/>
              <a:t> </a:t>
            </a:r>
            <a:r>
              <a:rPr lang="en-US" sz="2000" dirty="0" err="1" smtClean="0"/>
              <a:t>Infantil</a:t>
            </a:r>
            <a:endParaRPr lang="pt-BR" sz="2000" dirty="0"/>
          </a:p>
        </p:txBody>
      </p:sp>
      <p:sp>
        <p:nvSpPr>
          <p:cNvPr id="34" name="CaixaDeTexto 33"/>
          <p:cNvSpPr txBox="1"/>
          <p:nvPr/>
        </p:nvSpPr>
        <p:spPr>
          <a:xfrm>
            <a:off x="4721555" y="2956882"/>
            <a:ext cx="3162813" cy="400110"/>
          </a:xfrm>
          <a:prstGeom prst="rect">
            <a:avLst/>
          </a:prstGeom>
          <a:noFill/>
        </p:spPr>
        <p:txBody>
          <a:bodyPr wrap="square" rtlCol="0">
            <a:spAutoFit/>
          </a:bodyPr>
          <a:lstStyle/>
          <a:p>
            <a:r>
              <a:rPr lang="en-US" sz="2000" b="1" dirty="0" err="1" smtClean="0">
                <a:solidFill>
                  <a:schemeClr val="bg1"/>
                </a:solidFill>
              </a:rPr>
              <a:t>Ensino</a:t>
            </a:r>
            <a:r>
              <a:rPr lang="en-US" sz="2000" b="1" dirty="0" smtClean="0">
                <a:solidFill>
                  <a:schemeClr val="bg1"/>
                </a:solidFill>
              </a:rPr>
              <a:t> Fundamental</a:t>
            </a:r>
            <a:endParaRPr lang="pt-BR" sz="2000" b="1" dirty="0">
              <a:solidFill>
                <a:schemeClr val="bg1"/>
              </a:solidFill>
            </a:endParaRPr>
          </a:p>
        </p:txBody>
      </p:sp>
      <p:sp>
        <p:nvSpPr>
          <p:cNvPr id="35" name="CaixaDeTexto 34"/>
          <p:cNvSpPr txBox="1"/>
          <p:nvPr/>
        </p:nvSpPr>
        <p:spPr>
          <a:xfrm>
            <a:off x="4721555" y="3645024"/>
            <a:ext cx="2741843" cy="400110"/>
          </a:xfrm>
          <a:prstGeom prst="rect">
            <a:avLst/>
          </a:prstGeom>
          <a:noFill/>
        </p:spPr>
        <p:txBody>
          <a:bodyPr wrap="square" rtlCol="0">
            <a:spAutoFit/>
          </a:bodyPr>
          <a:lstStyle/>
          <a:p>
            <a:r>
              <a:rPr lang="en-US" sz="2000" dirty="0" err="1" smtClean="0"/>
              <a:t>Ensino</a:t>
            </a:r>
            <a:r>
              <a:rPr lang="en-US" sz="2000" dirty="0" smtClean="0"/>
              <a:t> </a:t>
            </a:r>
            <a:r>
              <a:rPr lang="en-US" sz="2000" dirty="0" err="1" smtClean="0"/>
              <a:t>Médio</a:t>
            </a:r>
            <a:endParaRPr lang="pt-BR" sz="2000" dirty="0"/>
          </a:p>
        </p:txBody>
      </p:sp>
      <p:sp>
        <p:nvSpPr>
          <p:cNvPr id="36" name="CaixaDeTexto 35"/>
          <p:cNvSpPr txBox="1"/>
          <p:nvPr/>
        </p:nvSpPr>
        <p:spPr>
          <a:xfrm>
            <a:off x="4716016" y="4829090"/>
            <a:ext cx="2741843" cy="400110"/>
          </a:xfrm>
          <a:prstGeom prst="rect">
            <a:avLst/>
          </a:prstGeom>
          <a:noFill/>
        </p:spPr>
        <p:txBody>
          <a:bodyPr wrap="square" rtlCol="0">
            <a:spAutoFit/>
          </a:bodyPr>
          <a:lstStyle/>
          <a:p>
            <a:r>
              <a:rPr lang="en-US" sz="2000" dirty="0" err="1" smtClean="0"/>
              <a:t>Graduação</a:t>
            </a:r>
            <a:endParaRPr lang="pt-BR" sz="2000" dirty="0"/>
          </a:p>
        </p:txBody>
      </p:sp>
      <p:sp>
        <p:nvSpPr>
          <p:cNvPr id="37" name="CaixaDeTexto 36"/>
          <p:cNvSpPr txBox="1"/>
          <p:nvPr/>
        </p:nvSpPr>
        <p:spPr>
          <a:xfrm>
            <a:off x="4721555" y="5445224"/>
            <a:ext cx="2741843" cy="400110"/>
          </a:xfrm>
          <a:prstGeom prst="rect">
            <a:avLst/>
          </a:prstGeom>
          <a:noFill/>
        </p:spPr>
        <p:txBody>
          <a:bodyPr wrap="square" rtlCol="0">
            <a:spAutoFit/>
          </a:bodyPr>
          <a:lstStyle/>
          <a:p>
            <a:r>
              <a:rPr lang="en-US" sz="2000" dirty="0" err="1" smtClean="0"/>
              <a:t>Pós-Graduação</a:t>
            </a:r>
            <a:endParaRPr lang="pt-BR" sz="2000" dirty="0"/>
          </a:p>
        </p:txBody>
      </p:sp>
      <p:sp>
        <p:nvSpPr>
          <p:cNvPr id="42" name="AutoShape 16"/>
          <p:cNvSpPr>
            <a:spLocks/>
          </p:cNvSpPr>
          <p:nvPr/>
        </p:nvSpPr>
        <p:spPr bwMode="auto">
          <a:xfrm>
            <a:off x="4427984" y="4797152"/>
            <a:ext cx="360040" cy="1224136"/>
          </a:xfrm>
          <a:prstGeom prst="leftBrace">
            <a:avLst>
              <a:gd name="adj1" fmla="val 71389"/>
              <a:gd name="adj2" fmla="val 50000"/>
            </a:avLst>
          </a:prstGeom>
          <a:noFill/>
          <a:ln w="38100">
            <a:solidFill>
              <a:schemeClr val="accent2">
                <a:lumMod val="75000"/>
              </a:schemeClr>
            </a:solidFill>
            <a:round/>
            <a:headEnd/>
            <a:tailEnd/>
          </a:ln>
          <a:effectLst/>
        </p:spPr>
        <p:txBody>
          <a:bodyPr wrap="none" anchor="ctr"/>
          <a:lstStyle/>
          <a:p>
            <a:endParaRPr lang="pt-BR" dirty="0">
              <a:solidFill>
                <a:schemeClr val="accent2">
                  <a:lumMod val="75000"/>
                </a:schemeClr>
              </a:solidFill>
            </a:endParaRPr>
          </a:p>
        </p:txBody>
      </p:sp>
      <p:sp>
        <p:nvSpPr>
          <p:cNvPr id="25" name="Explosão 1 24"/>
          <p:cNvSpPr/>
          <p:nvPr/>
        </p:nvSpPr>
        <p:spPr>
          <a:xfrm>
            <a:off x="6660232" y="2060848"/>
            <a:ext cx="2664296" cy="2448272"/>
          </a:xfrm>
          <a:prstGeom prst="irregularSeal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4 a 17 </a:t>
            </a:r>
            <a:r>
              <a:rPr lang="en-US" b="1" dirty="0" err="1" smtClean="0"/>
              <a:t>anos</a:t>
            </a:r>
            <a:endParaRPr lang="pt-BR" b="1"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2626</TotalTime>
  <Words>4637</Words>
  <Application>Microsoft Office PowerPoint</Application>
  <PresentationFormat>Apresentação na tela (4:3)</PresentationFormat>
  <Paragraphs>886</Paragraphs>
  <Slides>45</Slides>
  <Notes>7</Notes>
  <HiddenSlides>0</HiddenSlides>
  <MMClips>0</MMClips>
  <ScaleCrop>false</ScaleCrop>
  <HeadingPairs>
    <vt:vector size="6" baseType="variant">
      <vt:variant>
        <vt:lpstr>Fontes usadas</vt:lpstr>
      </vt:variant>
      <vt:variant>
        <vt:i4>8</vt:i4>
      </vt:variant>
      <vt:variant>
        <vt:lpstr>Tema</vt:lpstr>
      </vt:variant>
      <vt:variant>
        <vt:i4>1</vt:i4>
      </vt:variant>
      <vt:variant>
        <vt:lpstr>Títulos de slides</vt:lpstr>
      </vt:variant>
      <vt:variant>
        <vt:i4>45</vt:i4>
      </vt:variant>
    </vt:vector>
  </HeadingPairs>
  <TitlesOfParts>
    <vt:vector size="54" baseType="lpstr">
      <vt:lpstr>Adobe Gothic Std B</vt:lpstr>
      <vt:lpstr>Adobe Heiti Std R</vt:lpstr>
      <vt:lpstr>Arial</vt:lpstr>
      <vt:lpstr>Arial Black</vt:lpstr>
      <vt:lpstr>Arial Narrow</vt:lpstr>
      <vt:lpstr>Calibri</vt:lpstr>
      <vt:lpstr>Times New Roman</vt:lpstr>
      <vt:lpstr>Wingdings</vt:lpstr>
      <vt:lpstr>Tema do Office</vt:lpstr>
      <vt:lpstr>Educação, Planos, Indicadores e Controle Social</vt:lpstr>
      <vt:lpstr>Do direito e do deve de mudar o mundo  Paulo Freire</vt:lpstr>
      <vt:lpstr>Subsídios</vt:lpstr>
      <vt:lpstr>Estrutura</vt:lpstr>
      <vt:lpstr>Direito à educação</vt:lpstr>
      <vt:lpstr>Direito à educação</vt:lpstr>
      <vt:lpstr>Apresentação do PowerPoint</vt:lpstr>
      <vt:lpstr>Apresentação do PowerPoint</vt:lpstr>
      <vt:lpstr>Apresentação do PowerPoint</vt:lpstr>
      <vt:lpstr>Apresentação do PowerPoint</vt:lpstr>
      <vt:lpstr>Apresentação do PowerPoint</vt:lpstr>
      <vt:lpstr>Recursos destinados à educação</vt:lpstr>
      <vt:lpstr>Planos Decenais de Educação</vt:lpstr>
      <vt:lpstr>Plano Nacional de Educação</vt:lpstr>
      <vt:lpstr>Plano Nacional de Educação</vt:lpstr>
      <vt:lpstr>Plano de Educação da Cidade de São Paulo</vt:lpstr>
      <vt:lpstr>Plano de Metas</vt:lpstr>
      <vt:lpstr>Plano de Metas (2013-2016)</vt:lpstr>
      <vt:lpstr>Educação Infantil</vt:lpstr>
      <vt:lpstr>Educação Infantil</vt:lpstr>
      <vt:lpstr>Educação Infantil</vt:lpstr>
      <vt:lpstr>Educação Infantil</vt:lpstr>
      <vt:lpstr>Atendimento creche</vt:lpstr>
      <vt:lpstr>Atendimento creche</vt:lpstr>
      <vt:lpstr>Apresentação do PowerPoint</vt:lpstr>
      <vt:lpstr>Apresentação do PowerPoint</vt:lpstr>
      <vt:lpstr>Atendimento pré-escola</vt:lpstr>
      <vt:lpstr>Apresentação do PowerPoint</vt:lpstr>
      <vt:lpstr>Atendimento 4 e 5 anos</vt:lpstr>
      <vt:lpstr>Educação de Jovens e Adultos</vt:lpstr>
      <vt:lpstr>Educação de Jovens e Adultos</vt:lpstr>
      <vt:lpstr>Apresentação do PowerPoint</vt:lpstr>
      <vt:lpstr>Educação de Jovens e Adultos</vt:lpstr>
      <vt:lpstr>Taxa de analfabetismo</vt:lpstr>
      <vt:lpstr>Apresentação do PowerPoint</vt:lpstr>
      <vt:lpstr>Apresentação do PowerPoint</vt:lpstr>
      <vt:lpstr>Apresentação do PowerPoint</vt:lpstr>
      <vt:lpstr>Apresentação do PowerPoint</vt:lpstr>
      <vt:lpstr>Desafios para a garantia do direito à educação no município de São Paulo</vt:lpstr>
      <vt:lpstr>Desafios para a garantia do direito à educação no município de São Paulo</vt:lpstr>
      <vt:lpstr>Desafios para a garantia do direito à educação no município de São Paulo</vt:lpstr>
      <vt:lpstr>Desafios para a garantia do direito à educação no município de São Paulo</vt:lpstr>
      <vt:lpstr>Desafios para a garantia do direito à educação no município de São Paulo</vt:lpstr>
      <vt:lpstr>Bibliografia</vt:lpstr>
      <vt:lpstr>Obrigada!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Educação  e Plano de Metas</dc:title>
  <dc:creator>Hepner</dc:creator>
  <cp:lastModifiedBy>Ananda</cp:lastModifiedBy>
  <cp:revision>192</cp:revision>
  <dcterms:created xsi:type="dcterms:W3CDTF">2012-10-13T01:06:44Z</dcterms:created>
  <dcterms:modified xsi:type="dcterms:W3CDTF">2015-08-17T13:02:06Z</dcterms:modified>
</cp:coreProperties>
</file>