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9" r:id="rId5"/>
    <p:sldId id="284" r:id="rId6"/>
    <p:sldId id="285" r:id="rId7"/>
    <p:sldId id="288" r:id="rId8"/>
    <p:sldId id="289" r:id="rId9"/>
    <p:sldId id="290" r:id="rId10"/>
    <p:sldId id="286" r:id="rId11"/>
    <p:sldId id="291" r:id="rId12"/>
    <p:sldId id="287" r:id="rId13"/>
    <p:sldId id="27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576" autoAdjust="0"/>
  </p:normalViewPr>
  <p:slideViewPr>
    <p:cSldViewPr>
      <p:cViewPr>
        <p:scale>
          <a:sx n="70" d="100"/>
          <a:sy n="70" d="100"/>
        </p:scale>
        <p:origin x="-116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24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0E83-4C59-4A41-8BB2-C384BC32704A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7D32F-B68B-4AB8-991D-C2B5DF91784C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004059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23295396"/>
      </p:ext>
    </p:extLst>
  </p:cSld>
  <p:clrMapOvr>
    <a:masterClrMapping/>
  </p:clrMapOvr>
  <p:transition spd="med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30921505"/>
      </p:ext>
    </p:extLst>
  </p:cSld>
  <p:clrMapOvr>
    <a:masterClrMapping/>
  </p:clrMapOvr>
  <p:transition spd="med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20190450"/>
      </p:ext>
    </p:extLst>
  </p:cSld>
  <p:clrMapOvr>
    <a:masterClrMapping/>
  </p:clrMapOvr>
  <p:transition spd="med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70881608"/>
      </p:ext>
    </p:extLst>
  </p:cSld>
  <p:clrMapOvr>
    <a:masterClrMapping/>
  </p:clrMapOvr>
  <p:transition spd="med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720542737"/>
      </p:ext>
    </p:extLst>
  </p:cSld>
  <p:clrMapOvr>
    <a:masterClrMapping/>
  </p:clrMapOvr>
  <p:transition spd="med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72107739"/>
      </p:ext>
    </p:extLst>
  </p:cSld>
  <p:clrMapOvr>
    <a:masterClrMapping/>
  </p:clrMapOvr>
  <p:transition spd="med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34914732"/>
      </p:ext>
    </p:extLst>
  </p:cSld>
  <p:clrMapOvr>
    <a:masterClrMapping/>
  </p:clrMapOvr>
  <p:transition spd="med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843563900"/>
      </p:ext>
    </p:extLst>
  </p:cSld>
  <p:clrMapOvr>
    <a:masterClrMapping/>
  </p:clrMapOvr>
  <p:transition spd="med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770348975"/>
      </p:ext>
    </p:extLst>
  </p:cSld>
  <p:clrMapOvr>
    <a:masterClrMapping/>
  </p:clrMapOvr>
  <p:transition spd="med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35171990"/>
      </p:ext>
    </p:extLst>
  </p:cSld>
  <p:clrMapOvr>
    <a:masterClrMapping/>
  </p:clrMapOvr>
  <p:transition spd="med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852432138"/>
      </p:ext>
    </p:extLst>
  </p:cSld>
  <p:clrMapOvr>
    <a:masterClrMapping/>
  </p:clrMapOvr>
  <p:transition spd="med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A5239-C362-4B15-BE62-09C0C5B2951B}" type="datetimeFigureOut">
              <a:rPr lang="pt-BR" smtClean="0"/>
              <a:pPr/>
              <a:t>03/06/2019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961A1-BECC-4A89-88A8-7DA43D147BC3}" type="slidenum">
              <a:rPr lang="pt-BR" smtClean="0"/>
              <a:pPr/>
              <a:t>‹nº›</a:t>
            </a:fld>
            <a:endParaRPr lang="pt-BR" dirty="0"/>
          </a:p>
        </p:txBody>
      </p:sp>
      <p:pic>
        <p:nvPicPr>
          <p:cNvPr id="7" name="Picture 2" descr="C:\Users\isabella.sprovieri\Desktop\Ir. Eliane\2. Slide mestre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9876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39222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dPS5LjT6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908721"/>
            <a:ext cx="7886728" cy="2134730"/>
          </a:xfrm>
        </p:spPr>
        <p:txBody>
          <a:bodyPr>
            <a:normAutofit fontScale="90000"/>
          </a:bodyPr>
          <a:lstStyle/>
          <a:p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/>
            </a:r>
            <a:br>
              <a:rPr lang="pt-BR" sz="2200" dirty="0" smtClean="0"/>
            </a:br>
            <a:r>
              <a:rPr lang="pt-BR" sz="2200" dirty="0" smtClean="0"/>
              <a:t>Exortação apostólica</a:t>
            </a:r>
            <a:br>
              <a:rPr lang="pt-BR" sz="22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FF0000"/>
                </a:solidFill>
              </a:rPr>
              <a:t>Evangelii</a:t>
            </a:r>
            <a:r>
              <a:rPr lang="pt-BR" dirty="0" smtClean="0">
                <a:solidFill>
                  <a:srgbClr val="FF0000"/>
                </a:solidFill>
              </a:rPr>
              <a:t> </a:t>
            </a:r>
            <a:r>
              <a:rPr lang="pt-BR" dirty="0" smtClean="0">
                <a:solidFill>
                  <a:srgbClr val="FF0000"/>
                </a:solidFill>
              </a:rPr>
              <a:t>Gaudium</a:t>
            </a:r>
            <a:r>
              <a:rPr lang="pt-BR" dirty="0" smtClean="0">
                <a:solidFill>
                  <a:srgbClr val="FF0000"/>
                </a:solidFill>
              </a:rPr>
              <a:t>: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A alegria do Evangelho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Sobre o anuncio do Evangelho</a:t>
            </a:r>
            <a:br>
              <a:rPr lang="pt-BR" dirty="0" smtClean="0"/>
            </a:br>
            <a:r>
              <a:rPr lang="pt-BR" dirty="0" smtClean="0"/>
              <a:t>no mundo atual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996287" y="4544704"/>
            <a:ext cx="6960089" cy="972528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  <a:p>
            <a:r>
              <a:rPr lang="pt-BR" dirty="0" smtClean="0"/>
              <a:t>Prof. Dr. Carlos Mario Vásquez Gutiérrez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54289160"/>
      </p:ext>
    </p:extLst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2717"/>
          </a:xfrm>
        </p:spPr>
        <p:txBody>
          <a:bodyPr>
            <a:normAutofit/>
          </a:bodyPr>
          <a:lstStyle/>
          <a:p>
            <a:pPr algn="r"/>
            <a:r>
              <a:rPr lang="pt-BR" sz="3000" dirty="0" smtClean="0"/>
              <a:t>Chaves de leitura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96538"/>
            <a:ext cx="8229600" cy="4829626"/>
          </a:xfrm>
        </p:spPr>
        <p:txBody>
          <a:bodyPr/>
          <a:lstStyle/>
          <a:p>
            <a:r>
              <a:rPr lang="pt-BR" dirty="0" smtClean="0"/>
              <a:t>Quatro princípios:</a:t>
            </a:r>
          </a:p>
          <a:p>
            <a:pPr lvl="1"/>
            <a:r>
              <a:rPr lang="pt-BR" dirty="0" smtClean="0"/>
              <a:t>O tempo é superior ao espaço (222)</a:t>
            </a:r>
          </a:p>
          <a:p>
            <a:pPr lvl="1"/>
            <a:r>
              <a:rPr lang="pt-BR" dirty="0" smtClean="0"/>
              <a:t>A unidade se sobrepõe ao conflito (226)</a:t>
            </a:r>
          </a:p>
          <a:p>
            <a:pPr lvl="1"/>
            <a:r>
              <a:rPr lang="pt-BR" dirty="0" smtClean="0"/>
              <a:t>A realidade é mais importante que a ideia (231)</a:t>
            </a:r>
          </a:p>
          <a:p>
            <a:pPr lvl="1"/>
            <a:r>
              <a:rPr lang="pt-BR" dirty="0" smtClean="0"/>
              <a:t>O todo é superior à parte (234)</a:t>
            </a:r>
          </a:p>
          <a:p>
            <a:r>
              <a:rPr lang="pt-BR" dirty="0" smtClean="0"/>
              <a:t>Três aspectos:</a:t>
            </a:r>
          </a:p>
          <a:p>
            <a:pPr lvl="1"/>
            <a:r>
              <a:rPr lang="pt-BR" dirty="0" smtClean="0"/>
              <a:t>Caminho de conversão: igreja em saída</a:t>
            </a:r>
          </a:p>
          <a:p>
            <a:pPr lvl="1"/>
            <a:r>
              <a:rPr lang="pt-BR" dirty="0" smtClean="0"/>
              <a:t>Estilo profético e contemplativo</a:t>
            </a:r>
          </a:p>
          <a:p>
            <a:pPr lvl="1"/>
            <a:r>
              <a:rPr lang="pt-BR" dirty="0" smtClean="0"/>
              <a:t> Senso contemplativo do essencial da vida</a:t>
            </a:r>
            <a:endParaRPr lang="pt-BR" dirty="0"/>
          </a:p>
        </p:txBody>
      </p:sp>
    </p:spTree>
  </p:cSld>
  <p:clrMapOvr>
    <a:masterClrMapping/>
  </p:clrMapOvr>
  <p:transition spd="med">
    <p:whee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2717"/>
          </a:xfrm>
        </p:spPr>
        <p:txBody>
          <a:bodyPr>
            <a:normAutofit/>
          </a:bodyPr>
          <a:lstStyle/>
          <a:p>
            <a:pPr algn="r"/>
            <a:r>
              <a:rPr lang="pt-BR" sz="3000" dirty="0" smtClean="0"/>
              <a:t>Chaves de leitura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023582"/>
            <a:ext cx="8715436" cy="5102582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O documento recolhe o sínodo de 2012 sobre a nova evangelização, com um chamado fundamental: descentralização (16).</a:t>
            </a:r>
          </a:p>
          <a:p>
            <a:r>
              <a:rPr lang="pt-BR" dirty="0" smtClean="0"/>
              <a:t>Sejam ousados (33). Que as comunidades implementem as orientações, com a certeza de que nossa vida e missão radicam em Jesus: voltar a Jesus! Paixão por Cristo, paixão pela humanidade.</a:t>
            </a:r>
          </a:p>
          <a:p>
            <a:r>
              <a:rPr lang="pt-BR" dirty="0" smtClean="0"/>
              <a:t>Alegria e leveza contra tendência egocêntrica e individualista. Vincular espiritualidade, alegria e missão.</a:t>
            </a:r>
          </a:p>
          <a:p>
            <a:r>
              <a:rPr lang="pt-BR" dirty="0" smtClean="0"/>
              <a:t>Atitudes básicas:</a:t>
            </a:r>
          </a:p>
          <a:p>
            <a:pPr lvl="1"/>
            <a:r>
              <a:rPr lang="pt-BR" dirty="0" smtClean="0"/>
              <a:t>Tomar a iniciativa (</a:t>
            </a:r>
            <a:r>
              <a:rPr lang="pt-BR" dirty="0" smtClean="0"/>
              <a:t>aprimeirar-se</a:t>
            </a:r>
            <a:r>
              <a:rPr lang="pt-BR" dirty="0" smtClean="0"/>
              <a:t>) </a:t>
            </a:r>
          </a:p>
          <a:p>
            <a:pPr lvl="1"/>
            <a:r>
              <a:rPr lang="pt-BR" dirty="0" smtClean="0"/>
              <a:t>Envolver-se</a:t>
            </a:r>
          </a:p>
          <a:p>
            <a:pPr lvl="1"/>
            <a:r>
              <a:rPr lang="pt-BR" dirty="0" smtClean="0"/>
              <a:t>Acompanhar</a:t>
            </a:r>
          </a:p>
          <a:p>
            <a:pPr lvl="1"/>
            <a:r>
              <a:rPr lang="pt-BR" dirty="0" smtClean="0"/>
              <a:t>Frutificar </a:t>
            </a:r>
          </a:p>
          <a:p>
            <a:pPr lvl="1"/>
            <a:r>
              <a:rPr lang="pt-BR" dirty="0" smtClean="0"/>
              <a:t>Festejar (24)</a:t>
            </a:r>
            <a:endParaRPr lang="pt-BR" dirty="0"/>
          </a:p>
        </p:txBody>
      </p:sp>
    </p:spTree>
  </p:cSld>
  <p:clrMapOvr>
    <a:masterClrMapping/>
  </p:clrMapOvr>
  <p:transition spd="med">
    <p:whee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9069"/>
          </a:xfrm>
        </p:spPr>
        <p:txBody>
          <a:bodyPr>
            <a:normAutofit/>
          </a:bodyPr>
          <a:lstStyle/>
          <a:p>
            <a:pPr algn="r"/>
            <a:r>
              <a:rPr lang="pt-BR" sz="3000" dirty="0" smtClean="0"/>
              <a:t>Perguntas para o aprofundamento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r>
              <a:rPr lang="pt-BR" dirty="0" smtClean="0"/>
              <a:t>Nos documentos posteriores à EG, como você percebe a continuidade das diretrizes apresentadas?</a:t>
            </a:r>
          </a:p>
          <a:p>
            <a:r>
              <a:rPr lang="pt-BR" dirty="0" smtClean="0"/>
              <a:t>De que forma podemos levar para a prática </a:t>
            </a:r>
            <a:r>
              <a:rPr lang="pt-BR" dirty="0" smtClean="0"/>
              <a:t>este magistério </a:t>
            </a:r>
            <a:r>
              <a:rPr lang="pt-BR" dirty="0" smtClean="0"/>
              <a:t>do Papa Francisco?</a:t>
            </a:r>
          </a:p>
          <a:p>
            <a:r>
              <a:rPr lang="pt-BR" dirty="0" smtClean="0"/>
              <a:t>Quais você considera que são os principais obstáculos para realizar esta missão?</a:t>
            </a: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150124"/>
            <a:ext cx="2402006" cy="1635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hee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r"/>
            <a:endParaRPr lang="pt-BR" sz="2400" dirty="0"/>
          </a:p>
        </p:txBody>
      </p:sp>
      <p:pic>
        <p:nvPicPr>
          <p:cNvPr id="5" name="Picture 2" descr="Imagem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85" y="186544"/>
            <a:ext cx="8284191" cy="59396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92083873"/>
      </p:ext>
    </p:extLst>
  </p:cSld>
  <p:clrMapOvr>
    <a:masterClrMapping/>
  </p:clrMapOvr>
  <p:transition spd="med">
    <p:whee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r"/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Introdução</a:t>
            </a:r>
          </a:p>
          <a:p>
            <a:r>
              <a:rPr lang="pt-BR" dirty="0" smtClean="0"/>
              <a:t>Olhando o texto como um todo</a:t>
            </a:r>
          </a:p>
          <a:p>
            <a:r>
              <a:rPr lang="pt-BR" dirty="0" smtClean="0"/>
              <a:t>Apresentação do texto</a:t>
            </a:r>
          </a:p>
          <a:p>
            <a:r>
              <a:rPr lang="pt-BR" dirty="0" smtClean="0"/>
              <a:t>Chaves de leitura</a:t>
            </a:r>
          </a:p>
          <a:p>
            <a:r>
              <a:rPr lang="pt-BR" dirty="0" smtClean="0"/>
              <a:t>Perguntas para aprofundamento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671994409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Introdução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908720"/>
            <a:ext cx="4464496" cy="512605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O que é...</a:t>
            </a:r>
          </a:p>
          <a:p>
            <a:r>
              <a:rPr lang="pt-BR" dirty="0" smtClean="0"/>
              <a:t>Exortação</a:t>
            </a:r>
          </a:p>
          <a:p>
            <a:pPr lvl="1"/>
            <a:r>
              <a:rPr lang="pt-BR" dirty="0" smtClean="0"/>
              <a:t>Não é encíclica...</a:t>
            </a:r>
          </a:p>
          <a:p>
            <a:pPr lvl="1"/>
            <a:r>
              <a:rPr lang="pt-BR" dirty="0" smtClean="0"/>
              <a:t>Nem catecismo...</a:t>
            </a:r>
          </a:p>
          <a:p>
            <a:r>
              <a:rPr lang="pt-BR" dirty="0" smtClean="0"/>
              <a:t>Apostólica</a:t>
            </a:r>
          </a:p>
          <a:p>
            <a:pPr lvl="1"/>
            <a:r>
              <a:rPr lang="pt-BR" dirty="0" smtClean="0"/>
              <a:t>Ênfase na pastoral, não na doutrina.</a:t>
            </a:r>
          </a:p>
          <a:p>
            <a:r>
              <a:rPr lang="pt-BR" dirty="0" smtClean="0"/>
              <a:t>Pós-sinodal</a:t>
            </a:r>
          </a:p>
          <a:p>
            <a:pPr lvl="1"/>
            <a:r>
              <a:rPr lang="pt-BR" dirty="0" smtClean="0"/>
              <a:t>Fruto de um processo colegiado, de um trabalho de Igreja (Sínodo de 7 a 28 de outubro de 2012, n.14).</a:t>
            </a:r>
          </a:p>
          <a:p>
            <a:endParaRPr lang="pt-BR" dirty="0" smtClean="0"/>
          </a:p>
        </p:txBody>
      </p:sp>
      <p:pic>
        <p:nvPicPr>
          <p:cNvPr id="12290" name="Picture 2" descr="Resultado de imagem para imagens evangelii gaud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082453"/>
            <a:ext cx="3562469" cy="49908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38992852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Introdução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5534" y="736979"/>
            <a:ext cx="5923129" cy="557234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200" dirty="0" smtClean="0"/>
              <a:t>Vejamos o </a:t>
            </a:r>
            <a:r>
              <a:rPr lang="pt-BR" sz="2200" dirty="0" smtClean="0">
                <a:solidFill>
                  <a:srgbClr val="FF0000"/>
                </a:solidFill>
              </a:rPr>
              <a:t>número 16</a:t>
            </a:r>
            <a:r>
              <a:rPr lang="pt-BR" sz="2200" dirty="0" smtClean="0"/>
              <a:t>: “Com prazer, aceitei o convite dos Padres </a:t>
            </a:r>
            <a:r>
              <a:rPr lang="pt-BR" sz="2200" dirty="0" smtClean="0"/>
              <a:t>sinodais</a:t>
            </a:r>
            <a:r>
              <a:rPr lang="pt-BR" sz="2200" dirty="0" smtClean="0"/>
              <a:t> para redigir esta Exortação. Para isso, recolho a riqueza dos trabalhos do Sínodo, consultei também várias pessoas e pretendo, além disso, </a:t>
            </a:r>
            <a:r>
              <a:rPr lang="pt-BR" sz="2200" b="1" dirty="0" smtClean="0"/>
              <a:t>exprimir as preocupações que me movem neste momento concreto da obra evangelizadora da Igreja</a:t>
            </a:r>
            <a:r>
              <a:rPr lang="pt-BR" sz="2200" dirty="0" smtClean="0"/>
              <a:t> (...) Penso, aliás, que não se deve esperar do magistério papal uma palavra definitiva ou completa sobre todas as questões que dizem respeito à Igreja e ao mundo. Não convém que o Papa substitua os episcopados locais no discernimento de todas as problemáticas que sobressaem nos seus territórios. Neste sentido, sinto a necessidade de proceder a uma salutar “</a:t>
            </a:r>
            <a:r>
              <a:rPr lang="pt-BR" sz="2200" b="1" dirty="0" smtClean="0"/>
              <a:t>descentralização</a:t>
            </a:r>
            <a:r>
              <a:rPr lang="pt-BR" sz="2200" dirty="0" smtClean="0"/>
              <a:t>”. </a:t>
            </a:r>
            <a:endParaRPr lang="es-ES" sz="2200" b="1" dirty="0"/>
          </a:p>
          <a:p>
            <a:pPr marL="0" indent="0">
              <a:buNone/>
            </a:pPr>
            <a:endParaRPr lang="pt-BR" sz="2400" dirty="0" smtClean="0"/>
          </a:p>
        </p:txBody>
      </p:sp>
      <p:pic>
        <p:nvPicPr>
          <p:cNvPr id="4" name="Picture 3" descr="Comum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12776"/>
            <a:ext cx="285976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50643163"/>
      </p:ext>
    </p:extLst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r"/>
            <a:r>
              <a:rPr lang="pt-BR" sz="2400" dirty="0" smtClean="0"/>
              <a:t>Introdução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7"/>
            <a:ext cx="8712968" cy="5184577"/>
          </a:xfrm>
        </p:spPr>
        <p:txBody>
          <a:bodyPr>
            <a:noAutofit/>
          </a:bodyPr>
          <a:lstStyle/>
          <a:p>
            <a:pPr marL="0" indent="0"/>
            <a:r>
              <a:rPr lang="pt-BR" sz="2400" dirty="0" smtClean="0"/>
              <a:t> Quais são “</a:t>
            </a:r>
            <a:r>
              <a:rPr lang="pt-BR" sz="2400" b="1" dirty="0" smtClean="0"/>
              <a:t>as preocupações que movem o Papa, neste momento concreto da obra evangelizadora da Igreja”? </a:t>
            </a:r>
          </a:p>
          <a:p>
            <a:pPr marL="0" indent="0"/>
            <a:r>
              <a:rPr lang="pt-BR" sz="2400" b="1" dirty="0" smtClean="0"/>
              <a:t> </a:t>
            </a:r>
            <a:r>
              <a:rPr lang="pt-BR" sz="2400" dirty="0" smtClean="0"/>
              <a:t>Em Primeiro lugar, esta exortação é considerada como “a carta de apresentação do Francisco”. É sua proposta para o pontificado.</a:t>
            </a:r>
          </a:p>
          <a:p>
            <a:pPr marL="0" indent="0"/>
            <a:r>
              <a:rPr lang="pt-BR" sz="2400" dirty="0" smtClean="0"/>
              <a:t> Penso que para entender o papado de Francisco, temos que olhar além dos muros da igreja e tentar compreender o que acontece no mundo....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 algn="ctr">
              <a:buNone/>
            </a:pPr>
            <a:r>
              <a:rPr lang="pt-BR" sz="2400" dirty="0" smtClean="0">
                <a:hlinkClick r:id="rId2"/>
              </a:rPr>
              <a:t>https://www.youtube.com/watch?v=EdPS5LjT6Ts</a:t>
            </a:r>
            <a:endParaRPr lang="pt-BR" sz="2400" dirty="0" smtClean="0"/>
          </a:p>
          <a:p>
            <a:pPr marL="0" indent="0">
              <a:buNone/>
            </a:pPr>
            <a:endParaRPr lang="pt-BR" sz="2400" dirty="0" smtClean="0"/>
          </a:p>
          <a:p>
            <a:pPr marL="0" indent="0"/>
            <a:r>
              <a:rPr lang="pt-BR" sz="2400" dirty="0" smtClean="0"/>
              <a:t> Desse cenário, que elementos vocês resgatariam? Como eles influenciam a atual situação da igreja?</a:t>
            </a:r>
          </a:p>
          <a:p>
            <a:pPr marL="0" indent="0">
              <a:buNone/>
            </a:pPr>
            <a:endParaRPr lang="pt-BR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49696100"/>
      </p:ext>
    </p:extLst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Olhando o texto como um todo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4282" y="1000108"/>
            <a:ext cx="8643998" cy="5373396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Assim, o grande desafio que o Papa apresenta é como evangelizar um mundo em mudança? Vivemos uma era caracterizada por:</a:t>
            </a:r>
          </a:p>
          <a:p>
            <a:pPr lvl="1"/>
            <a:r>
              <a:rPr lang="pt-BR" dirty="0" smtClean="0"/>
              <a:t>Liquidez e dissolução</a:t>
            </a:r>
          </a:p>
          <a:p>
            <a:pPr lvl="1"/>
            <a:r>
              <a:rPr lang="pt-BR" dirty="0" smtClean="0"/>
              <a:t>Capitalismo de consumo massivo</a:t>
            </a:r>
          </a:p>
          <a:p>
            <a:pPr lvl="1"/>
            <a:r>
              <a:rPr lang="pt-BR" dirty="0" smtClean="0"/>
              <a:t>Individualismo liberal</a:t>
            </a:r>
          </a:p>
          <a:p>
            <a:pPr lvl="1"/>
            <a:r>
              <a:rPr lang="pt-BR" dirty="0" smtClean="0"/>
              <a:t>Desligamento da cultura do </a:t>
            </a:r>
            <a:r>
              <a:rPr lang="pt-BR" i="1" dirty="0" smtClean="0"/>
              <a:t>Ethos</a:t>
            </a:r>
            <a:r>
              <a:rPr lang="pt-BR" dirty="0" smtClean="0"/>
              <a:t> cristão.</a:t>
            </a:r>
          </a:p>
          <a:p>
            <a:r>
              <a:rPr lang="pt-BR" dirty="0" smtClean="0"/>
              <a:t>A Resposta: evangelizar, sair em missão, “escancarar as portas”. Trata-se de um chamado presente já em Aparecida (2007), que destacava a conversão pastoral como caminho para a experiência pessoal da misericórdia de Deus, que gera </a:t>
            </a:r>
            <a:r>
              <a:rPr lang="pt-BR" dirty="0" smtClean="0"/>
              <a:t>discípul@</a:t>
            </a:r>
            <a:r>
              <a:rPr lang="pt-BR" dirty="0" smtClean="0"/>
              <a:t>s </a:t>
            </a:r>
            <a:r>
              <a:rPr lang="pt-BR" dirty="0" smtClean="0"/>
              <a:t>missionári@</a:t>
            </a:r>
            <a:r>
              <a:rPr lang="pt-BR" dirty="0" smtClean="0"/>
              <a:t>s. “Nossa época é um </a:t>
            </a:r>
            <a:r>
              <a:rPr lang="pt-BR" i="1" dirty="0" smtClean="0"/>
              <a:t>kairós</a:t>
            </a:r>
            <a:r>
              <a:rPr lang="pt-BR" dirty="0" smtClean="0"/>
              <a:t>, um </a:t>
            </a:r>
            <a:r>
              <a:rPr lang="pt-BR" dirty="0" smtClean="0"/>
              <a:t>kairós</a:t>
            </a:r>
            <a:r>
              <a:rPr lang="pt-BR" dirty="0" smtClean="0"/>
              <a:t> de misericórdia. A misericórdia é, na verdade, o núcleo da mensagem evangélica” (Bento XVI e Francisco).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whee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Olhando o texto como um todo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000108"/>
            <a:ext cx="6291618" cy="5373396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A mudança de época é um convite para recolocar Cristo no centro da ação pastoral: um agir com coração samaritano, onde a proximidade e a concretude são sinais da encarnação (veja, também, a carta sobre o chamado à santidade)</a:t>
            </a:r>
          </a:p>
          <a:p>
            <a:r>
              <a:rPr lang="pt-BR" dirty="0" smtClean="0"/>
              <a:t>Para isto, é preciso uma “</a:t>
            </a:r>
            <a:r>
              <a:rPr lang="pt-BR" dirty="0" smtClean="0"/>
              <a:t>refocalização</a:t>
            </a:r>
            <a:r>
              <a:rPr lang="pt-BR" dirty="0" smtClean="0"/>
              <a:t>” da igreja: sair de uma igreja voltada para si mesma e colocar Jesus no centro (EG 7), conhecer a Jesus Cristo é tudo! </a:t>
            </a:r>
            <a:r>
              <a:rPr lang="pt-BR" dirty="0" smtClean="0"/>
              <a:t>(</a:t>
            </a:r>
            <a:r>
              <a:rPr lang="pt-BR" dirty="0" err="1" smtClean="0"/>
              <a:t>Fl</a:t>
            </a:r>
            <a:r>
              <a:rPr lang="pt-BR" dirty="0" smtClean="0"/>
              <a:t> 3, 8) </a:t>
            </a:r>
            <a:r>
              <a:rPr lang="pt-BR" smtClean="0"/>
              <a:t>Convicção contrária a uma </a:t>
            </a:r>
            <a:r>
              <a:rPr lang="pt-BR" dirty="0" smtClean="0"/>
              <a:t>simples transmissão desarticulada de doutrina (35.165.231) A verdade não é uma ideia, mas uma pessoa! 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 descr="Comum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412776"/>
            <a:ext cx="2859769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pPr algn="r"/>
            <a:r>
              <a:rPr lang="pt-BR" sz="3200" dirty="0" smtClean="0"/>
              <a:t>Olhando o texto como um todo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844" y="1000108"/>
            <a:ext cx="8714552" cy="5373396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Trata-se, então, de evangelizar através da misericórdia: incentivar a abertura para a graça num movimento de acompanhamento, discernimento e integração.</a:t>
            </a:r>
          </a:p>
          <a:p>
            <a:r>
              <a:rPr lang="pt-BR" dirty="0" smtClean="0"/>
              <a:t>Conclusão lógica desse processo: a instituição está ao serviço da missão. Ela não é um fim em si mesma, mas um meio para alcançar o fim, que é o Reino de Deus. Daí emanam três críticas radicais do Papa:</a:t>
            </a:r>
          </a:p>
          <a:p>
            <a:pPr lvl="1"/>
            <a:r>
              <a:rPr lang="pt-BR" dirty="0" smtClean="0"/>
              <a:t>Contra o clericalismo e o </a:t>
            </a:r>
            <a:r>
              <a:rPr lang="pt-BR" dirty="0" smtClean="0"/>
              <a:t>carreirismo.</a:t>
            </a:r>
            <a:endParaRPr lang="pt-BR" dirty="0" smtClean="0"/>
          </a:p>
          <a:p>
            <a:pPr lvl="1"/>
            <a:r>
              <a:rPr lang="pt-BR" dirty="0" smtClean="0"/>
              <a:t>Contra a infantilização do laicato.</a:t>
            </a:r>
          </a:p>
          <a:p>
            <a:pPr lvl="1"/>
            <a:r>
              <a:rPr lang="pt-BR" dirty="0" smtClean="0"/>
              <a:t>Contra a centralização das decisões. 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2717"/>
          </a:xfrm>
        </p:spPr>
        <p:txBody>
          <a:bodyPr>
            <a:normAutofit/>
          </a:bodyPr>
          <a:lstStyle/>
          <a:p>
            <a:pPr algn="r"/>
            <a:r>
              <a:rPr lang="pt-BR" sz="3000" dirty="0" smtClean="0"/>
              <a:t>Apresentação do texto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41946"/>
            <a:ext cx="8229600" cy="488421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Uma exortação bem articulada em cinco capítulos: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Introdução</a:t>
            </a:r>
          </a:p>
          <a:p>
            <a:r>
              <a:rPr lang="pt-BR" dirty="0" smtClean="0"/>
              <a:t>Capítulo I: A transformação missionária da Igreja</a:t>
            </a:r>
          </a:p>
          <a:p>
            <a:r>
              <a:rPr lang="pt-BR" dirty="0" smtClean="0"/>
              <a:t>Capítulo II: Na crise do compromisso comunitário</a:t>
            </a:r>
          </a:p>
          <a:p>
            <a:r>
              <a:rPr lang="pt-BR" dirty="0" smtClean="0"/>
              <a:t>Capítulo III: O anúncio do Evangelho</a:t>
            </a:r>
          </a:p>
          <a:p>
            <a:r>
              <a:rPr lang="pt-BR" dirty="0" smtClean="0"/>
              <a:t>Capítulo IV: A dimensão social da evangelização</a:t>
            </a:r>
          </a:p>
          <a:p>
            <a:r>
              <a:rPr lang="pt-BR" dirty="0" smtClean="0"/>
              <a:t>Capítulo V: Evangelizadores com espírito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ransition spd="med">
    <p:wheel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874</Words>
  <Application>Microsoft Office PowerPoint</Application>
  <PresentationFormat>Apresentação na tela 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      Exortação apostólica  Evangelii Gaudium: A alegria do Evangelho  Sobre o anuncio do Evangelho no mundo atual</vt:lpstr>
      <vt:lpstr>Roteiro</vt:lpstr>
      <vt:lpstr>Introdução</vt:lpstr>
      <vt:lpstr>Introdução</vt:lpstr>
      <vt:lpstr>Introdução</vt:lpstr>
      <vt:lpstr>Olhando o texto como um todo</vt:lpstr>
      <vt:lpstr>Olhando o texto como um todo</vt:lpstr>
      <vt:lpstr>Olhando o texto como um todo</vt:lpstr>
      <vt:lpstr>Apresentação do texto</vt:lpstr>
      <vt:lpstr>Chaves de leitura</vt:lpstr>
      <vt:lpstr>Chaves de leitura</vt:lpstr>
      <vt:lpstr>Perguntas para o aprofundamento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Palavra de Abertura</dc:title>
  <dc:creator>Isabella Sprovieri</dc:creator>
  <cp:lastModifiedBy>User</cp:lastModifiedBy>
  <cp:revision>120</cp:revision>
  <dcterms:created xsi:type="dcterms:W3CDTF">2014-11-24T16:54:17Z</dcterms:created>
  <dcterms:modified xsi:type="dcterms:W3CDTF">2019-06-03T13:21:59Z</dcterms:modified>
</cp:coreProperties>
</file>