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8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59" r:id="rId13"/>
    <p:sldId id="284" r:id="rId14"/>
    <p:sldId id="285" r:id="rId15"/>
    <p:sldId id="262" r:id="rId16"/>
    <p:sldId id="287" r:id="rId17"/>
    <p:sldId id="286" r:id="rId18"/>
    <p:sldId id="273" r:id="rId19"/>
    <p:sldId id="288" r:id="rId20"/>
    <p:sldId id="289" r:id="rId21"/>
    <p:sldId id="290" r:id="rId22"/>
    <p:sldId id="291" r:id="rId23"/>
    <p:sldId id="292" r:id="rId24"/>
    <p:sldId id="293" r:id="rId25"/>
    <p:sldId id="270" r:id="rId26"/>
    <p:sldId id="271" r:id="rId27"/>
    <p:sldId id="272" r:id="rId2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8" d="100"/>
          <a:sy n="68" d="100"/>
        </p:scale>
        <p:origin x="73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752F-B089-4272-87D8-A906E6A1454D}" type="datetimeFigureOut">
              <a:rPr lang="pt-BR" smtClean="0"/>
              <a:t>20/05/2018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49DD-7C20-4CDD-8E68-A60EB4659F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3504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752F-B089-4272-87D8-A906E6A1454D}" type="datetimeFigureOut">
              <a:rPr lang="pt-BR" smtClean="0"/>
              <a:t>20/05/2018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49DD-7C20-4CDD-8E68-A60EB4659F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830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752F-B089-4272-87D8-A906E6A1454D}" type="datetimeFigureOut">
              <a:rPr lang="pt-BR" smtClean="0"/>
              <a:t>20/05/2018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49DD-7C20-4CDD-8E68-A60EB4659F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6500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752F-B089-4272-87D8-A906E6A1454D}" type="datetimeFigureOut">
              <a:rPr lang="pt-BR" smtClean="0"/>
              <a:t>20/05/2018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49DD-7C20-4CDD-8E68-A60EB4659F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5829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752F-B089-4272-87D8-A906E6A1454D}" type="datetimeFigureOut">
              <a:rPr lang="pt-BR" smtClean="0"/>
              <a:t>20/05/2018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49DD-7C20-4CDD-8E68-A60EB4659F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93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752F-B089-4272-87D8-A906E6A1454D}" type="datetimeFigureOut">
              <a:rPr lang="pt-BR" smtClean="0"/>
              <a:t>20/05/2018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49DD-7C20-4CDD-8E68-A60EB4659F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1785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752F-B089-4272-87D8-A906E6A1454D}" type="datetimeFigureOut">
              <a:rPr lang="pt-BR" smtClean="0"/>
              <a:t>20/05/2018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49DD-7C20-4CDD-8E68-A60EB4659F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822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752F-B089-4272-87D8-A906E6A1454D}" type="datetimeFigureOut">
              <a:rPr lang="pt-BR" smtClean="0"/>
              <a:t>20/05/2018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49DD-7C20-4CDD-8E68-A60EB4659F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067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752F-B089-4272-87D8-A906E6A1454D}" type="datetimeFigureOut">
              <a:rPr lang="pt-BR" smtClean="0"/>
              <a:t>20/05/2018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49DD-7C20-4CDD-8E68-A60EB4659FF3}" type="slidenum">
              <a:rPr lang="pt-BR" smtClean="0"/>
              <a:t>‹nº›</a:t>
            </a:fld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82958" cy="154071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1400" y="5795962"/>
            <a:ext cx="6096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81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752F-B089-4272-87D8-A906E6A1454D}" type="datetimeFigureOut">
              <a:rPr lang="pt-BR" smtClean="0"/>
              <a:t>20/05/2018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49DD-7C20-4CDD-8E68-A60EB4659F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793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752F-B089-4272-87D8-A906E6A1454D}" type="datetimeFigureOut">
              <a:rPr lang="pt-BR" smtClean="0"/>
              <a:t>20/05/2018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49DD-7C20-4CDD-8E68-A60EB4659F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5626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A752F-B089-4272-87D8-A906E6A1454D}" type="datetimeFigureOut">
              <a:rPr lang="pt-BR" smtClean="0"/>
              <a:t>20/05/2018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649DD-7C20-4CDD-8E68-A60EB4659F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7180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2.vatican.va/content/francesco/pt/apost_exhortations/documents/papa-francesco_esortazione-ap_20180319_gaudete-et-exsultate.html#Cap%C3%ADtulo_I_A_CHAMADA_%C3%80_SANTIDADE_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2.vatican.va/content/francesco/pt/apost_exhortations/documents/papa-francesco_esortazione-ap_20180319_gaudete-et-exsultate.html#Cap%C3%ADtulo_I_A_CHAMADA_%C3%80_SANTIDADE_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2.vatican.va/content/francesco/pt/apost_exhortations/documents/papa-francesco_esortazione-ap_20180319_gaudete-et-exsultate.html#Cap%C3%ADtulo_II_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2.vatican.va/content/francesco/pt/apost_exhortations/documents/papa-francesco_esortazione-ap_20180319_gaudete-et-exsultate.html#Cap%C3%ADtulo_II_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2.vatican.va/content/francesco/pt/apost_exhortations/documents/papa-francesco_esortazione-ap_20180319_gaudete-et-exsultate.html#Cap%C3%ADtulo_II_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2.vatican.va/content/francesco/pt/apost_exhortations/documents/papa-francesco_esortazione-ap_20180319_gaudete-et-exsultate.html#Cap%C3%ADtulo_III_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2.vatican.va/content/francesco/pt/apost_exhortations/documents/papa-francesco_esortazione-ap_20180319_gaudete-et-exsultate.html#Cap%C3%ADtulo_II_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2.vatican.va/content/francesco/pt/apost_exhortations/documents/papa-francesco_esortazione-ap_20180319_gaudete-et-exsultate.html#%C2%ABFelizes_os_pobres_em_esp%C3%ADrito,_porque_deles_%C3%A9_o_Reino_do_C%C3%A9u%C2%BB" TargetMode="External"/><Relationship Id="rId2" Type="http://schemas.openxmlformats.org/officeDocument/2006/relationships/hyperlink" Target="http://w2.vatican.va/content/francesco/pt/apost_exhortations/documents/papa-francesco_esortazione-ap_20180319_gaudete-et-exsultate.html#Cap%C3%ADtulo_III_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2.vatican.va/content/francesco/pt/apost_exhortations/documents/papa-francesco_esortazione-ap_20180319_gaudete-et-exsultate.html#%C2%ABFelizes_os_mansos,_porque_possuir%C3%A3o_a_terra%C2%BB" TargetMode="External"/><Relationship Id="rId2" Type="http://schemas.openxmlformats.org/officeDocument/2006/relationships/hyperlink" Target="http://w2.vatican.va/content/francesco/pt/apost_exhortations/documents/papa-francesco_esortazione-ap_20180319_gaudete-et-exsultate.html#Cap%C3%ADtulo_III_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2.vatican.va/content/francesco/pt/apost_exhortations/documents/papa-francesco_esortazione-ap_20180319_gaudete-et-exsultate.html#%C2%ABFelizes_os_que_choram,_porque_ser%C3%A3o_consolados%C2%BB" TargetMode="External"/><Relationship Id="rId2" Type="http://schemas.openxmlformats.org/officeDocument/2006/relationships/hyperlink" Target="http://w2.vatican.va/content/francesco/pt/apost_exhortations/documents/papa-francesco_esortazione-ap_20180319_gaudete-et-exsultate.html#Cap%C3%ADtulo_III_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2.vatican.va/content/francesco/pt/apost_exhortations/documents/papa-francesco_esortazione-ap_20180319_gaudete-et-exsultate.html#%C2%ABFelizes_os_que_t%C3%AAm_fome_e_sede_de_justi%C3%A7a,_porque_ser%C3%A3o_saciados%C2%BB" TargetMode="External"/><Relationship Id="rId2" Type="http://schemas.openxmlformats.org/officeDocument/2006/relationships/hyperlink" Target="http://w2.vatican.va/content/francesco/pt/apost_exhortations/documents/papa-francesco_esortazione-ap_20180319_gaudete-et-exsultate.html#Cap%C3%ADtulo_III_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2.vatican.va/content/francesco/pt/apost_exhortations/documents/papa-francesco_esortazione-ap_20180319_gaudete-et-exsultate.html#%C2%ABFelizes_os_misericordiosos,_porque_alcan%C3%A7ar%C3%A3o_miseric%C3%B3rdia%C2%BB" TargetMode="External"/><Relationship Id="rId2" Type="http://schemas.openxmlformats.org/officeDocument/2006/relationships/hyperlink" Target="http://w2.vatican.va/content/francesco/pt/apost_exhortations/documents/papa-francesco_esortazione-ap_20180319_gaudete-et-exsultate.html#Cap%C3%ADtulo_III_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2.vatican.va/content/francesco/pt/apost_exhortations/documents/papa-francesco_esortazione-ap_20180319_gaudete-et-exsultate.html#%C2%ABFelizes_os_puros_de_cora%C3%A7%C3%A3o,_porque_ver%C3%A3o_a_Deus%C2%BB" TargetMode="External"/><Relationship Id="rId2" Type="http://schemas.openxmlformats.org/officeDocument/2006/relationships/hyperlink" Target="http://w2.vatican.va/content/francesco/pt/apost_exhortations/documents/papa-francesco_esortazione-ap_20180319_gaudete-et-exsultate.html#Cap%C3%ADtulo_III_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2.vatican.va/content/francesco/pt/apost_exhortations/documents/papa-francesco_esortazione-ap_20180319_gaudete-et-exsultate.html#%C2%ABFelizes_os_pacificadores,_porque_ser%C3%A3o_chamados_filhos_de_Deus%C2%BB" TargetMode="External"/><Relationship Id="rId2" Type="http://schemas.openxmlformats.org/officeDocument/2006/relationships/hyperlink" Target="http://w2.vatican.va/content/francesco/pt/apost_exhortations/documents/papa-francesco_esortazione-ap_20180319_gaudete-et-exsultate.html#Cap%C3%ADtulo_III_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2.vatican.va/content/francesco/pt/apost_exhortations/documents/papa-francesco_esortazione-ap_20180319_gaudete-et-exsultate.html#%C2%ABFelizes_os_que_sofrem_persegui%C3%A7%C3%A3o_por_causa_da_justi%C3%A7a,_porque_deles_%C3%A9_o_Reino_do_C%C3%A9u%C2%BB" TargetMode="External"/><Relationship Id="rId2" Type="http://schemas.openxmlformats.org/officeDocument/2006/relationships/hyperlink" Target="http://w2.vatican.va/content/francesco/pt/apost_exhortations/documents/papa-francesco_esortazione-ap_20180319_gaudete-et-exsultate.html#Cap%C3%ADtulo_III_" TargetMode="Externa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2.vatican.va/content/francesco/pt/apost_exhortations/documents/papa-francesco_esortazione-ap_20180319_gaudete-et-exsultate.html#A_grande_regra_de_comportamento" TargetMode="External"/><Relationship Id="rId2" Type="http://schemas.openxmlformats.org/officeDocument/2006/relationships/hyperlink" Target="http://w2.vatican.va/content/francesco/pt/apost_exhortations/documents/papa-francesco_esortazione-ap_20180319_gaudete-et-exsultate.html#Cap%C3%ADtulo_III_" TargetMode="Externa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2.vatican.va/content/francesco/pt/apost_exhortations/documents/papa-francesco_esortazione-ap_20180319_gaudete-et-exsultate.html#Cap%C3%ADtulo_IV_" TargetMode="Externa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2.vatican.va/content/francesco/pt/apost_exhortations/documents/papa-francesco_esortazione-ap_20180319_gaudete-et-exsultate.html#Cap%C3%ADtulo_V_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2.vatican.va/content/francesco/pt/apost_exhortations/documents/papa-francesco_esortazione-ap_20180319_gaudete-et-exsultate.html#%C2%ABALEGRAI-VOS_E_EXULTAI%C2%BB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2.vatican.va/content/francesco/pt/apost_exhortations/documents/papa-francesco_esortazione-ap_20180319_gaudete-et-exsultate.html#Cap%C3%ADtulo_I_A_CHAMADA_%C3%80_SANTIDADE_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2.vatican.va/content/francesco/pt/apost_exhortations/documents/papa-francesco_esortazione-ap_20180319_gaudete-et-exsultate.html#Cap%C3%ADtulo_I_A_CHAMADA_%C3%80_SANTIDADE_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2.vatican.va/content/francesco/pt/apost_exhortations/documents/papa-francesco_esortazione-ap_20180319_gaudete-et-exsultate.html#Cap%C3%ADtulo_I_A_CHAMADA_%C3%80_SANTIDADE_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2.vatican.va/content/francesco/pt/apost_exhortations/documents/papa-francesco_esortazione-ap_20180319_gaudete-et-exsultate.html#Cap%C3%ADtulo_I_A_CHAMADA_%C3%80_SANTIDADE_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2.vatican.va/content/francesco/pt/apost_exhortations/documents/papa-francesco_esortazione-ap_20180319_gaudete-et-exsultate.html#Cap%C3%ADtulo_I_A_CHAMADA_%C3%80_SANTIDADE_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2.vatican.va/content/francesco/pt/apost_exhortations/documents/papa-francesco_esortazione-ap_20180319_gaudete-et-exsultate.html#Cap%C3%ADtulo_I_A_CHAMADA_%C3%80_SANTIDADE_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635" y="623607"/>
            <a:ext cx="955776" cy="1164852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8012" y="264271"/>
            <a:ext cx="5974975" cy="3307885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906" y="3402106"/>
            <a:ext cx="4339384" cy="2825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386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39036" y="470648"/>
            <a:ext cx="753035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b="1" dirty="0">
                <a:hlinkClick r:id="rId2"/>
              </a:rPr>
              <a:t>Capítulo I</a:t>
            </a:r>
            <a:br>
              <a:rPr lang="pt-BR" sz="2400" b="1" dirty="0">
                <a:hlinkClick r:id="rId2"/>
              </a:rPr>
            </a:br>
            <a:r>
              <a:rPr lang="pt-BR" sz="2400" b="1" dirty="0">
                <a:hlinkClick r:id="rId2"/>
              </a:rPr>
              <a:t>A CHAMADA À SANTIDADE</a:t>
            </a:r>
            <a:endParaRPr lang="pt-BR" sz="2400" b="1" dirty="0"/>
          </a:p>
        </p:txBody>
      </p:sp>
      <p:sp>
        <p:nvSpPr>
          <p:cNvPr id="3" name="Retângulo 2"/>
          <p:cNvSpPr/>
          <p:nvPr/>
        </p:nvSpPr>
        <p:spPr>
          <a:xfrm>
            <a:off x="3039036" y="1938194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/>
              <a:t>A atividade que </a:t>
            </a:r>
            <a:r>
              <a:rPr lang="pt-BR" b="1" dirty="0" smtClean="0"/>
              <a:t>santifica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990600" y="2944075"/>
            <a:ext cx="101928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25 </a:t>
            </a:r>
            <a:r>
              <a:rPr lang="pt-BR" sz="2400" dirty="0"/>
              <a:t>T</a:t>
            </a:r>
            <a:r>
              <a:rPr lang="pt-BR" sz="2400" dirty="0" smtClean="0"/>
              <a:t>ua </a:t>
            </a:r>
            <a:r>
              <a:rPr lang="pt-BR" sz="2400" dirty="0"/>
              <a:t>missão é inseparável da construção do Reino: «procurai primeiro o Reino de Deus e a sua justiça» (</a:t>
            </a:r>
            <a:r>
              <a:rPr lang="pt-BR" sz="2400" i="1" dirty="0" err="1"/>
              <a:t>Mt</a:t>
            </a:r>
            <a:r>
              <a:rPr lang="pt-BR" sz="2400" dirty="0"/>
              <a:t> 6, 33</a:t>
            </a:r>
            <a:r>
              <a:rPr lang="pt-BR" sz="2400" dirty="0" smtClean="0"/>
              <a:t>)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27 A vida </a:t>
            </a:r>
            <a:r>
              <a:rPr lang="pt-BR" sz="2400" dirty="0"/>
              <a:t>é uma </a:t>
            </a:r>
            <a:r>
              <a:rPr lang="pt-BR" sz="2400" dirty="0" smtClean="0"/>
              <a:t>missão</a:t>
            </a:r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029110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39036" y="470648"/>
            <a:ext cx="753035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b="1" dirty="0">
                <a:hlinkClick r:id="rId2"/>
              </a:rPr>
              <a:t>Capítulo I</a:t>
            </a:r>
            <a:br>
              <a:rPr lang="pt-BR" sz="2400" b="1" dirty="0">
                <a:hlinkClick r:id="rId2"/>
              </a:rPr>
            </a:br>
            <a:r>
              <a:rPr lang="pt-BR" sz="2400" b="1" dirty="0">
                <a:hlinkClick r:id="rId2"/>
              </a:rPr>
              <a:t>A CHAMADA À SANTIDADE</a:t>
            </a:r>
            <a:endParaRPr lang="pt-BR" sz="2400" b="1" dirty="0"/>
          </a:p>
        </p:txBody>
      </p:sp>
      <p:sp>
        <p:nvSpPr>
          <p:cNvPr id="3" name="Retângulo 2"/>
          <p:cNvSpPr/>
          <p:nvPr/>
        </p:nvSpPr>
        <p:spPr>
          <a:xfrm>
            <a:off x="3039036" y="1938194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/>
              <a:t>Mais vivos, mais </a:t>
            </a:r>
            <a:r>
              <a:rPr lang="pt-BR" b="1" dirty="0" smtClean="0"/>
              <a:t>humanos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990600" y="2944075"/>
            <a:ext cx="101928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32 </a:t>
            </a:r>
            <a:r>
              <a:rPr lang="pt-BR" sz="2400" dirty="0"/>
              <a:t>Não tenhas medo da </a:t>
            </a:r>
            <a:r>
              <a:rPr lang="pt-BR" sz="2400" dirty="0" smtClean="0"/>
              <a:t>santidade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33 </a:t>
            </a:r>
            <a:r>
              <a:rPr lang="pt-BR" sz="2400" dirty="0"/>
              <a:t>B</a:t>
            </a:r>
            <a:r>
              <a:rPr lang="pt-BR" sz="2400" dirty="0" smtClean="0"/>
              <a:t>atizados assumam </a:t>
            </a:r>
            <a:r>
              <a:rPr lang="pt-BR" sz="2400" dirty="0"/>
              <a:t>as suas tarefas como sal da terra e luz do mundo, onde quer que se </a:t>
            </a:r>
            <a:r>
              <a:rPr lang="pt-BR" sz="2400" dirty="0" smtClean="0"/>
              <a:t>encontrem</a:t>
            </a:r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037779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39036" y="470648"/>
            <a:ext cx="753035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hlinkClick r:id="rId2"/>
              </a:rPr>
              <a:t>Capítulo </a:t>
            </a:r>
            <a:r>
              <a:rPr lang="pt-BR" sz="2400" b="1" dirty="0">
                <a:hlinkClick r:id="rId2"/>
              </a:rPr>
              <a:t>II</a:t>
            </a:r>
            <a:br>
              <a:rPr lang="pt-BR" sz="2400" b="1" dirty="0">
                <a:hlinkClick r:id="rId2"/>
              </a:rPr>
            </a:br>
            <a:r>
              <a:rPr lang="pt-BR" sz="2400" b="1" dirty="0">
                <a:hlinkClick r:id="rId2"/>
              </a:rPr>
              <a:t>DOIS INIMIGOS SUBTIS DA SANTIDADE</a:t>
            </a:r>
            <a:endParaRPr lang="pt-BR" sz="24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934329" y="2198488"/>
            <a:ext cx="101928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35 </a:t>
            </a:r>
            <a:r>
              <a:rPr lang="pt-BR" sz="2400" dirty="0"/>
              <a:t>O</a:t>
            </a:r>
            <a:r>
              <a:rPr lang="pt-BR" sz="2400" dirty="0" smtClean="0"/>
              <a:t> </a:t>
            </a:r>
            <a:r>
              <a:rPr lang="pt-BR" sz="2400" dirty="0"/>
              <a:t>gnosticismo e o </a:t>
            </a:r>
            <a:r>
              <a:rPr lang="pt-BR" sz="2400" dirty="0" err="1" smtClean="0"/>
              <a:t>pelagianismo</a:t>
            </a:r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</p:txBody>
      </p:sp>
      <p:sp>
        <p:nvSpPr>
          <p:cNvPr id="5" name="Retângulo 4"/>
          <p:cNvSpPr/>
          <p:nvPr/>
        </p:nvSpPr>
        <p:spPr>
          <a:xfrm>
            <a:off x="3039036" y="302948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/>
              <a:t>O </a:t>
            </a:r>
            <a:r>
              <a:rPr lang="pt-BR" b="1" dirty="0" smtClean="0"/>
              <a:t>gnosticismo atual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934329" y="3709563"/>
            <a:ext cx="101928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37 </a:t>
            </a:r>
            <a:r>
              <a:rPr lang="pt-BR" sz="2400" dirty="0"/>
              <a:t>I</a:t>
            </a:r>
            <a:r>
              <a:rPr lang="pt-BR" sz="2400" dirty="0" smtClean="0"/>
              <a:t>ncapaz </a:t>
            </a:r>
            <a:r>
              <a:rPr lang="pt-BR" sz="2400" dirty="0"/>
              <a:t>de tocar a carne sofredora de Cristo nos </a:t>
            </a:r>
            <a:r>
              <a:rPr lang="pt-BR" sz="2400" dirty="0" smtClean="0"/>
              <a:t>outros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40 </a:t>
            </a:r>
            <a:r>
              <a:rPr lang="pt-BR" sz="2400" dirty="0"/>
              <a:t>C</a:t>
            </a:r>
            <a:r>
              <a:rPr lang="pt-BR" sz="2400" dirty="0" smtClean="0"/>
              <a:t>onsidera </a:t>
            </a:r>
            <a:r>
              <a:rPr lang="pt-BR" sz="2400" dirty="0"/>
              <a:t>que a sua própria visão da realidade seja a </a:t>
            </a:r>
            <a:r>
              <a:rPr lang="pt-BR" sz="2400" dirty="0" smtClean="0"/>
              <a:t>perfeição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41 </a:t>
            </a:r>
            <a:r>
              <a:rPr lang="pt-BR" sz="2400" dirty="0"/>
              <a:t>Quem quer tudo claro e seguro, pretende dominar a transcendência de </a:t>
            </a:r>
            <a:r>
              <a:rPr lang="pt-BR" sz="2400" dirty="0" smtClean="0"/>
              <a:t>Deus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45 </a:t>
            </a:r>
            <a:r>
              <a:rPr lang="pt-BR" sz="2400" dirty="0"/>
              <a:t>T</a:t>
            </a:r>
            <a:r>
              <a:rPr lang="pt-BR" sz="2400" dirty="0" smtClean="0"/>
              <a:t>eologia </a:t>
            </a:r>
            <a:r>
              <a:rPr lang="pt-BR" sz="2400" dirty="0"/>
              <a:t>e santidade são um binómio inseparável</a:t>
            </a:r>
            <a:endParaRPr lang="pt-BR" sz="2400" dirty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0873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39036" y="470648"/>
            <a:ext cx="753035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hlinkClick r:id="rId2"/>
              </a:rPr>
              <a:t>Capítulo </a:t>
            </a:r>
            <a:r>
              <a:rPr lang="pt-BR" sz="2400" b="1" dirty="0">
                <a:hlinkClick r:id="rId2"/>
              </a:rPr>
              <a:t>II</a:t>
            </a:r>
            <a:br>
              <a:rPr lang="pt-BR" sz="2400" b="1" dirty="0">
                <a:hlinkClick r:id="rId2"/>
              </a:rPr>
            </a:br>
            <a:r>
              <a:rPr lang="pt-BR" sz="2400" b="1" dirty="0">
                <a:hlinkClick r:id="rId2"/>
              </a:rPr>
              <a:t>DOIS INIMIGOS SUBTIS DA SANTIDADE</a:t>
            </a:r>
            <a:endParaRPr lang="pt-BR" sz="2400" b="1" dirty="0"/>
          </a:p>
        </p:txBody>
      </p:sp>
      <p:sp>
        <p:nvSpPr>
          <p:cNvPr id="5" name="Retângulo 4"/>
          <p:cNvSpPr/>
          <p:nvPr/>
        </p:nvSpPr>
        <p:spPr>
          <a:xfrm>
            <a:off x="3039036" y="195160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/>
              <a:t>O </a:t>
            </a:r>
            <a:r>
              <a:rPr lang="pt-BR" b="1" dirty="0" err="1"/>
              <a:t>pelagianismo</a:t>
            </a:r>
            <a:r>
              <a:rPr lang="pt-BR" b="1" dirty="0"/>
              <a:t> </a:t>
            </a:r>
            <a:r>
              <a:rPr lang="pt-BR" b="1" dirty="0" smtClean="0"/>
              <a:t>atual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878058" y="2767027"/>
            <a:ext cx="1019287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47 </a:t>
            </a:r>
            <a:r>
              <a:rPr lang="pt-BR" sz="2400" dirty="0"/>
              <a:t>N</a:t>
            </a:r>
            <a:r>
              <a:rPr lang="pt-BR" sz="2400" dirty="0" smtClean="0"/>
              <a:t>ão </a:t>
            </a:r>
            <a:r>
              <a:rPr lang="pt-BR" sz="2400" dirty="0"/>
              <a:t>é o conhecimento que nos torna melhores ou santos, mas a vida que </a:t>
            </a:r>
            <a:r>
              <a:rPr lang="pt-BR" sz="2400" dirty="0" smtClean="0"/>
              <a:t>levamos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49 No </a:t>
            </a:r>
            <a:r>
              <a:rPr lang="pt-BR" sz="2400" dirty="0"/>
              <a:t>fundo, só confia nas suas próprias forças e sente-se superior aos outros por cumprir determinadas normas ou por ser irredutivelmente fiel a um certo estilo católico</a:t>
            </a:r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51 </a:t>
            </a:r>
            <a:r>
              <a:rPr lang="pt-BR" sz="2400" dirty="0"/>
              <a:t>N</a:t>
            </a:r>
            <a:r>
              <a:rPr lang="pt-BR" sz="2400" dirty="0" smtClean="0"/>
              <a:t>ecessitamos </a:t>
            </a:r>
            <a:r>
              <a:rPr lang="pt-BR" sz="2400" dirty="0"/>
              <a:t>de andar em união com Ele, reconhecendo o seu amor constante na nossa </a:t>
            </a:r>
            <a:r>
              <a:rPr lang="pt-BR" sz="2400" dirty="0" smtClean="0"/>
              <a:t>vida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89207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39036" y="470648"/>
            <a:ext cx="753035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hlinkClick r:id="rId2"/>
              </a:rPr>
              <a:t>Capítulo </a:t>
            </a:r>
            <a:r>
              <a:rPr lang="pt-BR" sz="2400" b="1" dirty="0">
                <a:hlinkClick r:id="rId2"/>
              </a:rPr>
              <a:t>II</a:t>
            </a:r>
            <a:br>
              <a:rPr lang="pt-BR" sz="2400" b="1" dirty="0">
                <a:hlinkClick r:id="rId2"/>
              </a:rPr>
            </a:br>
            <a:r>
              <a:rPr lang="pt-BR" sz="2400" b="1" dirty="0">
                <a:hlinkClick r:id="rId2"/>
              </a:rPr>
              <a:t>DOIS INIMIGOS SUBTIS DA SANTIDADE</a:t>
            </a:r>
            <a:endParaRPr lang="pt-BR" sz="2400" b="1" dirty="0"/>
          </a:p>
        </p:txBody>
      </p:sp>
      <p:sp>
        <p:nvSpPr>
          <p:cNvPr id="5" name="Retângulo 4"/>
          <p:cNvSpPr/>
          <p:nvPr/>
        </p:nvSpPr>
        <p:spPr>
          <a:xfrm>
            <a:off x="3039036" y="195160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/>
              <a:t>O resumo da Lei</a:t>
            </a:r>
          </a:p>
          <a:p>
            <a:endParaRPr lang="pt-BR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878058" y="2767027"/>
            <a:ext cx="101928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60 É </a:t>
            </a:r>
            <a:r>
              <a:rPr lang="pt-BR" sz="2400" dirty="0"/>
              <a:t>no amor que está o pleno cumprimento da lei» (</a:t>
            </a:r>
            <a:r>
              <a:rPr lang="pt-BR" sz="2400" i="1" dirty="0" err="1"/>
              <a:t>Rm</a:t>
            </a:r>
            <a:r>
              <a:rPr lang="pt-BR" sz="2400" dirty="0"/>
              <a:t> 13, 8.10). «É que toda a Lei se resume neste único preceito: “Ama o teu próximo como a ti mesmo”» (</a:t>
            </a:r>
            <a:r>
              <a:rPr lang="pt-BR" sz="2400" i="1" dirty="0"/>
              <a:t>Gal</a:t>
            </a:r>
            <a:r>
              <a:rPr lang="pt-BR" sz="2400" dirty="0"/>
              <a:t> 5, 14</a:t>
            </a:r>
            <a:r>
              <a:rPr lang="pt-BR" sz="2400" dirty="0" smtClean="0"/>
              <a:t>)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62 </a:t>
            </a:r>
            <a:r>
              <a:rPr lang="pt-BR" sz="2400" dirty="0"/>
              <a:t>E</a:t>
            </a:r>
            <a:r>
              <a:rPr lang="pt-BR" sz="2400" dirty="0" smtClean="0"/>
              <a:t>xorto </a:t>
            </a:r>
            <a:r>
              <a:rPr lang="pt-BR" sz="2400" dirty="0"/>
              <a:t>cada um a questionar-se e a discernir diante de Deus a maneira como possam estar a manifestar-se na sua vida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234657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39036" y="470648"/>
            <a:ext cx="753035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dirty="0">
                <a:hlinkClick r:id="rId2"/>
              </a:rPr>
              <a:t>Capítulo III</a:t>
            </a:r>
            <a:br>
              <a:rPr lang="pt-BR" sz="2400" dirty="0">
                <a:hlinkClick r:id="rId2"/>
              </a:rPr>
            </a:br>
            <a:r>
              <a:rPr lang="pt-BR" sz="2400" dirty="0">
                <a:hlinkClick r:id="rId2"/>
              </a:rPr>
              <a:t>À LUZ DO MESTRE</a:t>
            </a:r>
            <a:endParaRPr lang="pt-BR" sz="24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1264438" y="2234695"/>
            <a:ext cx="95536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63 As </a:t>
            </a:r>
            <a:r>
              <a:rPr lang="pt-BR" sz="2400" dirty="0"/>
              <a:t>bem-aventuranças (cf. </a:t>
            </a:r>
            <a:r>
              <a:rPr lang="pt-BR" sz="2400" i="1" dirty="0" err="1"/>
              <a:t>Mt</a:t>
            </a:r>
            <a:r>
              <a:rPr lang="pt-BR" sz="2400" dirty="0"/>
              <a:t> 5, 3-12; </a:t>
            </a:r>
            <a:r>
              <a:rPr lang="pt-BR" sz="2400" i="1" dirty="0" err="1"/>
              <a:t>Lc</a:t>
            </a:r>
            <a:r>
              <a:rPr lang="pt-BR" sz="2400" dirty="0"/>
              <a:t> 6, 20-23). Estas são como que o bilhete de identidade do </a:t>
            </a:r>
            <a:r>
              <a:rPr lang="pt-BR" sz="2400" dirty="0" smtClean="0"/>
              <a:t>cristão</a:t>
            </a:r>
          </a:p>
          <a:p>
            <a:endParaRPr lang="pt-BR" sz="2400" dirty="0">
              <a:solidFill>
                <a:srgbClr val="00B050"/>
              </a:solidFill>
            </a:endParaRPr>
          </a:p>
          <a:p>
            <a:r>
              <a:rPr lang="pt-BR" sz="2400" dirty="0" smtClean="0"/>
              <a:t>64 «Feliz</a:t>
            </a:r>
            <a:r>
              <a:rPr lang="pt-BR" sz="2400" dirty="0"/>
              <a:t>» ou «bem-aventurado» torna-se sinónimo de «santo», porque expressa que a pessoa fiel a Deus</a:t>
            </a:r>
          </a:p>
        </p:txBody>
      </p:sp>
    </p:spTree>
    <p:extLst>
      <p:ext uri="{BB962C8B-B14F-4D97-AF65-F5344CB8AC3E}">
        <p14:creationId xmlns:p14="http://schemas.microsoft.com/office/powerpoint/2010/main" val="2081973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39036" y="470648"/>
            <a:ext cx="753035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hlinkClick r:id="rId2"/>
              </a:rPr>
              <a:t>Capítulo </a:t>
            </a:r>
            <a:r>
              <a:rPr lang="pt-BR" sz="2400" b="1" dirty="0">
                <a:hlinkClick r:id="rId2"/>
              </a:rPr>
              <a:t>II</a:t>
            </a:r>
            <a:br>
              <a:rPr lang="pt-BR" sz="2400" b="1" dirty="0">
                <a:hlinkClick r:id="rId2"/>
              </a:rPr>
            </a:br>
            <a:r>
              <a:rPr lang="pt-BR" sz="2400" b="1" dirty="0">
                <a:hlinkClick r:id="rId2"/>
              </a:rPr>
              <a:t>DOIS INIMIGOS SUBTIS DA SANTIDADE</a:t>
            </a:r>
            <a:endParaRPr lang="pt-BR" sz="2400" b="1" dirty="0"/>
          </a:p>
        </p:txBody>
      </p:sp>
      <p:sp>
        <p:nvSpPr>
          <p:cNvPr id="5" name="Retângulo 4"/>
          <p:cNvSpPr/>
          <p:nvPr/>
        </p:nvSpPr>
        <p:spPr>
          <a:xfrm>
            <a:off x="3039036" y="195160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/>
              <a:t>Contracorrente</a:t>
            </a:r>
            <a:endParaRPr lang="pt-BR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878058" y="2767027"/>
            <a:ext cx="101928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65 </a:t>
            </a:r>
            <a:r>
              <a:rPr lang="pt-BR" sz="2400" dirty="0"/>
              <a:t>As bem-aventuranças não são, absolutamente, um compromisso leve ou superficial; pelo contrário, só as podemos viver se o Espírito Santo nos permear com toda a sua força e nos libertar da fraqueza do egoísmo, da preguiça, do </a:t>
            </a:r>
            <a:r>
              <a:rPr lang="pt-BR" sz="2400" dirty="0" smtClean="0"/>
              <a:t>orgulho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67 </a:t>
            </a:r>
            <a:r>
              <a:rPr lang="pt-BR" sz="2400" dirty="0"/>
              <a:t>Permitamos-Lhe que nos fustigue com as suas palavras, que nos desafie, que nos chame a uma mudança real de vida. Caso contrário, a santidade não passará de palavras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799240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39036" y="470648"/>
            <a:ext cx="753035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dirty="0">
                <a:hlinkClick r:id="rId2"/>
              </a:rPr>
              <a:t>Capítulo III</a:t>
            </a:r>
            <a:br>
              <a:rPr lang="pt-BR" sz="2400" dirty="0">
                <a:hlinkClick r:id="rId2"/>
              </a:rPr>
            </a:br>
            <a:r>
              <a:rPr lang="pt-BR" sz="2400" dirty="0">
                <a:hlinkClick r:id="rId2"/>
              </a:rPr>
              <a:t>À LUZ DO MESTRE</a:t>
            </a:r>
            <a:endParaRPr lang="pt-BR" sz="24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645459" y="2178424"/>
            <a:ext cx="955361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hlinkClick r:id="rId3"/>
              </a:rPr>
              <a:t>«</a:t>
            </a:r>
            <a:r>
              <a:rPr lang="pt-BR" sz="2000" b="1" i="1" dirty="0">
                <a:hlinkClick r:id="rId3"/>
              </a:rPr>
              <a:t>Felizes os pobres em espírito, porque deles é o Reino do Céu</a:t>
            </a:r>
            <a:r>
              <a:rPr lang="pt-BR" sz="2000" b="1" dirty="0">
                <a:hlinkClick r:id="rId3"/>
              </a:rPr>
              <a:t>»</a:t>
            </a:r>
            <a:r>
              <a:rPr lang="pt-BR" sz="2000" b="1" dirty="0"/>
              <a:t> [67-70] </a:t>
            </a:r>
            <a:r>
              <a:rPr lang="pt-BR" sz="2000" b="1" dirty="0"/>
              <a:t/>
            </a:r>
            <a:br>
              <a:rPr lang="pt-BR" sz="2000" b="1" dirty="0"/>
            </a:br>
            <a:r>
              <a:rPr lang="pt-BR" sz="2000" dirty="0"/>
              <a:t>67. O Evangelho convida-nos a reconhecer a verdade do nosso coração, para ver onde colocamos a segurança da nossa vida. Normalmente, o rico sente-se seguro com as suas riquezas e, quando estas estão em risco, pensa que se desmorona todo o sentido da sua vida na terra. O próprio Jesus </a:t>
            </a:r>
            <a:r>
              <a:rPr lang="pt-BR" sz="2000" dirty="0" err="1"/>
              <a:t>no-lo</a:t>
            </a:r>
            <a:r>
              <a:rPr lang="pt-BR" sz="2000" dirty="0"/>
              <a:t> disse na parábola do rico insensato, falando daquele homem seguro de si, que – como um insensato – não pensava que poderia morrer naquele mesmo dia (cf. </a:t>
            </a:r>
            <a:r>
              <a:rPr lang="pt-BR" sz="2000" i="1" dirty="0" err="1"/>
              <a:t>Lc</a:t>
            </a:r>
            <a:r>
              <a:rPr lang="pt-BR" sz="2000" dirty="0"/>
              <a:t> 12, 16-21).</a:t>
            </a:r>
          </a:p>
          <a:p>
            <a:r>
              <a:rPr lang="pt-BR" sz="2000" dirty="0"/>
              <a:t>68. As riquezas não te dão segurança alguma. Mais ainda: quando o coração se sente rico, fica tão satisfeito de si mesmo que não tem espaço para a Palavra de Deus, para amar os irmãos, nem para gozar das coisas mais importantes da vida. Deste modo priva-se dos bens maiores. Por isso, Jesus chama felizes os pobres em espírito, que têm o coração pobre, onde pode entrar o Senhor com a sua incessante novidade</a:t>
            </a:r>
            <a:r>
              <a:rPr lang="pt-BR" sz="2000" dirty="0" smtClean="0"/>
              <a:t>.</a:t>
            </a:r>
          </a:p>
          <a:p>
            <a:endParaRPr lang="pt-BR" sz="2000" dirty="0"/>
          </a:p>
          <a:p>
            <a:r>
              <a:rPr lang="pt-BR" sz="2000" b="1" dirty="0">
                <a:solidFill>
                  <a:srgbClr val="00B050"/>
                </a:solidFill>
              </a:rPr>
              <a:t>Ser pobre no coração: isto é santidade.</a:t>
            </a:r>
          </a:p>
        </p:txBody>
      </p:sp>
    </p:spTree>
    <p:extLst>
      <p:ext uri="{BB962C8B-B14F-4D97-AF65-F5344CB8AC3E}">
        <p14:creationId xmlns:p14="http://schemas.microsoft.com/office/powerpoint/2010/main" val="13715232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39036" y="470648"/>
            <a:ext cx="753035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dirty="0">
                <a:hlinkClick r:id="rId2"/>
              </a:rPr>
              <a:t>Capítulo III</a:t>
            </a:r>
            <a:br>
              <a:rPr lang="pt-BR" sz="2400" dirty="0">
                <a:hlinkClick r:id="rId2"/>
              </a:rPr>
            </a:br>
            <a:r>
              <a:rPr lang="pt-BR" sz="2400" dirty="0">
                <a:hlinkClick r:id="rId2"/>
              </a:rPr>
              <a:t>À LUZ DO MESTRE</a:t>
            </a:r>
            <a:endParaRPr lang="pt-BR" sz="24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645459" y="2178424"/>
            <a:ext cx="95536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hlinkClick r:id="rId3"/>
              </a:rPr>
              <a:t>«</a:t>
            </a:r>
            <a:r>
              <a:rPr lang="pt-BR" sz="2000" b="1" i="1" dirty="0">
                <a:hlinkClick r:id="rId3"/>
              </a:rPr>
              <a:t>Felizes os mansos, porque possuirão a terra</a:t>
            </a:r>
            <a:r>
              <a:rPr lang="pt-BR" sz="2000" b="1" dirty="0">
                <a:hlinkClick r:id="rId3"/>
              </a:rPr>
              <a:t>»</a:t>
            </a:r>
            <a:r>
              <a:rPr lang="pt-BR" sz="2000" b="1" dirty="0"/>
              <a:t> [71-74] </a:t>
            </a:r>
            <a:br>
              <a:rPr lang="pt-BR" sz="2000" b="1" dirty="0"/>
            </a:br>
            <a:r>
              <a:rPr lang="pt-BR" sz="2000" dirty="0"/>
              <a:t>74. A mansidão é outra expressão da pobreza interior, de quem deposita a sua confiança apenas em Deus. De facto, na Bíblia, usa-se muitas vezes a mesma palavra </a:t>
            </a:r>
            <a:r>
              <a:rPr lang="pt-BR" sz="2000" i="1" dirty="0" err="1"/>
              <a:t>anawin</a:t>
            </a:r>
            <a:r>
              <a:rPr lang="pt-BR" sz="2000" dirty="0"/>
              <a:t> para se referir aos pobres e aos mansos</a:t>
            </a:r>
            <a:endParaRPr lang="pt-BR" sz="2000" dirty="0"/>
          </a:p>
          <a:p>
            <a:endParaRPr lang="pt-BR" sz="2000" dirty="0" smtClean="0"/>
          </a:p>
          <a:p>
            <a:r>
              <a:rPr lang="pt-BR" sz="2000" b="1" dirty="0" smtClean="0">
                <a:solidFill>
                  <a:srgbClr val="00B050"/>
                </a:solidFill>
              </a:rPr>
              <a:t>Reagir </a:t>
            </a:r>
            <a:r>
              <a:rPr lang="pt-BR" sz="2000" b="1" dirty="0">
                <a:solidFill>
                  <a:srgbClr val="00B050"/>
                </a:solidFill>
              </a:rPr>
              <a:t>com humilde mansidão: isto é santidade.</a:t>
            </a:r>
          </a:p>
          <a:p>
            <a:r>
              <a:rPr lang="pt-BR" sz="2000" dirty="0"/>
              <a:t/>
            </a:r>
            <a:br>
              <a:rPr lang="pt-BR" sz="2000" dirty="0"/>
            </a:br>
            <a:endParaRPr lang="pt-BR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632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39036" y="470648"/>
            <a:ext cx="753035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dirty="0">
                <a:hlinkClick r:id="rId2"/>
              </a:rPr>
              <a:t>Capítulo III</a:t>
            </a:r>
            <a:br>
              <a:rPr lang="pt-BR" sz="2400" dirty="0">
                <a:hlinkClick r:id="rId2"/>
              </a:rPr>
            </a:br>
            <a:r>
              <a:rPr lang="pt-BR" sz="2400" dirty="0">
                <a:hlinkClick r:id="rId2"/>
              </a:rPr>
              <a:t>À LUZ DO MESTRE</a:t>
            </a:r>
            <a:endParaRPr lang="pt-BR" sz="24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645459" y="2178424"/>
            <a:ext cx="955361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hlinkClick r:id="rId3"/>
              </a:rPr>
              <a:t>«</a:t>
            </a:r>
            <a:r>
              <a:rPr lang="pt-BR" sz="2000" b="1" i="1" dirty="0">
                <a:hlinkClick r:id="rId3"/>
              </a:rPr>
              <a:t>Felizes os que choram, porque serão consolados</a:t>
            </a:r>
            <a:r>
              <a:rPr lang="pt-BR" sz="2000" b="1" dirty="0">
                <a:hlinkClick r:id="rId3"/>
              </a:rPr>
              <a:t>»</a:t>
            </a:r>
            <a:r>
              <a:rPr lang="pt-BR" sz="2000" b="1" dirty="0"/>
              <a:t> [75-76]  </a:t>
            </a:r>
            <a:br>
              <a:rPr lang="pt-BR" sz="2000" b="1" dirty="0"/>
            </a:br>
            <a:endParaRPr lang="pt-BR" sz="2000" b="1" dirty="0" smtClean="0"/>
          </a:p>
          <a:p>
            <a:r>
              <a:rPr lang="pt-BR" sz="2000" dirty="0"/>
              <a:t>75. O mundo propõe-nos o contrário: o entretenimento, o prazer, a distração, o divertimento. E diz-nos que isto é que torna boa a vida. O mundano ignora, olha para o lado, quando há problemas de doença ou aflição na família ou ao seu redor. O mundo não quer chorar: prefere ignorar as situações dolorosas, cobri-las, escondê-las </a:t>
            </a:r>
            <a:endParaRPr lang="pt-BR" sz="2000" dirty="0" smtClean="0"/>
          </a:p>
          <a:p>
            <a:endParaRPr lang="pt-BR" sz="2000" b="1" dirty="0">
              <a:solidFill>
                <a:srgbClr val="00B050"/>
              </a:solidFill>
            </a:endParaRPr>
          </a:p>
          <a:p>
            <a:r>
              <a:rPr lang="pt-BR" sz="2000" b="1" dirty="0">
                <a:solidFill>
                  <a:srgbClr val="00B050"/>
                </a:solidFill>
              </a:rPr>
              <a:t>Saber chorar com os outros: isto é santidade.</a:t>
            </a:r>
          </a:p>
          <a:p>
            <a:endParaRPr lang="pt-BR" sz="2000" b="1" dirty="0">
              <a:solidFill>
                <a:srgbClr val="00B050"/>
              </a:solidFill>
            </a:endParaRPr>
          </a:p>
          <a:p>
            <a:r>
              <a:rPr lang="pt-BR" sz="2000" dirty="0"/>
              <a:t/>
            </a:r>
            <a:br>
              <a:rPr lang="pt-BR" sz="2000" dirty="0"/>
            </a:br>
            <a:endParaRPr lang="pt-BR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273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482165" y="2827476"/>
            <a:ext cx="76803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800" b="1" i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</a:rPr>
              <a:t>O que é uma exortação?</a:t>
            </a:r>
            <a:endParaRPr lang="pt-BR" sz="48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014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39036" y="470648"/>
            <a:ext cx="753035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dirty="0">
                <a:hlinkClick r:id="rId2"/>
              </a:rPr>
              <a:t>Capítulo III</a:t>
            </a:r>
            <a:br>
              <a:rPr lang="pt-BR" sz="2400" dirty="0">
                <a:hlinkClick r:id="rId2"/>
              </a:rPr>
            </a:br>
            <a:r>
              <a:rPr lang="pt-BR" sz="2400" dirty="0">
                <a:hlinkClick r:id="rId2"/>
              </a:rPr>
              <a:t>À LUZ DO MESTRE</a:t>
            </a:r>
            <a:endParaRPr lang="pt-BR" sz="24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659526" y="1728258"/>
            <a:ext cx="95536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prstClr val="black"/>
                </a:solidFill>
                <a:hlinkClick r:id="rId3"/>
              </a:rPr>
              <a:t>«</a:t>
            </a:r>
            <a:r>
              <a:rPr lang="pt-BR" sz="2000" b="1" i="1" dirty="0">
                <a:solidFill>
                  <a:prstClr val="black"/>
                </a:solidFill>
                <a:hlinkClick r:id="rId3"/>
              </a:rPr>
              <a:t>Felizes os que têm fome e sede de justiça, porque serão saciados</a:t>
            </a:r>
            <a:r>
              <a:rPr lang="pt-BR" sz="2000" b="1" dirty="0">
                <a:solidFill>
                  <a:prstClr val="black"/>
                </a:solidFill>
                <a:hlinkClick r:id="rId3"/>
              </a:rPr>
              <a:t>»</a:t>
            </a:r>
            <a:r>
              <a:rPr lang="pt-BR" sz="2000" b="1" dirty="0">
                <a:solidFill>
                  <a:prstClr val="black"/>
                </a:solidFill>
              </a:rPr>
              <a:t> [77-79</a:t>
            </a:r>
            <a:r>
              <a:rPr lang="pt-BR" sz="2000" b="1" dirty="0" smtClean="0">
                <a:solidFill>
                  <a:prstClr val="black"/>
                </a:solidFill>
              </a:rPr>
              <a:t>]</a:t>
            </a:r>
          </a:p>
          <a:p>
            <a:endParaRPr lang="pt-BR" sz="2000" b="1" dirty="0" smtClean="0"/>
          </a:p>
          <a:p>
            <a:r>
              <a:rPr lang="pt-BR" sz="2000" dirty="0"/>
              <a:t>77. «Fome e sede» são experiências muito intensas, porque correspondem a necessidades primárias e têm a ver com o instinto de sobrevivência. Há pessoas que, com esta mesma intensidade, aspiram pela justiça e buscam-na com um desejo assim forte. Jesus diz que elas serão saciadas, porque a justiça, mais cedo ou mais tarde, chega e nós podemos colaborar para o tornar possível, embora nem sempre vejamos os resultados deste compromisso.</a:t>
            </a:r>
          </a:p>
          <a:p>
            <a:r>
              <a:rPr lang="pt-BR" sz="2000" dirty="0"/>
              <a:t>78. Mas a justiça, que Jesus propõe, não é como a que o mundo procura, uma justiça muitas vezes manchada por interesses mesquinhos, manipulada para um lado ou para outro. A realidade mostra-nos como é fácil entrar nas súcias da corrupção, fazer parte dessa política diária do «dou para que me deem», onde tudo é negócio</a:t>
            </a:r>
          </a:p>
          <a:p>
            <a:endParaRPr lang="pt-BR" sz="2000" b="1" dirty="0">
              <a:solidFill>
                <a:srgbClr val="00B050"/>
              </a:solidFill>
            </a:endParaRPr>
          </a:p>
          <a:p>
            <a:r>
              <a:rPr lang="pt-BR" sz="2000" b="1" dirty="0">
                <a:solidFill>
                  <a:srgbClr val="00B050"/>
                </a:solidFill>
              </a:rPr>
              <a:t>Buscar a justiça com fome e sede: isto é santidade.</a:t>
            </a:r>
          </a:p>
          <a:p>
            <a:endParaRPr lang="pt-BR" sz="2000" b="1" dirty="0">
              <a:solidFill>
                <a:srgbClr val="00B050"/>
              </a:solidFill>
            </a:endParaRPr>
          </a:p>
          <a:p>
            <a:endParaRPr lang="pt-BR" sz="2000" b="1" dirty="0">
              <a:solidFill>
                <a:srgbClr val="00B050"/>
              </a:solidFill>
            </a:endParaRPr>
          </a:p>
          <a:p>
            <a:r>
              <a:rPr lang="pt-BR" sz="2000" dirty="0"/>
              <a:t/>
            </a:r>
            <a:br>
              <a:rPr lang="pt-BR" sz="2000" dirty="0"/>
            </a:br>
            <a:endParaRPr lang="pt-BR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7871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39036" y="470648"/>
            <a:ext cx="753035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dirty="0">
                <a:hlinkClick r:id="rId2"/>
              </a:rPr>
              <a:t>Capítulo III</a:t>
            </a:r>
            <a:br>
              <a:rPr lang="pt-BR" sz="2400" dirty="0">
                <a:hlinkClick r:id="rId2"/>
              </a:rPr>
            </a:br>
            <a:r>
              <a:rPr lang="pt-BR" sz="2400" dirty="0">
                <a:hlinkClick r:id="rId2"/>
              </a:rPr>
              <a:t>À LUZ DO MESTRE</a:t>
            </a:r>
            <a:endParaRPr lang="pt-BR" sz="24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603255" y="2122153"/>
            <a:ext cx="955361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prstClr val="black"/>
                </a:solidFill>
                <a:hlinkClick r:id="rId3"/>
              </a:rPr>
              <a:t>«</a:t>
            </a:r>
            <a:r>
              <a:rPr lang="pt-BR" sz="2000" b="1" i="1" dirty="0">
                <a:solidFill>
                  <a:prstClr val="black"/>
                </a:solidFill>
                <a:hlinkClick r:id="rId3"/>
              </a:rPr>
              <a:t>Felizes os misericordiosos, porque alcançarão misericórdia</a:t>
            </a:r>
            <a:r>
              <a:rPr lang="pt-BR" sz="2000" b="1" dirty="0">
                <a:solidFill>
                  <a:prstClr val="black"/>
                </a:solidFill>
                <a:hlinkClick r:id="rId3"/>
              </a:rPr>
              <a:t>»</a:t>
            </a:r>
            <a:r>
              <a:rPr lang="pt-BR" sz="2000" b="1" dirty="0">
                <a:solidFill>
                  <a:prstClr val="black"/>
                </a:solidFill>
              </a:rPr>
              <a:t> [80-82</a:t>
            </a:r>
            <a:r>
              <a:rPr lang="pt-BR" sz="2000" b="1" dirty="0" smtClean="0">
                <a:solidFill>
                  <a:prstClr val="black"/>
                </a:solidFill>
              </a:rPr>
              <a:t>]</a:t>
            </a:r>
          </a:p>
          <a:p>
            <a:endParaRPr lang="pt-BR" sz="2000" b="1" dirty="0" smtClean="0"/>
          </a:p>
          <a:p>
            <a:r>
              <a:rPr lang="pt-BR" sz="2000" dirty="0"/>
              <a:t>80. A misericórdia tem dois aspetos: é dar, ajudar, servir os outros, mas também perdoar, compreender. Mateus resume-o numa regra de ouro: «o que quiserdes que vos façam os homens, fazei-o também a eles</a:t>
            </a:r>
            <a:r>
              <a:rPr lang="pt-BR" sz="2000" dirty="0" smtClean="0"/>
              <a:t>»</a:t>
            </a:r>
          </a:p>
          <a:p>
            <a:endParaRPr lang="pt-BR" sz="2000" b="1" dirty="0">
              <a:solidFill>
                <a:srgbClr val="00B050"/>
              </a:solidFill>
            </a:endParaRPr>
          </a:p>
          <a:p>
            <a:endParaRPr lang="pt-BR" sz="2000" b="1" dirty="0" smtClean="0">
              <a:solidFill>
                <a:srgbClr val="00B050"/>
              </a:solidFill>
            </a:endParaRPr>
          </a:p>
          <a:p>
            <a:endParaRPr lang="pt-BR" sz="2000" b="1" dirty="0">
              <a:solidFill>
                <a:srgbClr val="00B050"/>
              </a:solidFill>
            </a:endParaRPr>
          </a:p>
          <a:p>
            <a:r>
              <a:rPr lang="pt-BR" sz="2000" b="1" dirty="0">
                <a:solidFill>
                  <a:srgbClr val="00B050"/>
                </a:solidFill>
              </a:rPr>
              <a:t>Olhar e agir com misericórdia: isto é santidade.</a:t>
            </a:r>
          </a:p>
          <a:p>
            <a:endParaRPr lang="pt-BR" sz="2000" b="1" dirty="0">
              <a:solidFill>
                <a:srgbClr val="00B050"/>
              </a:solidFill>
            </a:endParaRPr>
          </a:p>
          <a:p>
            <a:endParaRPr lang="pt-BR" sz="2000" b="1" dirty="0">
              <a:solidFill>
                <a:srgbClr val="00B050"/>
              </a:solidFill>
            </a:endParaRPr>
          </a:p>
          <a:p>
            <a:endParaRPr lang="pt-BR" sz="2000" b="1" dirty="0">
              <a:solidFill>
                <a:srgbClr val="00B050"/>
              </a:solidFill>
            </a:endParaRPr>
          </a:p>
          <a:p>
            <a:r>
              <a:rPr lang="pt-BR" sz="2000" dirty="0"/>
              <a:t/>
            </a:r>
            <a:br>
              <a:rPr lang="pt-BR" sz="2000" dirty="0"/>
            </a:br>
            <a:endParaRPr lang="pt-BR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2496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39036" y="470648"/>
            <a:ext cx="753035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dirty="0">
                <a:hlinkClick r:id="rId2"/>
              </a:rPr>
              <a:t>Capítulo III</a:t>
            </a:r>
            <a:br>
              <a:rPr lang="pt-BR" sz="2400" dirty="0">
                <a:hlinkClick r:id="rId2"/>
              </a:rPr>
            </a:br>
            <a:r>
              <a:rPr lang="pt-BR" sz="2400" dirty="0">
                <a:hlinkClick r:id="rId2"/>
              </a:rPr>
              <a:t>À LUZ DO MESTRE</a:t>
            </a:r>
            <a:endParaRPr lang="pt-BR" sz="24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589187" y="1728258"/>
            <a:ext cx="955361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prstClr val="black"/>
                </a:solidFill>
                <a:hlinkClick r:id="rId3"/>
              </a:rPr>
              <a:t>«</a:t>
            </a:r>
            <a:r>
              <a:rPr lang="pt-BR" sz="2000" b="1" i="1" dirty="0">
                <a:solidFill>
                  <a:prstClr val="black"/>
                </a:solidFill>
                <a:hlinkClick r:id="rId3"/>
              </a:rPr>
              <a:t>Felizes os puros de coração, porque verão a Deus</a:t>
            </a:r>
            <a:r>
              <a:rPr lang="pt-BR" sz="2000" b="1" dirty="0">
                <a:solidFill>
                  <a:prstClr val="black"/>
                </a:solidFill>
                <a:hlinkClick r:id="rId3"/>
              </a:rPr>
              <a:t>»</a:t>
            </a:r>
            <a:r>
              <a:rPr lang="pt-BR" sz="2000" b="1" dirty="0">
                <a:solidFill>
                  <a:prstClr val="black"/>
                </a:solidFill>
              </a:rPr>
              <a:t> [83-86] </a:t>
            </a:r>
            <a:br>
              <a:rPr lang="pt-BR" sz="2000" b="1" dirty="0">
                <a:solidFill>
                  <a:prstClr val="black"/>
                </a:solidFill>
              </a:rPr>
            </a:br>
            <a:endParaRPr lang="pt-BR" sz="2000" b="1" dirty="0" smtClean="0"/>
          </a:p>
          <a:p>
            <a:r>
              <a:rPr lang="pt-BR" sz="2000" dirty="0"/>
              <a:t>83. </a:t>
            </a:r>
            <a:r>
              <a:rPr lang="pt-BR" sz="2000" dirty="0" smtClean="0"/>
              <a:t>Na </a:t>
            </a:r>
            <a:r>
              <a:rPr lang="pt-BR" sz="2000" dirty="0"/>
              <a:t>Bíblia, o coração significa as nossas verdadeiras intenções, o que realmente buscamos e desejamos, para além do que aparentamos: «O homem vê as aparências, mas o Senhor olha o coração» (</a:t>
            </a:r>
            <a:r>
              <a:rPr lang="pt-BR" sz="2000" i="1" dirty="0"/>
              <a:t>1 Sam</a:t>
            </a:r>
            <a:r>
              <a:rPr lang="pt-BR" sz="2000" dirty="0"/>
              <a:t> 16, 7). Ele procura falar-nos ao coração (cf. </a:t>
            </a:r>
            <a:r>
              <a:rPr lang="pt-BR" sz="2000" i="1" dirty="0"/>
              <a:t>Os</a:t>
            </a:r>
            <a:r>
              <a:rPr lang="pt-BR" sz="2000" dirty="0"/>
              <a:t> 2, 16) e nele deseja gravar a sua Lei (cf. </a:t>
            </a:r>
            <a:r>
              <a:rPr lang="pt-BR" sz="2000" i="1" dirty="0" err="1"/>
              <a:t>Jer</a:t>
            </a:r>
            <a:r>
              <a:rPr lang="pt-BR" sz="2000" dirty="0"/>
              <a:t> 31, 33). Em última análise, quer dar-nos um coração novo (cf. </a:t>
            </a:r>
            <a:r>
              <a:rPr lang="pt-BR" sz="2000" i="1" dirty="0" err="1"/>
              <a:t>Ez</a:t>
            </a:r>
            <a:r>
              <a:rPr lang="pt-BR" sz="2000" dirty="0"/>
              <a:t> 36, 26).</a:t>
            </a:r>
            <a:endParaRPr lang="pt-BR" sz="2000" b="1" dirty="0">
              <a:solidFill>
                <a:srgbClr val="00B050"/>
              </a:solidFill>
            </a:endParaRPr>
          </a:p>
          <a:p>
            <a:endParaRPr lang="pt-BR" sz="2000" b="1" dirty="0" smtClean="0">
              <a:solidFill>
                <a:srgbClr val="00B050"/>
              </a:solidFill>
            </a:endParaRPr>
          </a:p>
          <a:p>
            <a:r>
              <a:rPr lang="pt-BR" sz="2000" dirty="0"/>
              <a:t>84. «Vela com todo o cuidado sobre o teu coração» (</a:t>
            </a:r>
            <a:r>
              <a:rPr lang="pt-BR" sz="2000" i="1" dirty="0" err="1"/>
              <a:t>Prv</a:t>
            </a:r>
            <a:r>
              <a:rPr lang="pt-BR" sz="2000" dirty="0"/>
              <a:t> 4, 23). Nada de manchado pela falsidade tem valor real para o Senhor. Ele «foge da duplicidade, afasta-Se dos pensamentos insensatos» (</a:t>
            </a:r>
            <a:r>
              <a:rPr lang="pt-BR" sz="2000" i="1" dirty="0"/>
              <a:t>Sab</a:t>
            </a:r>
            <a:r>
              <a:rPr lang="pt-BR" sz="2000" dirty="0"/>
              <a:t> 1, 5). O Pai, que «vê no oculto» (</a:t>
            </a:r>
            <a:r>
              <a:rPr lang="pt-BR" sz="2000" i="1" dirty="0" err="1"/>
              <a:t>Mt</a:t>
            </a:r>
            <a:r>
              <a:rPr lang="pt-BR" sz="2000" dirty="0"/>
              <a:t> 6, 6), reconhece o que não é limpo, ou seja, o que não é sincero, mas só casca e aparência; e de igual modo também o Filho sabe o que há em cada ser humano (cf. </a:t>
            </a:r>
            <a:r>
              <a:rPr lang="pt-BR" sz="2000" i="1" dirty="0" err="1"/>
              <a:t>Jo</a:t>
            </a:r>
            <a:r>
              <a:rPr lang="pt-BR" sz="2000" dirty="0"/>
              <a:t> 2, 25).</a:t>
            </a:r>
            <a:endParaRPr lang="pt-BR" sz="2000" b="1" dirty="0" smtClean="0">
              <a:solidFill>
                <a:srgbClr val="00B050"/>
              </a:solidFill>
            </a:endParaRPr>
          </a:p>
          <a:p>
            <a:endParaRPr lang="pt-BR" sz="2000" b="1" dirty="0">
              <a:solidFill>
                <a:srgbClr val="00B050"/>
              </a:solidFill>
            </a:endParaRPr>
          </a:p>
          <a:p>
            <a:r>
              <a:rPr lang="pt-BR" sz="2000" b="1" dirty="0">
                <a:solidFill>
                  <a:srgbClr val="00B050"/>
                </a:solidFill>
              </a:rPr>
              <a:t>Manter o coração limpo de tudo o que mancha o amor: isto é santidade.</a:t>
            </a:r>
          </a:p>
          <a:p>
            <a:endParaRPr lang="pt-BR" sz="2000" b="1" dirty="0">
              <a:solidFill>
                <a:srgbClr val="00B050"/>
              </a:solidFill>
            </a:endParaRPr>
          </a:p>
          <a:p>
            <a:endParaRPr lang="pt-BR" sz="2000" b="1" dirty="0">
              <a:solidFill>
                <a:srgbClr val="00B050"/>
              </a:solidFill>
            </a:endParaRPr>
          </a:p>
          <a:p>
            <a:endParaRPr lang="pt-BR" sz="2000" b="1" dirty="0">
              <a:solidFill>
                <a:srgbClr val="00B050"/>
              </a:solidFill>
            </a:endParaRPr>
          </a:p>
          <a:p>
            <a:endParaRPr lang="pt-BR" sz="2000" b="1" dirty="0">
              <a:solidFill>
                <a:srgbClr val="00B050"/>
              </a:solidFill>
            </a:endParaRPr>
          </a:p>
          <a:p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 smtClean="0"/>
              <a:t>‘</a:t>
            </a:r>
            <a:endParaRPr lang="pt-BR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2281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39036" y="470648"/>
            <a:ext cx="753035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dirty="0">
                <a:hlinkClick r:id="rId2"/>
              </a:rPr>
              <a:t>Capítulo III</a:t>
            </a:r>
            <a:br>
              <a:rPr lang="pt-BR" sz="2400" dirty="0">
                <a:hlinkClick r:id="rId2"/>
              </a:rPr>
            </a:br>
            <a:r>
              <a:rPr lang="pt-BR" sz="2400" dirty="0">
                <a:hlinkClick r:id="rId2"/>
              </a:rPr>
              <a:t>À LUZ DO MESTRE</a:t>
            </a:r>
            <a:endParaRPr lang="pt-BR" sz="24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589187" y="1728258"/>
            <a:ext cx="95536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prstClr val="black"/>
                </a:solidFill>
                <a:hlinkClick r:id="rId3"/>
              </a:rPr>
              <a:t>«</a:t>
            </a:r>
            <a:r>
              <a:rPr lang="pt-BR" sz="2000" b="1" i="1" dirty="0">
                <a:solidFill>
                  <a:prstClr val="black"/>
                </a:solidFill>
                <a:hlinkClick r:id="rId3"/>
              </a:rPr>
              <a:t>Felizes os pacificadores, porque serão chamados filhos de Deus</a:t>
            </a:r>
            <a:r>
              <a:rPr lang="pt-BR" sz="2000" b="1" dirty="0">
                <a:solidFill>
                  <a:prstClr val="black"/>
                </a:solidFill>
                <a:hlinkClick r:id="rId3"/>
              </a:rPr>
              <a:t>»</a:t>
            </a:r>
            <a:r>
              <a:rPr lang="pt-BR" sz="2000" b="1" dirty="0">
                <a:solidFill>
                  <a:prstClr val="black"/>
                </a:solidFill>
              </a:rPr>
              <a:t> [87-89] </a:t>
            </a:r>
            <a:endParaRPr lang="pt-BR" sz="2000" b="1" dirty="0" smtClean="0">
              <a:solidFill>
                <a:prstClr val="black"/>
              </a:solidFill>
            </a:endParaRPr>
          </a:p>
          <a:p>
            <a:endParaRPr lang="pt-BR" sz="2000" b="1" dirty="0">
              <a:solidFill>
                <a:prstClr val="black"/>
              </a:solidFill>
            </a:endParaRPr>
          </a:p>
          <a:p>
            <a:r>
              <a:rPr lang="pt-BR" sz="2000" dirty="0"/>
              <a:t>88. Os pacíficos são fonte de paz, constroem paz e amizade social. Àqueles que cuidam de semear a paz por todo o lado, Jesus faz-lhes uma promessa maravilhosa: «serão chamados filhos de Deus» (</a:t>
            </a:r>
            <a:r>
              <a:rPr lang="pt-BR" sz="2000" i="1" dirty="0" err="1"/>
              <a:t>Mt</a:t>
            </a:r>
            <a:r>
              <a:rPr lang="pt-BR" sz="2000" dirty="0"/>
              <a:t> 5, 9). Aos discípulos, pedia-lhes que, ao chegar a uma casa, dissessem: «a paz esteja nesta casa!» (</a:t>
            </a:r>
            <a:r>
              <a:rPr lang="pt-BR" sz="2000" i="1" dirty="0" err="1"/>
              <a:t>Lc</a:t>
            </a:r>
            <a:r>
              <a:rPr lang="pt-BR" sz="2000" dirty="0"/>
              <a:t> 10, 5). A Palavra de Deus exorta cada crente a procurar, juntamente «com todos», a paz (cf. </a:t>
            </a:r>
            <a:r>
              <a:rPr lang="pt-BR" sz="2000" i="1" dirty="0"/>
              <a:t>2 Tim</a:t>
            </a:r>
            <a:r>
              <a:rPr lang="pt-BR" sz="2000" dirty="0"/>
              <a:t> 2, 22), pois «é com a paz que uma colheita de justiça é semeada pelos obreiros da paz» (</a:t>
            </a:r>
            <a:r>
              <a:rPr lang="pt-BR" sz="2000" i="1" dirty="0" err="1"/>
              <a:t>Tg</a:t>
            </a:r>
            <a:r>
              <a:rPr lang="pt-BR" sz="2000" dirty="0"/>
              <a:t> 3, 18</a:t>
            </a:r>
            <a:r>
              <a:rPr lang="pt-BR" sz="2000" dirty="0" smtClean="0"/>
              <a:t>)</a:t>
            </a:r>
          </a:p>
          <a:p>
            <a:endParaRPr lang="pt-BR" sz="2000" b="1" dirty="0" smtClean="0">
              <a:solidFill>
                <a:srgbClr val="00B050"/>
              </a:solidFill>
            </a:endParaRPr>
          </a:p>
          <a:p>
            <a:endParaRPr lang="pt-BR" sz="2000" b="1" dirty="0">
              <a:solidFill>
                <a:srgbClr val="00B050"/>
              </a:solidFill>
            </a:endParaRPr>
          </a:p>
          <a:p>
            <a:r>
              <a:rPr lang="pt-BR" sz="2000" b="1" dirty="0">
                <a:solidFill>
                  <a:srgbClr val="00B050"/>
                </a:solidFill>
              </a:rPr>
              <a:t>Semear a paz ao nosso redor: isto é santidade.</a:t>
            </a:r>
          </a:p>
          <a:p>
            <a:endParaRPr lang="pt-BR" sz="2000" b="1" dirty="0">
              <a:solidFill>
                <a:srgbClr val="00B050"/>
              </a:solidFill>
            </a:endParaRPr>
          </a:p>
          <a:p>
            <a:endParaRPr lang="pt-BR" sz="2000" b="1" dirty="0">
              <a:solidFill>
                <a:srgbClr val="00B050"/>
              </a:solidFill>
            </a:endParaRPr>
          </a:p>
          <a:p>
            <a:endParaRPr lang="pt-BR" sz="2000" b="1" dirty="0">
              <a:solidFill>
                <a:srgbClr val="00B050"/>
              </a:solidFill>
            </a:endParaRPr>
          </a:p>
          <a:p>
            <a:endParaRPr lang="pt-BR" sz="2000" b="1" dirty="0">
              <a:solidFill>
                <a:srgbClr val="00B050"/>
              </a:solidFill>
            </a:endParaRPr>
          </a:p>
          <a:p>
            <a:endParaRPr lang="pt-BR" sz="2000" b="1" dirty="0">
              <a:solidFill>
                <a:srgbClr val="00B050"/>
              </a:solidFill>
            </a:endParaRPr>
          </a:p>
          <a:p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 smtClean="0"/>
              <a:t>‘</a:t>
            </a:r>
            <a:endParaRPr lang="pt-BR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1533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39036" y="470648"/>
            <a:ext cx="753035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dirty="0">
                <a:hlinkClick r:id="rId2"/>
              </a:rPr>
              <a:t>Capítulo III</a:t>
            </a:r>
            <a:br>
              <a:rPr lang="pt-BR" sz="2400" dirty="0">
                <a:hlinkClick r:id="rId2"/>
              </a:rPr>
            </a:br>
            <a:r>
              <a:rPr lang="pt-BR" sz="2400" dirty="0">
                <a:hlinkClick r:id="rId2"/>
              </a:rPr>
              <a:t>À LUZ DO MESTRE</a:t>
            </a:r>
            <a:endParaRPr lang="pt-BR" sz="24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589186" y="1728258"/>
            <a:ext cx="1031327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000" b="1" dirty="0">
                <a:solidFill>
                  <a:prstClr val="black"/>
                </a:solidFill>
                <a:hlinkClick r:id="rId3"/>
              </a:rPr>
              <a:t>«</a:t>
            </a:r>
            <a:r>
              <a:rPr lang="pt-BR" sz="2000" b="1" i="1" dirty="0">
                <a:solidFill>
                  <a:prstClr val="black"/>
                </a:solidFill>
                <a:hlinkClick r:id="rId3"/>
              </a:rPr>
              <a:t>Felizes os que sofrem perseguição por causa da justiça, porque deles é o Reino do Céu</a:t>
            </a:r>
            <a:r>
              <a:rPr lang="pt-BR" sz="2000" b="1" dirty="0">
                <a:solidFill>
                  <a:prstClr val="black"/>
                </a:solidFill>
                <a:hlinkClick r:id="rId3"/>
              </a:rPr>
              <a:t>»</a:t>
            </a:r>
            <a:r>
              <a:rPr lang="pt-BR" sz="2000" b="1" dirty="0">
                <a:solidFill>
                  <a:prstClr val="black"/>
                </a:solidFill>
              </a:rPr>
              <a:t> [90-94]</a:t>
            </a:r>
          </a:p>
          <a:p>
            <a:endParaRPr lang="pt-BR" sz="2000" b="1" dirty="0">
              <a:solidFill>
                <a:prstClr val="black"/>
              </a:solidFill>
            </a:endParaRPr>
          </a:p>
          <a:p>
            <a:r>
              <a:rPr lang="pt-BR" sz="2000" dirty="0"/>
              <a:t>92. A cruz, especialmente as fadigas e os sofrimentos que suportamos para viver o mandamento do amor e o caminho da justiça, é fonte de amadurecimento e santificação. Lembremo-nos disto: quando o Novo Testamento fala dos sofrimentos que é preciso suportar pelo Evangelho, refere-se precisamente às perseguições (cf. </a:t>
            </a:r>
            <a:r>
              <a:rPr lang="pt-BR" sz="2000" i="1" dirty="0"/>
              <a:t>At</a:t>
            </a:r>
            <a:r>
              <a:rPr lang="pt-BR" sz="2000" dirty="0"/>
              <a:t> 5, 41; </a:t>
            </a:r>
            <a:r>
              <a:rPr lang="pt-BR" sz="2000" i="1" dirty="0" err="1"/>
              <a:t>Flp</a:t>
            </a:r>
            <a:r>
              <a:rPr lang="pt-BR" sz="2000" dirty="0"/>
              <a:t> 1, 29; </a:t>
            </a:r>
            <a:r>
              <a:rPr lang="pt-BR" sz="2000" i="1" dirty="0" err="1"/>
              <a:t>Col</a:t>
            </a:r>
            <a:r>
              <a:rPr lang="pt-BR" sz="2000" dirty="0"/>
              <a:t> 1, 24; </a:t>
            </a:r>
            <a:r>
              <a:rPr lang="pt-BR" sz="2000" i="1" dirty="0"/>
              <a:t>2 </a:t>
            </a:r>
            <a:r>
              <a:rPr lang="pt-BR" sz="2000" i="1" dirty="0" err="1"/>
              <a:t>Tm</a:t>
            </a:r>
            <a:r>
              <a:rPr lang="pt-BR" sz="2000" dirty="0"/>
              <a:t> 1, 12; </a:t>
            </a:r>
            <a:r>
              <a:rPr lang="pt-BR" sz="2000" i="1" dirty="0"/>
              <a:t>1 </a:t>
            </a:r>
            <a:r>
              <a:rPr lang="pt-BR" sz="2000" i="1" dirty="0" err="1"/>
              <a:t>Ped</a:t>
            </a:r>
            <a:r>
              <a:rPr lang="pt-BR" sz="2000" dirty="0"/>
              <a:t> 2, 20; 4, 14-16; </a:t>
            </a:r>
            <a:r>
              <a:rPr lang="pt-BR" sz="2000" i="1" dirty="0" err="1"/>
              <a:t>Ap</a:t>
            </a:r>
            <a:r>
              <a:rPr lang="pt-BR" sz="2000" dirty="0"/>
              <a:t> 2, 10).</a:t>
            </a:r>
            <a:endParaRPr lang="pt-BR" sz="2000" b="1" dirty="0" smtClean="0">
              <a:solidFill>
                <a:srgbClr val="00B050"/>
              </a:solidFill>
            </a:endParaRPr>
          </a:p>
          <a:p>
            <a:endParaRPr lang="pt-BR" sz="2000" b="1" dirty="0">
              <a:solidFill>
                <a:srgbClr val="00B050"/>
              </a:solidFill>
            </a:endParaRPr>
          </a:p>
          <a:p>
            <a:r>
              <a:rPr lang="pt-BR" sz="2000" b="1" dirty="0">
                <a:solidFill>
                  <a:srgbClr val="00B050"/>
                </a:solidFill>
              </a:rPr>
              <a:t>Abraçar diariamente o caminho do Evangelho mesmo que nos acarrete problemas: isto é santidade.</a:t>
            </a:r>
          </a:p>
          <a:p>
            <a:endParaRPr lang="pt-BR" sz="2000" b="1" dirty="0">
              <a:solidFill>
                <a:srgbClr val="00B050"/>
              </a:solidFill>
            </a:endParaRPr>
          </a:p>
          <a:p>
            <a:endParaRPr lang="pt-BR" sz="2000" b="1" dirty="0">
              <a:solidFill>
                <a:srgbClr val="00B050"/>
              </a:solidFill>
            </a:endParaRPr>
          </a:p>
          <a:p>
            <a:endParaRPr lang="pt-BR" sz="2000" b="1" dirty="0">
              <a:solidFill>
                <a:srgbClr val="00B050"/>
              </a:solidFill>
            </a:endParaRPr>
          </a:p>
          <a:p>
            <a:endParaRPr lang="pt-BR" sz="2000" b="1" dirty="0">
              <a:solidFill>
                <a:srgbClr val="00B050"/>
              </a:solidFill>
            </a:endParaRPr>
          </a:p>
          <a:p>
            <a:endParaRPr lang="pt-BR" sz="2000" b="1" dirty="0">
              <a:solidFill>
                <a:srgbClr val="00B050"/>
              </a:solidFill>
            </a:endParaRPr>
          </a:p>
          <a:p>
            <a:endParaRPr lang="pt-BR" sz="2000" b="1" dirty="0">
              <a:solidFill>
                <a:srgbClr val="00B050"/>
              </a:solidFill>
            </a:endParaRPr>
          </a:p>
          <a:p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 smtClean="0"/>
              <a:t>‘</a:t>
            </a:r>
            <a:endParaRPr lang="pt-BR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4121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39036" y="470648"/>
            <a:ext cx="753035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dirty="0">
                <a:hlinkClick r:id="rId2"/>
              </a:rPr>
              <a:t>Capítulo III</a:t>
            </a:r>
            <a:br>
              <a:rPr lang="pt-BR" sz="2400" dirty="0">
                <a:hlinkClick r:id="rId2"/>
              </a:rPr>
            </a:br>
            <a:r>
              <a:rPr lang="pt-BR" sz="2400" dirty="0">
                <a:hlinkClick r:id="rId2"/>
              </a:rPr>
              <a:t>À LUZ DO MESTRE</a:t>
            </a:r>
            <a:endParaRPr lang="pt-BR" sz="24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645459" y="2178424"/>
            <a:ext cx="4267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>
                <a:hlinkClick r:id="rId3"/>
              </a:rPr>
              <a:t>A grande regra de comportamento</a:t>
            </a:r>
            <a:r>
              <a:rPr lang="pt-BR" sz="2000" dirty="0"/>
              <a:t> [95]</a:t>
            </a:r>
            <a:endParaRPr lang="pt-BR" sz="2000" b="1" dirty="0"/>
          </a:p>
        </p:txBody>
      </p:sp>
      <p:sp>
        <p:nvSpPr>
          <p:cNvPr id="4" name="Retângulo 3"/>
          <p:cNvSpPr/>
          <p:nvPr/>
        </p:nvSpPr>
        <p:spPr>
          <a:xfrm>
            <a:off x="645459" y="2944295"/>
            <a:ext cx="1098852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00"/>
                </a:solidFill>
                <a:latin typeface="Tahoma" panose="020B0604030504040204" pitchFamily="34" charset="0"/>
              </a:rPr>
              <a:t>95. No capítulo 25 do Evangelho de Mateus (vv. 31-46), Jesus volta a deter-se numa destas bem-aventuranças: a que declara felizes os misericordiosos. Se andamos à procura da santidade que agrada a Deus, neste texto encontramos precisamente uma regra de comportamento com base na qual seremos julgados: «Tive fome e destes-Me de comer, tive sede e destes-Me de beber, era peregrino e recolhestes-Me, estava nu e destes-Me que vestir, adoeci e visitastes-Me, estive na prisão e fostes ter comigo» (25, 35-36)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40499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39036" y="470648"/>
            <a:ext cx="7530352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dirty="0">
                <a:hlinkClick r:id="rId2"/>
              </a:rPr>
              <a:t>Capítulo IV</a:t>
            </a:r>
            <a:br>
              <a:rPr lang="pt-BR" sz="2400" dirty="0">
                <a:hlinkClick r:id="rId2"/>
              </a:rPr>
            </a:br>
            <a:r>
              <a:rPr lang="pt-BR" sz="2400" dirty="0">
                <a:hlinkClick r:id="rId2"/>
              </a:rPr>
              <a:t>ALGUMAS CARATERÍSTICAS DA SANTIDADE NO MUNDO ATUAL</a:t>
            </a:r>
            <a:endParaRPr lang="pt-BR" sz="2400" b="1" dirty="0"/>
          </a:p>
        </p:txBody>
      </p:sp>
      <p:sp>
        <p:nvSpPr>
          <p:cNvPr id="4" name="Retângulo 3"/>
          <p:cNvSpPr/>
          <p:nvPr/>
        </p:nvSpPr>
        <p:spPr>
          <a:xfrm>
            <a:off x="3029105" y="2460898"/>
            <a:ext cx="754028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dirty="0" err="1">
                <a:solidFill>
                  <a:srgbClr val="000000"/>
                </a:solidFill>
              </a:rPr>
              <a:t>Suportação</a:t>
            </a:r>
            <a:r>
              <a:rPr lang="pt-BR" sz="2400" b="1" dirty="0">
                <a:solidFill>
                  <a:srgbClr val="000000"/>
                </a:solidFill>
              </a:rPr>
              <a:t>, paciência e mansidão</a:t>
            </a:r>
            <a:endParaRPr lang="pt-BR" sz="24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dirty="0"/>
              <a:t>Alegria e sentido de humor</a:t>
            </a:r>
            <a:endParaRPr lang="pt-B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dirty="0"/>
              <a:t>Ousadia e ardor</a:t>
            </a:r>
            <a:endParaRPr lang="pt-B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dirty="0"/>
              <a:t>Em comunidade</a:t>
            </a:r>
            <a:endParaRPr lang="pt-B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dirty="0"/>
              <a:t>Em oração constante</a:t>
            </a:r>
            <a:endParaRPr lang="pt-BR" sz="2400" dirty="0"/>
          </a:p>
          <a:p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285402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39036" y="470648"/>
            <a:ext cx="753035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dirty="0">
                <a:hlinkClick r:id="rId2"/>
              </a:rPr>
              <a:t>Capítulo V</a:t>
            </a:r>
            <a:br>
              <a:rPr lang="pt-BR" sz="2400" dirty="0">
                <a:hlinkClick r:id="rId2"/>
              </a:rPr>
            </a:br>
            <a:r>
              <a:rPr lang="pt-BR" sz="2400" dirty="0">
                <a:hlinkClick r:id="rId2"/>
              </a:rPr>
              <a:t>LUTA, VIGILÂNCIA E DISCERNIMENTO</a:t>
            </a:r>
            <a:endParaRPr lang="pt-BR" sz="2400" b="1" dirty="0"/>
          </a:p>
        </p:txBody>
      </p:sp>
      <p:sp>
        <p:nvSpPr>
          <p:cNvPr id="4" name="Retângulo 3"/>
          <p:cNvSpPr/>
          <p:nvPr/>
        </p:nvSpPr>
        <p:spPr>
          <a:xfrm>
            <a:off x="1622336" y="1964353"/>
            <a:ext cx="89470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dirty="0" smtClean="0"/>
              <a:t>159-165  A </a:t>
            </a:r>
            <a:r>
              <a:rPr lang="pt-BR" sz="2400" b="1" dirty="0"/>
              <a:t>luta e a </a:t>
            </a:r>
            <a:r>
              <a:rPr lang="pt-BR" sz="2400" b="1" dirty="0" smtClean="0"/>
              <a:t>vigilância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400" b="1" dirty="0" smtClean="0"/>
              <a:t>Pai nosso e não Pai meu</a:t>
            </a:r>
            <a:endParaRPr lang="pt-BR" sz="24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pt-BR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 smtClean="0"/>
              <a:t>166 – 175  O discernimento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2400" b="1" dirty="0" smtClean="0"/>
              <a:t>Diariamente sincero exame de consciência</a:t>
            </a:r>
          </a:p>
          <a:p>
            <a:pPr lvl="1"/>
            <a:endParaRPr lang="pt-BR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 smtClean="0"/>
              <a:t>176-177 Maria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2400" b="1" dirty="0" smtClean="0"/>
              <a:t>Viveu plenamente as Bem-aventuranças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t-BR" sz="2400" dirty="0"/>
              <a:t>Conversar com Ela consola-nos, liberta-nos, santifica-nos</a:t>
            </a:r>
            <a:endParaRPr lang="pt-BR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t-BR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t-BR" sz="2400" b="1" dirty="0"/>
          </a:p>
          <a:p>
            <a:pPr lvl="1"/>
            <a:endParaRPr lang="pt-B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399361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813424" y="474240"/>
            <a:ext cx="46932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rgbClr val="000000"/>
                </a:solidFill>
                <a:latin typeface="Tahoma" panose="020B0604030504040204" pitchFamily="34" charset="0"/>
                <a:hlinkClick r:id="rId2"/>
              </a:rPr>
              <a:t>«Alegrai-vos e exultai»</a:t>
            </a:r>
            <a:r>
              <a:rPr lang="pt-BR" sz="2800" dirty="0">
                <a:solidFill>
                  <a:srgbClr val="000000"/>
                </a:solidFill>
                <a:latin typeface="Tahoma" panose="020B0604030504040204" pitchFamily="34" charset="0"/>
              </a:rPr>
              <a:t> [1-2]</a:t>
            </a: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2272553" y="1909483"/>
            <a:ext cx="782237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1  Diz </a:t>
            </a:r>
            <a:r>
              <a:rPr lang="pt-BR" sz="2000" b="1" dirty="0"/>
              <a:t>Jesus a quantos são perseguidos ou humilhados por causa </a:t>
            </a:r>
            <a:r>
              <a:rPr lang="pt-BR" sz="2000" b="1" dirty="0" smtClean="0"/>
              <a:t>d’Ele</a:t>
            </a:r>
          </a:p>
          <a:p>
            <a:endParaRPr lang="pt-BR" sz="2000" b="1" dirty="0" smtClean="0"/>
          </a:p>
          <a:p>
            <a:endParaRPr lang="pt-BR" sz="2000" b="1" dirty="0"/>
          </a:p>
          <a:p>
            <a:r>
              <a:rPr lang="pt-BR" sz="2000" b="1" dirty="0" smtClean="0"/>
              <a:t>2 </a:t>
            </a:r>
            <a:r>
              <a:rPr lang="pt-BR" sz="2000" dirty="0"/>
              <a:t>O meu objetivo é humilde: fazer ressoar mais uma vez a chamada à santidade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1134209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39036" y="470648"/>
            <a:ext cx="753035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b="1" dirty="0">
                <a:hlinkClick r:id="rId2"/>
              </a:rPr>
              <a:t>Capítulo I</a:t>
            </a:r>
            <a:br>
              <a:rPr lang="pt-BR" sz="2400" b="1" dirty="0">
                <a:hlinkClick r:id="rId2"/>
              </a:rPr>
            </a:br>
            <a:r>
              <a:rPr lang="pt-BR" sz="2400" b="1" dirty="0">
                <a:hlinkClick r:id="rId2"/>
              </a:rPr>
              <a:t>A CHAMADA À SANTIDADE</a:t>
            </a:r>
            <a:endParaRPr lang="pt-BR" sz="2400" b="1" dirty="0"/>
          </a:p>
        </p:txBody>
      </p:sp>
      <p:sp>
        <p:nvSpPr>
          <p:cNvPr id="3" name="Retângulo 2"/>
          <p:cNvSpPr/>
          <p:nvPr/>
        </p:nvSpPr>
        <p:spPr>
          <a:xfrm>
            <a:off x="3039036" y="1905017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>
                <a:solidFill>
                  <a:srgbClr val="000000"/>
                </a:solidFill>
                <a:latin typeface="Tahoma" panose="020B0604030504040204" pitchFamily="34" charset="0"/>
              </a:rPr>
              <a:t>Os santos que nos encorajam e acompanham</a:t>
            </a:r>
            <a:endParaRPr lang="pt-BR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008529" y="2970054"/>
            <a:ext cx="100046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3 </a:t>
            </a:r>
            <a:r>
              <a:rPr lang="pt-BR" sz="2400" dirty="0"/>
              <a:t> E, entre tais testemunhas, podem estar a nossa própria mãe, uma avó ou outras pessoas próximas de nós (cf. </a:t>
            </a:r>
            <a:r>
              <a:rPr lang="pt-BR" sz="2400" i="1" dirty="0"/>
              <a:t>2 </a:t>
            </a:r>
            <a:r>
              <a:rPr lang="pt-BR" sz="2400" i="1" dirty="0" err="1"/>
              <a:t>Tm</a:t>
            </a:r>
            <a:r>
              <a:rPr lang="pt-BR" sz="2400" dirty="0"/>
              <a:t> 1, 5). </a:t>
            </a:r>
            <a:r>
              <a:rPr lang="pt-BR" sz="2400" dirty="0" smtClean="0"/>
              <a:t>A </a:t>
            </a:r>
            <a:r>
              <a:rPr lang="pt-BR" sz="2400" dirty="0"/>
              <a:t>sua vida talvez não tenha sido sempre perfeita, mas, mesmo no meio de imperfeições e quedas, continuaram a caminhar e agradaram ao Senhor</a:t>
            </a:r>
            <a:r>
              <a:rPr lang="pt-BR" sz="2400" dirty="0" smtClean="0"/>
              <a:t>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5 Oferecimento </a:t>
            </a:r>
            <a:r>
              <a:rPr lang="pt-BR" sz="2400" dirty="0"/>
              <a:t>da própria vida pelos outros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964922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39036" y="470648"/>
            <a:ext cx="753035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b="1" dirty="0">
                <a:hlinkClick r:id="rId2"/>
              </a:rPr>
              <a:t>Capítulo I</a:t>
            </a:r>
            <a:br>
              <a:rPr lang="pt-BR" sz="2400" b="1" dirty="0">
                <a:hlinkClick r:id="rId2"/>
              </a:rPr>
            </a:br>
            <a:r>
              <a:rPr lang="pt-BR" sz="2400" b="1" dirty="0">
                <a:hlinkClick r:id="rId2"/>
              </a:rPr>
              <a:t>A CHAMADA À SANTIDADE</a:t>
            </a:r>
            <a:endParaRPr lang="pt-BR" sz="2400" b="1" dirty="0"/>
          </a:p>
        </p:txBody>
      </p:sp>
      <p:sp>
        <p:nvSpPr>
          <p:cNvPr id="3" name="Retângulo 2"/>
          <p:cNvSpPr/>
          <p:nvPr/>
        </p:nvSpPr>
        <p:spPr>
          <a:xfrm>
            <a:off x="3039036" y="1905017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/>
              <a:t>Os santos ao pé da porta</a:t>
            </a:r>
            <a:endParaRPr lang="pt-BR" dirty="0"/>
          </a:p>
          <a:p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008529" y="2970054"/>
            <a:ext cx="100046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6 </a:t>
            </a:r>
            <a:r>
              <a:rPr lang="pt-BR" sz="2400" dirty="0"/>
              <a:t>S</a:t>
            </a:r>
            <a:r>
              <a:rPr lang="pt-BR" sz="2400" dirty="0" smtClean="0"/>
              <a:t>alvou </a:t>
            </a:r>
            <a:r>
              <a:rPr lang="pt-BR" sz="2400" dirty="0"/>
              <a:t>um povo. Não há identidade plena, sem pertença a um povo. Por isso, ninguém se salva sozinho, como indivíduo </a:t>
            </a:r>
            <a:r>
              <a:rPr lang="pt-BR" sz="2400" dirty="0" smtClean="0"/>
              <a:t>isolado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8 </a:t>
            </a:r>
            <a:r>
              <a:rPr lang="pt-BR" sz="2400" dirty="0"/>
              <a:t>A</a:t>
            </a:r>
            <a:r>
              <a:rPr lang="pt-BR" sz="2400" dirty="0" smtClean="0"/>
              <a:t> </a:t>
            </a:r>
            <a:r>
              <a:rPr lang="pt-BR" sz="2400" dirty="0"/>
              <a:t>corrente vivificante da vida mística permanece </a:t>
            </a:r>
            <a:r>
              <a:rPr lang="pt-BR" sz="2400" dirty="0" smtClean="0"/>
              <a:t>invisível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9 </a:t>
            </a:r>
            <a:r>
              <a:rPr lang="pt-BR" sz="2400" dirty="0"/>
              <a:t>A santidade é o rosto mais belo da Igreja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962953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39036" y="470648"/>
            <a:ext cx="753035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b="1" dirty="0">
                <a:hlinkClick r:id="rId2"/>
              </a:rPr>
              <a:t>Capítulo I</a:t>
            </a:r>
            <a:br>
              <a:rPr lang="pt-BR" sz="2400" b="1" dirty="0">
                <a:hlinkClick r:id="rId2"/>
              </a:rPr>
            </a:br>
            <a:r>
              <a:rPr lang="pt-BR" sz="2400" b="1" dirty="0">
                <a:hlinkClick r:id="rId2"/>
              </a:rPr>
              <a:t>A CHAMADA À SANTIDADE</a:t>
            </a:r>
            <a:endParaRPr lang="pt-BR" sz="2400" b="1" dirty="0"/>
          </a:p>
        </p:txBody>
      </p:sp>
      <p:sp>
        <p:nvSpPr>
          <p:cNvPr id="3" name="Retângulo 2"/>
          <p:cNvSpPr/>
          <p:nvPr/>
        </p:nvSpPr>
        <p:spPr>
          <a:xfrm>
            <a:off x="3039036" y="160333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/>
              <a:t>O Senhor chama</a:t>
            </a:r>
            <a:endParaRPr lang="pt-BR" dirty="0"/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990600" y="2268825"/>
            <a:ext cx="1019287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10 </a:t>
            </a:r>
            <a:r>
              <a:rPr lang="pt-BR" sz="2400" dirty="0"/>
              <a:t>A</a:t>
            </a:r>
            <a:r>
              <a:rPr lang="pt-BR" sz="2400" dirty="0" smtClean="0"/>
              <a:t> </a:t>
            </a:r>
            <a:r>
              <a:rPr lang="pt-BR" sz="2400" dirty="0"/>
              <a:t>chamada à santidade que o Senhor faz a cada um de nós, a chamada que dirige também a </a:t>
            </a:r>
            <a:r>
              <a:rPr lang="pt-BR" sz="2400" dirty="0" smtClean="0"/>
              <a:t>ti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11 </a:t>
            </a:r>
            <a:r>
              <a:rPr lang="pt-BR" sz="2400" dirty="0"/>
              <a:t>Importante é que cada crente discirna o seu próprio caminho e traga à luz o melhor de si mesmo, quanto Deus colocou nele de muito pessoal (cf. </a:t>
            </a:r>
            <a:r>
              <a:rPr lang="pt-BR" sz="2400" i="1" dirty="0"/>
              <a:t>1 Cor</a:t>
            </a:r>
            <a:r>
              <a:rPr lang="pt-BR" sz="2400" dirty="0"/>
              <a:t> 12, 7</a:t>
            </a:r>
            <a:r>
              <a:rPr lang="pt-BR" sz="2400" dirty="0" smtClean="0"/>
              <a:t>)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12 </a:t>
            </a:r>
            <a:r>
              <a:rPr lang="pt-BR" sz="2400" dirty="0"/>
              <a:t>interessa-me sobretudo lembrar tantas mulheres desconhecidas ou esquecidas que sustentaram e transformaram, cada uma a seu modo, famílias e comunidades com a força do seu </a:t>
            </a:r>
            <a:r>
              <a:rPr lang="pt-BR" sz="2400" dirty="0" smtClean="0"/>
              <a:t>testemunho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13 </a:t>
            </a:r>
            <a:r>
              <a:rPr lang="pt-BR" sz="2400" dirty="0"/>
              <a:t>cada um a dar o melhor de si mesmo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172022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39036" y="470648"/>
            <a:ext cx="753035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b="1" dirty="0">
                <a:hlinkClick r:id="rId2"/>
              </a:rPr>
              <a:t>Capítulo I</a:t>
            </a:r>
            <a:br>
              <a:rPr lang="pt-BR" sz="2400" b="1" dirty="0">
                <a:hlinkClick r:id="rId2"/>
              </a:rPr>
            </a:br>
            <a:r>
              <a:rPr lang="pt-BR" sz="2400" b="1" dirty="0">
                <a:hlinkClick r:id="rId2"/>
              </a:rPr>
              <a:t>A CHAMADA À SANTIDADE</a:t>
            </a:r>
            <a:endParaRPr lang="pt-BR" sz="2400" b="1" dirty="0"/>
          </a:p>
        </p:txBody>
      </p:sp>
      <p:sp>
        <p:nvSpPr>
          <p:cNvPr id="3" name="Retângulo 2"/>
          <p:cNvSpPr/>
          <p:nvPr/>
        </p:nvSpPr>
        <p:spPr>
          <a:xfrm>
            <a:off x="3039036" y="160333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/>
              <a:t>A ti </a:t>
            </a:r>
            <a:r>
              <a:rPr lang="pt-BR" b="1" dirty="0" smtClean="0"/>
              <a:t>também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990600" y="2268825"/>
            <a:ext cx="1019287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14 </a:t>
            </a:r>
            <a:r>
              <a:rPr lang="pt-BR" sz="2400" dirty="0"/>
              <a:t>Todos somos chamados a ser santos, vivendo com amor e oferecendo o próprio </a:t>
            </a:r>
            <a:r>
              <a:rPr lang="pt-BR" sz="2400" dirty="0" smtClean="0"/>
              <a:t>testemunho </a:t>
            </a:r>
            <a:r>
              <a:rPr lang="pt-BR" sz="2400" dirty="0"/>
              <a:t>nas ocupações de cada dia, onde cada um se </a:t>
            </a:r>
            <a:r>
              <a:rPr lang="pt-BR" sz="2400" dirty="0" smtClean="0"/>
              <a:t>encontra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15 </a:t>
            </a:r>
            <a:r>
              <a:rPr lang="pt-BR" sz="2400" dirty="0"/>
              <a:t>Deixa que a graça do teu Batismo frutifique num caminho de </a:t>
            </a:r>
            <a:r>
              <a:rPr lang="pt-BR" sz="2400" dirty="0" smtClean="0"/>
              <a:t>santidade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16 </a:t>
            </a:r>
            <a:r>
              <a:rPr lang="pt-BR" sz="2400" dirty="0"/>
              <a:t>Esta santidade, a que o Senhor te chama, irá crescendo com pequenos </a:t>
            </a:r>
            <a:r>
              <a:rPr lang="pt-BR" sz="2400" dirty="0" smtClean="0"/>
              <a:t>gestos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17 </a:t>
            </a:r>
            <a:r>
              <a:rPr lang="pt-BR" sz="2400" dirty="0"/>
              <a:t> </a:t>
            </a:r>
            <a:r>
              <a:rPr lang="pt-BR" sz="2400" dirty="0" smtClean="0"/>
              <a:t>Realizar </a:t>
            </a:r>
            <a:r>
              <a:rPr lang="pt-BR" sz="2400" dirty="0"/>
              <a:t>ações ordinárias de maneira </a:t>
            </a:r>
            <a:r>
              <a:rPr lang="pt-BR" sz="2400" dirty="0" smtClean="0"/>
              <a:t>extraordinária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18 </a:t>
            </a:r>
            <a:r>
              <a:rPr lang="pt-BR" sz="2400" dirty="0"/>
              <a:t>A</a:t>
            </a:r>
            <a:r>
              <a:rPr lang="pt-BR" sz="2400" dirty="0" smtClean="0"/>
              <a:t>mar </a:t>
            </a:r>
            <a:r>
              <a:rPr lang="pt-BR" sz="2400" dirty="0"/>
              <a:t>como Ele nos amou, Cristo partilha </a:t>
            </a:r>
            <a:r>
              <a:rPr lang="pt-BR" sz="2400" dirty="0" err="1"/>
              <a:t>connosco</a:t>
            </a:r>
            <a:r>
              <a:rPr lang="pt-BR" sz="2400" dirty="0"/>
              <a:t> a sua própria vida ressuscitada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612458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39036" y="470648"/>
            <a:ext cx="753035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b="1" dirty="0">
                <a:hlinkClick r:id="rId2"/>
              </a:rPr>
              <a:t>Capítulo I</a:t>
            </a:r>
            <a:br>
              <a:rPr lang="pt-BR" sz="2400" b="1" dirty="0">
                <a:hlinkClick r:id="rId2"/>
              </a:rPr>
            </a:br>
            <a:r>
              <a:rPr lang="pt-BR" sz="2400" b="1" dirty="0">
                <a:hlinkClick r:id="rId2"/>
              </a:rPr>
              <a:t>A CHAMADA À SANTIDADE</a:t>
            </a:r>
            <a:endParaRPr lang="pt-BR" sz="2400" b="1" dirty="0"/>
          </a:p>
        </p:txBody>
      </p:sp>
      <p:sp>
        <p:nvSpPr>
          <p:cNvPr id="3" name="Retângulo 2"/>
          <p:cNvSpPr/>
          <p:nvPr/>
        </p:nvSpPr>
        <p:spPr>
          <a:xfrm>
            <a:off x="3039036" y="160333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/>
              <a:t>A tua missão em </a:t>
            </a:r>
            <a:r>
              <a:rPr lang="pt-BR" b="1" dirty="0" smtClean="0"/>
              <a:t>Cristo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990600" y="2268825"/>
            <a:ext cx="1019287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19 </a:t>
            </a:r>
            <a:r>
              <a:rPr lang="pt-BR" sz="2400" dirty="0"/>
              <a:t>A</a:t>
            </a:r>
            <a:r>
              <a:rPr lang="pt-BR" sz="2400" dirty="0" smtClean="0"/>
              <a:t> </a:t>
            </a:r>
            <a:r>
              <a:rPr lang="pt-BR" sz="2400" dirty="0"/>
              <a:t>vontade de Deus: a [nossa] </a:t>
            </a:r>
            <a:r>
              <a:rPr lang="pt-BR" sz="2400" dirty="0" smtClean="0"/>
              <a:t>santificação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20 </a:t>
            </a:r>
            <a:r>
              <a:rPr lang="pt-BR" sz="2400" dirty="0"/>
              <a:t>Esta missão tem o seu sentido pleno em Cristo e só se compreende a partir </a:t>
            </a:r>
            <a:r>
              <a:rPr lang="pt-BR" sz="2400" dirty="0" smtClean="0"/>
              <a:t>d’Ele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21 </a:t>
            </a:r>
            <a:r>
              <a:rPr lang="pt-BR" sz="2400" dirty="0"/>
              <a:t>Por conseguinte, «a medida da santidade é dada pela estatura que Cristo alcança em </a:t>
            </a:r>
            <a:r>
              <a:rPr lang="pt-BR" sz="2400" dirty="0" smtClean="0"/>
              <a:t>nós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23 </a:t>
            </a:r>
            <a:r>
              <a:rPr lang="pt-BR" sz="2400" dirty="0"/>
              <a:t>Pede sempre, ao Espírito Santo, o que espera Jesus de ti em cada momento da tua vida e em cada opção que tenhas de tomar, para discernir o lugar que isso ocupa na tua missão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071293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39036" y="470648"/>
            <a:ext cx="753035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b="1" dirty="0">
                <a:hlinkClick r:id="rId2"/>
              </a:rPr>
              <a:t>Capítulo I</a:t>
            </a:r>
            <a:br>
              <a:rPr lang="pt-BR" sz="2400" b="1" dirty="0">
                <a:hlinkClick r:id="rId2"/>
              </a:rPr>
            </a:br>
            <a:r>
              <a:rPr lang="pt-BR" sz="2400" b="1" dirty="0">
                <a:hlinkClick r:id="rId2"/>
              </a:rPr>
              <a:t>A CHAMADA À SANTIDADE</a:t>
            </a:r>
            <a:endParaRPr lang="pt-BR" sz="2400" b="1" dirty="0"/>
          </a:p>
        </p:txBody>
      </p:sp>
      <p:sp>
        <p:nvSpPr>
          <p:cNvPr id="3" name="Retângulo 2"/>
          <p:cNvSpPr/>
          <p:nvPr/>
        </p:nvSpPr>
        <p:spPr>
          <a:xfrm>
            <a:off x="3039036" y="160333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/>
              <a:t>A tua missão em </a:t>
            </a:r>
            <a:r>
              <a:rPr lang="pt-BR" b="1" dirty="0" smtClean="0"/>
              <a:t>Cristo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990600" y="2268825"/>
            <a:ext cx="101928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24 </a:t>
            </a:r>
            <a:r>
              <a:rPr lang="pt-BR" sz="2400" dirty="0"/>
              <a:t>Oxalá consigas identificar a palavra, a mensagem de Jesus que Deus quer dizer ao mundo com a tua vida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7961762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921</Words>
  <Application>Microsoft Office PowerPoint</Application>
  <PresentationFormat>Widescreen</PresentationFormat>
  <Paragraphs>191</Paragraphs>
  <Slides>27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Tahoma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EXORTAÇÃO APOSTÓLICA GAUDETE ET EXSULTATE DO SANTO PADRE FRANCISCO</dc:title>
  <dc:creator>Flavio Castro</dc:creator>
  <cp:lastModifiedBy>Flavio Castro</cp:lastModifiedBy>
  <cp:revision>19</cp:revision>
  <dcterms:created xsi:type="dcterms:W3CDTF">2018-05-17T22:23:00Z</dcterms:created>
  <dcterms:modified xsi:type="dcterms:W3CDTF">2018-05-21T02:11:28Z</dcterms:modified>
</cp:coreProperties>
</file>