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4"/>
  </p:notesMasterIdLst>
  <p:handoutMasterIdLst>
    <p:handoutMasterId r:id="rId35"/>
  </p:handoutMasterIdLst>
  <p:sldIdLst>
    <p:sldId id="1544" r:id="rId2"/>
    <p:sldId id="1887" r:id="rId3"/>
    <p:sldId id="1815" r:id="rId4"/>
    <p:sldId id="1898" r:id="rId5"/>
    <p:sldId id="1845" r:id="rId6"/>
    <p:sldId id="1848" r:id="rId7"/>
    <p:sldId id="1839" r:id="rId8"/>
    <p:sldId id="1885" r:id="rId9"/>
    <p:sldId id="1862" r:id="rId10"/>
    <p:sldId id="1801" r:id="rId11"/>
    <p:sldId id="1886" r:id="rId12"/>
    <p:sldId id="1792" r:id="rId13"/>
    <p:sldId id="1805" r:id="rId14"/>
    <p:sldId id="1827" r:id="rId15"/>
    <p:sldId id="1897" r:id="rId16"/>
    <p:sldId id="1843" r:id="rId17"/>
    <p:sldId id="1896" r:id="rId18"/>
    <p:sldId id="1851" r:id="rId19"/>
    <p:sldId id="1852" r:id="rId20"/>
    <p:sldId id="1893" r:id="rId21"/>
    <p:sldId id="1853" r:id="rId22"/>
    <p:sldId id="1854" r:id="rId23"/>
    <p:sldId id="1855" r:id="rId24"/>
    <p:sldId id="1856" r:id="rId25"/>
    <p:sldId id="1889" r:id="rId26"/>
    <p:sldId id="1895" r:id="rId27"/>
    <p:sldId id="1858" r:id="rId28"/>
    <p:sldId id="1861" r:id="rId29"/>
    <p:sldId id="1882" r:id="rId30"/>
    <p:sldId id="1652" r:id="rId31"/>
    <p:sldId id="1877" r:id="rId32"/>
    <p:sldId id="1888" r:id="rId33"/>
  </p:sldIdLst>
  <p:sldSz cx="9906000" cy="6858000" type="A4"/>
  <p:notesSz cx="6858000" cy="97107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6"/>
    <p:restoredTop sz="94643"/>
  </p:normalViewPr>
  <p:slideViewPr>
    <p:cSldViewPr>
      <p:cViewPr>
        <p:scale>
          <a:sx n="100" d="100"/>
          <a:sy n="100" d="100"/>
        </p:scale>
        <p:origin x="1290" y="1236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88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3C8C2E3-1F10-4494-A55F-40D23B48CC2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x-none" noProof="0"/>
              <a:t>Clique para editar os estilos do texto mestre</a:t>
            </a:r>
          </a:p>
          <a:p>
            <a:pPr lvl="1"/>
            <a:r>
              <a:rPr lang="pt-BR" altLang="x-none" noProof="0"/>
              <a:t>Segundo nível</a:t>
            </a:r>
          </a:p>
          <a:p>
            <a:pPr lvl="2"/>
            <a:r>
              <a:rPr lang="pt-BR" altLang="x-none" noProof="0"/>
              <a:t>Terceiro nível</a:t>
            </a:r>
          </a:p>
          <a:p>
            <a:pPr lvl="3"/>
            <a:r>
              <a:rPr lang="pt-BR" altLang="x-none" noProof="0"/>
              <a:t>Quarto nível</a:t>
            </a:r>
          </a:p>
          <a:p>
            <a:pPr lvl="4"/>
            <a:r>
              <a:rPr lang="pt-BR" altLang="x-none" noProof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107014-DFDC-4635-8BC1-A782D1D29E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61985A9B-93EB-4BF4-91F7-317A59888822}" type="slidenum">
              <a:rPr lang="pt-BR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0E879178-0093-4D88-A821-F970396B3299}" type="slidenum">
              <a:rPr lang="pt-BR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C13FC864-3651-45D8-91D2-CB8BDD23F964}" type="slidenum">
              <a:rPr lang="pt-BR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05B09B-C91E-4A83-BD26-EC0F8B593611}" type="slidenum">
              <a:rPr lang="pt-BR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1" hangingPunct="1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1" hangingPunct="1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01DFC8A5-2057-4FE3-8982-C5C9AA15352C}" type="slidenum">
              <a:rPr lang="pt-BR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DA54F49A-F16E-489D-930F-9EE946DE3E70}" type="slidenum">
              <a:rPr lang="pt-BR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1F8E92E6-B03D-401F-A4B0-DA87ACEE53E9}" type="slidenum">
              <a:rPr lang="pt-BR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48ABF90D-EDA4-425C-90C7-8B3E0641D663}" type="slidenum">
              <a:rPr lang="pt-BR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C90F92AF-F528-4C56-8E3A-A5CF973E1802}" type="slidenum">
              <a:rPr lang="pt-BR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E2166B4-7218-40E0-BEBC-6DC9930526B7}" type="slidenum">
              <a:rPr lang="pt-BR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F2854DA8-FE5C-4BAA-BCE5-9DAAAE670963}" type="slidenum">
              <a:rPr lang="pt-BR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969331F0-4169-49B8-B7EA-EE8ABC8F8007}" type="slidenum">
              <a:rPr lang="pt-BR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D9B7266A-F9D3-44F7-B0A8-6576024BDF87}" type="slidenum">
              <a:rPr lang="pt-BR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pt-BR"/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6 h 1060"/>
              <a:gd name="T2" fmla="*/ 0 w 5760"/>
              <a:gd name="T3" fmla="*/ 2147483646 h 1060"/>
              <a:gd name="T4" fmla="*/ 2147483646 w 5760"/>
              <a:gd name="T5" fmla="*/ 2147483646 h 1060"/>
              <a:gd name="T6" fmla="*/ 2147483646 w 5760"/>
              <a:gd name="T7" fmla="*/ 0 h 1060"/>
              <a:gd name="T8" fmla="*/ 2147483646 w 5760"/>
              <a:gd name="T9" fmla="*/ 0 h 1060"/>
              <a:gd name="T10" fmla="*/ 2147483646 w 5760"/>
              <a:gd name="T11" fmla="*/ 2147483646 h 1060"/>
              <a:gd name="T12" fmla="*/ 2147483646 w 5760"/>
              <a:gd name="T13" fmla="*/ 2147483646 h 1060"/>
              <a:gd name="T14" fmla="*/ 2147483646 w 5760"/>
              <a:gd name="T15" fmla="*/ 2147483646 h 1060"/>
              <a:gd name="T16" fmla="*/ 2147483646 w 5760"/>
              <a:gd name="T17" fmla="*/ 2147483646 h 1060"/>
              <a:gd name="T18" fmla="*/ 2147483646 w 5760"/>
              <a:gd name="T19" fmla="*/ 2147483646 h 1060"/>
              <a:gd name="T20" fmla="*/ 2147483646 w 5760"/>
              <a:gd name="T21" fmla="*/ 2147483646 h 1060"/>
              <a:gd name="T22" fmla="*/ 2147483646 w 5760"/>
              <a:gd name="T23" fmla="*/ 2147483646 h 1060"/>
              <a:gd name="T24" fmla="*/ 2147483646 w 5760"/>
              <a:gd name="T25" fmla="*/ 2147483646 h 1060"/>
              <a:gd name="T26" fmla="*/ 2147483646 w 5760"/>
              <a:gd name="T27" fmla="*/ 2147483646 h 1060"/>
              <a:gd name="T28" fmla="*/ 2147483646 w 5760"/>
              <a:gd name="T29" fmla="*/ 2147483646 h 1060"/>
              <a:gd name="T30" fmla="*/ 2147483646 w 5760"/>
              <a:gd name="T31" fmla="*/ 2147483646 h 1060"/>
              <a:gd name="T32" fmla="*/ 2147483646 w 5760"/>
              <a:gd name="T33" fmla="*/ 2147483646 h 1060"/>
              <a:gd name="T34" fmla="*/ 2147483646 w 5760"/>
              <a:gd name="T35" fmla="*/ 2147483646 h 1060"/>
              <a:gd name="T36" fmla="*/ 2147483646 w 5760"/>
              <a:gd name="T37" fmla="*/ 2147483646 h 1060"/>
              <a:gd name="T38" fmla="*/ 2147483646 w 5760"/>
              <a:gd name="T39" fmla="*/ 2147483646 h 1060"/>
              <a:gd name="T40" fmla="*/ 2147483646 w 5760"/>
              <a:gd name="T41" fmla="*/ 2147483646 h 1060"/>
              <a:gd name="T42" fmla="*/ 2147483646 w 5760"/>
              <a:gd name="T43" fmla="*/ 2147483646 h 1060"/>
              <a:gd name="T44" fmla="*/ 2147483646 w 5760"/>
              <a:gd name="T45" fmla="*/ 2147483646 h 1060"/>
              <a:gd name="T46" fmla="*/ 2147483646 w 5760"/>
              <a:gd name="T47" fmla="*/ 2147483646 h 1060"/>
              <a:gd name="T48" fmla="*/ 2147483646 w 5760"/>
              <a:gd name="T49" fmla="*/ 2147483646 h 1060"/>
              <a:gd name="T50" fmla="*/ 2147483646 w 5760"/>
              <a:gd name="T51" fmla="*/ 2147483646 h 1060"/>
              <a:gd name="T52" fmla="*/ 2147483646 w 5760"/>
              <a:gd name="T53" fmla="*/ 2147483646 h 1060"/>
              <a:gd name="T54" fmla="*/ 0 w 5760"/>
              <a:gd name="T55" fmla="*/ 2147483646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6 h 673"/>
              <a:gd name="T2" fmla="*/ 0 w 5284"/>
              <a:gd name="T3" fmla="*/ 2147483646 h 673"/>
              <a:gd name="T4" fmla="*/ 2147483646 w 5284"/>
              <a:gd name="T5" fmla="*/ 2147483646 h 673"/>
              <a:gd name="T6" fmla="*/ 2147483646 w 5284"/>
              <a:gd name="T7" fmla="*/ 2147483646 h 673"/>
              <a:gd name="T8" fmla="*/ 2147483646 w 5284"/>
              <a:gd name="T9" fmla="*/ 2147483646 h 673"/>
              <a:gd name="T10" fmla="*/ 2147483646 w 5284"/>
              <a:gd name="T11" fmla="*/ 2147483646 h 673"/>
              <a:gd name="T12" fmla="*/ 2147483646 w 5284"/>
              <a:gd name="T13" fmla="*/ 2147483646 h 673"/>
              <a:gd name="T14" fmla="*/ 2147483646 w 5284"/>
              <a:gd name="T15" fmla="*/ 2147483646 h 673"/>
              <a:gd name="T16" fmla="*/ 2147483646 w 5284"/>
              <a:gd name="T17" fmla="*/ 2147483646 h 673"/>
              <a:gd name="T18" fmla="*/ 2147483646 w 5284"/>
              <a:gd name="T19" fmla="*/ 2147483646 h 673"/>
              <a:gd name="T20" fmla="*/ 2147483646 w 5284"/>
              <a:gd name="T21" fmla="*/ 2147483646 h 673"/>
              <a:gd name="T22" fmla="*/ 2147483646 w 5284"/>
              <a:gd name="T23" fmla="*/ 2147483646 h 673"/>
              <a:gd name="T24" fmla="*/ 2147483646 w 5284"/>
              <a:gd name="T25" fmla="*/ 2147483646 h 673"/>
              <a:gd name="T26" fmla="*/ 2147483646 w 5284"/>
              <a:gd name="T27" fmla="*/ 2147483646 h 673"/>
              <a:gd name="T28" fmla="*/ 2147483646 w 5284"/>
              <a:gd name="T29" fmla="*/ 2147483646 h 673"/>
              <a:gd name="T30" fmla="*/ 2147483646 w 5284"/>
              <a:gd name="T31" fmla="*/ 2147483646 h 673"/>
              <a:gd name="T32" fmla="*/ 2147483646 w 5284"/>
              <a:gd name="T33" fmla="*/ 2147483646 h 673"/>
              <a:gd name="T34" fmla="*/ 2147483646 w 5284"/>
              <a:gd name="T35" fmla="*/ 2147483646 h 673"/>
              <a:gd name="T36" fmla="*/ 2147483646 w 5284"/>
              <a:gd name="T37" fmla="*/ 2147483646 h 673"/>
              <a:gd name="T38" fmla="*/ 2147483646 w 5284"/>
              <a:gd name="T39" fmla="*/ 2147483646 h 673"/>
              <a:gd name="T40" fmla="*/ 2147483646 w 5284"/>
              <a:gd name="T41" fmla="*/ 2147483646 h 673"/>
              <a:gd name="T42" fmla="*/ 2147483646 w 5284"/>
              <a:gd name="T43" fmla="*/ 2147483646 h 673"/>
              <a:gd name="T44" fmla="*/ 2147483646 w 5284"/>
              <a:gd name="T45" fmla="*/ 2147483646 h 673"/>
              <a:gd name="T46" fmla="*/ 2147483646 w 5284"/>
              <a:gd name="T47" fmla="*/ 2147483646 h 673"/>
              <a:gd name="T48" fmla="*/ 2147483646 w 5284"/>
              <a:gd name="T49" fmla="*/ 2147483646 h 673"/>
              <a:gd name="T50" fmla="*/ 2147483646 w 5284"/>
              <a:gd name="T51" fmla="*/ 2147483646 h 673"/>
              <a:gd name="T52" fmla="*/ 2147483646 w 5284"/>
              <a:gd name="T53" fmla="*/ 0 h 673"/>
              <a:gd name="T54" fmla="*/ 2147483646 w 5284"/>
              <a:gd name="T55" fmla="*/ 0 h 673"/>
              <a:gd name="T56" fmla="*/ 2147483646 w 5284"/>
              <a:gd name="T57" fmla="*/ 2147483646 h 673"/>
              <a:gd name="T58" fmla="*/ 2147483646 w 5284"/>
              <a:gd name="T59" fmla="*/ 2147483646 h 673"/>
              <a:gd name="T60" fmla="*/ 2147483646 w 5284"/>
              <a:gd name="T61" fmla="*/ 2147483646 h 673"/>
              <a:gd name="T62" fmla="*/ 2147483646 w 5284"/>
              <a:gd name="T63" fmla="*/ 2147483646 h 673"/>
              <a:gd name="T64" fmla="*/ 2147483646 w 5284"/>
              <a:gd name="T65" fmla="*/ 2147483646 h 673"/>
              <a:gd name="T66" fmla="*/ 2147483646 w 5284"/>
              <a:gd name="T67" fmla="*/ 2147483646 h 673"/>
              <a:gd name="T68" fmla="*/ 2147483646 w 5284"/>
              <a:gd name="T69" fmla="*/ 2147483646 h 673"/>
              <a:gd name="T70" fmla="*/ 2147483646 w 5284"/>
              <a:gd name="T71" fmla="*/ 2147483646 h 673"/>
              <a:gd name="T72" fmla="*/ 2147483646 w 5284"/>
              <a:gd name="T73" fmla="*/ 2147483646 h 673"/>
              <a:gd name="T74" fmla="*/ 2147483646 w 5284"/>
              <a:gd name="T75" fmla="*/ 2147483646 h 673"/>
              <a:gd name="T76" fmla="*/ 2147483646 w 5284"/>
              <a:gd name="T77" fmla="*/ 2147483646 h 673"/>
              <a:gd name="T78" fmla="*/ 2147483646 w 5284"/>
              <a:gd name="T79" fmla="*/ 2147483646 h 673"/>
              <a:gd name="T80" fmla="*/ 2147483646 w 5284"/>
              <a:gd name="T81" fmla="*/ 2147483646 h 673"/>
              <a:gd name="T82" fmla="*/ 2147483646 w 5284"/>
              <a:gd name="T83" fmla="*/ 2147483646 h 673"/>
              <a:gd name="T84" fmla="*/ 2147483646 w 5284"/>
              <a:gd name="T85" fmla="*/ 2147483646 h 673"/>
              <a:gd name="T86" fmla="*/ 0 w 5284"/>
              <a:gd name="T87" fmla="*/ 2147483646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6 h 286"/>
              <a:gd name="T4" fmla="*/ 2147483646 w 2884"/>
              <a:gd name="T5" fmla="*/ 2147483646 h 286"/>
              <a:gd name="T6" fmla="*/ 2147483646 w 2884"/>
              <a:gd name="T7" fmla="*/ 2147483646 h 286"/>
              <a:gd name="T8" fmla="*/ 2147483646 w 2884"/>
              <a:gd name="T9" fmla="*/ 2147483646 h 286"/>
              <a:gd name="T10" fmla="*/ 2147483646 w 2884"/>
              <a:gd name="T11" fmla="*/ 2147483646 h 286"/>
              <a:gd name="T12" fmla="*/ 2147483646 w 2884"/>
              <a:gd name="T13" fmla="*/ 2147483646 h 286"/>
              <a:gd name="T14" fmla="*/ 2147483646 w 2884"/>
              <a:gd name="T15" fmla="*/ 2147483646 h 286"/>
              <a:gd name="T16" fmla="*/ 2147483646 w 2884"/>
              <a:gd name="T17" fmla="*/ 2147483646 h 286"/>
              <a:gd name="T18" fmla="*/ 2147483646 w 2884"/>
              <a:gd name="T19" fmla="*/ 2147483646 h 286"/>
              <a:gd name="T20" fmla="*/ 2147483646 w 2884"/>
              <a:gd name="T21" fmla="*/ 2147483646 h 286"/>
              <a:gd name="T22" fmla="*/ 2147483646 w 2884"/>
              <a:gd name="T23" fmla="*/ 2147483646 h 286"/>
              <a:gd name="T24" fmla="*/ 2147483646 w 2884"/>
              <a:gd name="T25" fmla="*/ 2147483646 h 286"/>
              <a:gd name="T26" fmla="*/ 2147483646 w 2884"/>
              <a:gd name="T27" fmla="*/ 2147483646 h 286"/>
              <a:gd name="T28" fmla="*/ 2147483646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s-EC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6" grpId="1" animBg="1"/>
      <p:bldP spid="31746" grpId="2" animBg="1"/>
      <p:bldP spid="31746" grpId="3" animBg="1"/>
      <p:bldP spid="31746" grpId="4" animBg="1"/>
      <p:bldP spid="31746" grpId="5" animBg="1"/>
      <p:bldP spid="31746" grpId="6" animBg="1"/>
      <p:bldP spid="31746" grpId="7" animBg="1"/>
      <p:bldP spid="31746" grpId="8" animBg="1"/>
      <p:bldP spid="31746" grpId="9" animBg="1"/>
      <p:bldP spid="31746" grpId="10" animBg="1"/>
      <p:bldP spid="31746" grpId="11" animBg="1"/>
      <p:bldP spid="31746" grpId="12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bit.ly/2Fp0x9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N8ubn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Ikptmg" TargetMode="External"/><Relationship Id="rId2" Type="http://schemas.openxmlformats.org/officeDocument/2006/relationships/hyperlink" Target="https://bit.ly/2GzvWsL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bit.ly/2IrZHh9" TargetMode="External"/><Relationship Id="rId7" Type="http://schemas.openxmlformats.org/officeDocument/2006/relationships/hyperlink" Target="https://bit.ly/2F7hg27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bit.ly/2ETqIVC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s://bit.ly/2GK1cVa" TargetMode="External"/><Relationship Id="rId9" Type="http://schemas.openxmlformats.org/officeDocument/2006/relationships/hyperlink" Target="https://bit.ly/2Il8IaI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iepecdg.com.br/uploads/artigos/SSRN-id2479685.pdf" TargetMode="Externa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data.worldbank.org/indicator/SI.POV.GINI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acebook.com/auditoriacidada.pagin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goo.gl/HdgD1q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gU6X7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oo.gl/VWZgV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34938" y="-158750"/>
            <a:ext cx="9777412" cy="6802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BR" sz="3200" u="sng">
              <a:solidFill>
                <a:srgbClr val="FFFF00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4400" i="1" u="sng">
              <a:solidFill>
                <a:srgbClr val="FFFF00"/>
              </a:solidFill>
            </a:endParaRPr>
          </a:p>
          <a:p>
            <a:pPr algn="ctr"/>
            <a:endParaRPr lang="pt-BR" sz="3000" b="0" i="1" u="sng">
              <a:solidFill>
                <a:srgbClr val="FFFF00"/>
              </a:solidFill>
            </a:endParaRPr>
          </a:p>
          <a:p>
            <a:pPr algn="ctr"/>
            <a:endParaRPr lang="pt-BR" sz="3000" b="0" i="1" u="sng">
              <a:solidFill>
                <a:srgbClr val="FFFF00"/>
              </a:solidFill>
            </a:endParaRPr>
          </a:p>
          <a:p>
            <a:pPr algn="ctr"/>
            <a:endParaRPr lang="pt-BR" sz="3000" b="0" i="1" u="sng">
              <a:solidFill>
                <a:srgbClr val="FFFF00"/>
              </a:solidFill>
            </a:endParaRPr>
          </a:p>
          <a:p>
            <a:pPr algn="ctr"/>
            <a:endParaRPr lang="pt-BR" sz="3000" b="0" i="1" u="sng">
              <a:solidFill>
                <a:srgbClr val="FFFF00"/>
              </a:solidFill>
            </a:endParaRPr>
          </a:p>
          <a:p>
            <a:pPr algn="ctr"/>
            <a:endParaRPr lang="pt-BR" sz="2700" u="sng">
              <a:solidFill>
                <a:srgbClr val="FFFF00"/>
              </a:solidFill>
            </a:endParaRPr>
          </a:p>
          <a:p>
            <a:pPr algn="ctr" eaLnBrk="1" hangingPunct="1"/>
            <a:endParaRPr lang="en-US" sz="2500" b="0" i="1">
              <a:solidFill>
                <a:srgbClr val="FFFFFF"/>
              </a:solidFill>
              <a:latin typeface="Tahoma" pitchFamily="34" charset="0"/>
            </a:endParaRPr>
          </a:p>
          <a:p>
            <a:pPr algn="ctr" eaLnBrk="1" hangingPunct="1"/>
            <a:endParaRPr lang="en-US" sz="2500" b="0" i="1">
              <a:solidFill>
                <a:srgbClr val="FFFFFF"/>
              </a:solidFill>
              <a:latin typeface="Tahoma" pitchFamily="34" charset="0"/>
            </a:endParaRPr>
          </a:p>
          <a:p>
            <a:pPr algn="ctr" eaLnBrk="1" hangingPunct="1"/>
            <a:endParaRPr lang="en-US" sz="2500" b="0" i="1">
              <a:solidFill>
                <a:srgbClr val="FFFFFF"/>
              </a:solidFill>
              <a:latin typeface="Tahoma" pitchFamily="34" charset="0"/>
            </a:endParaRPr>
          </a:p>
          <a:p>
            <a:pPr algn="ctr" eaLnBrk="1" hangingPunct="1"/>
            <a:endParaRPr lang="pt-BR" sz="1800">
              <a:solidFill>
                <a:srgbClr val="92D050"/>
              </a:solidFill>
              <a:latin typeface="Tahoma" pitchFamily="34" charset="0"/>
            </a:endParaRPr>
          </a:p>
          <a:p>
            <a:pPr algn="ctr" eaLnBrk="1" hangingPunct="1"/>
            <a:endParaRPr lang="pt-BR" sz="1800">
              <a:solidFill>
                <a:srgbClr val="92D050"/>
              </a:solidFill>
              <a:latin typeface="Tahoma" pitchFamily="34" charset="0"/>
            </a:endParaRPr>
          </a:p>
          <a:p>
            <a:pPr eaLnBrk="1" hangingPunct="1"/>
            <a:endParaRPr lang="pt-PT" sz="2000" b="0">
              <a:solidFill>
                <a:srgbClr val="92D050"/>
              </a:solidFill>
              <a:latin typeface="Tahoma" pitchFamily="34" charset="0"/>
            </a:endParaRPr>
          </a:p>
          <a:p>
            <a:pPr eaLnBrk="1" hangingPunct="1"/>
            <a:r>
              <a:rPr lang="pt-PT" sz="2000" b="0">
                <a:solidFill>
                  <a:srgbClr val="92D050"/>
                </a:solidFill>
                <a:latin typeface="Tahoma" pitchFamily="34" charset="0"/>
              </a:rPr>
              <a:t>FÓRUM DAS PASTORAIS SOCIAIS DA REGIÃO BELÉM</a:t>
            </a:r>
          </a:p>
          <a:p>
            <a:pPr eaLnBrk="1" hangingPunct="1"/>
            <a:r>
              <a:rPr lang="pt-PT" sz="2000" b="0">
                <a:solidFill>
                  <a:srgbClr val="92D050"/>
                </a:solidFill>
                <a:latin typeface="Tahoma" pitchFamily="34" charset="0"/>
              </a:rPr>
              <a:t>São Paulo, 06 de maio de 2019</a:t>
            </a:r>
          </a:p>
          <a:p>
            <a:pPr algn="ctr" eaLnBrk="1" hangingPunct="1"/>
            <a:endParaRPr lang="pt-PT" sz="2000" b="0">
              <a:solidFill>
                <a:srgbClr val="92D050"/>
              </a:solidFill>
              <a:latin typeface="Tahoma" pitchFamily="34" charset="0"/>
            </a:endParaRPr>
          </a:p>
        </p:txBody>
      </p:sp>
      <p:sp>
        <p:nvSpPr>
          <p:cNvPr id="2" name="CaixaDeTexto 3"/>
          <p:cNvSpPr txBox="1">
            <a:spLocks noChangeArrowheads="1"/>
          </p:cNvSpPr>
          <p:nvPr/>
        </p:nvSpPr>
        <p:spPr bwMode="auto">
          <a:xfrm flipH="1">
            <a:off x="415925" y="2133600"/>
            <a:ext cx="92170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pt-BR" sz="800">
              <a:solidFill>
                <a:schemeClr val="tx1"/>
              </a:solidFill>
              <a:latin typeface="Tahoma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pt-BR" sz="900">
              <a:solidFill>
                <a:schemeClr val="tx1"/>
              </a:solidFill>
              <a:latin typeface="Tahoma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pt-BR" sz="3200">
              <a:solidFill>
                <a:schemeClr val="tx1"/>
              </a:solidFill>
              <a:latin typeface="Tahoma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pt-BR" sz="2800">
                <a:solidFill>
                  <a:schemeClr val="tx1"/>
                </a:solidFill>
                <a:latin typeface="Tahoma" pitchFamily="34" charset="0"/>
              </a:rPr>
              <a:t> </a:t>
            </a:r>
          </a:p>
          <a:p>
            <a:pPr algn="ctr" eaLnBrk="1" hangingPunct="1">
              <a:lnSpc>
                <a:spcPct val="120000"/>
              </a:lnSpc>
            </a:pPr>
            <a:r>
              <a:rPr lang="pt-BR" sz="2800">
                <a:solidFill>
                  <a:schemeClr val="tx1"/>
                </a:solidFill>
                <a:latin typeface="Tahoma" pitchFamily="34" charset="0"/>
              </a:rPr>
              <a:t>DÍVIDA PÚBLICA E A</a:t>
            </a:r>
          </a:p>
          <a:p>
            <a:pPr algn="ctr" eaLnBrk="1" hangingPunct="1">
              <a:lnSpc>
                <a:spcPct val="120000"/>
              </a:lnSpc>
            </a:pPr>
            <a:r>
              <a:rPr lang="pt-BR" sz="2800">
                <a:solidFill>
                  <a:schemeClr val="tx1"/>
                </a:solidFill>
                <a:latin typeface="Tahoma" pitchFamily="34" charset="0"/>
              </a:rPr>
              <a:t>A PREVIDÊNCIA </a:t>
            </a:r>
          </a:p>
        </p:txBody>
      </p:sp>
      <p:pic>
        <p:nvPicPr>
          <p:cNvPr id="205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" y="476250"/>
            <a:ext cx="21050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" y="20638"/>
            <a:ext cx="6742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7473950" y="4292600"/>
            <a:ext cx="2592388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0">
                <a:hlinkClick r:id="rId3"/>
              </a:rPr>
              <a:t>www.auditoriacidada.org.br</a:t>
            </a:r>
            <a:endParaRPr lang="en-US" sz="1600" b="0"/>
          </a:p>
          <a:p>
            <a:pPr eaLnBrk="1" hangingPunct="1"/>
            <a:endParaRPr lang="en-US"/>
          </a:p>
          <a:p>
            <a:pPr eaLnBrk="1" hangingPunct="1"/>
            <a:r>
              <a:rPr lang="pt-BR" sz="2000" b="0">
                <a:solidFill>
                  <a:srgbClr val="FFFF00"/>
                </a:solidFill>
                <a:latin typeface="Tahoma" pitchFamily="34" charset="0"/>
              </a:rPr>
              <a:t>Explicação: </a:t>
            </a:r>
          </a:p>
          <a:p>
            <a:pPr eaLnBrk="1" hangingPunct="1"/>
            <a:r>
              <a:rPr lang="pt-BR" sz="2000" b="0">
                <a:solidFill>
                  <a:srgbClr val="FFFF00"/>
                </a:solidFill>
                <a:latin typeface="Tahoma" pitchFamily="34" charset="0"/>
              </a:rPr>
              <a:t>Porque somamos Juros e Amortizações </a:t>
            </a:r>
          </a:p>
          <a:p>
            <a:pPr eaLnBrk="1" hangingPunct="1"/>
            <a:r>
              <a:rPr lang="pt-BR" sz="1600" b="0">
                <a:hlinkClick r:id="rId4"/>
              </a:rPr>
              <a:t>https://bit.ly/2Fp0x9C</a:t>
            </a:r>
            <a:r>
              <a:rPr lang="pt-BR" sz="1600" b="0"/>
              <a:t> 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560388" y="1052513"/>
            <a:ext cx="9145587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</a:pPr>
            <a:endParaRPr lang="pt-BR" sz="4000">
              <a:solidFill>
                <a:srgbClr val="FEA022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pt-BR" sz="4000">
              <a:solidFill>
                <a:srgbClr val="FF67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291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50" y="549275"/>
            <a:ext cx="9142413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273050" y="5229225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b="0">
                <a:solidFill>
                  <a:srgbClr val="94C600"/>
                </a:solidFill>
                <a:latin typeface="Tahoma" pitchFamily="34" charset="0"/>
              </a:rPr>
              <a:t>Ver artigo: </a:t>
            </a:r>
          </a:p>
          <a:p>
            <a:pPr algn="ctr" eaLnBrk="1" hangingPunct="1"/>
            <a:r>
              <a:rPr lang="pt-BR" altLang="en-US" b="0">
                <a:solidFill>
                  <a:srgbClr val="94C600"/>
                </a:solidFill>
                <a:latin typeface="Tahoma" pitchFamily="34" charset="0"/>
              </a:rPr>
              <a:t>“</a:t>
            </a:r>
            <a:r>
              <a:rPr lang="pt-BR" b="0">
                <a:solidFill>
                  <a:srgbClr val="94C600"/>
                </a:solidFill>
                <a:latin typeface="Tahoma" pitchFamily="34" charset="0"/>
              </a:rPr>
              <a:t>ORÇAMENTO 2019 REVELA QUE O ROMBO ESTÁ NO GASTO COM A DÍVIDA PÚBLICA</a:t>
            </a:r>
            <a:r>
              <a:rPr lang="pt-BR" altLang="en-US" b="0">
                <a:solidFill>
                  <a:srgbClr val="94C600"/>
                </a:solidFill>
                <a:latin typeface="Tahoma" pitchFamily="34" charset="0"/>
              </a:rPr>
              <a:t>”</a:t>
            </a:r>
            <a:r>
              <a:rPr lang="pt-BR" b="0">
                <a:solidFill>
                  <a:srgbClr val="94C600"/>
                </a:solidFill>
                <a:latin typeface="Tahoma" pitchFamily="34" charset="0"/>
              </a:rPr>
              <a:t> </a:t>
            </a:r>
          </a:p>
          <a:p>
            <a:pPr algn="ctr" eaLnBrk="1" hangingPunct="1"/>
            <a:r>
              <a:rPr lang="pt-BR" b="0">
                <a:solidFill>
                  <a:srgbClr val="94C600"/>
                </a:solidFill>
                <a:latin typeface="Tahoma" pitchFamily="34" charset="0"/>
                <a:hlinkClick r:id="rId3"/>
              </a:rPr>
              <a:t>https://bit.ly/2N8ubn0</a:t>
            </a:r>
            <a:r>
              <a:rPr lang="pt-BR" b="0">
                <a:solidFill>
                  <a:srgbClr val="94C600"/>
                </a:solidFill>
                <a:latin typeface="Tahoma" pitchFamily="34" charset="0"/>
              </a:rPr>
              <a:t> 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560388" y="404813"/>
            <a:ext cx="9145587" cy="849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</a:pPr>
            <a:endParaRPr lang="pt-BR" sz="3600">
              <a:solidFill>
                <a:srgbClr val="FF6700"/>
              </a:solidFill>
              <a:latin typeface="Tahoma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pt-BR" sz="3200">
                <a:solidFill>
                  <a:srgbClr val="94C600"/>
                </a:solidFill>
                <a:latin typeface="Tahoma" pitchFamily="34" charset="0"/>
              </a:rPr>
              <a:t>GRANDE CAPITAL JÁ NÃO QUER </a:t>
            </a:r>
            <a:r>
              <a:rPr lang="pt-BR" altLang="en-US" sz="3200">
                <a:solidFill>
                  <a:srgbClr val="94C600"/>
                </a:solidFill>
                <a:latin typeface="Tahoma" pitchFamily="34" charset="0"/>
              </a:rPr>
              <a:t>“</a:t>
            </a:r>
            <a:r>
              <a:rPr lang="pt-BR" sz="3200">
                <a:solidFill>
                  <a:srgbClr val="94C600"/>
                </a:solidFill>
                <a:latin typeface="Tahoma" pitchFamily="34" charset="0"/>
              </a:rPr>
              <a:t>APENAS</a:t>
            </a:r>
            <a:r>
              <a:rPr lang="pt-BR" altLang="en-US" sz="3200">
                <a:solidFill>
                  <a:srgbClr val="94C600"/>
                </a:solidFill>
                <a:latin typeface="Tahoma" pitchFamily="34" charset="0"/>
              </a:rPr>
              <a:t>”</a:t>
            </a:r>
            <a:r>
              <a:rPr lang="pt-BR" sz="3200">
                <a:solidFill>
                  <a:srgbClr val="94C600"/>
                </a:solidFill>
                <a:latin typeface="Tahoma" pitchFamily="34" charset="0"/>
              </a:rPr>
              <a:t>  OS JUROS DA DÍVIDA, MAS SE APODERA DIRETAMENTE DA ARRECADAÇÃO</a:t>
            </a:r>
          </a:p>
          <a:p>
            <a:pPr algn="ctr" eaLnBrk="1" hangingPunct="1">
              <a:lnSpc>
                <a:spcPct val="120000"/>
              </a:lnSpc>
            </a:pPr>
            <a:endParaRPr lang="pt-BR" sz="3200">
              <a:solidFill>
                <a:srgbClr val="94C600"/>
              </a:solidFill>
              <a:latin typeface="Tahoma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pt-BR" sz="3200">
                <a:solidFill>
                  <a:srgbClr val="FF6700"/>
                </a:solidFill>
                <a:latin typeface="Tahoma" pitchFamily="34" charset="0"/>
              </a:rPr>
              <a:t>Novo ESQUEMA FRAUDULENTO da chamada </a:t>
            </a:r>
            <a:r>
              <a:rPr lang="pt-BR" altLang="en-US" sz="3200">
                <a:solidFill>
                  <a:srgbClr val="FF6700"/>
                </a:solidFill>
                <a:latin typeface="Tahoma" pitchFamily="34" charset="0"/>
              </a:rPr>
              <a:t>“</a:t>
            </a:r>
            <a:r>
              <a:rPr lang="pt-BR" sz="3200">
                <a:solidFill>
                  <a:srgbClr val="FF6700"/>
                </a:solidFill>
                <a:latin typeface="Tahoma" pitchFamily="34" charset="0"/>
              </a:rPr>
              <a:t>Securitização de Créditos Públicos</a:t>
            </a:r>
            <a:r>
              <a:rPr lang="pt-BR" altLang="en-US" sz="3200">
                <a:solidFill>
                  <a:srgbClr val="FF6700"/>
                </a:solidFill>
                <a:latin typeface="Tahoma" pitchFamily="34" charset="0"/>
              </a:rPr>
              <a:t>”</a:t>
            </a:r>
            <a:r>
              <a:rPr lang="pt-BR" sz="3200">
                <a:solidFill>
                  <a:srgbClr val="FF6700"/>
                </a:solidFill>
                <a:latin typeface="Tahoma" pitchFamily="34" charset="0"/>
              </a:rPr>
              <a:t> escancara o desvio de recursos para bancos privilegiados</a:t>
            </a:r>
          </a:p>
          <a:p>
            <a:pPr algn="ctr" eaLnBrk="1" hangingPunct="1">
              <a:lnSpc>
                <a:spcPct val="120000"/>
              </a:lnSpc>
            </a:pPr>
            <a:r>
              <a:rPr lang="pt-BR" sz="3200">
                <a:solidFill>
                  <a:schemeClr val="tx1"/>
                </a:solidFill>
                <a:latin typeface="Tahoma" pitchFamily="34" charset="0"/>
              </a:rPr>
              <a:t>PLP 459/2017 </a:t>
            </a:r>
            <a:r>
              <a:rPr lang="pt-BR" b="0">
                <a:solidFill>
                  <a:schemeClr val="tx1"/>
                </a:solidFill>
                <a:latin typeface="Tahoma" pitchFamily="34" charset="0"/>
              </a:rPr>
              <a:t>(PLS 204/2016 no Senado) </a:t>
            </a:r>
          </a:p>
          <a:p>
            <a:pPr algn="ctr" eaLnBrk="1" hangingPunct="1">
              <a:lnSpc>
                <a:spcPct val="120000"/>
              </a:lnSpc>
            </a:pPr>
            <a:endParaRPr lang="pt-BR" b="0">
              <a:solidFill>
                <a:srgbClr val="FF6700"/>
              </a:solidFill>
              <a:latin typeface="Tahoma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pt-BR" sz="3600">
                <a:solidFill>
                  <a:srgbClr val="FF6700"/>
                </a:solidFill>
                <a:latin typeface="Tahoma" pitchFamily="34" charset="0"/>
              </a:rPr>
              <a:t>  </a:t>
            </a:r>
          </a:p>
          <a:p>
            <a:pPr algn="ctr" eaLnBrk="1" hangingPunct="1">
              <a:lnSpc>
                <a:spcPct val="120000"/>
              </a:lnSpc>
            </a:pPr>
            <a:endParaRPr lang="pt-BR" sz="3600">
              <a:solidFill>
                <a:srgbClr val="FF6700"/>
              </a:solidFill>
              <a:latin typeface="Tahoma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pt-BR" sz="3600" b="0">
              <a:solidFill>
                <a:schemeClr val="tx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50" y="115888"/>
            <a:ext cx="911542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273050" y="4076700"/>
            <a:ext cx="92170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Wingdings" pitchFamily="2" charset="2"/>
              <a:buChar char="ü"/>
            </a:pPr>
            <a:r>
              <a:rPr lang="pt-BR" b="0" i="1">
                <a:solidFill>
                  <a:srgbClr val="94C600"/>
                </a:solidFill>
                <a:latin typeface="Tahoma" pitchFamily="34" charset="0"/>
              </a:rPr>
              <a:t>Nova Previdência</a:t>
            </a:r>
          </a:p>
          <a:p>
            <a:pPr marL="342900" indent="-342900" eaLnBrk="1" hangingPunct="1">
              <a:buFont typeface="Wingdings" pitchFamily="2" charset="2"/>
              <a:buChar char="ü"/>
            </a:pPr>
            <a:r>
              <a:rPr lang="pt-BR" b="0" i="1">
                <a:solidFill>
                  <a:srgbClr val="94C600"/>
                </a:solidFill>
                <a:latin typeface="Tahoma" pitchFamily="34" charset="0"/>
              </a:rPr>
              <a:t>Mudança no Sistema Tributário</a:t>
            </a:r>
          </a:p>
          <a:p>
            <a:pPr marL="342900" indent="-342900" eaLnBrk="1" hangingPunct="1">
              <a:buFont typeface="Wingdings" pitchFamily="2" charset="2"/>
              <a:buChar char="ü"/>
            </a:pPr>
            <a:r>
              <a:rPr lang="pt-BR" b="0" i="1">
                <a:solidFill>
                  <a:srgbClr val="94C600"/>
                </a:solidFill>
                <a:latin typeface="Tahoma" pitchFamily="34" charset="0"/>
              </a:rPr>
              <a:t>Ambicioso programa de Privatizações</a:t>
            </a:r>
          </a:p>
          <a:p>
            <a:pPr marL="342900" indent="-342900" eaLnBrk="1" hangingPunct="1">
              <a:buFont typeface="Wingdings" pitchFamily="2" charset="2"/>
              <a:buChar char="ü"/>
            </a:pPr>
            <a:r>
              <a:rPr lang="pt-BR" b="0" i="1">
                <a:solidFill>
                  <a:srgbClr val="94C600"/>
                </a:solidFill>
                <a:latin typeface="Tahoma" pitchFamily="34" charset="0"/>
              </a:rPr>
              <a:t>Liberação Comercial</a:t>
            </a:r>
          </a:p>
          <a:p>
            <a:pPr marL="342900" indent="-342900" eaLnBrk="1" hangingPunct="1">
              <a:buFont typeface="Wingdings" pitchFamily="2" charset="2"/>
              <a:buChar char="ü"/>
            </a:pPr>
            <a:r>
              <a:rPr lang="pt-BR" b="0" i="1">
                <a:solidFill>
                  <a:srgbClr val="94C600"/>
                </a:solidFill>
                <a:latin typeface="Tahoma" pitchFamily="34" charset="0"/>
              </a:rPr>
              <a:t>Redução e racionalização dos subsídios concedidos pela União</a:t>
            </a:r>
          </a:p>
          <a:p>
            <a:pPr marL="342900" indent="-342900" eaLnBrk="1" hangingPunct="1">
              <a:buFont typeface="Wingdings" pitchFamily="2" charset="2"/>
              <a:buChar char="ü"/>
            </a:pPr>
            <a:r>
              <a:rPr lang="pt-BR" b="0" i="1">
                <a:solidFill>
                  <a:srgbClr val="94C600"/>
                </a:solidFill>
                <a:latin typeface="Tahoma" pitchFamily="34" charset="0"/>
              </a:rPr>
              <a:t>Autonomia do Banco Central</a:t>
            </a:r>
          </a:p>
          <a:p>
            <a:pPr marL="342900" indent="-342900" eaLnBrk="1" hangingPunct="1">
              <a:buFont typeface="Wingdings" pitchFamily="2" charset="2"/>
              <a:buChar char="ü"/>
            </a:pPr>
            <a:r>
              <a:rPr lang="pt-BR" b="0" i="1">
                <a:solidFill>
                  <a:srgbClr val="94C600"/>
                </a:solidFill>
                <a:latin typeface="Tahoma" pitchFamily="34" charset="0"/>
              </a:rPr>
              <a:t>Reforma Administrativa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27"/>
          <p:cNvSpPr txBox="1">
            <a:spLocks noChangeArrowheads="1"/>
          </p:cNvSpPr>
          <p:nvPr/>
        </p:nvSpPr>
        <p:spPr bwMode="auto">
          <a:xfrm>
            <a:off x="273050" y="115888"/>
            <a:ext cx="9793288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>
                <a:solidFill>
                  <a:srgbClr val="92D050"/>
                </a:solidFill>
                <a:latin typeface="Tahoma" pitchFamily="34" charset="0"/>
              </a:rPr>
              <a:t>A PREVIDÊNCIA SOCIAL É O NOSSO PRINCIPAL PATRIMÔNIO SOCIAL</a:t>
            </a:r>
          </a:p>
          <a:p>
            <a:pPr algn="ctr"/>
            <a:endParaRPr lang="pt-BR" sz="1200">
              <a:solidFill>
                <a:srgbClr val="92D050"/>
              </a:solidFill>
              <a:latin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pitchFamily="34" charset="0"/>
              </a:rPr>
              <a:t>Modelo de Previdência Social baseado na solidariedade e universalidade</a:t>
            </a:r>
          </a:p>
          <a:p>
            <a:pPr>
              <a:buFont typeface="Arial" pitchFamily="34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pitchFamily="34" charset="0"/>
              </a:rPr>
              <a:t>Aprovado por unanimidade em 1988</a:t>
            </a:r>
          </a:p>
          <a:p>
            <a:pPr>
              <a:buFont typeface="Arial" pitchFamily="34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pitchFamily="34" charset="0"/>
              </a:rPr>
              <a:t>Principal programa social do Brasil</a:t>
            </a:r>
          </a:p>
          <a:p>
            <a:pPr>
              <a:buFont typeface="Arial" pitchFamily="34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pitchFamily="34" charset="0"/>
              </a:rPr>
              <a:t>Atende a mais de 100 milhões de pessoas</a:t>
            </a:r>
          </a:p>
          <a:p>
            <a:pPr>
              <a:buFont typeface="Arial" pitchFamily="34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pitchFamily="34" charset="0"/>
              </a:rPr>
              <a:t>Sistema Integrado - Seguridade Social – engloba Previdência, Saúde e Assistência Social (Art. 194 da CF)</a:t>
            </a:r>
          </a:p>
          <a:p>
            <a:pPr>
              <a:buFont typeface="Arial" pitchFamily="34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pitchFamily="34" charset="0"/>
              </a:rPr>
              <a:t>Toda a sociedade contribui para a Seguridade Social (Art. 195 da CF)</a:t>
            </a:r>
          </a:p>
          <a:p>
            <a:endParaRPr lang="pt-BR" b="0">
              <a:solidFill>
                <a:srgbClr val="FFFFFF"/>
              </a:solidFill>
              <a:latin typeface="Tahoma" pitchFamily="34" charset="0"/>
            </a:endParaRPr>
          </a:p>
          <a:p>
            <a:pPr algn="ctr">
              <a:spcAft>
                <a:spcPts val="1800"/>
              </a:spcAft>
            </a:pPr>
            <a:r>
              <a:rPr lang="pt-BR" b="0">
                <a:solidFill>
                  <a:srgbClr val="FFFFFF"/>
                </a:solidFill>
                <a:latin typeface="Tahoma" pitchFamily="34" charset="0"/>
              </a:rPr>
              <a:t>Em valores atualizados, </a:t>
            </a:r>
            <a:r>
              <a:rPr lang="pt-BR">
                <a:solidFill>
                  <a:srgbClr val="FFFFFF"/>
                </a:solidFill>
                <a:latin typeface="Tahoma" pitchFamily="34" charset="0"/>
              </a:rPr>
              <a:t>de 2005 a 2016 </a:t>
            </a:r>
          </a:p>
          <a:p>
            <a:pPr algn="ctr">
              <a:spcAft>
                <a:spcPts val="1800"/>
              </a:spcAft>
            </a:pPr>
            <a:r>
              <a:rPr lang="pt-BR" b="0">
                <a:solidFill>
                  <a:srgbClr val="FFFFFF"/>
                </a:solidFill>
                <a:latin typeface="Tahoma" pitchFamily="34" charset="0"/>
              </a:rPr>
              <a:t>a arrecadação de contribuições à Seguridade Social registrou</a:t>
            </a:r>
          </a:p>
          <a:p>
            <a:pPr algn="ctr">
              <a:spcAft>
                <a:spcPts val="1800"/>
              </a:spcAft>
            </a:pPr>
            <a:r>
              <a:rPr lang="pt-BR" b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pt-BR">
                <a:solidFill>
                  <a:srgbClr val="FFFFFF"/>
                </a:solidFill>
                <a:latin typeface="Tahoma" pitchFamily="34" charset="0"/>
              </a:rPr>
              <a:t>SUPERÁVIT de mais de R$ 1 TRILHÃO</a:t>
            </a:r>
            <a:r>
              <a:rPr lang="pt-BR" b="0">
                <a:solidFill>
                  <a:srgbClr val="FFFFFF"/>
                </a:solidFill>
                <a:latin typeface="Tahoma" pitchFamily="34" charset="0"/>
              </a:rPr>
              <a:t>!!!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7902575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0" y="6597650"/>
            <a:ext cx="102092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800" dirty="0" err="1">
                <a:solidFill>
                  <a:schemeClr val="accent3"/>
                </a:solidFill>
                <a:latin typeface="Times New Roman" charset="0"/>
                <a:ea typeface="ＭＳ Ｐゴシック" charset="-128"/>
              </a:rPr>
              <a:t>https</a:t>
            </a:r>
            <a:r>
              <a:rPr lang="pt-BR" sz="1800" dirty="0">
                <a:solidFill>
                  <a:schemeClr val="accent3"/>
                </a:solidFill>
                <a:latin typeface="Times New Roman" charset="0"/>
                <a:ea typeface="ＭＳ Ｐゴシック" charset="-128"/>
              </a:rPr>
              <a:t>://</a:t>
            </a:r>
            <a:r>
              <a:rPr lang="pt-BR" sz="1800" dirty="0" err="1">
                <a:solidFill>
                  <a:schemeClr val="accent3"/>
                </a:solidFill>
                <a:latin typeface="Times New Roman" charset="0"/>
                <a:ea typeface="ＭＳ Ｐゴシック" charset="-128"/>
              </a:rPr>
              <a:t>fpabramo.org.br</a:t>
            </a:r>
            <a:r>
              <a:rPr lang="pt-BR" sz="1800" dirty="0">
                <a:solidFill>
                  <a:schemeClr val="accent3"/>
                </a:solidFill>
                <a:latin typeface="Times New Roman" charset="0"/>
                <a:ea typeface="ＭＳ Ｐゴシック" charset="-128"/>
              </a:rPr>
              <a:t>/2019/04/16/reforma-da-</a:t>
            </a:r>
            <a:r>
              <a:rPr lang="pt-BR" sz="1800" dirty="0" err="1">
                <a:solidFill>
                  <a:schemeClr val="accent3"/>
                </a:solidFill>
                <a:latin typeface="Times New Roman" charset="0"/>
                <a:ea typeface="ＭＳ Ｐゴシック" charset="-128"/>
              </a:rPr>
              <a:t>previdencia</a:t>
            </a:r>
            <a:r>
              <a:rPr lang="pt-BR" sz="1800" dirty="0">
                <a:solidFill>
                  <a:schemeClr val="accent3"/>
                </a:solidFill>
                <a:latin typeface="Times New Roman" charset="0"/>
                <a:ea typeface="ＭＳ Ｐゴシック" charset="-128"/>
              </a:rPr>
              <a:t>-e-o-impacto-na-economia-dos-</a:t>
            </a:r>
            <a:r>
              <a:rPr lang="pt-BR" sz="1800" dirty="0" err="1">
                <a:solidFill>
                  <a:schemeClr val="accent3"/>
                </a:solidFill>
                <a:latin typeface="Times New Roman" charset="0"/>
                <a:ea typeface="ＭＳ Ｐゴシック" charset="-128"/>
              </a:rPr>
              <a:t>municipios</a:t>
            </a:r>
            <a:r>
              <a:rPr lang="pt-BR" sz="1800" dirty="0">
                <a:solidFill>
                  <a:schemeClr val="accent3"/>
                </a:solidFill>
                <a:latin typeface="Times New Roman" charset="0"/>
                <a:ea typeface="ＭＳ Ｐゴシック" charset="-128"/>
              </a:rPr>
              <a:t>/</a:t>
            </a:r>
          </a:p>
        </p:txBody>
      </p:sp>
      <p:sp>
        <p:nvSpPr>
          <p:cNvPr id="16388" name="CaixaDeTexto 5"/>
          <p:cNvSpPr txBox="1">
            <a:spLocks noChangeArrowheads="1"/>
          </p:cNvSpPr>
          <p:nvPr/>
        </p:nvSpPr>
        <p:spPr bwMode="auto">
          <a:xfrm>
            <a:off x="7905750" y="1484313"/>
            <a:ext cx="2303463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sz="2200">
                <a:solidFill>
                  <a:schemeClr val="accent1"/>
                </a:solidFill>
              </a:rPr>
              <a:t>IMPACTO DA</a:t>
            </a:r>
          </a:p>
          <a:p>
            <a:pPr eaLnBrk="1" hangingPunct="1"/>
            <a:endParaRPr lang="pt-BR" sz="2200">
              <a:solidFill>
                <a:schemeClr val="accent1"/>
              </a:solidFill>
            </a:endParaRPr>
          </a:p>
          <a:p>
            <a:pPr eaLnBrk="1" hangingPunct="1"/>
            <a:r>
              <a:rPr lang="pt-BR" sz="2200">
                <a:solidFill>
                  <a:schemeClr val="accent1"/>
                </a:solidFill>
              </a:rPr>
              <a:t>PREVIDÊNCIA</a:t>
            </a:r>
          </a:p>
          <a:p>
            <a:pPr eaLnBrk="1" hangingPunct="1"/>
            <a:endParaRPr lang="pt-BR" sz="2200">
              <a:solidFill>
                <a:schemeClr val="accent1"/>
              </a:solidFill>
            </a:endParaRPr>
          </a:p>
          <a:p>
            <a:pPr eaLnBrk="1" hangingPunct="1"/>
            <a:r>
              <a:rPr lang="pt-BR" sz="2200">
                <a:solidFill>
                  <a:schemeClr val="accent1"/>
                </a:solidFill>
              </a:rPr>
              <a:t>NOS </a:t>
            </a:r>
          </a:p>
          <a:p>
            <a:pPr eaLnBrk="1" hangingPunct="1"/>
            <a:endParaRPr lang="pt-BR" sz="2200">
              <a:solidFill>
                <a:schemeClr val="accent1"/>
              </a:solidFill>
            </a:endParaRPr>
          </a:p>
          <a:p>
            <a:pPr eaLnBrk="1" hangingPunct="1"/>
            <a:r>
              <a:rPr lang="pt-BR" sz="2200">
                <a:solidFill>
                  <a:schemeClr val="accent1"/>
                </a:solidFill>
              </a:rPr>
              <a:t>MUNICÍPIOS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026"/>
          <p:cNvSpPr txBox="1">
            <a:spLocks noChangeArrowheads="1"/>
          </p:cNvSpPr>
          <p:nvPr/>
        </p:nvSpPr>
        <p:spPr bwMode="auto">
          <a:xfrm>
            <a:off x="128588" y="188913"/>
            <a:ext cx="9777412" cy="1323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>
                <a:solidFill>
                  <a:srgbClr val="92D050"/>
                </a:solidFill>
                <a:latin typeface="Tahoma" pitchFamily="34" charset="0"/>
              </a:rPr>
              <a:t>PEC 6/2019 – REFORMA DA PREVIDÊNCIA</a:t>
            </a:r>
          </a:p>
          <a:p>
            <a:pPr algn="ctr">
              <a:spcBef>
                <a:spcPct val="50000"/>
              </a:spcBef>
            </a:pPr>
            <a:r>
              <a:rPr lang="pt-BR" sz="3200">
                <a:solidFill>
                  <a:srgbClr val="92D050"/>
                </a:solidFill>
                <a:latin typeface="Tahoma" pitchFamily="34" charset="0"/>
              </a:rPr>
              <a:t>GÊNESE</a:t>
            </a:r>
          </a:p>
        </p:txBody>
      </p:sp>
      <p:sp>
        <p:nvSpPr>
          <p:cNvPr id="17411" name="Text Box 1027"/>
          <p:cNvSpPr txBox="1">
            <a:spLocks noChangeArrowheads="1"/>
          </p:cNvSpPr>
          <p:nvPr/>
        </p:nvSpPr>
        <p:spPr bwMode="auto">
          <a:xfrm>
            <a:off x="128588" y="1533525"/>
            <a:ext cx="95758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b="0">
                <a:solidFill>
                  <a:schemeClr val="tx1"/>
                </a:solidFill>
                <a:latin typeface="Tahoma" pitchFamily="34" charset="0"/>
              </a:rPr>
              <a:t>Recomendações de organismos estrangeiros como o FMI e Banco Mundial, segundo os quais seria necessário fazer tal </a:t>
            </a:r>
            <a:r>
              <a:rPr lang="pt-BR" altLang="en-US" b="0">
                <a:solidFill>
                  <a:schemeClr val="tx1"/>
                </a:solidFill>
                <a:latin typeface="Tahoma" pitchFamily="34" charset="0"/>
              </a:rPr>
              <a:t>“</a:t>
            </a:r>
            <a:r>
              <a:rPr lang="pt-BR" b="0">
                <a:solidFill>
                  <a:schemeClr val="tx1"/>
                </a:solidFill>
                <a:latin typeface="Tahoma" pitchFamily="34" charset="0"/>
              </a:rPr>
              <a:t>reforma</a:t>
            </a:r>
            <a:r>
              <a:rPr lang="pt-BR" altLang="en-US" b="0">
                <a:solidFill>
                  <a:schemeClr val="tx1"/>
                </a:solidFill>
                <a:latin typeface="Tahoma" pitchFamily="34" charset="0"/>
              </a:rPr>
              <a:t>”</a:t>
            </a:r>
            <a:r>
              <a:rPr lang="pt-BR" b="0">
                <a:solidFill>
                  <a:schemeClr val="tx1"/>
                </a:solidFill>
                <a:latin typeface="Tahoma" pitchFamily="34" charset="0"/>
              </a:rPr>
              <a:t> para que a economia volte a crescer. Nada mais falso, já que a falta de crescimento da economia não decorre de um suposto excesso de investimentos sociais, mas sim, da falta deles.</a:t>
            </a:r>
          </a:p>
          <a:p>
            <a:pPr marL="342900" indent="-342900" algn="just">
              <a:lnSpc>
                <a:spcPct val="150000"/>
              </a:lnSpc>
            </a:pPr>
            <a:r>
              <a:rPr lang="pt-BR" sz="800" b="0">
                <a:solidFill>
                  <a:schemeClr val="tx1"/>
                </a:solidFill>
                <a:latin typeface="Tahoma" pitchFamily="34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</a:pPr>
            <a:endParaRPr lang="pt-BR" sz="800" b="0">
              <a:solidFill>
                <a:schemeClr val="tx1"/>
              </a:solidFill>
              <a:latin typeface="Tahoma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b="0">
                <a:solidFill>
                  <a:schemeClr val="tx1"/>
                </a:solidFill>
                <a:latin typeface="Tahoma" pitchFamily="34" charset="0"/>
              </a:rPr>
              <a:t>Repetição de modelo indicado pelo BIS em vários países, mas muitos deles estão voltando atrás.</a:t>
            </a:r>
          </a:p>
          <a:p>
            <a:pPr marL="342900" indent="-342900"/>
            <a:endParaRPr lang="pt-BR" sz="800">
              <a:solidFill>
                <a:srgbClr val="92D050"/>
              </a:solidFill>
              <a:latin typeface="Tahoma" pitchFamily="34" charset="0"/>
            </a:endParaRPr>
          </a:p>
          <a:p>
            <a:pPr marL="342900" indent="-342900"/>
            <a:endParaRPr lang="pt-BR" sz="800">
              <a:solidFill>
                <a:srgbClr val="92D050"/>
              </a:solidFill>
              <a:latin typeface="Tahoma" pitchFamily="34" charset="0"/>
            </a:endParaRPr>
          </a:p>
          <a:p>
            <a:pPr marL="342900" indent="-342900" algn="ctr"/>
            <a:r>
              <a:rPr lang="pt-BR" sz="2800">
                <a:solidFill>
                  <a:srgbClr val="92D050"/>
                </a:solidFill>
                <a:latin typeface="Tahoma" pitchFamily="34" charset="0"/>
              </a:rPr>
              <a:t>QUEM MANDA NO BRASIL? </a:t>
            </a:r>
            <a:endParaRPr lang="pt-BR" sz="2800" b="0">
              <a:solidFill>
                <a:schemeClr val="tx1"/>
              </a:solidFill>
              <a:latin typeface="Tahoma" pitchFamily="34" charset="0"/>
            </a:endParaRPr>
          </a:p>
          <a:p>
            <a:pPr marL="342900" indent="-342900"/>
            <a:r>
              <a:rPr lang="pt-BR" b="0">
                <a:solidFill>
                  <a:schemeClr val="tx1"/>
                </a:solidFill>
                <a:latin typeface="Tahoma" pitchFamily="34" charset="0"/>
              </a:rPr>
              <a:t>		</a:t>
            </a:r>
            <a:endParaRPr lang="pt-BR" sz="2000">
              <a:solidFill>
                <a:schemeClr val="accent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tângulo 1"/>
          <p:cNvSpPr>
            <a:spLocks noChangeArrowheads="1"/>
          </p:cNvSpPr>
          <p:nvPr/>
        </p:nvSpPr>
        <p:spPr bwMode="auto">
          <a:xfrm>
            <a:off x="273050" y="115888"/>
            <a:ext cx="93599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>
                <a:solidFill>
                  <a:srgbClr val="91CE4F"/>
                </a:solidFill>
                <a:latin typeface="Tahoma" pitchFamily="34" charset="0"/>
              </a:rPr>
              <a:t>Reforma da Previdência aumentará privilégios dos Bancos</a:t>
            </a:r>
          </a:p>
          <a:p>
            <a:pPr eaLnBrk="1" hangingPunct="1"/>
            <a:endParaRPr lang="pt-BR">
              <a:solidFill>
                <a:srgbClr val="FFFFFF"/>
              </a:solidFill>
              <a:latin typeface="TimesNewRomanPSMT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pt-BR">
                <a:solidFill>
                  <a:srgbClr val="FFFFFF"/>
                </a:solidFill>
                <a:latin typeface="TimesNewRomanPSMT"/>
              </a:rPr>
              <a:t>Bancos lucram com PLANOS DE PREVIDÊNCIA PRIVADA que </a:t>
            </a:r>
          </a:p>
          <a:p>
            <a:pPr eaLnBrk="1" hangingPunct="1"/>
            <a:r>
              <a:rPr lang="pt-BR">
                <a:solidFill>
                  <a:srgbClr val="FFFFFF"/>
                </a:solidFill>
                <a:latin typeface="TimesNewRomanPSMT"/>
              </a:rPr>
              <a:t>não oferecem garantia alguma </a:t>
            </a:r>
            <a:endParaRPr lang="pt-BR"/>
          </a:p>
        </p:txBody>
      </p:sp>
      <p:sp>
        <p:nvSpPr>
          <p:cNvPr id="18435" name="Retângulo 2"/>
          <p:cNvSpPr>
            <a:spLocks noChangeArrowheads="1"/>
          </p:cNvSpPr>
          <p:nvPr/>
        </p:nvSpPr>
        <p:spPr bwMode="auto">
          <a:xfrm>
            <a:off x="273050" y="5445125"/>
            <a:ext cx="93599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>
                <a:solidFill>
                  <a:srgbClr val="FFFFFF"/>
                </a:solidFill>
                <a:latin typeface="ArialMT"/>
              </a:rPr>
              <a:t>• </a:t>
            </a:r>
            <a:r>
              <a:rPr lang="pt-BR">
                <a:solidFill>
                  <a:srgbClr val="FFFFFF"/>
                </a:solidFill>
                <a:latin typeface="Tahoma" pitchFamily="34" charset="0"/>
              </a:rPr>
              <a:t>Bancos irão administrar os FUNDOS DE PENSÃO que estados e municípios terão que criar </a:t>
            </a:r>
            <a:endParaRPr lang="pt-BR"/>
          </a:p>
        </p:txBody>
      </p:sp>
      <p:pic>
        <p:nvPicPr>
          <p:cNvPr id="18436" name="Imagem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2032000"/>
            <a:ext cx="99060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026"/>
          <p:cNvSpPr txBox="1">
            <a:spLocks noChangeArrowheads="1"/>
          </p:cNvSpPr>
          <p:nvPr/>
        </p:nvSpPr>
        <p:spPr bwMode="auto">
          <a:xfrm>
            <a:off x="128588" y="188913"/>
            <a:ext cx="9777412" cy="492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600">
                <a:solidFill>
                  <a:srgbClr val="92D050"/>
                </a:solidFill>
                <a:latin typeface="Tahoma" pitchFamily="34" charset="0"/>
              </a:rPr>
              <a:t>PEC 6/19: “REFORMA” DA PREVIDÊNCIA OBJETIVOS</a:t>
            </a:r>
          </a:p>
        </p:txBody>
      </p:sp>
      <p:sp>
        <p:nvSpPr>
          <p:cNvPr id="19459" name="Text Box 1027"/>
          <p:cNvSpPr txBox="1">
            <a:spLocks noChangeArrowheads="1"/>
          </p:cNvSpPr>
          <p:nvPr/>
        </p:nvSpPr>
        <p:spPr bwMode="auto">
          <a:xfrm>
            <a:off x="128588" y="681038"/>
            <a:ext cx="9777412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8900" indent="-485775" algn="just">
              <a:lnSpc>
                <a:spcPct val="150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pt-BR">
                <a:solidFill>
                  <a:schemeClr val="tx1"/>
                </a:solidFill>
                <a:latin typeface="Tahoma" pitchFamily="34" charset="0"/>
              </a:rPr>
              <a:t>Desmontar o modelo de solidariedade</a:t>
            </a:r>
            <a:r>
              <a:rPr lang="pt-BR" b="0">
                <a:solidFill>
                  <a:schemeClr val="tx1"/>
                </a:solidFill>
                <a:latin typeface="Tahoma" pitchFamily="34" charset="0"/>
              </a:rPr>
              <a:t>;</a:t>
            </a:r>
          </a:p>
          <a:p>
            <a:pPr marL="88900" indent="-485775" algn="just">
              <a:lnSpc>
                <a:spcPct val="150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pt-BR" b="0">
                <a:solidFill>
                  <a:schemeClr val="tx1"/>
                </a:solidFill>
                <a:latin typeface="Tahoma" pitchFamily="34" charset="0"/>
              </a:rPr>
              <a:t>Introduzir a </a:t>
            </a:r>
            <a:r>
              <a:rPr lang="pt-BR" altLang="en-US" b="0">
                <a:solidFill>
                  <a:schemeClr val="tx1"/>
                </a:solidFill>
                <a:latin typeface="Tahoma" pitchFamily="34" charset="0"/>
              </a:rPr>
              <a:t>”</a:t>
            </a:r>
            <a:r>
              <a:rPr lang="pt-BR" altLang="ja-JP">
                <a:solidFill>
                  <a:schemeClr val="tx1"/>
                </a:solidFill>
                <a:latin typeface="Tahoma" pitchFamily="34" charset="0"/>
              </a:rPr>
              <a:t>Capitalização</a:t>
            </a:r>
            <a:r>
              <a:rPr lang="pt-BR" altLang="en-US" b="0">
                <a:solidFill>
                  <a:schemeClr val="tx1"/>
                </a:solidFill>
                <a:latin typeface="Tahoma" pitchFamily="34" charset="0"/>
              </a:rPr>
              <a:t>”</a:t>
            </a:r>
            <a:r>
              <a:rPr lang="pt-BR" altLang="ja-JP" b="0">
                <a:solidFill>
                  <a:schemeClr val="tx1"/>
                </a:solidFill>
                <a:latin typeface="Tahoma" pitchFamily="34" charset="0"/>
              </a:rPr>
              <a:t>, que sequer pode ser chamada de </a:t>
            </a:r>
            <a:r>
              <a:rPr lang="pt-BR" altLang="en-US" b="0">
                <a:solidFill>
                  <a:schemeClr val="tx1"/>
                </a:solidFill>
                <a:latin typeface="Tahoma" pitchFamily="34" charset="0"/>
              </a:rPr>
              <a:t>“</a:t>
            </a:r>
            <a:r>
              <a:rPr lang="pt-BR" altLang="ja-JP" b="0">
                <a:solidFill>
                  <a:schemeClr val="tx1"/>
                </a:solidFill>
                <a:latin typeface="Tahoma" pitchFamily="34" charset="0"/>
              </a:rPr>
              <a:t>Previdência</a:t>
            </a:r>
            <a:r>
              <a:rPr lang="pt-BR" altLang="en-US" b="0">
                <a:solidFill>
                  <a:schemeClr val="tx1"/>
                </a:solidFill>
                <a:latin typeface="Tahoma" pitchFamily="34" charset="0"/>
              </a:rPr>
              <a:t>”</a:t>
            </a:r>
            <a:r>
              <a:rPr lang="pt-BR" altLang="ja-JP" b="0">
                <a:solidFill>
                  <a:schemeClr val="tx1"/>
                </a:solidFill>
                <a:latin typeface="Tahoma" pitchFamily="34" charset="0"/>
              </a:rPr>
              <a:t>, pois trata de aplicação financeira de risco e de alto custo de administração, sem garantia alguma de pagamento de qualquer benefício; </a:t>
            </a:r>
            <a:r>
              <a:rPr lang="pt-BR" b="0">
                <a:solidFill>
                  <a:schemeClr val="tx1"/>
                </a:solidFill>
                <a:latin typeface="Tahoma" pitchFamily="34" charset="0"/>
              </a:rPr>
              <a:t>Estudo da OIT mostra que de 30 países que seguiram esse caminho, 18 já se arrependeram e voltaram atrás.</a:t>
            </a:r>
            <a:endParaRPr lang="pt-BR" altLang="ja-JP" b="0">
              <a:solidFill>
                <a:schemeClr val="tx1"/>
              </a:solidFill>
              <a:latin typeface="Tahoma" pitchFamily="34" charset="0"/>
            </a:endParaRPr>
          </a:p>
          <a:p>
            <a:pPr marL="88900" indent="-485775" algn="just">
              <a:lnSpc>
                <a:spcPct val="150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pt-BR">
                <a:solidFill>
                  <a:schemeClr val="tx1"/>
                </a:solidFill>
                <a:latin typeface="Tahoma" pitchFamily="34" charset="0"/>
              </a:rPr>
              <a:t>Entregar a nossa Previdência Social para bancos</a:t>
            </a:r>
            <a:r>
              <a:rPr lang="pt-BR" b="0">
                <a:solidFill>
                  <a:schemeClr val="tx1"/>
                </a:solidFill>
                <a:latin typeface="Tahoma" pitchFamily="34" charset="0"/>
              </a:rPr>
              <a:t>, na modalidade de </a:t>
            </a:r>
            <a:r>
              <a:rPr lang="pt-BR" altLang="en-US" b="0">
                <a:solidFill>
                  <a:schemeClr val="tx1"/>
                </a:solidFill>
                <a:latin typeface="Tahoma" pitchFamily="34" charset="0"/>
              </a:rPr>
              <a:t>“</a:t>
            </a:r>
            <a:r>
              <a:rPr lang="pt-BR" b="0">
                <a:solidFill>
                  <a:schemeClr val="tx1"/>
                </a:solidFill>
                <a:latin typeface="Tahoma" pitchFamily="34" charset="0"/>
              </a:rPr>
              <a:t>contribuição definida</a:t>
            </a:r>
            <a:r>
              <a:rPr lang="pt-BR" altLang="en-US" b="0">
                <a:solidFill>
                  <a:schemeClr val="tx1"/>
                </a:solidFill>
                <a:latin typeface="Tahoma" pitchFamily="34" charset="0"/>
              </a:rPr>
              <a:t>”</a:t>
            </a:r>
            <a:r>
              <a:rPr lang="pt-BR" b="0">
                <a:solidFill>
                  <a:schemeClr val="tx1"/>
                </a:solidFill>
                <a:latin typeface="Tahoma" pitchFamily="34" charset="0"/>
              </a:rPr>
              <a:t>, ou seja, trabalhadores terão que pagar uma quantia certa e obrigatória, mas não terão a menor ideia sobre o valor de algum benefício futuro.</a:t>
            </a:r>
          </a:p>
          <a:p>
            <a:pPr marL="88900" indent="-485775">
              <a:buFont typeface="Arial" pitchFamily="34" charset="0"/>
              <a:buChar char="•"/>
            </a:pPr>
            <a:endParaRPr lang="pt-BR" b="0">
              <a:solidFill>
                <a:schemeClr val="tx1"/>
              </a:solidFill>
              <a:latin typeface="Tahoma" pitchFamily="34" charset="0"/>
            </a:endParaRPr>
          </a:p>
          <a:p>
            <a:pPr marL="88900" indent="-485775"/>
            <a:r>
              <a:rPr lang="pt-BR" b="0">
                <a:solidFill>
                  <a:schemeClr val="tx1"/>
                </a:solidFill>
                <a:latin typeface="Tahoma" pitchFamily="34" charset="0"/>
              </a:rPr>
              <a:t>		</a:t>
            </a:r>
            <a:endParaRPr lang="pt-BR" sz="2000">
              <a:solidFill>
                <a:schemeClr val="accent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026"/>
          <p:cNvSpPr txBox="1">
            <a:spLocks noChangeArrowheads="1"/>
          </p:cNvSpPr>
          <p:nvPr/>
        </p:nvSpPr>
        <p:spPr bwMode="auto">
          <a:xfrm>
            <a:off x="128588" y="188913"/>
            <a:ext cx="9777412" cy="584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>
                <a:solidFill>
                  <a:srgbClr val="92D050"/>
                </a:solidFill>
                <a:latin typeface="Tahoma" pitchFamily="34" charset="0"/>
              </a:rPr>
              <a:t>PEC 6/2019 – REFORMA DA PREVIDÊNCIA</a:t>
            </a:r>
          </a:p>
        </p:txBody>
      </p:sp>
      <p:sp>
        <p:nvSpPr>
          <p:cNvPr id="20483" name="Text Box 1027"/>
          <p:cNvSpPr txBox="1">
            <a:spLocks noChangeArrowheads="1"/>
          </p:cNvSpPr>
          <p:nvPr/>
        </p:nvSpPr>
        <p:spPr bwMode="auto">
          <a:xfrm>
            <a:off x="273050" y="836613"/>
            <a:ext cx="9431338" cy="5862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tx1"/>
                </a:solidFill>
                <a:latin typeface="Tahoma" pitchFamily="34" charset="0"/>
              </a:rPr>
              <a:t>Dano às contas públicas I</a:t>
            </a:r>
            <a:r>
              <a:rPr lang="pt-BR" b="0">
                <a:solidFill>
                  <a:schemeClr val="tx1"/>
                </a:solidFill>
                <a:latin typeface="Tahoma" pitchFamily="34" charset="0"/>
              </a:rPr>
              <a:t>: </a:t>
            </a:r>
          </a:p>
          <a:p>
            <a:r>
              <a:rPr lang="pt-BR" sz="2200" b="0">
                <a:solidFill>
                  <a:schemeClr val="tx1"/>
                </a:solidFill>
                <a:latin typeface="Tahoma" pitchFamily="34" charset="0"/>
              </a:rPr>
              <a:t>A </a:t>
            </a:r>
            <a:r>
              <a:rPr lang="pt-BR" altLang="en-US" sz="2200" b="0">
                <a:solidFill>
                  <a:schemeClr val="tx1"/>
                </a:solidFill>
                <a:latin typeface="Tahoma" pitchFamily="34" charset="0"/>
              </a:rPr>
              <a:t>“</a:t>
            </a:r>
            <a:r>
              <a:rPr lang="pt-BR" sz="2200" b="0">
                <a:solidFill>
                  <a:schemeClr val="tx1"/>
                </a:solidFill>
                <a:latin typeface="Tahoma" pitchFamily="34" charset="0"/>
              </a:rPr>
              <a:t>economia</a:t>
            </a:r>
            <a:r>
              <a:rPr lang="pt-BR" altLang="en-US" sz="2200" b="0">
                <a:solidFill>
                  <a:schemeClr val="tx1"/>
                </a:solidFill>
                <a:latin typeface="Tahoma" pitchFamily="34" charset="0"/>
              </a:rPr>
              <a:t>”</a:t>
            </a:r>
            <a:r>
              <a:rPr lang="pt-BR" sz="2200" b="0">
                <a:solidFill>
                  <a:schemeClr val="tx1"/>
                </a:solidFill>
                <a:latin typeface="Tahoma" pitchFamily="34" charset="0"/>
              </a:rPr>
              <a:t> de R$ 1 trilhão que Guedes quer fazer corresponde ao valor que deixará de ser pago sob a forma de benefícios da Previdência e Assistência Social, ou seja, deixará de chegar às mãos das pessoas que usam o valor que recebe em consumo que movimenta a economia de forma virtuosa, fazendo retornar recursos ao próprio governo, sob a forma de tributos. </a:t>
            </a:r>
          </a:p>
          <a:p>
            <a:endParaRPr lang="pt-BR" sz="500" b="0">
              <a:solidFill>
                <a:schemeClr val="tx1"/>
              </a:solidFill>
              <a:latin typeface="Tahoma" pitchFamily="34" charset="0"/>
            </a:endParaRPr>
          </a:p>
          <a:p>
            <a:r>
              <a:rPr lang="pt-BR">
                <a:solidFill>
                  <a:schemeClr val="tx1"/>
                </a:solidFill>
                <a:latin typeface="Tahoma" pitchFamily="34" charset="0"/>
              </a:rPr>
              <a:t>Dano às contas públicas II: </a:t>
            </a:r>
          </a:p>
          <a:p>
            <a:r>
              <a:rPr lang="pt-BR" sz="2200" b="0">
                <a:solidFill>
                  <a:schemeClr val="tx1"/>
                </a:solidFill>
                <a:latin typeface="Tahoma" pitchFamily="34" charset="0"/>
              </a:rPr>
              <a:t>Na </a:t>
            </a:r>
            <a:r>
              <a:rPr lang="pt-BR" altLang="en-US" sz="2200" b="0">
                <a:solidFill>
                  <a:schemeClr val="tx1"/>
                </a:solidFill>
                <a:latin typeface="Tahoma" pitchFamily="34" charset="0"/>
              </a:rPr>
              <a:t>“</a:t>
            </a:r>
            <a:r>
              <a:rPr lang="pt-BR" sz="2200" b="0">
                <a:solidFill>
                  <a:schemeClr val="tx1"/>
                </a:solidFill>
                <a:latin typeface="Tahoma" pitchFamily="34" charset="0"/>
              </a:rPr>
              <a:t>Capitalização</a:t>
            </a:r>
            <a:r>
              <a:rPr lang="pt-BR" altLang="en-US" sz="2200" b="0">
                <a:solidFill>
                  <a:schemeClr val="tx1"/>
                </a:solidFill>
                <a:latin typeface="Tahoma" pitchFamily="34" charset="0"/>
              </a:rPr>
              <a:t>”</a:t>
            </a:r>
            <a:r>
              <a:rPr lang="pt-BR" sz="2200" b="0">
                <a:solidFill>
                  <a:schemeClr val="tx1"/>
                </a:solidFill>
                <a:latin typeface="Tahoma" pitchFamily="34" charset="0"/>
              </a:rPr>
              <a:t>, a contribuição previdenciária que atualmente é paga por empregados e empregadores deixará de chegar aos cofres públicos! Assim, em vez de melhorar as contas públicas, a capitalização vai significar um rombo às contas públicas, o que pode ser usado no futuro como justificativa para mais perdas de direitos !</a:t>
            </a:r>
          </a:p>
          <a:p>
            <a:endParaRPr lang="pt-BR" sz="800">
              <a:solidFill>
                <a:schemeClr val="tx1"/>
              </a:solidFill>
              <a:latin typeface="Tahoma" pitchFamily="34" charset="0"/>
            </a:endParaRPr>
          </a:p>
          <a:p>
            <a:r>
              <a:rPr lang="pt-BR">
                <a:solidFill>
                  <a:schemeClr val="tx1"/>
                </a:solidFill>
                <a:latin typeface="Tahoma" pitchFamily="34" charset="0"/>
              </a:rPr>
              <a:t>Dano às contas públicas II: </a:t>
            </a:r>
          </a:p>
          <a:p>
            <a:r>
              <a:rPr lang="pt-BR" b="0">
                <a:solidFill>
                  <a:schemeClr val="tx1"/>
                </a:solidFill>
                <a:latin typeface="Tahoma" pitchFamily="34" charset="0"/>
              </a:rPr>
              <a:t>ELEVADO CUSTO DE TRANSIÇÃO PARA </a:t>
            </a:r>
            <a:r>
              <a:rPr lang="pt-BR" altLang="en-US" b="0">
                <a:solidFill>
                  <a:schemeClr val="tx1"/>
                </a:solidFill>
                <a:latin typeface="Tahoma" pitchFamily="34" charset="0"/>
              </a:rPr>
              <a:t>“</a:t>
            </a:r>
            <a:r>
              <a:rPr lang="pt-BR" b="0">
                <a:solidFill>
                  <a:schemeClr val="tx1"/>
                </a:solidFill>
                <a:latin typeface="Tahoma" pitchFamily="34" charset="0"/>
              </a:rPr>
              <a:t>CAPITALIZAÇÃO</a:t>
            </a:r>
            <a:r>
              <a:rPr lang="pt-BR" altLang="en-US" b="0">
                <a:solidFill>
                  <a:schemeClr val="tx1"/>
                </a:solidFill>
                <a:latin typeface="Tahoma" pitchFamily="34" charset="0"/>
              </a:rPr>
              <a:t>”</a:t>
            </a:r>
            <a:r>
              <a:rPr lang="pt-BR" b="0">
                <a:solidFill>
                  <a:schemeClr val="tx1"/>
                </a:solidFill>
                <a:latin typeface="Tahoma" pitchFamily="34" charset="0"/>
              </a:rPr>
              <a:t> NÃO INFORMADO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/>
          <p:cNvSpPr txBox="1">
            <a:spLocks noChangeArrowheads="1"/>
          </p:cNvSpPr>
          <p:nvPr/>
        </p:nvSpPr>
        <p:spPr bwMode="auto">
          <a:xfrm>
            <a:off x="200025" y="2532063"/>
            <a:ext cx="9705975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3400" i="1" u="sng">
                <a:solidFill>
                  <a:srgbClr val="FF6700"/>
                </a:solidFill>
              </a:rPr>
              <a:t>O desmonte da Previdência Pública da PEC 6/19 </a:t>
            </a:r>
          </a:p>
          <a:p>
            <a:pPr algn="ctr" eaLnBrk="1" hangingPunct="1"/>
            <a:r>
              <a:rPr lang="pt-BR" sz="3400" i="1" u="sng">
                <a:solidFill>
                  <a:srgbClr val="FF6700"/>
                </a:solidFill>
              </a:rPr>
              <a:t>pune os mais pobres</a:t>
            </a:r>
          </a:p>
          <a:p>
            <a:pPr eaLnBrk="1" hangingPunct="1"/>
            <a:r>
              <a:rPr lang="pt-BR" sz="3000" b="0" i="1">
                <a:solidFill>
                  <a:schemeClr val="tx1"/>
                </a:solidFill>
              </a:rPr>
              <a:t>Se o trabalhador brasileiro sobreviver ao desemprego, à violência (inclusive policial) e aos cada vez mais precários serviços públicos, terá como prêmio uma velhice miserável. Felizes estarão apenas os bancos, que irão ganhar muito dinheiro administrando e cobrando taxas dos trabalhadores que tiverem condições de optar pela previdência privada.</a:t>
            </a:r>
          </a:p>
          <a:p>
            <a:pPr eaLnBrk="1" hangingPunct="1"/>
            <a:r>
              <a:rPr lang="pt-BR" i="1"/>
              <a:t>				</a:t>
            </a:r>
            <a:r>
              <a:rPr lang="pt-BR" sz="2200" i="1">
                <a:solidFill>
                  <a:schemeClr val="tx1"/>
                </a:solidFill>
              </a:rPr>
              <a:t>Guilherme Santos Mello –(CECON-UNICAMP).</a:t>
            </a:r>
            <a:endParaRPr lang="pt-BR" sz="2200" b="0">
              <a:solidFill>
                <a:schemeClr val="tx1"/>
              </a:solidFill>
            </a:endParaRPr>
          </a:p>
        </p:txBody>
      </p:sp>
      <p:sp>
        <p:nvSpPr>
          <p:cNvPr id="3075" name="CaixaDeTexto 2"/>
          <p:cNvSpPr txBox="1">
            <a:spLocks noChangeArrowheads="1"/>
          </p:cNvSpPr>
          <p:nvPr/>
        </p:nvSpPr>
        <p:spPr bwMode="auto">
          <a:xfrm flipH="1">
            <a:off x="0" y="333375"/>
            <a:ext cx="10066338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3400">
                <a:solidFill>
                  <a:schemeClr val="tx1"/>
                </a:solidFill>
              </a:rPr>
              <a:t>O Rombo do país não está na Previdência, mas sim na Dívida Pública</a:t>
            </a:r>
          </a:p>
        </p:txBody>
      </p:sp>
      <p:sp>
        <p:nvSpPr>
          <p:cNvPr id="3076" name="CaixaDeTexto 3"/>
          <p:cNvSpPr txBox="1">
            <a:spLocks noChangeArrowheads="1"/>
          </p:cNvSpPr>
          <p:nvPr/>
        </p:nvSpPr>
        <p:spPr bwMode="auto">
          <a:xfrm>
            <a:off x="1352550" y="1700213"/>
            <a:ext cx="70564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>
                <a:solidFill>
                  <a:schemeClr val="accent1"/>
                </a:solidFill>
              </a:rPr>
              <a:t>CPI DA DÍVIDA COMPROVOU QUE PREVIDÊNCIA NÃO É DEFICITÁRIA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415925" y="115888"/>
            <a:ext cx="9490075" cy="658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2800">
                <a:solidFill>
                  <a:schemeClr val="accent1"/>
                </a:solidFill>
                <a:latin typeface="Tahoma " charset="0"/>
              </a:rPr>
              <a:t>Exposição de Motivos de Paulo Guedes - PEC 6/2019:</a:t>
            </a:r>
          </a:p>
          <a:p>
            <a:pPr algn="ctr" eaLnBrk="1" hangingPunct="1"/>
            <a:endParaRPr lang="pt-BR" sz="500">
              <a:solidFill>
                <a:schemeClr val="accent1"/>
              </a:solidFill>
              <a:latin typeface="Tahoma " charset="0"/>
            </a:endParaRPr>
          </a:p>
          <a:p>
            <a:pPr algn="ctr" eaLnBrk="1" hangingPunct="1"/>
            <a:r>
              <a:rPr lang="pt-BR" sz="2800">
                <a:solidFill>
                  <a:schemeClr val="tx1"/>
                </a:solidFill>
                <a:latin typeface="Tahoma " charset="0"/>
              </a:rPr>
              <a:t>DE ONDE SAIRÁ O TRILHÃO?</a:t>
            </a:r>
          </a:p>
          <a:p>
            <a:pPr algn="ctr" eaLnBrk="1" hangingPunct="1"/>
            <a:endParaRPr lang="pt-BR" sz="2800">
              <a:solidFill>
                <a:schemeClr val="accent1"/>
              </a:solidFill>
              <a:latin typeface="Tahoma " charset="0"/>
            </a:endParaRPr>
          </a:p>
          <a:p>
            <a:pPr algn="ctr" eaLnBrk="1" hangingPunct="1"/>
            <a:endParaRPr lang="pt-BR" sz="2800">
              <a:solidFill>
                <a:schemeClr val="accent1"/>
              </a:solidFill>
              <a:latin typeface="Tahoma " charset="0"/>
            </a:endParaRPr>
          </a:p>
          <a:p>
            <a:pPr algn="ctr" eaLnBrk="1" hangingPunct="1"/>
            <a:endParaRPr lang="pt-BR" sz="2800">
              <a:solidFill>
                <a:schemeClr val="accent1"/>
              </a:solidFill>
              <a:latin typeface="Tahoma " charset="0"/>
            </a:endParaRPr>
          </a:p>
          <a:p>
            <a:pPr algn="ctr" eaLnBrk="1" hangingPunct="1"/>
            <a:endParaRPr lang="pt-BR" sz="2800">
              <a:solidFill>
                <a:schemeClr val="accent1"/>
              </a:solidFill>
              <a:latin typeface="Tahoma " charset="0"/>
            </a:endParaRPr>
          </a:p>
          <a:p>
            <a:pPr algn="ctr" eaLnBrk="1" hangingPunct="1"/>
            <a:endParaRPr lang="pt-BR" sz="2800">
              <a:solidFill>
                <a:schemeClr val="accent1"/>
              </a:solidFill>
              <a:latin typeface="Tahoma " charset="0"/>
            </a:endParaRPr>
          </a:p>
          <a:p>
            <a:pPr algn="ctr" eaLnBrk="1" hangingPunct="1"/>
            <a:endParaRPr lang="pt-BR" sz="2000" b="0">
              <a:solidFill>
                <a:schemeClr val="accent1"/>
              </a:solidFill>
              <a:latin typeface="Tahoma " charset="0"/>
            </a:endParaRPr>
          </a:p>
          <a:p>
            <a:pPr algn="ctr" eaLnBrk="1" hangingPunct="1"/>
            <a:endParaRPr lang="pt-BR" sz="500" b="0">
              <a:hlinkClick r:id="rId2"/>
            </a:endParaRPr>
          </a:p>
          <a:p>
            <a:pPr algn="r" eaLnBrk="1" hangingPunct="1"/>
            <a:r>
              <a:rPr lang="pt-BR" sz="2000" b="0">
                <a:hlinkClick r:id="rId2"/>
              </a:rPr>
              <a:t>https://bit.ly/2GzvWsL</a:t>
            </a:r>
            <a:r>
              <a:rPr lang="pt-BR" sz="2000" b="0"/>
              <a:t> </a:t>
            </a:r>
            <a:r>
              <a:rPr lang="pt-BR" sz="2000">
                <a:solidFill>
                  <a:srgbClr val="FFFFFF"/>
                </a:solidFill>
              </a:rPr>
              <a:t>Pág. 66</a:t>
            </a:r>
            <a:endParaRPr lang="pt-BR" sz="2800">
              <a:solidFill>
                <a:schemeClr val="accent1"/>
              </a:solidFill>
              <a:latin typeface="Tahoma " charset="0"/>
            </a:endParaRPr>
          </a:p>
          <a:p>
            <a:pPr algn="ctr" eaLnBrk="1" hangingPunct="1"/>
            <a:endParaRPr lang="pt-BR" sz="2800">
              <a:solidFill>
                <a:schemeClr val="tx1"/>
              </a:solidFill>
              <a:latin typeface="Tahoma " charset="0"/>
            </a:endParaRPr>
          </a:p>
          <a:p>
            <a:pPr algn="ctr" eaLnBrk="1" hangingPunct="1"/>
            <a:r>
              <a:rPr lang="pt-BR" sz="2800">
                <a:solidFill>
                  <a:schemeClr val="tx1"/>
                </a:solidFill>
                <a:latin typeface="Tahoma " charset="0"/>
              </a:rPr>
              <a:t>PARA ONDE IRÁ O TRILHÃO?</a:t>
            </a:r>
          </a:p>
          <a:p>
            <a:pPr algn="ctr"/>
            <a:r>
              <a:rPr lang="pt-BR" altLang="en-US" b="0" i="1">
                <a:solidFill>
                  <a:schemeClr val="accent1"/>
                </a:solidFill>
              </a:rPr>
              <a:t>“</a:t>
            </a:r>
            <a:r>
              <a:rPr lang="pt-BR" b="0" i="1">
                <a:solidFill>
                  <a:schemeClr val="accent1"/>
                </a:solidFill>
              </a:rPr>
              <a:t>Precisamos de 1 trilhão para ter potência fiscal suficiente </a:t>
            </a:r>
            <a:endParaRPr lang="pt-BR" b="0">
              <a:solidFill>
                <a:schemeClr val="accent1"/>
              </a:solidFill>
            </a:endParaRPr>
          </a:p>
          <a:p>
            <a:pPr algn="ctr"/>
            <a:r>
              <a:rPr lang="pt-BR" i="1">
                <a:solidFill>
                  <a:schemeClr val="accent1"/>
                </a:solidFill>
              </a:rPr>
              <a:t>para pagar uma transição em direção ao regime de capitalizaçã</a:t>
            </a:r>
            <a:r>
              <a:rPr lang="pt-BR" b="0" i="1">
                <a:solidFill>
                  <a:schemeClr val="accent1"/>
                </a:solidFill>
              </a:rPr>
              <a:t>o. </a:t>
            </a:r>
            <a:endParaRPr lang="pt-BR" b="0">
              <a:solidFill>
                <a:schemeClr val="accent1"/>
              </a:solidFill>
            </a:endParaRPr>
          </a:p>
          <a:p>
            <a:pPr algn="ctr"/>
            <a:r>
              <a:rPr lang="pt-BR" b="0" i="1">
                <a:solidFill>
                  <a:schemeClr val="accent1"/>
                </a:solidFill>
              </a:rPr>
              <a:t>(...) Por isso que a gente precisa de 1 trilhão</a:t>
            </a:r>
            <a:r>
              <a:rPr lang="pt-BR" altLang="en-US" b="0" i="1">
                <a:solidFill>
                  <a:schemeClr val="accent1"/>
                </a:solidFill>
              </a:rPr>
              <a:t>”</a:t>
            </a:r>
            <a:r>
              <a:rPr lang="pt-BR" b="0" i="1">
                <a:solidFill>
                  <a:schemeClr val="accent1"/>
                </a:solidFill>
              </a:rPr>
              <a:t>  </a:t>
            </a:r>
            <a:endParaRPr lang="pt-BR" b="0">
              <a:solidFill>
                <a:schemeClr val="accent1"/>
              </a:solidFill>
            </a:endParaRPr>
          </a:p>
          <a:p>
            <a:pPr algn="r"/>
            <a:r>
              <a:rPr lang="pt-BR" sz="2000" b="0">
                <a:solidFill>
                  <a:schemeClr val="tx1"/>
                </a:solidFill>
              </a:rPr>
              <a:t>(Paulo Guedes, Ministro da Economia)</a:t>
            </a:r>
            <a:r>
              <a:rPr lang="pt-BR" sz="2000">
                <a:solidFill>
                  <a:schemeClr val="tx1"/>
                </a:solidFill>
                <a:latin typeface="Tahoma " charset="0"/>
              </a:rPr>
              <a:t> </a:t>
            </a:r>
            <a:r>
              <a:rPr lang="pt-BR" sz="2000" b="0" u="sng">
                <a:solidFill>
                  <a:schemeClr val="accent1"/>
                </a:solidFill>
                <a:latin typeface="Tahoma " charset="0"/>
                <a:hlinkClick r:id="rId3"/>
              </a:rPr>
              <a:t>https://bit.ly/2Ikptmg</a:t>
            </a:r>
            <a:r>
              <a:rPr lang="pt-BR" sz="2000" b="0">
                <a:solidFill>
                  <a:schemeClr val="accent1"/>
                </a:solidFill>
                <a:latin typeface="Tahoma " charset="0"/>
              </a:rPr>
              <a:t> </a:t>
            </a:r>
          </a:p>
        </p:txBody>
      </p:sp>
      <p:pic>
        <p:nvPicPr>
          <p:cNvPr id="21507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8450" y="1844675"/>
            <a:ext cx="66167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026"/>
          <p:cNvSpPr txBox="1">
            <a:spLocks noChangeArrowheads="1"/>
          </p:cNvSpPr>
          <p:nvPr/>
        </p:nvSpPr>
        <p:spPr bwMode="auto">
          <a:xfrm>
            <a:off x="128588" y="188913"/>
            <a:ext cx="9777412" cy="584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>
                <a:solidFill>
                  <a:srgbClr val="92D050"/>
                </a:solidFill>
                <a:latin typeface="Tahoma" pitchFamily="34" charset="0"/>
              </a:rPr>
              <a:t>PEC 6/2019 – REFORMA DA PREVIDÊNCIA</a:t>
            </a:r>
          </a:p>
        </p:txBody>
      </p:sp>
      <p:sp>
        <p:nvSpPr>
          <p:cNvPr id="22531" name="Text Box 1027"/>
          <p:cNvSpPr txBox="1">
            <a:spLocks noChangeArrowheads="1"/>
          </p:cNvSpPr>
          <p:nvPr/>
        </p:nvSpPr>
        <p:spPr bwMode="auto">
          <a:xfrm>
            <a:off x="273050" y="836613"/>
            <a:ext cx="9431338" cy="6340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tx1"/>
                </a:solidFill>
                <a:latin typeface="Tahoma" pitchFamily="34" charset="0"/>
              </a:rPr>
              <a:t>Incerteza total: </a:t>
            </a:r>
            <a:r>
              <a:rPr lang="pt-BR" b="0">
                <a:solidFill>
                  <a:schemeClr val="tx1"/>
                </a:solidFill>
                <a:latin typeface="Tahoma" pitchFamily="34" charset="0"/>
              </a:rPr>
              <a:t>Desconstitucionaliza as regras gerais para futuros servidores e segurados do INSS</a:t>
            </a:r>
          </a:p>
          <a:p>
            <a:endParaRPr lang="pt-BR" sz="1000" b="0">
              <a:solidFill>
                <a:schemeClr val="tx1"/>
              </a:solidFill>
              <a:latin typeface="Tahoma" pitchFamily="34" charset="0"/>
            </a:endParaRPr>
          </a:p>
          <a:p>
            <a:r>
              <a:rPr lang="pt-BR">
                <a:solidFill>
                  <a:schemeClr val="tx1"/>
                </a:solidFill>
                <a:latin typeface="Tahoma" pitchFamily="34" charset="0"/>
              </a:rPr>
              <a:t>Adiamento da Aposentadoria: </a:t>
            </a:r>
            <a:r>
              <a:rPr lang="pt-BR" b="0">
                <a:solidFill>
                  <a:schemeClr val="tx1"/>
                </a:solidFill>
                <a:latin typeface="Tahoma" pitchFamily="34" charset="0"/>
              </a:rPr>
              <a:t>No </a:t>
            </a:r>
            <a:r>
              <a:rPr lang="pt-BR">
                <a:solidFill>
                  <a:schemeClr val="tx1"/>
                </a:solidFill>
                <a:latin typeface="Tahoma" pitchFamily="34" charset="0"/>
              </a:rPr>
              <a:t>mínimo aos 65 </a:t>
            </a:r>
            <a:r>
              <a:rPr lang="pt-BR" b="0">
                <a:solidFill>
                  <a:schemeClr val="tx1"/>
                </a:solidFill>
                <a:latin typeface="Tahoma" pitchFamily="34" charset="0"/>
              </a:rPr>
              <a:t>para homens e </a:t>
            </a:r>
            <a:r>
              <a:rPr lang="pt-BR">
                <a:solidFill>
                  <a:schemeClr val="tx1"/>
                </a:solidFill>
                <a:latin typeface="Tahoma" pitchFamily="34" charset="0"/>
              </a:rPr>
              <a:t>62 </a:t>
            </a:r>
            <a:r>
              <a:rPr lang="pt-BR" b="0">
                <a:solidFill>
                  <a:schemeClr val="tx1"/>
                </a:solidFill>
                <a:latin typeface="Tahoma" pitchFamily="34" charset="0"/>
              </a:rPr>
              <a:t>para as mulheres, mas a PEC está cheia de </a:t>
            </a:r>
            <a:r>
              <a:rPr lang="pt-BR">
                <a:solidFill>
                  <a:schemeClr val="tx1"/>
                </a:solidFill>
                <a:latin typeface="Tahoma" pitchFamily="34" charset="0"/>
              </a:rPr>
              <a:t>gatilhos </a:t>
            </a:r>
            <a:r>
              <a:rPr lang="pt-BR" b="0">
                <a:solidFill>
                  <a:schemeClr val="tx1"/>
                </a:solidFill>
                <a:latin typeface="Tahoma" pitchFamily="34" charset="0"/>
              </a:rPr>
              <a:t>que elevarão essa idade mínima para muito além disso.</a:t>
            </a:r>
          </a:p>
          <a:p>
            <a:endParaRPr lang="pt-BR" sz="1200" b="0">
              <a:solidFill>
                <a:schemeClr val="tx1"/>
              </a:solidFill>
              <a:latin typeface="Tahoma" pitchFamily="34" charset="0"/>
            </a:endParaRPr>
          </a:p>
          <a:p>
            <a:r>
              <a:rPr lang="pt-BR">
                <a:solidFill>
                  <a:schemeClr val="tx1"/>
                </a:solidFill>
                <a:latin typeface="Tahoma" pitchFamily="34" charset="0"/>
              </a:rPr>
              <a:t>Exigência de mais tempo de contribuição: </a:t>
            </a:r>
            <a:r>
              <a:rPr lang="pt-BR" b="0">
                <a:solidFill>
                  <a:schemeClr val="tx1"/>
                </a:solidFill>
                <a:latin typeface="Tahoma" pitchFamily="34" charset="0"/>
              </a:rPr>
              <a:t>No </a:t>
            </a:r>
            <a:r>
              <a:rPr lang="pt-BR">
                <a:solidFill>
                  <a:schemeClr val="tx1"/>
                </a:solidFill>
                <a:latin typeface="Tahoma" pitchFamily="34" charset="0"/>
              </a:rPr>
              <a:t>mínimo 20 anos </a:t>
            </a:r>
            <a:r>
              <a:rPr lang="pt-BR" b="0">
                <a:solidFill>
                  <a:schemeClr val="tx1"/>
                </a:solidFill>
                <a:latin typeface="Tahoma" pitchFamily="34" charset="0"/>
              </a:rPr>
              <a:t>(INSS), inclusive para trabalhadores e trabalhadoras rurais, ou 25 anos (servidores públicos), mas quem não quiser perder muito ao se aposentar terá que contribuir por </a:t>
            </a:r>
            <a:r>
              <a:rPr lang="pt-BR">
                <a:solidFill>
                  <a:schemeClr val="tx1"/>
                </a:solidFill>
                <a:latin typeface="Tahoma" pitchFamily="34" charset="0"/>
              </a:rPr>
              <a:t>40 anos</a:t>
            </a:r>
            <a:r>
              <a:rPr lang="pt-BR" b="0">
                <a:solidFill>
                  <a:schemeClr val="tx1"/>
                </a:solidFill>
                <a:latin typeface="Tahoma" pitchFamily="34" charset="0"/>
              </a:rPr>
              <a:t>!</a:t>
            </a:r>
          </a:p>
          <a:p>
            <a:endParaRPr lang="pt-BR">
              <a:solidFill>
                <a:schemeClr val="tx1"/>
              </a:solidFill>
              <a:latin typeface="Tahoma" pitchFamily="34" charset="0"/>
            </a:endParaRPr>
          </a:p>
          <a:p>
            <a:r>
              <a:rPr lang="pt-BR">
                <a:solidFill>
                  <a:schemeClr val="tx1"/>
                </a:solidFill>
                <a:latin typeface="Tahoma" pitchFamily="34" charset="0"/>
              </a:rPr>
              <a:t>FIM DA APOSENTADORIA: </a:t>
            </a:r>
            <a:r>
              <a:rPr lang="pt-BR" b="0">
                <a:solidFill>
                  <a:schemeClr val="tx1"/>
                </a:solidFill>
                <a:latin typeface="Tahoma" pitchFamily="34" charset="0"/>
              </a:rPr>
              <a:t>Essa combinação de idade mínima avançada e contribuição mínima de até 40 anos significa o fim do direito à aposentadoria para aquelas pessoas mais vulneráveis, afetadas pela informalidade e pelo desemprego, e dentre estas sobressaem as mulheres.</a:t>
            </a:r>
          </a:p>
          <a:p>
            <a:endParaRPr lang="pt-BR" b="0">
              <a:solidFill>
                <a:schemeClr val="tx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026"/>
          <p:cNvSpPr txBox="1">
            <a:spLocks noChangeArrowheads="1"/>
          </p:cNvSpPr>
          <p:nvPr/>
        </p:nvSpPr>
        <p:spPr bwMode="auto">
          <a:xfrm>
            <a:off x="128588" y="188913"/>
            <a:ext cx="9777412" cy="584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>
                <a:solidFill>
                  <a:srgbClr val="92D050"/>
                </a:solidFill>
                <a:latin typeface="Tahoma" pitchFamily="34" charset="0"/>
              </a:rPr>
              <a:t>PEC 6/2019 – REFORMA DA PREVIDÊNCIA</a:t>
            </a:r>
          </a:p>
        </p:txBody>
      </p:sp>
      <p:sp>
        <p:nvSpPr>
          <p:cNvPr id="23555" name="Text Box 1027"/>
          <p:cNvSpPr txBox="1">
            <a:spLocks noChangeArrowheads="1"/>
          </p:cNvSpPr>
          <p:nvPr/>
        </p:nvSpPr>
        <p:spPr bwMode="auto">
          <a:xfrm>
            <a:off x="273050" y="836613"/>
            <a:ext cx="9431338" cy="5816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tx1"/>
                </a:solidFill>
                <a:latin typeface="Tahoma" pitchFamily="34" charset="0"/>
              </a:rPr>
              <a:t>Regras de Transição inaceitáveis: </a:t>
            </a:r>
            <a:r>
              <a:rPr lang="pt-BR" b="0">
                <a:solidFill>
                  <a:schemeClr val="tx1"/>
                </a:solidFill>
                <a:latin typeface="Tahoma" pitchFamily="34" charset="0"/>
              </a:rPr>
              <a:t>Exigência de 35/30 anos de contribuição, e mais a Regra 86/96, que sobe até chegar a 100/105 em 2033, ou seja, a soma da idade e do tempo de contribuição do trabalhador terá que dar 105, e da mulher 100!</a:t>
            </a:r>
          </a:p>
          <a:p>
            <a:endParaRPr lang="pt-BR" sz="1200" b="0">
              <a:solidFill>
                <a:schemeClr val="tx1"/>
              </a:solidFill>
              <a:latin typeface="Tahoma" pitchFamily="34" charset="0"/>
            </a:endParaRPr>
          </a:p>
          <a:p>
            <a:r>
              <a:rPr lang="pt-BR">
                <a:solidFill>
                  <a:schemeClr val="tx1"/>
                </a:solidFill>
                <a:latin typeface="Tahoma" pitchFamily="34" charset="0"/>
              </a:rPr>
              <a:t>Aumento da Contribuição Previdenciária: </a:t>
            </a:r>
            <a:r>
              <a:rPr lang="pt-BR" b="0">
                <a:solidFill>
                  <a:schemeClr val="tx1"/>
                </a:solidFill>
                <a:latin typeface="Tahoma" pitchFamily="34" charset="0"/>
              </a:rPr>
              <a:t>A PEC 6/2019 contém gatilhos para permitir o aumento da contribuição previdenciária do regime de servidores públicos, sem limite, o que configura confisco!</a:t>
            </a:r>
          </a:p>
          <a:p>
            <a:r>
              <a:rPr lang="pt-BR" sz="1200" b="0">
                <a:solidFill>
                  <a:schemeClr val="tx1"/>
                </a:solidFill>
                <a:latin typeface="Tahoma" pitchFamily="34" charset="0"/>
              </a:rPr>
              <a:t> </a:t>
            </a:r>
          </a:p>
          <a:p>
            <a:r>
              <a:rPr lang="pt-BR">
                <a:solidFill>
                  <a:schemeClr val="tx1"/>
                </a:solidFill>
                <a:latin typeface="Tahoma" pitchFamily="34" charset="0"/>
              </a:rPr>
              <a:t>Fim do reajuste pela inflação </a:t>
            </a:r>
          </a:p>
          <a:p>
            <a:endParaRPr lang="pt-BR" sz="1200" b="0">
              <a:solidFill>
                <a:schemeClr val="tx1"/>
              </a:solidFill>
              <a:latin typeface="Tahoma" pitchFamily="34" charset="0"/>
            </a:endParaRPr>
          </a:p>
          <a:p>
            <a:r>
              <a:rPr lang="pt-BR">
                <a:solidFill>
                  <a:schemeClr val="tx1"/>
                </a:solidFill>
                <a:latin typeface="Tahoma" pitchFamily="34" charset="0"/>
              </a:rPr>
              <a:t>Fim das aposentadorias especiais </a:t>
            </a:r>
            <a:r>
              <a:rPr lang="pt-BR" b="0">
                <a:solidFill>
                  <a:schemeClr val="tx1"/>
                </a:solidFill>
                <a:latin typeface="Tahoma" pitchFamily="34" charset="0"/>
              </a:rPr>
              <a:t>para algumas categorias, como Professores(as), bombeiros civis, vigilantes, entre outras que exercem atividades desgastantes e/ou de alto risco. Será exigida idade mínima de 60 anos e tempo de contribuição de 30 anos, para professores de ambos os sexos.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026"/>
          <p:cNvSpPr txBox="1">
            <a:spLocks noChangeArrowheads="1"/>
          </p:cNvSpPr>
          <p:nvPr/>
        </p:nvSpPr>
        <p:spPr bwMode="auto">
          <a:xfrm>
            <a:off x="128588" y="188913"/>
            <a:ext cx="9777412" cy="584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>
                <a:solidFill>
                  <a:srgbClr val="92D050"/>
                </a:solidFill>
                <a:latin typeface="Tahoma" pitchFamily="34" charset="0"/>
              </a:rPr>
              <a:t>PEC 6/2019 – REFORMA DA PREVIDÊNCIA</a:t>
            </a:r>
          </a:p>
        </p:txBody>
      </p:sp>
      <p:sp>
        <p:nvSpPr>
          <p:cNvPr id="24579" name="Text Box 1027"/>
          <p:cNvSpPr txBox="1">
            <a:spLocks noChangeArrowheads="1"/>
          </p:cNvSpPr>
          <p:nvPr/>
        </p:nvSpPr>
        <p:spPr bwMode="auto">
          <a:xfrm>
            <a:off x="273050" y="836613"/>
            <a:ext cx="9431338" cy="60023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tx1"/>
                </a:solidFill>
                <a:latin typeface="Tahoma" pitchFamily="34" charset="0"/>
              </a:rPr>
              <a:t>Redução para míseros R$ 400,00 o benefício (BPC) aos idosos </a:t>
            </a:r>
            <a:r>
              <a:rPr lang="pt-BR" b="0">
                <a:solidFill>
                  <a:schemeClr val="tx1"/>
                </a:solidFill>
                <a:latin typeface="Tahoma" pitchFamily="34" charset="0"/>
              </a:rPr>
              <a:t>miseráveis maiores de 60 anos, chegando a um salário mínimo somente a partir dos 70 anos. Adicionalmente, para ter acesso ao benefício, não se poderá ter patrimônio superior a R$ 98 mil, ou seja, basta ter uma pequena casa para perder o benefício.</a:t>
            </a:r>
          </a:p>
          <a:p>
            <a:endParaRPr lang="pt-BR" b="0">
              <a:solidFill>
                <a:schemeClr val="tx1"/>
              </a:solidFill>
              <a:latin typeface="Tahoma" pitchFamily="34" charset="0"/>
            </a:endParaRPr>
          </a:p>
          <a:p>
            <a:r>
              <a:rPr lang="pt-BR">
                <a:solidFill>
                  <a:schemeClr val="tx1"/>
                </a:solidFill>
                <a:latin typeface="Tahoma" pitchFamily="34" charset="0"/>
              </a:rPr>
              <a:t>Fim do Abono Salarial </a:t>
            </a:r>
            <a:r>
              <a:rPr lang="pt-BR" b="0">
                <a:solidFill>
                  <a:schemeClr val="tx1"/>
                </a:solidFill>
                <a:latin typeface="Tahoma" pitchFamily="34" charset="0"/>
              </a:rPr>
              <a:t>para quem ganha mais de 1 salário mínimo mensal. Com a mudança, 91,5% do total de pessoas que hoje podem receber o abono irão perder o benefício.</a:t>
            </a:r>
          </a:p>
          <a:p>
            <a:endParaRPr lang="pt-BR" b="0">
              <a:solidFill>
                <a:schemeClr val="tx1"/>
              </a:solidFill>
              <a:latin typeface="Tahoma" pitchFamily="34" charset="0"/>
            </a:endParaRPr>
          </a:p>
          <a:p>
            <a:r>
              <a:rPr lang="pt-BR">
                <a:solidFill>
                  <a:schemeClr val="tx1"/>
                </a:solidFill>
                <a:latin typeface="Tahoma" pitchFamily="34" charset="0"/>
              </a:rPr>
              <a:t>Redução da Aposentadoria por incapacidade permanente para 60%. </a:t>
            </a:r>
            <a:r>
              <a:rPr lang="pt-BR" b="0">
                <a:solidFill>
                  <a:schemeClr val="tx1"/>
                </a:solidFill>
                <a:latin typeface="Tahoma" pitchFamily="34" charset="0"/>
              </a:rPr>
              <a:t>Esse percentual só será maior para aquele(a) trabalhador(a) que ficou inválido(a) que já tiver mais de 20 anos de contribuição. Nesse caso, eleva-se 2% por ano de contribuição que exceder 20 anos. O benefício somente será de 100% no caso de invalidez causada pelas atividades do trabalho.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026"/>
          <p:cNvSpPr txBox="1">
            <a:spLocks noChangeArrowheads="1"/>
          </p:cNvSpPr>
          <p:nvPr/>
        </p:nvSpPr>
        <p:spPr bwMode="auto">
          <a:xfrm>
            <a:off x="128588" y="188913"/>
            <a:ext cx="9777412" cy="584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>
                <a:solidFill>
                  <a:srgbClr val="92D050"/>
                </a:solidFill>
                <a:latin typeface="Tahoma" pitchFamily="34" charset="0"/>
              </a:rPr>
              <a:t>PEC 6/2019 – REFORMA DA PREVIDÊNCIA</a:t>
            </a:r>
          </a:p>
        </p:txBody>
      </p:sp>
      <p:sp>
        <p:nvSpPr>
          <p:cNvPr id="25603" name="Text Box 1027"/>
          <p:cNvSpPr txBox="1">
            <a:spLocks noChangeArrowheads="1"/>
          </p:cNvSpPr>
          <p:nvPr/>
        </p:nvSpPr>
        <p:spPr bwMode="auto">
          <a:xfrm>
            <a:off x="273050" y="836613"/>
            <a:ext cx="9431338" cy="5508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tx1"/>
                </a:solidFill>
                <a:latin typeface="Tahoma" pitchFamily="34" charset="0"/>
              </a:rPr>
              <a:t>Redução do valor da Pensões por morte para 60%.</a:t>
            </a:r>
            <a:r>
              <a:rPr lang="pt-BR" b="0">
                <a:solidFill>
                  <a:schemeClr val="tx1"/>
                </a:solidFill>
                <a:latin typeface="Tahoma" pitchFamily="34" charset="0"/>
              </a:rPr>
              <a:t> Se houver dependentes, acrescenta-se 10% por dependente adicional. O valor será  100% somente no caso de morte causada pelas atividades do trabalho.</a:t>
            </a:r>
          </a:p>
          <a:p>
            <a:endParaRPr lang="pt-BR" b="0">
              <a:solidFill>
                <a:schemeClr val="tx1"/>
              </a:solidFill>
              <a:latin typeface="Tahoma" pitchFamily="34" charset="0"/>
            </a:endParaRPr>
          </a:p>
          <a:p>
            <a:r>
              <a:rPr lang="pt-BR">
                <a:solidFill>
                  <a:schemeClr val="tx1"/>
                </a:solidFill>
                <a:latin typeface="Tahoma" pitchFamily="34" charset="0"/>
              </a:rPr>
              <a:t>Redução de até 80% no caso de benefícios acumulados: </a:t>
            </a:r>
            <a:r>
              <a:rPr lang="pt-BR" b="0">
                <a:solidFill>
                  <a:schemeClr val="tx1"/>
                </a:solidFill>
                <a:latin typeface="Tahoma" pitchFamily="34" charset="0"/>
              </a:rPr>
              <a:t>Se uma pessoa recebe uma aposentadoria e passar a receber uma pensão, por exemplo, ela terá de escolher o benefício de maior valor, e sofrer uma redução de até 80% nos demais.</a:t>
            </a:r>
          </a:p>
          <a:p>
            <a:endParaRPr lang="pt-BR" b="0">
              <a:solidFill>
                <a:schemeClr val="tx1"/>
              </a:solidFill>
              <a:latin typeface="Tahoma" pitchFamily="34" charset="0"/>
            </a:endParaRPr>
          </a:p>
          <a:p>
            <a:r>
              <a:rPr lang="pt-BR">
                <a:solidFill>
                  <a:schemeClr val="tx1"/>
                </a:solidFill>
                <a:latin typeface="Tahoma" pitchFamily="34" charset="0"/>
              </a:rPr>
              <a:t>Danos extensivos a Estados e Municípios: </a:t>
            </a:r>
            <a:r>
              <a:rPr lang="pt-BR" b="0">
                <a:solidFill>
                  <a:schemeClr val="tx1"/>
                </a:solidFill>
                <a:latin typeface="Tahoma" pitchFamily="34" charset="0"/>
              </a:rPr>
              <a:t>As regras estabelecidas valem para todos os entes federados </a:t>
            </a:r>
          </a:p>
          <a:p>
            <a:endParaRPr lang="pt-BR" b="0">
              <a:solidFill>
                <a:schemeClr val="tx1"/>
              </a:solidFill>
              <a:latin typeface="Tahoma" pitchFamily="34" charset="0"/>
            </a:endParaRPr>
          </a:p>
          <a:p>
            <a:endParaRPr lang="pt-BR" sz="1200" b="0">
              <a:solidFill>
                <a:schemeClr val="tx1"/>
              </a:solidFill>
              <a:latin typeface="Tahoma" pitchFamily="34" charset="0"/>
            </a:endParaRPr>
          </a:p>
          <a:p>
            <a:pPr algn="ctr"/>
            <a:r>
              <a:rPr lang="pt-BR" sz="2800">
                <a:solidFill>
                  <a:srgbClr val="94C600"/>
                </a:solidFill>
                <a:latin typeface="Tahoma" pitchFamily="34" charset="0"/>
              </a:rPr>
              <a:t>A PEC 6/2019 deve ser completamente rejeitada!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3"/>
          <p:cNvSpPr txBox="1">
            <a:spLocks noChangeArrowheads="1"/>
          </p:cNvSpPr>
          <p:nvPr/>
        </p:nvSpPr>
        <p:spPr bwMode="auto">
          <a:xfrm>
            <a:off x="0" y="44450"/>
            <a:ext cx="10066338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2800">
                <a:solidFill>
                  <a:srgbClr val="92D050"/>
                </a:solidFill>
              </a:rPr>
              <a:t>Previdência</a:t>
            </a:r>
          </a:p>
          <a:p>
            <a:pPr eaLnBrk="1" hangingPunct="1"/>
            <a:r>
              <a:rPr lang="pt-BR">
                <a:solidFill>
                  <a:srgbClr val="92D050"/>
                </a:solidFill>
              </a:rPr>
              <a:t>Regime Repartição Solidário (alívio de pobreza e redistribuição de renda)</a:t>
            </a:r>
          </a:p>
          <a:p>
            <a:pPr eaLnBrk="1" hangingPunct="1"/>
            <a:r>
              <a:rPr lang="pt-BR">
                <a:solidFill>
                  <a:srgbClr val="92D050"/>
                </a:solidFill>
              </a:rPr>
              <a:t>Regime de Capitalização </a:t>
            </a:r>
            <a:r>
              <a:rPr lang="mr-IN">
                <a:solidFill>
                  <a:srgbClr val="92D050"/>
                </a:solidFill>
              </a:rPr>
              <a:t>–</a:t>
            </a:r>
            <a:r>
              <a:rPr lang="pt-BR">
                <a:solidFill>
                  <a:srgbClr val="92D050"/>
                </a:solidFill>
              </a:rPr>
              <a:t> a contribuição é definida, mas o benefício não se sabe qual será (aumento da desigualdade)</a:t>
            </a:r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</p:txBody>
      </p:sp>
      <p:sp>
        <p:nvSpPr>
          <p:cNvPr id="26627" name="CaixaDeTexto 4"/>
          <p:cNvSpPr txBox="1">
            <a:spLocks noChangeArrowheads="1"/>
          </p:cNvSpPr>
          <p:nvPr/>
        </p:nvSpPr>
        <p:spPr bwMode="auto">
          <a:xfrm>
            <a:off x="344488" y="1557338"/>
            <a:ext cx="97218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t-BR"/>
          </a:p>
          <a:p>
            <a:pPr eaLnBrk="1" hangingPunct="1"/>
            <a:r>
              <a:rPr lang="pt-BR">
                <a:solidFill>
                  <a:schemeClr val="tx1"/>
                </a:solidFill>
              </a:rPr>
              <a:t>A experiência fracassada do Chile:</a:t>
            </a:r>
          </a:p>
          <a:p>
            <a:pPr eaLnBrk="1" hangingPunct="1">
              <a:buFontTx/>
              <a:buAutoNum type="alphaLcParenR"/>
            </a:pPr>
            <a:r>
              <a:rPr lang="pt-BR">
                <a:solidFill>
                  <a:schemeClr val="tx1"/>
                </a:solidFill>
              </a:rPr>
              <a:t>a pouca cobertura do sistema de previdência, com enorme informalidade; </a:t>
            </a:r>
          </a:p>
          <a:p>
            <a:pPr eaLnBrk="1" hangingPunct="1">
              <a:buFontTx/>
              <a:buAutoNum type="alphaLcParenR"/>
            </a:pPr>
            <a:r>
              <a:rPr lang="pt-BR">
                <a:solidFill>
                  <a:schemeClr val="tx1"/>
                </a:solidFill>
              </a:rPr>
              <a:t>baixos valores de benefícios; e </a:t>
            </a:r>
          </a:p>
          <a:p>
            <a:pPr eaLnBrk="1" hangingPunct="1">
              <a:buFontTx/>
              <a:buAutoNum type="alphaLcParenR"/>
            </a:pPr>
            <a:r>
              <a:rPr lang="pt-BR">
                <a:solidFill>
                  <a:schemeClr val="tx1"/>
                </a:solidFill>
              </a:rPr>
              <a:t>aumento de desigualdade.</a:t>
            </a:r>
          </a:p>
          <a:p>
            <a:pPr eaLnBrk="1" hangingPunct="1"/>
            <a:endParaRPr lang="pt-BR">
              <a:solidFill>
                <a:schemeClr val="tx1"/>
              </a:solidFill>
            </a:endParaRPr>
          </a:p>
          <a:p>
            <a:pPr eaLnBrk="1" hangingPunct="1"/>
            <a:r>
              <a:rPr lang="pt-BR">
                <a:solidFill>
                  <a:schemeClr val="tx1"/>
                </a:solidFill>
              </a:rPr>
              <a:t>Criação de uma categoria de aposentadoria mínima para trabalhadores de baixa renda financiada com dinheiro de impostos </a:t>
            </a:r>
          </a:p>
        </p:txBody>
      </p:sp>
      <p:sp>
        <p:nvSpPr>
          <p:cNvPr id="26628" name="CaixaDeTexto 5"/>
          <p:cNvSpPr txBox="1">
            <a:spLocks noChangeArrowheads="1"/>
          </p:cNvSpPr>
          <p:nvPr/>
        </p:nvSpPr>
        <p:spPr bwMode="auto">
          <a:xfrm>
            <a:off x="344488" y="5229225"/>
            <a:ext cx="93599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>
                <a:solidFill>
                  <a:srgbClr val="92D050"/>
                </a:solidFill>
              </a:rPr>
              <a:t>Altos custos fiscais de transição para o Regime de Capitalização </a:t>
            </a:r>
          </a:p>
          <a:p>
            <a:pPr eaLnBrk="1" hangingPunct="1"/>
            <a:r>
              <a:rPr lang="pt-BR">
                <a:solidFill>
                  <a:srgbClr val="92D050"/>
                </a:solidFill>
              </a:rPr>
              <a:t>para o país, principalmente em crise fiscal e desigual como o Brasil</a:t>
            </a:r>
          </a:p>
          <a:p>
            <a:pPr algn="ctr" eaLnBrk="1" hangingPunct="1"/>
            <a:r>
              <a:rPr lang="pt-BR">
                <a:solidFill>
                  <a:srgbClr val="92D050"/>
                </a:solidFill>
              </a:rPr>
              <a:t>Geração de mais dívida? </a:t>
            </a:r>
          </a:p>
          <a:p>
            <a:pPr eaLnBrk="1" hangingPunct="1"/>
            <a:r>
              <a:rPr lang="pt-BR">
                <a:solidFill>
                  <a:srgbClr val="92D050"/>
                </a:solidFill>
              </a:rPr>
              <a:t> </a:t>
            </a:r>
          </a:p>
          <a:p>
            <a:pPr eaLnBrk="1" hangingPunct="1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925" y="981075"/>
            <a:ext cx="5113338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849313" y="188913"/>
            <a:ext cx="81359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2800">
                <a:solidFill>
                  <a:schemeClr val="accent1"/>
                </a:solidFill>
                <a:latin typeface="Tahoma" pitchFamily="34" charset="0"/>
              </a:rPr>
              <a:t>Contrarreforma da Previdência</a:t>
            </a: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488950" y="3573463"/>
            <a:ext cx="46799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1600" b="0" u="sng">
                <a:hlinkClick r:id="rId3"/>
              </a:rPr>
              <a:t>https://bit.ly/2IrZHh9</a:t>
            </a:r>
            <a:r>
              <a:rPr lang="pt-BR" sz="1600" b="0"/>
              <a:t>    </a:t>
            </a:r>
            <a:r>
              <a:rPr lang="pt-BR" sz="1600" b="0">
                <a:solidFill>
                  <a:schemeClr val="tx1"/>
                </a:solidFill>
              </a:rPr>
              <a:t>e  </a:t>
            </a:r>
            <a:r>
              <a:rPr lang="pt-BR" sz="1600" b="0"/>
              <a:t>  </a:t>
            </a:r>
            <a:r>
              <a:rPr lang="pt-BR" sz="1600" b="0" u="sng">
                <a:hlinkClick r:id="rId4"/>
              </a:rPr>
              <a:t>https://bit.ly/2GK1cVa</a:t>
            </a:r>
            <a:r>
              <a:rPr lang="pt-BR" sz="1600" b="0"/>
              <a:t> </a:t>
            </a:r>
          </a:p>
        </p:txBody>
      </p:sp>
      <p:pic>
        <p:nvPicPr>
          <p:cNvPr id="27653" name="Picture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9538" y="4076700"/>
            <a:ext cx="4924425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1"/>
          <p:cNvSpPr>
            <a:spLocks noChangeArrowheads="1"/>
          </p:cNvSpPr>
          <p:nvPr/>
        </p:nvSpPr>
        <p:spPr bwMode="auto">
          <a:xfrm>
            <a:off x="2649538" y="6381750"/>
            <a:ext cx="5040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1600" b="0">
                <a:hlinkClick r:id="rId6"/>
              </a:rPr>
              <a:t>https://bit.ly/2ETqIVC</a:t>
            </a:r>
            <a:r>
              <a:rPr lang="pt-BR" sz="1600" b="0"/>
              <a:t>   </a:t>
            </a:r>
            <a:r>
              <a:rPr lang="pt-BR" sz="1600" b="0">
                <a:solidFill>
                  <a:schemeClr val="tx1"/>
                </a:solidFill>
              </a:rPr>
              <a:t>e   </a:t>
            </a:r>
            <a:r>
              <a:rPr lang="pt-BR" sz="1600" b="0">
                <a:hlinkClick r:id="rId7"/>
              </a:rPr>
              <a:t>https://bit.ly/2F7hg27</a:t>
            </a:r>
            <a:r>
              <a:rPr lang="pt-BR" sz="1600" b="0"/>
              <a:t> </a:t>
            </a:r>
            <a:r>
              <a:rPr lang="pt-BR" sz="1600" b="0">
                <a:solidFill>
                  <a:schemeClr val="tx1"/>
                </a:solidFill>
              </a:rPr>
              <a:t> </a:t>
            </a:r>
            <a:endParaRPr lang="pt-BR" sz="1600" b="0"/>
          </a:p>
        </p:txBody>
      </p:sp>
      <p:pic>
        <p:nvPicPr>
          <p:cNvPr id="27655" name="Picture 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08763" y="981075"/>
            <a:ext cx="2354262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Box 2"/>
          <p:cNvSpPr txBox="1">
            <a:spLocks noChangeArrowheads="1"/>
          </p:cNvSpPr>
          <p:nvPr/>
        </p:nvSpPr>
        <p:spPr bwMode="auto">
          <a:xfrm>
            <a:off x="6537325" y="3573463"/>
            <a:ext cx="2736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1600" b="0">
                <a:hlinkClick r:id="rId9"/>
              </a:rPr>
              <a:t>https://bit.ly/2Il8IaI</a:t>
            </a:r>
            <a:r>
              <a:rPr lang="pt-BR" sz="1600" b="0"/>
              <a:t> 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678339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lvl="8" algn="r" defTabSz="457200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defRPr/>
            </a:pPr>
            <a:r>
              <a:rPr lang="pt-BR" sz="2800" dirty="0">
                <a:solidFill>
                  <a:srgbClr val="92D050"/>
                </a:solidFill>
                <a:latin typeface="Tahoma" charset="0"/>
                <a:ea typeface="ＭＳ Ｐゴシック" charset="0"/>
                <a:cs typeface="ＭＳ Ｐゴシック" charset="0"/>
              </a:rPr>
              <a:t>PARADOXO BRASIL</a:t>
            </a:r>
            <a:r>
              <a:rPr lang="pt-BR" sz="3200" dirty="0">
                <a:solidFill>
                  <a:srgbClr val="92D050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8" algn="r" defTabSz="457200">
              <a:spcBef>
                <a:spcPts val="1800"/>
              </a:spcBef>
              <a:buClr>
                <a:srgbClr val="FF9900"/>
              </a:buClr>
              <a:defRPr/>
            </a:pPr>
            <a:r>
              <a:rPr lang="pt-BR" i="1" dirty="0">
                <a:solidFill>
                  <a:srgbClr val="92D050"/>
                </a:solidFill>
                <a:latin typeface="Tahoma" charset="0"/>
                <a:ea typeface="ＭＳ Ｐゴシック" charset="0"/>
                <a:cs typeface="ＭＳ Ｐゴシック" charset="0"/>
              </a:rPr>
              <a:t>Estamos muito</a:t>
            </a:r>
          </a:p>
          <a:p>
            <a:pPr lvl="8" algn="r" defTabSz="457200">
              <a:spcBef>
                <a:spcPts val="1800"/>
              </a:spcBef>
              <a:buClr>
                <a:srgbClr val="FF9900"/>
              </a:buClr>
              <a:defRPr/>
            </a:pPr>
            <a:r>
              <a:rPr lang="pt-BR" i="1" dirty="0">
                <a:solidFill>
                  <a:srgbClr val="92D050"/>
                </a:solidFill>
                <a:latin typeface="Tahoma" charset="0"/>
                <a:ea typeface="ＭＳ Ｐゴシック" charset="0"/>
                <a:cs typeface="ＭＳ Ｐゴシック" charset="0"/>
              </a:rPr>
              <a:t>distantes do </a:t>
            </a:r>
          </a:p>
          <a:p>
            <a:pPr lvl="8" algn="r" defTabSz="457200">
              <a:spcBef>
                <a:spcPts val="1800"/>
              </a:spcBef>
              <a:buClr>
                <a:srgbClr val="FF9900"/>
              </a:buClr>
              <a:defRPr/>
            </a:pPr>
            <a:r>
              <a:rPr lang="pt-BR" i="1" dirty="0">
                <a:solidFill>
                  <a:srgbClr val="92D050"/>
                </a:solidFill>
                <a:latin typeface="Tahoma" charset="0"/>
                <a:ea typeface="ＭＳ Ｐゴシック" charset="0"/>
                <a:cs typeface="ＭＳ Ｐゴシック" charset="0"/>
              </a:rPr>
              <a:t>Brasil que </a:t>
            </a:r>
          </a:p>
          <a:p>
            <a:pPr lvl="8" algn="r" defTabSz="457200">
              <a:spcBef>
                <a:spcPts val="1800"/>
              </a:spcBef>
              <a:buClr>
                <a:srgbClr val="FF9900"/>
              </a:buClr>
              <a:defRPr/>
            </a:pPr>
            <a:r>
              <a:rPr lang="pt-BR" i="1" dirty="0">
                <a:solidFill>
                  <a:srgbClr val="92D050"/>
                </a:solidFill>
                <a:latin typeface="Tahoma" charset="0"/>
                <a:ea typeface="ＭＳ Ｐゴシック" charset="0"/>
                <a:cs typeface="ＭＳ Ｐゴシック" charset="0"/>
              </a:rPr>
              <a:t>queremos</a:t>
            </a:r>
          </a:p>
          <a:p>
            <a:pPr lvl="8" algn="ctr" defTabSz="457200">
              <a:spcBef>
                <a:spcPts val="1800"/>
              </a:spcBef>
              <a:buClr>
                <a:srgbClr val="FF9900"/>
              </a:buClr>
              <a:defRPr/>
            </a:pPr>
            <a:endParaRPr lang="pt-BR" i="1" dirty="0">
              <a:solidFill>
                <a:srgbClr val="92D05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9ª ECONOMIA MUNDIAL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Pior distribuição de renda do mundo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  <a:hlinkClick r:id="rId3"/>
              </a:rPr>
              <a:t>http://iepecdg.com.br/uploads/artigos/SSRN-id2479685.pdf</a:t>
            </a:r>
            <a:r>
              <a:rPr lang="pt-BR" sz="800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							COMPARADO COM 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  <a:hlinkClick r:id="rId4"/>
              </a:rPr>
              <a:t>GINI index | Data | Table</a:t>
            </a:r>
            <a:endParaRPr lang="pt-BR" sz="800" dirty="0">
              <a:solidFill>
                <a:srgbClr val="FFFF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Arial" charset="0"/>
              <a:buChar char="•"/>
              <a:defRPr/>
            </a:pPr>
            <a:r>
              <a:rPr lang="pt-BR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79º no ranking de respeito aos Direitos 	Humanos – IDH – empatado com a Ilha Granada </a:t>
            </a:r>
            <a:r>
              <a:rPr lang="pt-BR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(área territorial de 344 km², população estimada em 110 mil habitantes, produz noz-moscada)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Arial" charset="0"/>
              <a:buChar char="•"/>
              <a:defRPr/>
            </a:pPr>
            <a:r>
              <a:rPr lang="pt-BR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Penúltimo no ranking da Educação entre 40 países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(Índice Global de Habilidades Cognitivas e Realizações Educacionais )</a:t>
            </a:r>
            <a:endParaRPr lang="pt-BR" dirty="0">
              <a:solidFill>
                <a:srgbClr val="FFFFFF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142875"/>
            <a:ext cx="1013777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</a:rPr>
              <a:t>Brasil: Realidade de Abundância e Cenário de Escassez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15925" y="692150"/>
          <a:ext cx="9217025" cy="6280150"/>
        </p:xfrm>
        <a:graphic>
          <a:graphicData uri="http://schemas.openxmlformats.org/drawingml/2006/table">
            <a:tbl>
              <a:tblPr/>
              <a:tblGrid>
                <a:gridCol w="4895850"/>
                <a:gridCol w="4321175"/>
              </a:tblGrid>
              <a:tr h="6280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9ª Maior Economia Mundial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IMENSAS POTENCIALIDADES  </a:t>
                      </a: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ABUNDÂNCIA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ahoma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Maior reserva de Nióbio do mundo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Terceira maior reserva de petróleo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Maior reserva de água potável do mundo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Maior área agriculturável do mundo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Riquezas minerais diversas e Terras Raras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Riquezas biológicas: fauna e flora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Extensão territorial e mesmo idioma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Clima favorável, recorde de safra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Potencial energético, industrial e comercial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Riqueza humana e cultural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Reservas Internacionais US$375 Bi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R$ 1,13 Trilhão esterilizados no Bacen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R$ 1,27 Trilhão na Conta Única do Tesouro Nacional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Dívida Ecológica histórica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Potencial de arrecadação tributária</a:t>
                      </a:r>
                    </a:p>
                  </a:txBody>
                  <a:tcPr marL="91446" marR="91446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CENÁRIO 2015-2019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ESCASSEZ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CRISES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Econômica seletiva</a:t>
                      </a:r>
                    </a:p>
                    <a:p>
                      <a:pPr marL="120015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Desindustrialização</a:t>
                      </a:r>
                    </a:p>
                    <a:p>
                      <a:pPr marL="120015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Queda de empresas </a:t>
                      </a:r>
                    </a:p>
                    <a:p>
                      <a:pPr marL="120015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Desemprego</a:t>
                      </a:r>
                    </a:p>
                    <a:p>
                      <a:pPr marL="120015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Perdas salariais</a:t>
                      </a:r>
                    </a:p>
                    <a:p>
                      <a:pPr marL="120015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Privatizações</a:t>
                      </a:r>
                    </a:p>
                    <a:p>
                      <a:pPr marL="120015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Encolhimento do PIB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Social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Política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Ambiental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AJUSTE FISCAL e REFORMAS: </a:t>
                      </a: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Corte de investimentos e gastos sociais; aumento de tributos para a classe média e pobre; privatizações e Contrarreformas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CRESCIMENTO ACELERADO DA </a:t>
                      </a:r>
                      <a:r>
                        <a:rPr kumimoji="0" lang="pt-B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“</a:t>
                      </a: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DÍVIDA PÚBLICA</a:t>
                      </a:r>
                      <a:r>
                        <a:rPr kumimoji="0" lang="pt-B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”</a:t>
                      </a: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= </a:t>
                      </a: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CRISE FISCAL/LUCRO RECORDE DOS BANCOS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L="91446" marR="91446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2500" y="908050"/>
            <a:ext cx="37115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050" y="4941888"/>
            <a:ext cx="5184775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" y="1125538"/>
            <a:ext cx="5487988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2"/>
          <p:cNvSpPr txBox="1">
            <a:spLocks noChangeArrowheads="1"/>
          </p:cNvSpPr>
          <p:nvPr/>
        </p:nvSpPr>
        <p:spPr bwMode="auto">
          <a:xfrm>
            <a:off x="992188" y="115888"/>
            <a:ext cx="77771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en-US">
                <a:solidFill>
                  <a:srgbClr val="94C600"/>
                </a:solidFill>
              </a:rPr>
              <a:t>“</a:t>
            </a:r>
            <a:r>
              <a:rPr lang="pt-BR">
                <a:solidFill>
                  <a:srgbClr val="94C600"/>
                </a:solidFill>
              </a:rPr>
              <a:t>CRISE</a:t>
            </a:r>
            <a:r>
              <a:rPr lang="pt-BR" altLang="en-US">
                <a:solidFill>
                  <a:srgbClr val="94C600"/>
                </a:solidFill>
              </a:rPr>
              <a:t>”</a:t>
            </a:r>
            <a:r>
              <a:rPr lang="pt-BR">
                <a:solidFill>
                  <a:srgbClr val="94C600"/>
                </a:solidFill>
              </a:rPr>
              <a:t> PARA QUEM?</a:t>
            </a:r>
          </a:p>
          <a:p>
            <a:pPr algn="ctr" eaLnBrk="1" hangingPunct="1"/>
            <a:r>
              <a:rPr lang="pt-BR">
                <a:solidFill>
                  <a:srgbClr val="94C600"/>
                </a:solidFill>
              </a:rPr>
              <a:t>PEC 6/2019 irá aumentar a desigualdade social no Brasil</a:t>
            </a:r>
          </a:p>
        </p:txBody>
      </p:sp>
      <p:pic>
        <p:nvPicPr>
          <p:cNvPr id="30726" name="Picture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3275" y="6230938"/>
            <a:ext cx="64801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65888" y="4581525"/>
            <a:ext cx="2879725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415925" y="404813"/>
            <a:ext cx="9217025" cy="633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pt-BR" sz="2800">
                <a:solidFill>
                  <a:srgbClr val="94C600"/>
                </a:solidFill>
                <a:latin typeface="Tahoma" pitchFamily="34" charset="0"/>
              </a:rPr>
              <a:t>NECESSIDADE DE COMPREENDER A NATUREZA DA </a:t>
            </a:r>
            <a:r>
              <a:rPr lang="pt-BR" altLang="en-US" sz="2800">
                <a:solidFill>
                  <a:srgbClr val="94C600"/>
                </a:solidFill>
                <a:latin typeface="Tahoma" pitchFamily="34" charset="0"/>
              </a:rPr>
              <a:t>“</a:t>
            </a:r>
            <a:r>
              <a:rPr lang="pt-BR" sz="2800">
                <a:solidFill>
                  <a:srgbClr val="94C600"/>
                </a:solidFill>
                <a:latin typeface="Tahoma" pitchFamily="34" charset="0"/>
              </a:rPr>
              <a:t>CRISE</a:t>
            </a:r>
            <a:r>
              <a:rPr lang="pt-BR" altLang="en-US" sz="2800">
                <a:solidFill>
                  <a:srgbClr val="94C600"/>
                </a:solidFill>
                <a:latin typeface="Tahoma" pitchFamily="34" charset="0"/>
              </a:rPr>
              <a:t>”</a:t>
            </a:r>
            <a:r>
              <a:rPr lang="pt-BR" sz="2800">
                <a:solidFill>
                  <a:srgbClr val="94C600"/>
                </a:solidFill>
                <a:latin typeface="Tahoma" pitchFamily="34" charset="0"/>
              </a:rPr>
              <a:t> QUE ESTÁ JUSTIFICANDO A </a:t>
            </a:r>
            <a:r>
              <a:rPr lang="pt-BR" altLang="en-US" sz="2800">
                <a:solidFill>
                  <a:srgbClr val="94C600"/>
                </a:solidFill>
                <a:latin typeface="Tahoma" pitchFamily="34" charset="0"/>
              </a:rPr>
              <a:t>“</a:t>
            </a:r>
            <a:r>
              <a:rPr lang="pt-BR" sz="2800">
                <a:solidFill>
                  <a:srgbClr val="94C600"/>
                </a:solidFill>
                <a:latin typeface="Tahoma" pitchFamily="34" charset="0"/>
              </a:rPr>
              <a:t>NECESSIDADE DE REFORMA DA PREVIDÊNCIA</a:t>
            </a:r>
            <a:r>
              <a:rPr lang="pt-BR" altLang="en-US" sz="2800">
                <a:solidFill>
                  <a:srgbClr val="94C600"/>
                </a:solidFill>
                <a:latin typeface="Tahoma" pitchFamily="34" charset="0"/>
              </a:rPr>
              <a:t>”</a:t>
            </a:r>
            <a:endParaRPr lang="pt-BR" sz="2800">
              <a:solidFill>
                <a:srgbClr val="94C600"/>
              </a:solidFill>
              <a:latin typeface="Tahoma" pitchFamily="34" charset="0"/>
            </a:endParaRPr>
          </a:p>
          <a:p>
            <a:pPr algn="ctr" eaLnBrk="1" hangingPunct="1">
              <a:lnSpc>
                <a:spcPct val="130000"/>
              </a:lnSpc>
            </a:pPr>
            <a:endParaRPr lang="pt-BR" sz="2800">
              <a:solidFill>
                <a:srgbClr val="94C600"/>
              </a:solidFill>
              <a:latin typeface="Tahoma" pitchFamily="34" charset="0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pt-BR" sz="2800">
                <a:solidFill>
                  <a:srgbClr val="94C600"/>
                </a:solidFill>
                <a:latin typeface="Tahoma" pitchFamily="34" charset="0"/>
              </a:rPr>
              <a:t>O que provocou a crise no Brasil? </a:t>
            </a:r>
          </a:p>
          <a:p>
            <a:pPr marL="1371600" lvl="2" indent="-457200" eaLnBrk="1" hangingPunct="1">
              <a:lnSpc>
                <a:spcPct val="110000"/>
              </a:lnSpc>
              <a:buFont typeface="Wingdings" pitchFamily="2" charset="2"/>
              <a:buChar char="ü"/>
            </a:pPr>
            <a:r>
              <a:rPr lang="pt-BR">
                <a:solidFill>
                  <a:srgbClr val="FFFFFF"/>
                </a:solidFill>
                <a:latin typeface="Tahoma" pitchFamily="34" charset="0"/>
              </a:rPr>
              <a:t>Quebra de bancos ? </a:t>
            </a:r>
          </a:p>
          <a:p>
            <a:pPr marL="1371600" lvl="2" indent="-457200" eaLnBrk="1" hangingPunct="1">
              <a:lnSpc>
                <a:spcPct val="110000"/>
              </a:lnSpc>
              <a:buFont typeface="Wingdings" pitchFamily="2" charset="2"/>
              <a:buChar char="ü"/>
            </a:pPr>
            <a:r>
              <a:rPr lang="pt-BR">
                <a:solidFill>
                  <a:srgbClr val="FFFFFF"/>
                </a:solidFill>
                <a:latin typeface="Tahoma" pitchFamily="34" charset="0"/>
              </a:rPr>
              <a:t>Adoecimento da população, pestes ?</a:t>
            </a:r>
          </a:p>
          <a:p>
            <a:pPr marL="1371600" lvl="2" indent="-457200" eaLnBrk="1" hangingPunct="1">
              <a:lnSpc>
                <a:spcPct val="110000"/>
              </a:lnSpc>
              <a:buFont typeface="Wingdings" pitchFamily="2" charset="2"/>
              <a:buChar char="ü"/>
            </a:pPr>
            <a:r>
              <a:rPr lang="pt-BR">
                <a:solidFill>
                  <a:srgbClr val="FFFFFF"/>
                </a:solidFill>
                <a:latin typeface="Tahoma" pitchFamily="34" charset="0"/>
              </a:rPr>
              <a:t>Quebra de safra ?</a:t>
            </a:r>
          </a:p>
          <a:p>
            <a:pPr marL="1371600" lvl="2" indent="-457200" eaLnBrk="1" hangingPunct="1">
              <a:lnSpc>
                <a:spcPct val="110000"/>
              </a:lnSpc>
              <a:buFont typeface="Wingdings" pitchFamily="2" charset="2"/>
              <a:buChar char="ü"/>
            </a:pPr>
            <a:r>
              <a:rPr lang="pt-BR">
                <a:solidFill>
                  <a:srgbClr val="FFFFFF"/>
                </a:solidFill>
                <a:latin typeface="Tahoma" pitchFamily="34" charset="0"/>
              </a:rPr>
              <a:t>Guerra? </a:t>
            </a:r>
          </a:p>
          <a:p>
            <a:pPr marL="1371600" lvl="2" indent="-457200" eaLnBrk="1" hangingPunct="1">
              <a:lnSpc>
                <a:spcPct val="110000"/>
              </a:lnSpc>
            </a:pPr>
            <a:endParaRPr lang="pt-BR">
              <a:solidFill>
                <a:srgbClr val="FFFFFF"/>
              </a:solidFill>
              <a:latin typeface="Tahoma" pitchFamily="34" charset="0"/>
            </a:endParaRPr>
          </a:p>
          <a:p>
            <a:pPr marL="1371600" lvl="2" indent="-457200" algn="ctr" eaLnBrk="1" hangingPunct="1">
              <a:lnSpc>
                <a:spcPct val="110000"/>
              </a:lnSpc>
            </a:pPr>
            <a:r>
              <a:rPr lang="pt-BR" sz="2800">
                <a:solidFill>
                  <a:schemeClr val="tx1"/>
                </a:solidFill>
                <a:latin typeface="Tahoma" pitchFamily="34" charset="0"/>
              </a:rPr>
              <a:t>O que explica a falência de inúmeras empresas, o desemprego recorde, a queda do PIB em mais de 7% em apenas 2 anos?</a:t>
            </a:r>
            <a:endParaRPr lang="pt-BR" sz="2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15925" y="0"/>
            <a:ext cx="9490075" cy="71104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pt-BR" sz="2800">
              <a:solidFill>
                <a:srgbClr val="92D050"/>
              </a:solidFill>
              <a:latin typeface="Verdan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sz="2800" i="1">
                <a:solidFill>
                  <a:schemeClr val="tx1"/>
                </a:solidFill>
                <a:latin typeface="Tahoma" pitchFamily="34" charset="0"/>
              </a:rPr>
              <a:t>É URGENTE SAIRMOS DO CENÁRIO DE ESCASSEZ! </a:t>
            </a:r>
            <a:r>
              <a:rPr lang="pt-BR" sz="2800" b="0" i="1">
                <a:solidFill>
                  <a:schemeClr val="tx1"/>
                </a:solidFill>
                <a:latin typeface="Tahoma" pitchFamily="34" charset="0"/>
              </a:rPr>
              <a:t>Isso não é um acaso, ou mero resultado da corrupção endêmica de dirigentes políticos, mas sim o resultado do modelo econômico concentrador de riqueza e renda, que se sustenta principalmente no Sistema da Dívida, no modelo tributário regressivo, na política monetária suicida praticada pelo Banco Central e no modelo extrativista irresponsável para com as pessoas e o ambiente.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sz="2800" b="0" i="1">
                <a:solidFill>
                  <a:schemeClr val="accent1"/>
                </a:solidFill>
                <a:latin typeface="Tahoma" pitchFamily="34" charset="0"/>
              </a:rPr>
              <a:t>Maria Lucia Fattorelli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i="1">
                <a:solidFill>
                  <a:schemeClr val="accent1"/>
                </a:solidFill>
                <a:latin typeface="Tahoma" pitchFamily="34" charset="0"/>
              </a:rPr>
              <a:t>(coordenadora nacional da Auditoria Cidadã da Dívida)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</a:pPr>
            <a:endParaRPr lang="pt-BR" sz="2800" b="0" i="1">
              <a:solidFill>
                <a:srgbClr val="94C600"/>
              </a:solidFill>
              <a:latin typeface="Tahom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</a:pPr>
            <a:endParaRPr lang="pt-BR" sz="2800">
              <a:solidFill>
                <a:srgbClr val="92D05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pt-BR" sz="2800">
              <a:solidFill>
                <a:srgbClr val="92D050"/>
              </a:solidFill>
              <a:latin typeface="Verdana" pitchFamily="34" charset="0"/>
              <a:hlinkClick r:id="rId3"/>
            </a:endParaRP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704850" y="0"/>
            <a:ext cx="9001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t-BR" b="0" i="1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endParaRPr lang="pt-BR" b="0" i="1">
              <a:solidFill>
                <a:srgbClr val="FFFFFF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6392863" y="549275"/>
            <a:ext cx="31686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pic>
        <p:nvPicPr>
          <p:cNvPr id="32771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3988" y="333375"/>
            <a:ext cx="7480300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44488" y="260350"/>
            <a:ext cx="9561512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pt-BR" sz="3000">
              <a:solidFill>
                <a:srgbClr val="92D05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BR">
                <a:solidFill>
                  <a:srgbClr val="92D050"/>
                </a:solidFill>
                <a:latin typeface="Verdana" pitchFamily="34" charset="0"/>
              </a:rPr>
              <a:t>Grata pela atenção</a:t>
            </a:r>
          </a:p>
          <a:p>
            <a:pPr algn="ctr" eaLnBrk="1" hangingPunct="1">
              <a:spcBef>
                <a:spcPct val="50000"/>
              </a:spcBef>
            </a:pPr>
            <a:endParaRPr lang="pt-BR" sz="1800" i="1">
              <a:solidFill>
                <a:srgbClr val="92D05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BR" sz="1800" i="1">
                <a:solidFill>
                  <a:srgbClr val="92D050"/>
                </a:solidFill>
                <a:latin typeface="Verdana" pitchFamily="34" charset="0"/>
              </a:rPr>
              <a:t>	Carmen Cecilia Bressane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sz="1800" i="1">
                <a:solidFill>
                  <a:srgbClr val="92D050"/>
                </a:solidFill>
                <a:latin typeface="Verdana" pitchFamily="34" charset="0"/>
              </a:rPr>
              <a:t>(coordenadora do núcleo SP da Auditoria Cidadã da Dívida)</a:t>
            </a:r>
            <a:endParaRPr lang="pt-BR" sz="3200" b="0">
              <a:solidFill>
                <a:srgbClr val="FFFFFF"/>
              </a:solidFill>
              <a:latin typeface="Verdana" pitchFamily="34" charset="0"/>
              <a:hlinkClick r:id="rId3"/>
            </a:endParaRPr>
          </a:p>
          <a:p>
            <a:pPr algn="ctr" eaLnBrk="1" hangingPunct="1">
              <a:spcBef>
                <a:spcPct val="50000"/>
              </a:spcBef>
            </a:pPr>
            <a:endParaRPr lang="pt-BR" sz="3200" b="0">
              <a:solidFill>
                <a:srgbClr val="FFFFFF"/>
              </a:solidFill>
              <a:latin typeface="Verdana" pitchFamily="34" charset="0"/>
              <a:hlinkClick r:id="rId3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BR" sz="3200" b="0">
                <a:solidFill>
                  <a:srgbClr val="FFFFFF"/>
                </a:solidFill>
                <a:latin typeface="Verdana" pitchFamily="34" charset="0"/>
                <a:hlinkClick r:id="rId3"/>
              </a:rPr>
              <a:t>www.auditoriacidada.org.br</a:t>
            </a:r>
            <a:endParaRPr lang="pt-BR" sz="3200" b="0">
              <a:solidFill>
                <a:srgbClr val="FFFFFF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BR" sz="3200" b="0">
                <a:solidFill>
                  <a:srgbClr val="FFFFFF"/>
                </a:solidFill>
                <a:latin typeface="Verdana" pitchFamily="34" charset="0"/>
                <a:hlinkClick r:id="rId4"/>
              </a:rPr>
              <a:t>www.facebook.com/auditoriacidada.pagina</a:t>
            </a:r>
            <a:endParaRPr lang="pt-BR" sz="3200" b="0">
              <a:solidFill>
                <a:srgbClr val="FFFFFF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BR" sz="3200" b="0">
                <a:solidFill>
                  <a:srgbClr val="D77C01"/>
                </a:solidFill>
                <a:latin typeface="Verdana" pitchFamily="34" charset="0"/>
              </a:rPr>
              <a:t>e-mail: auditoriacidadasp@gmail.com</a:t>
            </a: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704850" y="0"/>
            <a:ext cx="9001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t-BR" b="0" i="1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endParaRPr lang="pt-BR" b="0" i="1">
              <a:solidFill>
                <a:srgbClr val="FFFFFF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128588" y="188913"/>
            <a:ext cx="98647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2800">
                <a:solidFill>
                  <a:schemeClr val="accent1"/>
                </a:solidFill>
              </a:rPr>
              <a:t>Dados oficiais comprovam a mudança abrupta em nossa economia após a </a:t>
            </a:r>
            <a:r>
              <a:rPr lang="pt-BR" altLang="en-US" sz="2800">
                <a:solidFill>
                  <a:schemeClr val="accent1"/>
                </a:solidFill>
              </a:rPr>
              <a:t>“</a:t>
            </a:r>
            <a:r>
              <a:rPr lang="pt-BR" sz="2800">
                <a:solidFill>
                  <a:schemeClr val="accent1"/>
                </a:solidFill>
              </a:rPr>
              <a:t>crise fabricada</a:t>
            </a:r>
            <a:r>
              <a:rPr lang="pt-BR" altLang="en-US" sz="2800">
                <a:solidFill>
                  <a:schemeClr val="accent1"/>
                </a:solidFill>
              </a:rPr>
              <a:t>”</a:t>
            </a:r>
            <a:endParaRPr lang="pt-BR" sz="2800">
              <a:solidFill>
                <a:schemeClr val="accent1"/>
              </a:solidFill>
            </a:endParaRPr>
          </a:p>
        </p:txBody>
      </p:sp>
      <p:pic>
        <p:nvPicPr>
          <p:cNvPr id="512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4350" y="1144588"/>
            <a:ext cx="6985000" cy="571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027"/>
          <p:cNvSpPr txBox="1">
            <a:spLocks noChangeArrowheads="1"/>
          </p:cNvSpPr>
          <p:nvPr/>
        </p:nvSpPr>
        <p:spPr bwMode="auto">
          <a:xfrm>
            <a:off x="273050" y="115888"/>
            <a:ext cx="9793288" cy="695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sz="1200">
              <a:solidFill>
                <a:srgbClr val="92D050"/>
              </a:solidFill>
              <a:latin typeface="Tahoma" pitchFamily="34" charset="0"/>
            </a:endParaRPr>
          </a:p>
          <a:p>
            <a:pPr algn="ctr"/>
            <a:r>
              <a:rPr lang="pt-BR" b="0">
                <a:solidFill>
                  <a:srgbClr val="FFFFFF"/>
                </a:solidFill>
                <a:latin typeface="Tahoma" pitchFamily="34" charset="0"/>
              </a:rPr>
              <a:t>	</a:t>
            </a:r>
            <a:r>
              <a:rPr lang="pt-BR" sz="2800">
                <a:solidFill>
                  <a:schemeClr val="accent1"/>
                </a:solidFill>
                <a:latin typeface="Tahoma" pitchFamily="34" charset="0"/>
              </a:rPr>
              <a:t>O que explica o cenário de escassez e </a:t>
            </a:r>
            <a:r>
              <a:rPr lang="pt-BR" altLang="en-US" sz="2800">
                <a:solidFill>
                  <a:schemeClr val="accent1"/>
                </a:solidFill>
                <a:latin typeface="Tahoma" pitchFamily="34" charset="0"/>
              </a:rPr>
              <a:t>“</a:t>
            </a:r>
            <a:r>
              <a:rPr lang="pt-BR" sz="2800">
                <a:solidFill>
                  <a:schemeClr val="accent1"/>
                </a:solidFill>
                <a:latin typeface="Tahoma" pitchFamily="34" charset="0"/>
              </a:rPr>
              <a:t>crise</a:t>
            </a:r>
            <a:r>
              <a:rPr lang="pt-BR" altLang="en-US" sz="2800">
                <a:solidFill>
                  <a:schemeClr val="accent1"/>
                </a:solidFill>
                <a:latin typeface="Tahoma" pitchFamily="34" charset="0"/>
              </a:rPr>
              <a:t>”</a:t>
            </a:r>
            <a:r>
              <a:rPr lang="pt-BR" sz="2800">
                <a:solidFill>
                  <a:schemeClr val="accent1"/>
                </a:solidFill>
                <a:latin typeface="Tahoma" pitchFamily="34" charset="0"/>
              </a:rPr>
              <a:t>?</a:t>
            </a:r>
          </a:p>
          <a:p>
            <a:pPr algn="ctr"/>
            <a:endParaRPr lang="pt-BR">
              <a:solidFill>
                <a:srgbClr val="92D050"/>
              </a:solidFill>
              <a:latin typeface="Tahoma" pitchFamily="34" charset="0"/>
            </a:endParaRPr>
          </a:p>
          <a:p>
            <a:pPr algn="ctr"/>
            <a:r>
              <a:rPr lang="pt-BR" b="0">
                <a:solidFill>
                  <a:srgbClr val="92D050"/>
                </a:solidFill>
                <a:latin typeface="Tahoma" pitchFamily="34" charset="0"/>
              </a:rPr>
              <a:t>Deveríamos estar debatendo uma reforma para aumentar o valor dos benefícios e ampliar o alcance da Seguridade Social, pois temos muito dinheiro pra isso! </a:t>
            </a:r>
          </a:p>
          <a:p>
            <a:endParaRPr lang="pt-BR" sz="1000" b="0">
              <a:solidFill>
                <a:srgbClr val="FFFFFF"/>
              </a:solidFill>
              <a:latin typeface="Tahoma" pitchFamily="34" charset="0"/>
            </a:endParaRPr>
          </a:p>
          <a:p>
            <a:r>
              <a:rPr lang="pt-BR" b="0">
                <a:solidFill>
                  <a:srgbClr val="FFFFFF"/>
                </a:solidFill>
                <a:latin typeface="Tahoma" pitchFamily="34" charset="0"/>
              </a:rPr>
              <a:t>	Em dezembro/2018, possuíamos, por exemplo:</a:t>
            </a:r>
          </a:p>
          <a:p>
            <a:endParaRPr lang="pt-BR" b="0">
              <a:solidFill>
                <a:srgbClr val="FFFFFF"/>
              </a:solidFill>
              <a:latin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800">
                <a:solidFill>
                  <a:srgbClr val="FFFFFF"/>
                </a:solidFill>
                <a:latin typeface="Tahoma" pitchFamily="34" charset="0"/>
              </a:rPr>
              <a:t>R$ 1,27 TRILHÃO </a:t>
            </a:r>
            <a:r>
              <a:rPr lang="pt-BR" b="0">
                <a:solidFill>
                  <a:srgbClr val="FFFFFF"/>
                </a:solidFill>
                <a:latin typeface="Tahoma" pitchFamily="34" charset="0"/>
              </a:rPr>
              <a:t>no caixa do Tesouro Nacional;</a:t>
            </a:r>
          </a:p>
          <a:p>
            <a:pPr>
              <a:buFont typeface="Arial" pitchFamily="34" charset="0"/>
              <a:buChar char="•"/>
            </a:pPr>
            <a:endParaRPr lang="pt-BR" b="0">
              <a:solidFill>
                <a:srgbClr val="FFFFFF"/>
              </a:solidFill>
              <a:latin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800">
                <a:solidFill>
                  <a:srgbClr val="FFFFFF"/>
                </a:solidFill>
                <a:latin typeface="Tahoma" pitchFamily="34" charset="0"/>
              </a:rPr>
              <a:t>R$ 1,13 TRILHÃO </a:t>
            </a:r>
            <a:r>
              <a:rPr lang="pt-BR" b="0">
                <a:solidFill>
                  <a:srgbClr val="FFFFFF"/>
                </a:solidFill>
                <a:latin typeface="Tahoma" pitchFamily="34" charset="0"/>
              </a:rPr>
              <a:t>no caixa do Banco Central, e</a:t>
            </a:r>
          </a:p>
          <a:p>
            <a:pPr>
              <a:buFont typeface="Arial" pitchFamily="34" charset="0"/>
              <a:buChar char="•"/>
            </a:pPr>
            <a:endParaRPr lang="pt-BR" b="0">
              <a:solidFill>
                <a:srgbClr val="FFFFFF"/>
              </a:solidFill>
              <a:latin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pitchFamily="34" charset="0"/>
              </a:rPr>
              <a:t>US$ 375 bilhões (</a:t>
            </a:r>
            <a:r>
              <a:rPr lang="pt-BR" sz="2800">
                <a:solidFill>
                  <a:srgbClr val="FFFFFF"/>
                </a:solidFill>
                <a:latin typeface="Tahoma" pitchFamily="34" charset="0"/>
              </a:rPr>
              <a:t>R$ 1,453 TRILHÃO</a:t>
            </a:r>
            <a:r>
              <a:rPr lang="pt-BR" b="0">
                <a:solidFill>
                  <a:srgbClr val="FFFFFF"/>
                </a:solidFill>
                <a:latin typeface="Tahoma" pitchFamily="34" charset="0"/>
              </a:rPr>
              <a:t>) em Reservas Internacionais!</a:t>
            </a:r>
          </a:p>
          <a:p>
            <a:endParaRPr lang="pt-BR" b="0">
              <a:solidFill>
                <a:srgbClr val="FFFFFF"/>
              </a:solidFill>
              <a:latin typeface="Tahoma" pitchFamily="34" charset="0"/>
            </a:endParaRPr>
          </a:p>
          <a:p>
            <a:pPr algn="ctr"/>
            <a:r>
              <a:rPr lang="pt-BR" b="0">
                <a:solidFill>
                  <a:schemeClr val="accent1"/>
                </a:solidFill>
                <a:latin typeface="Tahoma" pitchFamily="34" charset="0"/>
              </a:rPr>
              <a:t>Brasil é a 9ª maior economia do mundo, possui imensas riquezas e potencialidades e quase R$ 4 TRILHÕES líquidos! </a:t>
            </a:r>
          </a:p>
          <a:p>
            <a:pPr algn="ctr"/>
            <a:endParaRPr lang="pt-BR">
              <a:solidFill>
                <a:schemeClr val="accent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1313" indent="-341313" algn="ctr" defTabSz="449263">
              <a:spcBef>
                <a:spcPts val="8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7171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</a:rPr>
              <a:t>O que explica o contínuo crescimento do lucro dos bancos apesar da </a:t>
            </a:r>
            <a:r>
              <a:rPr lang="pt-BR" altLang="en-US" sz="2800">
                <a:solidFill>
                  <a:srgbClr val="92D050"/>
                </a:solidFill>
                <a:latin typeface="Tahoma" pitchFamily="34" charset="0"/>
              </a:rPr>
              <a:t>“</a:t>
            </a:r>
            <a:r>
              <a:rPr lang="pt-BR" sz="2800">
                <a:solidFill>
                  <a:srgbClr val="92D050"/>
                </a:solidFill>
                <a:latin typeface="Tahoma" pitchFamily="34" charset="0"/>
              </a:rPr>
              <a:t>crise</a:t>
            </a:r>
            <a:r>
              <a:rPr lang="pt-BR" altLang="en-US" sz="2800">
                <a:solidFill>
                  <a:srgbClr val="92D050"/>
                </a:solidFill>
                <a:latin typeface="Tahoma" pitchFamily="34" charset="0"/>
              </a:rPr>
              <a:t>”</a:t>
            </a:r>
            <a:r>
              <a:rPr lang="pt-BR" sz="2800">
                <a:solidFill>
                  <a:srgbClr val="92D050"/>
                </a:solidFill>
                <a:latin typeface="Tahoma" pitchFamily="34" charset="0"/>
              </a:rPr>
              <a:t> e queda do PIB? </a:t>
            </a:r>
            <a:endParaRPr lang="pt-BR" sz="2800" b="0">
              <a:solidFill>
                <a:srgbClr val="92D050"/>
              </a:solidFill>
              <a:latin typeface="Tahoma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7173" name="Retângulo 2"/>
          <p:cNvSpPr>
            <a:spLocks noChangeArrowheads="1"/>
          </p:cNvSpPr>
          <p:nvPr/>
        </p:nvSpPr>
        <p:spPr bwMode="auto">
          <a:xfrm>
            <a:off x="776288" y="6524625"/>
            <a:ext cx="83518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1" hangingPunct="1"/>
            <a:r>
              <a:rPr lang="pt-BR" sz="1600" b="0">
                <a:solidFill>
                  <a:schemeClr val="tx1"/>
                </a:solidFill>
              </a:rPr>
              <a:t>Fonte: </a:t>
            </a:r>
            <a:r>
              <a:rPr lang="pt-BR" sz="1600" b="0">
                <a:solidFill>
                  <a:schemeClr val="tx1"/>
                </a:solidFill>
                <a:hlinkClick r:id="rId3"/>
              </a:rPr>
              <a:t>http://www4.bcb.gov.br/top50/port/top50.asp</a:t>
            </a:r>
            <a:r>
              <a:rPr lang="pt-BR" sz="1600" b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174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050" y="1268413"/>
            <a:ext cx="7704138" cy="534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5213" y="2060575"/>
            <a:ext cx="292100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Box 1"/>
          <p:cNvSpPr txBox="1">
            <a:spLocks noChangeArrowheads="1"/>
          </p:cNvSpPr>
          <p:nvPr/>
        </p:nvSpPr>
        <p:spPr bwMode="auto">
          <a:xfrm>
            <a:off x="8121650" y="1598613"/>
            <a:ext cx="1871663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Aft>
                <a:spcPts val="1800"/>
              </a:spcAft>
            </a:pPr>
            <a:r>
              <a:rPr lang="pt-BR" u="sng">
                <a:solidFill>
                  <a:schemeClr val="tx1"/>
                </a:solidFill>
                <a:latin typeface="Tahoma" pitchFamily="34" charset="0"/>
              </a:rPr>
              <a:t>2015</a:t>
            </a:r>
            <a:endParaRPr lang="pt-BR">
              <a:solidFill>
                <a:schemeClr val="tx1"/>
              </a:solidFill>
              <a:latin typeface="Tahoma" pitchFamily="34" charset="0"/>
            </a:endParaRPr>
          </a:p>
          <a:p>
            <a:pPr algn="ctr" eaLnBrk="1" hangingPunct="1">
              <a:spcAft>
                <a:spcPts val="1800"/>
              </a:spcAft>
            </a:pPr>
            <a:r>
              <a:rPr lang="pt-BR">
                <a:solidFill>
                  <a:schemeClr val="tx1"/>
                </a:solidFill>
                <a:latin typeface="Tahoma" pitchFamily="34" charset="0"/>
              </a:rPr>
              <a:t>Lucro de </a:t>
            </a:r>
          </a:p>
          <a:p>
            <a:pPr algn="ctr" eaLnBrk="1" hangingPunct="1">
              <a:spcAft>
                <a:spcPts val="1800"/>
              </a:spcAft>
            </a:pPr>
            <a:r>
              <a:rPr lang="pt-BR">
                <a:solidFill>
                  <a:schemeClr val="tx1"/>
                </a:solidFill>
                <a:latin typeface="Tahoma" pitchFamily="34" charset="0"/>
              </a:rPr>
              <a:t>R$ 96 bilhões </a:t>
            </a:r>
          </a:p>
          <a:p>
            <a:pPr algn="ctr" eaLnBrk="1" hangingPunct="1">
              <a:spcAft>
                <a:spcPts val="1800"/>
              </a:spcAft>
            </a:pPr>
            <a:r>
              <a:rPr lang="pt-BR">
                <a:solidFill>
                  <a:schemeClr val="tx1"/>
                </a:solidFill>
                <a:latin typeface="Tahoma" pitchFamily="34" charset="0"/>
              </a:rPr>
              <a:t>+ </a:t>
            </a:r>
          </a:p>
          <a:p>
            <a:pPr algn="ctr" eaLnBrk="1" hangingPunct="1">
              <a:spcAft>
                <a:spcPts val="1800"/>
              </a:spcAft>
            </a:pPr>
            <a:r>
              <a:rPr lang="pt-BR">
                <a:solidFill>
                  <a:schemeClr val="tx1"/>
                </a:solidFill>
                <a:latin typeface="Tahoma" pitchFamily="34" charset="0"/>
              </a:rPr>
              <a:t>Provisão de </a:t>
            </a:r>
          </a:p>
          <a:p>
            <a:pPr algn="ctr" eaLnBrk="1" hangingPunct="1">
              <a:spcAft>
                <a:spcPts val="1800"/>
              </a:spcAft>
            </a:pPr>
            <a:r>
              <a:rPr lang="pt-BR">
                <a:solidFill>
                  <a:schemeClr val="tx1"/>
                </a:solidFill>
                <a:latin typeface="Tahoma" pitchFamily="34" charset="0"/>
              </a:rPr>
              <a:t>R$ 187 bilhões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849313" y="188913"/>
            <a:ext cx="81359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2800">
                <a:solidFill>
                  <a:schemeClr val="accent1"/>
                </a:solidFill>
                <a:latin typeface="Tahoma" pitchFamily="34" charset="0"/>
              </a:rPr>
              <a:t> A Dívida Pública tem crescido em decorrência dos mecanismos financeiros que </a:t>
            </a:r>
            <a:r>
              <a:rPr lang="pt-BR" altLang="en-US" sz="2800">
                <a:solidFill>
                  <a:schemeClr val="accent1"/>
                </a:solidFill>
                <a:latin typeface="Tahoma" pitchFamily="34" charset="0"/>
              </a:rPr>
              <a:t>“</a:t>
            </a:r>
            <a:r>
              <a:rPr lang="pt-BR" sz="2800">
                <a:solidFill>
                  <a:schemeClr val="accent1"/>
                </a:solidFill>
                <a:latin typeface="Tahoma" pitchFamily="34" charset="0"/>
              </a:rPr>
              <a:t>geram</a:t>
            </a:r>
            <a:r>
              <a:rPr lang="pt-BR" altLang="en-US" sz="2800">
                <a:solidFill>
                  <a:schemeClr val="accent1"/>
                </a:solidFill>
                <a:latin typeface="Tahoma" pitchFamily="34" charset="0"/>
              </a:rPr>
              <a:t>”</a:t>
            </a:r>
            <a:r>
              <a:rPr lang="pt-BR" sz="2800">
                <a:solidFill>
                  <a:schemeClr val="accent1"/>
                </a:solidFill>
                <a:latin typeface="Tahoma" pitchFamily="34" charset="0"/>
              </a:rPr>
              <a:t> dívida, e não devido aos investimentos e gastos sociais</a:t>
            </a:r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488950" y="2492375"/>
            <a:ext cx="91440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 eaLnBrk="1" hangingPunct="1">
              <a:lnSpc>
                <a:spcPct val="110000"/>
              </a:lnSpc>
            </a:pPr>
            <a:r>
              <a:rPr lang="pt-BR" sz="4000" b="0">
                <a:solidFill>
                  <a:srgbClr val="FFFFFF"/>
                </a:solidFill>
                <a:latin typeface="Tahoma" pitchFamily="34" charset="0"/>
              </a:rPr>
              <a:t>De 1995 a 2015 produzimos </a:t>
            </a:r>
          </a:p>
          <a:p>
            <a:pPr lvl="1" algn="ctr" eaLnBrk="1" hangingPunct="1">
              <a:lnSpc>
                <a:spcPct val="110000"/>
              </a:lnSpc>
            </a:pPr>
            <a:r>
              <a:rPr lang="pt-BR" sz="4000" b="0">
                <a:solidFill>
                  <a:srgbClr val="FFFFFF"/>
                </a:solidFill>
                <a:latin typeface="Tahoma" pitchFamily="34" charset="0"/>
              </a:rPr>
              <a:t>R$ 1 trilhão de Superávit Primário. Apesar disso, a dívida interna aumentou de </a:t>
            </a:r>
          </a:p>
          <a:p>
            <a:pPr lvl="1" algn="ctr" eaLnBrk="1" hangingPunct="1">
              <a:lnSpc>
                <a:spcPct val="110000"/>
              </a:lnSpc>
            </a:pPr>
            <a:r>
              <a:rPr lang="pt-BR" sz="4000" b="0">
                <a:solidFill>
                  <a:srgbClr val="FFFFFF"/>
                </a:solidFill>
                <a:latin typeface="Tahoma" pitchFamily="34" charset="0"/>
              </a:rPr>
              <a:t>R$86 bilhões para quase </a:t>
            </a:r>
          </a:p>
          <a:p>
            <a:pPr lvl="1" algn="ctr" eaLnBrk="1" hangingPunct="1">
              <a:lnSpc>
                <a:spcPct val="110000"/>
              </a:lnSpc>
            </a:pPr>
            <a:r>
              <a:rPr lang="pt-BR" sz="4000" b="0">
                <a:solidFill>
                  <a:srgbClr val="FFFFFF"/>
                </a:solidFill>
                <a:latin typeface="Tahoma" pitchFamily="34" charset="0"/>
              </a:rPr>
              <a:t>R$4 trilhões no mesmo período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128588" y="188913"/>
            <a:ext cx="10009187" cy="698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pt-BR" sz="2800">
                <a:solidFill>
                  <a:srgbClr val="94C600"/>
                </a:solidFill>
                <a:latin typeface="Tahoma" pitchFamily="34" charset="0"/>
              </a:rPr>
              <a:t>O DÉFIT ESTÁ NO BANCO CENTRAL</a:t>
            </a:r>
          </a:p>
          <a:p>
            <a:pPr eaLnBrk="1" hangingPunct="1">
              <a:lnSpc>
                <a:spcPct val="200000"/>
              </a:lnSpc>
            </a:pPr>
            <a:r>
              <a:rPr lang="pt-BR" sz="2800">
                <a:solidFill>
                  <a:srgbClr val="94C600"/>
                </a:solidFill>
                <a:latin typeface="Tahoma" pitchFamily="34" charset="0"/>
              </a:rPr>
              <a:t>O CUSTO DA POLÍTICA MONETÁRIA</a:t>
            </a:r>
          </a:p>
          <a:p>
            <a:pPr eaLnBrk="1" hangingPunct="1"/>
            <a:r>
              <a:rPr lang="pt-BR" sz="2800">
                <a:solidFill>
                  <a:srgbClr val="94C600"/>
                </a:solidFill>
                <a:latin typeface="Tahoma" pitchFamily="34" charset="0"/>
              </a:rPr>
              <a:t>     PROVOCOU A CRISE ATUAL </a:t>
            </a:r>
          </a:p>
          <a:p>
            <a:pPr eaLnBrk="1" hangingPunct="1"/>
            <a:r>
              <a:rPr lang="pt-BR" sz="2800">
                <a:solidFill>
                  <a:srgbClr val="FFFFFF"/>
                </a:solidFill>
                <a:latin typeface="Tahoma" pitchFamily="34" charset="0"/>
              </a:rPr>
              <a:t>2015: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</a:rPr>
              <a:t> Juros elevadíssimos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</a:rPr>
              <a:t> Remuneração da sobra de caixa dos bancos</a:t>
            </a:r>
            <a:endParaRPr lang="pt-BR" sz="1000">
              <a:solidFill>
                <a:srgbClr val="94C60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</a:rPr>
              <a:t> Prejuízos com Swap Cambial e outros prejuízos do BC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</a:rPr>
              <a:t> Emissão excessiva de títulos da dívida interna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>
                <a:solidFill>
                  <a:srgbClr val="94C600"/>
                </a:solidFill>
                <a:latin typeface="Tahoma" pitchFamily="34" charset="0"/>
              </a:rPr>
              <a:t>Dívida Interna cresceu R$ 732 bilhões em 11 meses de 2015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>
                <a:solidFill>
                  <a:srgbClr val="94C600"/>
                </a:solidFill>
                <a:latin typeface="Tahoma" pitchFamily="34" charset="0"/>
              </a:rPr>
              <a:t>Investimento Federal em 2015: R$ 9,6 bilhões</a:t>
            </a:r>
          </a:p>
          <a:p>
            <a:pPr algn="ctr" eaLnBrk="1" hangingPunct="1"/>
            <a:r>
              <a:rPr lang="pt-BR" b="0">
                <a:solidFill>
                  <a:schemeClr val="tx1"/>
                </a:solidFill>
                <a:latin typeface="Tahoma" pitchFamily="34" charset="0"/>
              </a:rPr>
              <a:t>O Que provocou a crise atual?</a:t>
            </a:r>
            <a:r>
              <a:rPr lang="pt-BR" b="0">
                <a:solidFill>
                  <a:srgbClr val="94C600"/>
                </a:solidFill>
                <a:latin typeface="Tahoma" pitchFamily="34" charset="0"/>
              </a:rPr>
              <a:t> </a:t>
            </a:r>
            <a:r>
              <a:rPr lang="pt-BR" sz="2000" b="0">
                <a:hlinkClick r:id="rId2"/>
              </a:rPr>
              <a:t>https://goo.gl/HdgD1q</a:t>
            </a:r>
            <a:endParaRPr lang="pt-BR">
              <a:solidFill>
                <a:srgbClr val="94C600"/>
              </a:solidFill>
              <a:latin typeface="Tahoma" pitchFamily="34" charset="0"/>
            </a:endParaRPr>
          </a:p>
          <a:p>
            <a:pPr eaLnBrk="1" hangingPunct="1"/>
            <a:endParaRPr lang="pt-BR" sz="1600">
              <a:solidFill>
                <a:srgbClr val="94C600"/>
              </a:solidFill>
              <a:latin typeface="Tahoma" pitchFamily="34" charset="0"/>
            </a:endParaRPr>
          </a:p>
        </p:txBody>
      </p:sp>
      <p:pic>
        <p:nvPicPr>
          <p:cNvPr id="9219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5025" y="188913"/>
            <a:ext cx="2871788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0" y="260350"/>
            <a:ext cx="101377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2800">
                <a:solidFill>
                  <a:srgbClr val="94C600"/>
                </a:solidFill>
                <a:latin typeface="Tahoma" pitchFamily="34" charset="0"/>
              </a:rPr>
              <a:t>Escandaloso Mecanismo gera Dívida Pública </a:t>
            </a:r>
          </a:p>
          <a:p>
            <a:pPr algn="ctr" eaLnBrk="1" hangingPunct="1"/>
            <a:r>
              <a:rPr lang="pt-BR" sz="2800" b="0">
                <a:solidFill>
                  <a:schemeClr val="tx1"/>
                </a:solidFill>
                <a:latin typeface="Tahoma" pitchFamily="34" charset="0"/>
              </a:rPr>
              <a:t>R$ 1,2 Trilhão da Dívida Interna utilizados para remunerar a sobra de caixa dos bancos. </a:t>
            </a:r>
          </a:p>
        </p:txBody>
      </p:sp>
      <p:pic>
        <p:nvPicPr>
          <p:cNvPr id="1024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8088" y="2349500"/>
            <a:ext cx="7697787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1281113" y="6165850"/>
            <a:ext cx="82089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b="0">
                <a:hlinkClick r:id="rId3"/>
              </a:rPr>
              <a:t>https://goo.gl/gU6X7E</a:t>
            </a:r>
            <a:r>
              <a:rPr lang="pt-BR" b="0"/>
              <a:t> </a:t>
            </a:r>
            <a:r>
              <a:rPr lang="pt-BR" b="0">
                <a:solidFill>
                  <a:srgbClr val="FFFFFF"/>
                </a:solidFill>
              </a:rPr>
              <a:t> e </a:t>
            </a:r>
            <a:r>
              <a:rPr lang="pt-BR" b="0">
                <a:hlinkClick r:id="rId4"/>
              </a:rPr>
              <a:t>https://goo.gl/VWZgVa</a:t>
            </a:r>
            <a:r>
              <a:rPr lang="pt-BR" b="0"/>
              <a:t>      </a:t>
            </a: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50652</TotalTime>
  <Words>2070</Words>
  <Application>Microsoft Office PowerPoint</Application>
  <PresentationFormat>Papel A4 (210 x 297 mm)</PresentationFormat>
  <Paragraphs>305</Paragraphs>
  <Slides>32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42" baseType="lpstr">
      <vt:lpstr>Times New Roman</vt:lpstr>
      <vt:lpstr>MS PGothic</vt:lpstr>
      <vt:lpstr>Arial</vt:lpstr>
      <vt:lpstr>Tahoma</vt:lpstr>
      <vt:lpstr>Wingdings</vt:lpstr>
      <vt:lpstr>TimesNewRomanPSMT</vt:lpstr>
      <vt:lpstr>ArialMT</vt:lpstr>
      <vt:lpstr>Tahoma </vt:lpstr>
      <vt:lpstr>Verdana</vt:lpstr>
      <vt:lpstr>Pulso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Maria Lúcia F. Carneiro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Márcia</cp:lastModifiedBy>
  <cp:revision>2372</cp:revision>
  <cp:lastPrinted>2008-11-20T19:12:03Z</cp:lastPrinted>
  <dcterms:created xsi:type="dcterms:W3CDTF">2001-11-19T18:24:28Z</dcterms:created>
  <dcterms:modified xsi:type="dcterms:W3CDTF">2019-05-07T00:28:38Z</dcterms:modified>
</cp:coreProperties>
</file>