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30"/>
  </p:notesMasterIdLst>
  <p:sldIdLst>
    <p:sldId id="397" r:id="rId2"/>
    <p:sldId id="398" r:id="rId3"/>
    <p:sldId id="318" r:id="rId4"/>
    <p:sldId id="333" r:id="rId5"/>
    <p:sldId id="354" r:id="rId6"/>
    <p:sldId id="368" r:id="rId7"/>
    <p:sldId id="353" r:id="rId8"/>
    <p:sldId id="405" r:id="rId9"/>
    <p:sldId id="393" r:id="rId10"/>
    <p:sldId id="402" r:id="rId11"/>
    <p:sldId id="370" r:id="rId12"/>
    <p:sldId id="372" r:id="rId13"/>
    <p:sldId id="371" r:id="rId14"/>
    <p:sldId id="406" r:id="rId15"/>
    <p:sldId id="394" r:id="rId16"/>
    <p:sldId id="404" r:id="rId17"/>
    <p:sldId id="373" r:id="rId18"/>
    <p:sldId id="400" r:id="rId19"/>
    <p:sldId id="401" r:id="rId20"/>
    <p:sldId id="396" r:id="rId21"/>
    <p:sldId id="376" r:id="rId22"/>
    <p:sldId id="362" r:id="rId23"/>
    <p:sldId id="363" r:id="rId24"/>
    <p:sldId id="364" r:id="rId25"/>
    <p:sldId id="365" r:id="rId26"/>
    <p:sldId id="366" r:id="rId27"/>
    <p:sldId id="395" r:id="rId28"/>
    <p:sldId id="289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09" autoAdjust="0"/>
  </p:normalViewPr>
  <p:slideViewPr>
    <p:cSldViewPr>
      <p:cViewPr varScale="1">
        <p:scale>
          <a:sx n="86" d="100"/>
          <a:sy n="86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37491B-1651-4E39-8023-5F67E14947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9432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C5B33-E69C-4FF4-AAFF-C6627899FC10}" type="slidenum">
              <a:rPr lang="pt-BR" smtClean="0">
                <a:latin typeface="Arial" pitchFamily="34" charset="0"/>
              </a:rPr>
              <a:pPr/>
              <a:t>5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626DE-7A1E-4437-B014-76BA98FC5DAD}" type="slidenum">
              <a:rPr lang="pt-BR" smtClean="0">
                <a:latin typeface="Arial" pitchFamily="34" charset="0"/>
              </a:rPr>
              <a:pPr/>
              <a:t>7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4932A-8BF3-4672-8BA7-7A5E7C5843FC}" type="slidenum">
              <a:rPr lang="pt-BR" smtClean="0">
                <a:latin typeface="Arial" pitchFamily="34" charset="0"/>
              </a:rPr>
              <a:pPr/>
              <a:t>17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763" y="354013"/>
            <a:ext cx="1587" cy="3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76F60-CC69-403E-96FD-304E79422E4D}" type="slidenum">
              <a:rPr lang="en-GB" smtClean="0">
                <a:latin typeface="Arial" pitchFamily="34" charset="0"/>
              </a:rPr>
              <a:pPr/>
              <a:t>21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035425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8324C7-186F-4195-B0CD-DA09563CD3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7A10-D65D-4E7F-AF12-486962502F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4AFC-4CD0-4E12-9F8B-DD60CCE9E6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EC7C6-58F9-41D1-BDF4-C2E596C973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492C-1922-497D-A60B-FCEE4357D9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18488" cy="18399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4488" cy="4460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EEE3-074D-4329-A9D4-F0623E7E3C2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C8589-98F1-475C-816E-51DA40CBC6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E45CA0-3B32-42D8-801C-76F68F8457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5084-E542-42E8-9B6C-CE7A5D88A0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52B7D3-C5EE-4597-85EE-C100E775A4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AAF9-685C-4521-98F7-FF3899268C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1FAD36-4724-4AC6-B52A-15A37FE5C6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67982A-69A3-483F-92A8-AE4F549200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AAE7BD-5424-4C94-91DF-D2727DD57D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96351339-3147-4ED0-8265-389491E040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77" r:id="rId2"/>
    <p:sldLayoutId id="2147484083" r:id="rId3"/>
    <p:sldLayoutId id="2147484078" r:id="rId4"/>
    <p:sldLayoutId id="2147484084" r:id="rId5"/>
    <p:sldLayoutId id="2147484079" r:id="rId6"/>
    <p:sldLayoutId id="2147484085" r:id="rId7"/>
    <p:sldLayoutId id="2147484086" r:id="rId8"/>
    <p:sldLayoutId id="2147484087" r:id="rId9"/>
    <p:sldLayoutId id="2147484080" r:id="rId10"/>
    <p:sldLayoutId id="2147484081" r:id="rId11"/>
    <p:sldLayoutId id="2147484088" r:id="rId12"/>
    <p:sldLayoutId id="2147484089" r:id="rId13"/>
    <p:sldLayoutId id="214748409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ndecon-esp.org.br/template.php?pagina=neocast/read&amp;section=1&amp;id=25" TargetMode="Externa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olhonasmetas.org.br/goal/2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olhonasmetas.org.br/goal/91" TargetMode="External"/><Relationship Id="rId2" Type="http://schemas.openxmlformats.org/officeDocument/2006/relationships/hyperlink" Target="http://planejasampa.prefeitura.sp.gov.br/metas/meta/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550" y="53975"/>
            <a:ext cx="817245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pt-BR" b="1" dirty="0" smtClean="0"/>
              <a:t>Importância do Orçamento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484313"/>
            <a:ext cx="8137525" cy="5078412"/>
          </a:xfrm>
        </p:spPr>
        <p:txBody>
          <a:bodyPr/>
          <a:lstStyle/>
          <a:p>
            <a:pPr marL="0">
              <a:buFont typeface="Wingdings 2" pitchFamily="18" charset="2"/>
              <a:buNone/>
              <a:defRPr/>
            </a:pPr>
            <a:r>
              <a:rPr lang="pt-BR" sz="2800" dirty="0" smtClean="0"/>
              <a:t>O orçamento é fonte de informação e a informação é a principal arma da sociedade. Ele é um instrumento de:</a:t>
            </a:r>
          </a:p>
          <a:p>
            <a:pPr>
              <a:defRPr/>
            </a:pPr>
            <a:r>
              <a:rPr lang="pt-BR" sz="2800" b="1" u="sng" dirty="0" smtClean="0"/>
              <a:t>Planejamento</a:t>
            </a:r>
            <a:r>
              <a:rPr lang="pt-BR" sz="2800" dirty="0" smtClean="0"/>
              <a:t> - 	determina prioridades,</a:t>
            </a:r>
          </a:p>
          <a:p>
            <a:pPr>
              <a:defRPr/>
            </a:pPr>
            <a:r>
              <a:rPr lang="pt-BR" sz="2800" b="1" u="sng" dirty="0" smtClean="0"/>
              <a:t>Transparência</a:t>
            </a:r>
            <a:r>
              <a:rPr lang="pt-BR" sz="2800" dirty="0" smtClean="0"/>
              <a:t> -	permite o combate à corrupção.</a:t>
            </a:r>
          </a:p>
          <a:p>
            <a:pPr>
              <a:defRPr/>
            </a:pPr>
            <a:r>
              <a:rPr lang="pt-BR" sz="2800" b="1" u="sng" dirty="0" smtClean="0"/>
              <a:t>Político	</a:t>
            </a:r>
            <a:r>
              <a:rPr lang="pt-BR" sz="2800" dirty="0" smtClean="0"/>
              <a:t>-	permite controle do Executivo pelo Legislativo e pela sociedade;</a:t>
            </a:r>
          </a:p>
          <a:p>
            <a:pPr>
              <a:defRPr/>
            </a:pPr>
            <a:r>
              <a:rPr lang="pt-BR" sz="2800" b="1" u="sng" dirty="0" smtClean="0"/>
              <a:t>Democrático	</a:t>
            </a:r>
            <a:r>
              <a:rPr lang="pt-BR" sz="2800" dirty="0" smtClean="0"/>
              <a:t>-	possibilita à sociedade conhecer e fazer pressão sobre a arrecadação e gastos públicos.</a:t>
            </a:r>
          </a:p>
          <a:p>
            <a:pPr>
              <a:defRPr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116013" y="1881188"/>
            <a:ext cx="72723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pt-BR" sz="3200" b="1" i="1" u="sng">
                <a:latin typeface="Calibri" pitchFamily="34" charset="0"/>
                <a:cs typeface="Times New Roman" pitchFamily="18" charset="0"/>
              </a:rPr>
              <a:t>Composi</a:t>
            </a:r>
            <a:r>
              <a:rPr lang="pt-BR" sz="3200" b="1" i="1" u="sng">
                <a:cs typeface="Times New Roman" pitchFamily="18" charset="0"/>
              </a:rPr>
              <a:t>ç</a:t>
            </a:r>
            <a:r>
              <a:rPr lang="pt-BR" sz="3200" b="1" i="1" u="sng">
                <a:latin typeface="Calibri" pitchFamily="34" charset="0"/>
                <a:cs typeface="Times New Roman" pitchFamily="18" charset="0"/>
              </a:rPr>
              <a:t>ão do Orçamento Público</a:t>
            </a:r>
            <a:endParaRPr lang="pt-BR" sz="3200"/>
          </a:p>
          <a:p>
            <a:pPr algn="just" eaLnBrk="0" hangingPunct="0">
              <a:tabLst>
                <a:tab pos="457200" algn="l"/>
              </a:tabLst>
            </a:pPr>
            <a:endParaRPr lang="pt-BR" sz="28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pt-BR" sz="2800" b="1">
                <a:latin typeface="Calibri" pitchFamily="34" charset="0"/>
                <a:cs typeface="Times New Roman" pitchFamily="18" charset="0"/>
              </a:rPr>
              <a:t>Receitas</a:t>
            </a:r>
            <a:endParaRPr lang="pt-BR" sz="2800"/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pt-BR" sz="2400">
                <a:latin typeface="Calibri" pitchFamily="34" charset="0"/>
                <a:cs typeface="Times New Roman" pitchFamily="18" charset="0"/>
              </a:rPr>
              <a:t>A composição das receitas do orçamento público provém de tributos arrecadados pelo Poder Executivo. A Constitui</a:t>
            </a:r>
            <a:r>
              <a:rPr lang="pt-BR" sz="2400">
                <a:cs typeface="Times New Roman" pitchFamily="18" charset="0"/>
              </a:rPr>
              <a:t>ç</a:t>
            </a:r>
            <a:r>
              <a:rPr lang="pt-BR" sz="2400">
                <a:latin typeface="Calibri" pitchFamily="34" charset="0"/>
                <a:cs typeface="Times New Roman" pitchFamily="18" charset="0"/>
              </a:rPr>
              <a:t>ão Federal nos seus artigos 145 a 162 define os tributos Federais, Estaduais e Municipais.</a:t>
            </a: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1116013" y="1881188"/>
            <a:ext cx="72723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pt-BR" sz="3200" b="1" i="1" u="sng">
                <a:latin typeface="Calibri" pitchFamily="34" charset="0"/>
                <a:cs typeface="Times New Roman" pitchFamily="18" charset="0"/>
              </a:rPr>
              <a:t>Composição do Orçamento Público</a:t>
            </a:r>
            <a:endParaRPr lang="pt-BR" sz="3200"/>
          </a:p>
          <a:p>
            <a:pPr algn="just" eaLnBrk="0" hangingPunct="0">
              <a:tabLst>
                <a:tab pos="457200" algn="l"/>
              </a:tabLst>
            </a:pPr>
            <a:endParaRPr lang="pt-BR" sz="28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pt-BR" sz="2800" b="1">
                <a:latin typeface="Calibri" pitchFamily="34" charset="0"/>
                <a:cs typeface="Times New Roman" pitchFamily="18" charset="0"/>
              </a:rPr>
              <a:t>Receitas</a:t>
            </a:r>
            <a:endParaRPr lang="pt-BR" sz="2800"/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pt-BR" sz="2400">
                <a:latin typeface="Calibri" pitchFamily="34" charset="0"/>
                <a:cs typeface="Times New Roman" pitchFamily="18" charset="0"/>
              </a:rPr>
              <a:t>A composição das receitas do orçamento público provém de tributos arrecadados pelo Poder Executivo. A Constitui</a:t>
            </a:r>
            <a:r>
              <a:rPr lang="pt-BR" sz="2400">
                <a:cs typeface="Times New Roman" pitchFamily="18" charset="0"/>
              </a:rPr>
              <a:t>ç</a:t>
            </a:r>
            <a:r>
              <a:rPr lang="pt-BR" sz="2400">
                <a:latin typeface="Calibri" pitchFamily="34" charset="0"/>
                <a:cs typeface="Times New Roman" pitchFamily="18" charset="0"/>
              </a:rPr>
              <a:t>ão Federal nos seus artigos 145 a 162 define os tributos Federais, Estaduais e Municipais.</a:t>
            </a: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6013" y="2997200"/>
          <a:ext cx="7345362" cy="2622550"/>
        </p:xfrm>
        <a:graphic>
          <a:graphicData uri="http://schemas.openxmlformats.org/drawingml/2006/table">
            <a:tbl>
              <a:tblPr/>
              <a:tblGrid>
                <a:gridCol w="1440267"/>
                <a:gridCol w="5905095"/>
              </a:tblGrid>
              <a:tr h="8337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Impostos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obrigatório cobrado pela União, estados e municípios, que devem reverter para a comunidade sob forma de serviços públicos de interesse geral, tais como educação, saúde, transporte, etc.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Taxas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obrigatório cobrado pela União, estados e municípios, pela prestação de serviços específicos à população. Ex: Taxa do lixo.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Contribuições de melhoria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gerado pela valorização imobiliária decorrente de obras públicas realizadas pelo governo. Ex: construção do metrô.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Tarifas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Pagamento de serviço prestado pelo Poder Público ou concessionária desse Poder. Ex: Tarifas de água e energia elétrica.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68" name="Retângulo 4"/>
          <p:cNvSpPr>
            <a:spLocks noChangeArrowheads="1"/>
          </p:cNvSpPr>
          <p:nvPr/>
        </p:nvSpPr>
        <p:spPr bwMode="auto">
          <a:xfrm>
            <a:off x="1116013" y="1484313"/>
            <a:ext cx="77771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/>
              <a:t>A arrecadação da receita pública se dá por meio de</a:t>
            </a:r>
            <a:r>
              <a:rPr lang="pt-BR" sz="3200"/>
              <a:t>: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15616" y="6032901"/>
            <a:ext cx="741682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DISCUSÃO SOBRE REFORMA TRIBUTÁRIA COM TRANSPARENCIA PÚBLICA - SINDECONSP</a:t>
            </a:r>
          </a:p>
          <a:p>
            <a:r>
              <a:rPr lang="pt-BR" sz="1400" dirty="0" smtClean="0">
                <a:hlinkClick r:id="rId2"/>
              </a:rPr>
              <a:t>http</a:t>
            </a:r>
            <a:r>
              <a:rPr lang="pt-BR" sz="1400" dirty="0" smtClean="0">
                <a:hlinkClick r:id="rId2"/>
              </a:rPr>
              <a:t>://</a:t>
            </a:r>
            <a:r>
              <a:rPr lang="pt-BR" sz="1400" dirty="0" smtClean="0">
                <a:hlinkClick r:id="rId2"/>
              </a:rPr>
              <a:t>www.sindecon-esp.org.br/template.</a:t>
            </a:r>
            <a:r>
              <a:rPr lang="pt-BR" sz="1400" dirty="0" err="1" smtClean="0">
                <a:hlinkClick r:id="rId2"/>
              </a:rPr>
              <a:t>php</a:t>
            </a:r>
            <a:r>
              <a:rPr lang="pt-BR" sz="1400" dirty="0" smtClean="0">
                <a:hlinkClick r:id="rId2"/>
              </a:rPr>
              <a:t>?pagina=</a:t>
            </a:r>
            <a:r>
              <a:rPr lang="pt-BR" sz="1400" dirty="0" err="1" smtClean="0">
                <a:hlinkClick r:id="rId2"/>
              </a:rPr>
              <a:t>neocast</a:t>
            </a:r>
            <a:r>
              <a:rPr lang="pt-BR" sz="1400" dirty="0" smtClean="0">
                <a:hlinkClick r:id="rId2"/>
              </a:rPr>
              <a:t>/</a:t>
            </a:r>
            <a:r>
              <a:rPr lang="pt-BR" sz="1400" dirty="0" err="1" smtClean="0">
                <a:hlinkClick r:id="rId2"/>
              </a:rPr>
              <a:t>read&amp;section</a:t>
            </a:r>
            <a:r>
              <a:rPr lang="pt-BR" sz="1400" dirty="0" smtClean="0">
                <a:hlinkClick r:id="rId2"/>
              </a:rPr>
              <a:t>=1&amp;id=25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6013" y="2613025"/>
          <a:ext cx="7224712" cy="3566160"/>
        </p:xfrm>
        <a:graphic>
          <a:graphicData uri="http://schemas.openxmlformats.org/drawingml/2006/table">
            <a:tbl>
              <a:tblPr/>
              <a:tblGrid>
                <a:gridCol w="1477337"/>
                <a:gridCol w="5747375"/>
              </a:tblGrid>
              <a:tr h="13713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Times New Roman"/>
                        </a:rPr>
                        <a:t>Principais Tributos Municipais</a:t>
                      </a:r>
                      <a:endParaRPr lang="pt-BR" sz="24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IPTU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Territorial e Predial Urbano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ISS 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– Imposto sobre Serviços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ITBI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de Transmissão de Bens Intervivos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Taxas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ex: limpeza pública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Contribuições de Melhoria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libri"/>
                          <a:ea typeface="Times New Roman"/>
                        </a:rPr>
                        <a:t>Principais Tributos Estaduais</a:t>
                      </a:r>
                      <a:endParaRPr lang="pt-BR" sz="240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ICMS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sobre Circulação de Mercadorias – (25% deste imposto são redistribuídos aos municípios)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IPVA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sobre Proprietários de Veículos Automotores – (50% se destinam ao município arrecadador)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Times New Roman"/>
                        </a:rPr>
                        <a:t>Principais Tributos Federais</a:t>
                      </a:r>
                      <a:endParaRPr lang="pt-BR" sz="24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 smtClean="0">
                          <a:latin typeface="Calibri"/>
                          <a:ea typeface="Times New Roman"/>
                        </a:rPr>
                        <a:t>IPI</a:t>
                      </a:r>
                      <a:r>
                        <a:rPr lang="pt-BR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– </a:t>
                      </a:r>
                      <a:r>
                        <a:rPr lang="pt-BR" sz="1800" dirty="0" smtClean="0">
                          <a:latin typeface="Calibri"/>
                          <a:ea typeface="Times New Roman"/>
                        </a:rPr>
                        <a:t>Imposto sobre Produtos</a:t>
                      </a:r>
                      <a:r>
                        <a:rPr lang="pt-BR" sz="1800" baseline="0" dirty="0" smtClean="0">
                          <a:latin typeface="Calibri"/>
                          <a:ea typeface="Times New Roman"/>
                        </a:rPr>
                        <a:t> Industrializados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IR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de Renda Retido na Fonte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ITR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Territorial Rural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89" name="Retângulo 4"/>
          <p:cNvSpPr>
            <a:spLocks noChangeArrowheads="1"/>
          </p:cNvSpPr>
          <p:nvPr/>
        </p:nvSpPr>
        <p:spPr bwMode="auto">
          <a:xfrm>
            <a:off x="1042988" y="1268413"/>
            <a:ext cx="81010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/>
              <a:t>Principais tributos a cargo de cada esfera de governo</a:t>
            </a:r>
            <a:r>
              <a:rPr lang="pt-BR" sz="32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77813"/>
            <a:ext cx="7560072" cy="27086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EVOLUÇÃO RECEITA – 2008 - 2014</a:t>
            </a:r>
            <a:endParaRPr lang="pt-BR" sz="2000" dirty="0"/>
          </a:p>
        </p:txBody>
      </p:sp>
      <p:sp>
        <p:nvSpPr>
          <p:cNvPr id="4" name="AutoShape 1" descr="http://rsv.prefeitura.sp.gov.br/Reserved.ReportViewerWebControl.axd?ReportSession=gnicryuipobhlx55pda5t145&amp;Culture=1046&amp;CultureOverrides=True&amp;UICulture=1046&amp;UICultureOverrides=True&amp;ReportStack=1&amp;ControlID=49e447a79bd345a1a85445d75311794b&amp;OpType=ReportImage&amp;IterationId=e9f9968298084c6481fd5efa022d850b&amp;StreamID=C_10iT0_1"/>
          <p:cNvSpPr>
            <a:spLocks noChangeAspect="1" noChangeArrowheads="1"/>
          </p:cNvSpPr>
          <p:nvPr/>
        </p:nvSpPr>
        <p:spPr bwMode="auto">
          <a:xfrm>
            <a:off x="3617913" y="1336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17913" y="133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5" descr="C:\Users\Augusto\Desktop\Graf05EvolucaoReceit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3"/>
            <a:ext cx="78488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488708" y="6312952"/>
            <a:ext cx="4258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http://transparencia.prefeitura.sp.gov.br/</a:t>
            </a:r>
          </a:p>
        </p:txBody>
      </p:sp>
    </p:spTree>
    <p:extLst>
      <p:ext uri="{BB962C8B-B14F-4D97-AF65-F5344CB8AC3E}">
        <p14:creationId xmlns:p14="http://schemas.microsoft.com/office/powerpoint/2010/main" xmlns="" val="2137612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595420200"/>
              </p:ext>
            </p:extLst>
          </p:nvPr>
        </p:nvGraphicFramePr>
        <p:xfrm>
          <a:off x="1116013" y="687388"/>
          <a:ext cx="7632846" cy="6126220"/>
        </p:xfrm>
        <a:graphic>
          <a:graphicData uri="http://schemas.openxmlformats.org/drawingml/2006/table">
            <a:tbl>
              <a:tblPr/>
              <a:tblGrid>
                <a:gridCol w="2473607"/>
                <a:gridCol w="1484165"/>
                <a:gridCol w="1060118"/>
                <a:gridCol w="141349"/>
                <a:gridCol w="1484165"/>
                <a:gridCol w="989442"/>
              </a:tblGrid>
              <a:tr h="25379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ITEM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2013 - Valor em R$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% S/ TOTAL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3333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2014 - Valor em R$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333300"/>
                          </a:solidFill>
                          <a:effectLst/>
                          <a:latin typeface="Calibri"/>
                        </a:rPr>
                        <a:t>% S/ TOTAL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 TOTAL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42.041.788.033,00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50.569.325.587,00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Correntes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36.849.377.798,00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87,65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41.588.452.894,00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82,24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 Tributária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17.804.295.320,00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20.495.742.686,00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IPTU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5.323.726.736,00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12,66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6.648.709.835,00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13,15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ITBI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1.298.667.094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3,09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1.480.773.443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9.704.563.939,00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23,08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10.774.689.288,00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21,31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Outras Rc Tributarias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1.477.337.551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1.591.570.120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Transferências Correntes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14.592.236.515,00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34,71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15.897.946.033,00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31,44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Transferências da União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2.363.190.147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5,62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3.005.234.059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5,94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FPM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201.627.369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0,48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218.455.555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1.545.147.000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3,68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1.986.647.210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48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Demais Transferências da União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616.415.778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800.131.294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Transferências do Estado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8.655.801.741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20,59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9.286.221.932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18,36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ICMS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6.661.385.968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15,84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7.114.850.097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IPVA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1.908.239.643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4,54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2.063.130.914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4,08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Demais Transferências do Estado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86.176.130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108.240.921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0,21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FUNDEB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3.343.682.834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3.423.942.664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5795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DEMAIS TRANSFERÊNCIAS CORRENTES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229.561.793,00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182.547.378,00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0,36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de Capital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5.513.176.070,00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9.271.698.913,00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18,33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Operações de Crédito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47.902.424,00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49.985.715,00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0,10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1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1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Alienação de Bens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2.552.206.265,00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6,07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1.299.716.938,00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7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300" b="0" i="1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 </a:t>
                      </a:r>
                      <a:r>
                        <a:rPr lang="pt-BR" sz="13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CONVÊNIOS (CAPITAL)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2.120.955.318,00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5,04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2.979.769.514,00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5,89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9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Outras Receitas de Capital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792.112.063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4.942.226.746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Dedução da Receita</a:t>
                      </a: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-1.819.786.190,00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-4,33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1" marR="7101" marT="71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-1.959.341.873,00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-3,87 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911" name="Retângulo 4"/>
          <p:cNvSpPr>
            <a:spLocks noChangeArrowheads="1"/>
          </p:cNvSpPr>
          <p:nvPr/>
        </p:nvSpPr>
        <p:spPr bwMode="auto">
          <a:xfrm>
            <a:off x="0" y="-26988"/>
            <a:ext cx="9144000" cy="738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pt-BR" sz="1400" b="1"/>
              <a:t>RECEITA ORÇAMENTÁRIA </a:t>
            </a:r>
          </a:p>
          <a:p>
            <a:pPr algn="ctr" fontAlgn="ctr">
              <a:lnSpc>
                <a:spcPct val="150000"/>
              </a:lnSpc>
            </a:pPr>
            <a:r>
              <a:rPr lang="pt-BR" sz="1400" b="1"/>
              <a:t>       Comparativo - PROPOSTA 2013  x PROPOSTA 2014</a:t>
            </a:r>
            <a:endParaRPr lang="pt-B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15856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1412875"/>
            <a:ext cx="8489950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/>
          <a:lstStyle/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Tem como base as </a:t>
            </a: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prioridades contidas na LDO. </a:t>
            </a:r>
            <a:endParaRPr lang="en-GB" sz="2400">
              <a:solidFill>
                <a:srgbClr val="000000"/>
              </a:solidFill>
              <a:cs typeface="Times New Roman" pitchFamily="18" charset="0"/>
            </a:endParaRP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Consiste em previsão de receitas e autorização de despesas e disciplina </a:t>
            </a: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todas as ações do governo;</a:t>
            </a: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Nenhuma despesa pode ser iniciada se não constar da LOA</a:t>
            </a: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</a:rPr>
              <a:t>A LOA tem </a:t>
            </a:r>
            <a:r>
              <a:rPr lang="en-GB" sz="2400" u="sng">
                <a:solidFill>
                  <a:srgbClr val="000000"/>
                </a:solidFill>
              </a:rPr>
              <a:t>caráter AUTORIZATIVO</a:t>
            </a:r>
            <a:r>
              <a:rPr lang="en-GB" sz="2400">
                <a:solidFill>
                  <a:srgbClr val="000000"/>
                </a:solidFill>
              </a:rPr>
              <a:t>. É</a:t>
            </a:r>
            <a:r>
              <a:rPr lang="en-GB" sz="2400" b="1">
                <a:solidFill>
                  <a:srgbClr val="000000"/>
                </a:solidFill>
              </a:rPr>
              <a:t> fundamental acompanhar a execução orçamentária visando</a:t>
            </a:r>
            <a:r>
              <a:rPr lang="en-GB" sz="2400">
                <a:solidFill>
                  <a:srgbClr val="000000"/>
                </a:solidFill>
              </a:rPr>
              <a:t> assegurar a efetivação das despesas previstas.</a:t>
            </a:r>
            <a:endParaRPr lang="en-GB" sz="2400" b="1">
              <a:solidFill>
                <a:srgbClr val="000000"/>
              </a:solidFill>
              <a:cs typeface="Times New Roman" pitchFamily="18" charset="0"/>
            </a:endParaRP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pt-BR" sz="2400"/>
              <a:t>O executivo tem que enviar o projeto da LOA até 30 de setembro e tem que ser aprovada até a última sessão Legislativa do ano.</a:t>
            </a:r>
            <a:endParaRPr lang="en-GB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4000" b="1">
                <a:solidFill>
                  <a:schemeClr val="tx2"/>
                </a:solidFill>
              </a:rPr>
              <a:t>Lei de Orçamento Anual – L.O.A.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339850"/>
            <a:ext cx="8208963" cy="4968875"/>
          </a:xfrm>
          <a:noFill/>
        </p:spPr>
        <p:txBody>
          <a:bodyPr lIns="0" tIns="0" rIns="0" bIns="0" anchor="ctr"/>
          <a:lstStyle/>
          <a:p>
            <a:pPr marL="854075" lvl="1" indent="-284163" eaLnBrk="1" hangingPunct="1">
              <a:lnSpc>
                <a:spcPct val="77000"/>
              </a:lnSpc>
              <a:spcBef>
                <a:spcPts val="500"/>
              </a:spcBef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smtClean="0"/>
              <a:t>No Executivo</a:t>
            </a:r>
          </a:p>
          <a:p>
            <a:pPr marL="854075" lvl="1" indent="-284163" eaLnBrk="1" hangingPunct="1">
              <a:lnSpc>
                <a:spcPct val="77000"/>
              </a:lnSpc>
              <a:spcBef>
                <a:spcPts val="500"/>
              </a:spcBef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endParaRPr lang="en-GB" sz="3200" b="1" smtClean="0"/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u="sng" smtClean="0"/>
              <a:t>abril a agosto</a:t>
            </a:r>
            <a:r>
              <a:rPr lang="en-GB" sz="3200" smtClean="0"/>
              <a:t>: cada unidade elabora suas previsões de despesas;</a:t>
            </a:r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u="sng" smtClean="0"/>
              <a:t>final de agosto</a:t>
            </a:r>
            <a:r>
              <a:rPr lang="en-GB" sz="3200" smtClean="0"/>
              <a:t>: envio da estimativa de despesas dos órgãos às Secretarias de Finanças e Planejamento e consolidação da proposta geral;</a:t>
            </a:r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smtClean="0"/>
              <a:t>até 30 de setembro: </a:t>
            </a:r>
            <a:r>
              <a:rPr lang="en-GB" sz="3200" smtClean="0"/>
              <a:t>envio do Projeto da LOA, pelo Prefeito, ao Legislativo.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7938"/>
            <a:ext cx="9144000" cy="900112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 fontScale="82500" lnSpcReduction="10000"/>
          </a:bodyPr>
          <a:lstStyle/>
          <a:p>
            <a:pPr algn="ctr">
              <a:lnSpc>
                <a:spcPct val="17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rgbClr val="00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TRÂMITE DO PROJETO DE LEI DO ORÇAMENTO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ângulo 3"/>
          <p:cNvSpPr>
            <a:spLocks noChangeArrowheads="1"/>
          </p:cNvSpPr>
          <p:nvPr/>
        </p:nvSpPr>
        <p:spPr bwMode="auto">
          <a:xfrm>
            <a:off x="539750" y="1174750"/>
            <a:ext cx="8424863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-284163" algn="just">
              <a:lnSpc>
                <a:spcPct val="77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800" b="1"/>
              <a:t>No Legislativo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Realização de, no mínimo, duas audiências públicas pela Comissão de Finanças e Orçamento;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Emissão de Parecer sobre o projeto pela Comissão de Finanças;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Após a 1ª votação, o projeto recebe emendas por parte dos vereadores;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Elaboração de parecer sobre as emendas apresentadas;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após a segunda votação, se aprovado, com ou sem emendas, o projeto de lei será enviado à sanção do prefeito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0" y="7938"/>
            <a:ext cx="9144000" cy="900112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 fontScale="82500" lnSpcReduction="10000"/>
          </a:bodyPr>
          <a:lstStyle/>
          <a:p>
            <a:pPr algn="ctr">
              <a:lnSpc>
                <a:spcPct val="17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rgbClr val="00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TRÂMITE DO PROJETO DE LEI DO ORÇAMENTO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86360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400" b="1" dirty="0">
                <a:solidFill>
                  <a:schemeClr val="tx2"/>
                </a:solidFill>
              </a:rPr>
              <a:t>BASE LEGAL PARA O PROCESSO ORÇAMENTÁRIO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55650" y="1125538"/>
            <a:ext cx="8137525" cy="573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/>
          <a:lstStyle/>
          <a:p>
            <a:pPr marL="287338" indent="-287338" defTabSz="407988">
              <a:lnSpc>
                <a:spcPct val="80000"/>
              </a:lnSpc>
              <a:spcBef>
                <a:spcPts val="300"/>
              </a:spcBef>
              <a:buClr>
                <a:srgbClr val="CC9900"/>
              </a:buClr>
              <a:buSzPct val="45000"/>
              <a:buFont typeface="Wingdings" pitchFamily="2" charset="2"/>
              <a:buNone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endParaRPr lang="pt-BR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CONSTITUIÇÃO FEDERAL - Artigos 165 a 169</a:t>
            </a: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 4.320/64</a:t>
            </a: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 101/2000 – Lei de Responsabilidade Fiscal </a:t>
            </a:r>
            <a:r>
              <a:rPr lang="pt-BR" sz="24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(LRF)</a:t>
            </a:r>
            <a:r>
              <a:rPr lang="ar-SA" sz="2400" b="1">
                <a:solidFill>
                  <a:srgbClr val="000000"/>
                </a:solidFill>
                <a:cs typeface="Arial" pitchFamily="34" charset="0"/>
              </a:rPr>
              <a:t>‏</a:t>
            </a:r>
            <a:endParaRPr lang="pt-BR" sz="2400" b="1">
              <a:solidFill>
                <a:srgbClr val="000000"/>
              </a:solidFill>
              <a:cs typeface="Arial" pitchFamily="34" charset="0"/>
            </a:endParaRP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CONSTITUIÇÕES ESTADUAIS</a:t>
            </a:r>
            <a:endParaRPr lang="pt-BR" sz="28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LEIS ORGÂNICAS DOS MUNICIPIOS</a:t>
            </a:r>
          </a:p>
          <a:p>
            <a:pPr marL="287338" indent="-287338" defTabSz="407988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87338" algn="l"/>
                <a:tab pos="692150" algn="l"/>
                <a:tab pos="1100138" algn="l"/>
                <a:tab pos="1508125" algn="l"/>
                <a:tab pos="1914525" algn="l"/>
                <a:tab pos="2322513" algn="l"/>
                <a:tab pos="2730500" algn="l"/>
                <a:tab pos="3138488" algn="l"/>
                <a:tab pos="3544888" algn="l"/>
                <a:tab pos="3952875" algn="l"/>
                <a:tab pos="4360863" algn="l"/>
                <a:tab pos="4767263" algn="l"/>
                <a:tab pos="5175250" algn="l"/>
                <a:tab pos="5583238" algn="l"/>
                <a:tab pos="5991225" algn="l"/>
                <a:tab pos="6397625" algn="l"/>
                <a:tab pos="6805613" algn="l"/>
                <a:tab pos="7213600" algn="l"/>
                <a:tab pos="7620000" algn="l"/>
                <a:tab pos="8027988" algn="l"/>
                <a:tab pos="8435975" algn="l"/>
              </a:tabLst>
            </a:pPr>
            <a:r>
              <a:rPr lang="pt-BR" sz="2800" b="1">
                <a:solidFill>
                  <a:srgbClr val="000000"/>
                </a:solidFill>
              </a:rPr>
              <a:t>PLANO DIRETOR ESTRATÉGICO</a:t>
            </a:r>
            <a:endParaRPr lang="pt-BR" sz="2800" b="1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tângulo 4"/>
          <p:cNvSpPr>
            <a:spLocks noChangeArrowheads="1"/>
          </p:cNvSpPr>
          <p:nvPr/>
        </p:nvSpPr>
        <p:spPr bwMode="auto">
          <a:xfrm>
            <a:off x="0" y="-26988"/>
            <a:ext cx="9144000" cy="92392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pt-BR" b="1"/>
              <a:t>RECEITA ORÇAMENTÁRIA </a:t>
            </a:r>
          </a:p>
          <a:p>
            <a:pPr algn="ctr" fontAlgn="ctr">
              <a:lnSpc>
                <a:spcPct val="150000"/>
              </a:lnSpc>
            </a:pPr>
            <a:r>
              <a:rPr lang="pt-BR" b="1"/>
              <a:t>      EVOLUÇÃO DA RECEITA NO EXERCÍCIO DE 2013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/>
          </p:nvPr>
        </p:nvGraphicFramePr>
        <p:xfrm>
          <a:off x="1042988" y="1196975"/>
          <a:ext cx="7920880" cy="4326607"/>
        </p:xfrm>
        <a:graphic>
          <a:graphicData uri="http://schemas.openxmlformats.org/drawingml/2006/table">
            <a:tbl>
              <a:tblPr/>
              <a:tblGrid>
                <a:gridCol w="2811760"/>
                <a:gridCol w="1918100"/>
                <a:gridCol w="1952974"/>
                <a:gridCol w="1238046"/>
              </a:tblGrid>
              <a:tr h="109326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Valores em R$ bilhão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6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CLASSIFICAÇÃO DA RECEITA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PREVISTO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ARRECADADO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ARRECADAÇÃO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CORRENTES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DEDUÇÃO DA RECEITA CORRENTE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 DESPESA ORÇAMENTÁRIA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54050" y="1773238"/>
            <a:ext cx="81661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Institucional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define os órgãos e unidades orçamentárias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Funcional-programática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	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i) Funcional: destinada a classificar as despesas por finalidades gerais, tais como educação, saúde, transporte, etc. 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	ii) Programática:  destinada a identificar os objetivos para os quais as despesas estão programadas (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programa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, 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projeto,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 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atividade e operação especial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)</a:t>
            </a:r>
            <a:r>
              <a:rPr lang="ar-SA" sz="2200">
                <a:solidFill>
                  <a:srgbClr val="000000"/>
                </a:solidFill>
                <a:ea typeface="Majalla UI"/>
              </a:rPr>
              <a:t>‏</a:t>
            </a:r>
            <a:endParaRPr lang="en-GB" sz="2200">
              <a:solidFill>
                <a:srgbClr val="000000"/>
              </a:solidFill>
              <a:ea typeface="msgothic"/>
              <a:cs typeface="msgothic"/>
            </a:endParaRP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Natureza da despesa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destinada a identificar o objeto do gasto previsto.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tângulo 3"/>
          <p:cNvSpPr>
            <a:spLocks noChangeArrowheads="1"/>
          </p:cNvSpPr>
          <p:nvPr/>
        </p:nvSpPr>
        <p:spPr bwMode="auto">
          <a:xfrm>
            <a:off x="1042988" y="1758950"/>
            <a:ext cx="7705725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3200" b="1">
                <a:ea typeface="Times New Roman" pitchFamily="18" charset="0"/>
                <a:cs typeface="Arial" pitchFamily="34" charset="0"/>
              </a:rPr>
              <a:t>Valor Orçado (ou Valor Inicial)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2800">
                <a:ea typeface="Times New Roman" pitchFamily="18" charset="0"/>
                <a:cs typeface="Arial" pitchFamily="34" charset="0"/>
              </a:rPr>
              <a:t>Demonstra o valor orçamentário que foi definido na LOA do ano vigente, ou seja o valor aprovado pela Câmara Municipal e sancionado pelo (a) Prefeito (a). Este valor pode ser alterado durante o exercício.</a:t>
            </a:r>
            <a:endParaRPr lang="pt-BR" sz="2800" b="1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291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tângulo 3"/>
          <p:cNvSpPr>
            <a:spLocks noChangeArrowheads="1"/>
          </p:cNvSpPr>
          <p:nvPr/>
        </p:nvSpPr>
        <p:spPr bwMode="auto">
          <a:xfrm>
            <a:off x="1116013" y="1757363"/>
            <a:ext cx="7559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ea typeface="Times New Roman" pitchFamily="18" charset="0"/>
                <a:cs typeface="Arial" pitchFamily="34" charset="0"/>
              </a:rPr>
              <a:t>Valor Atualizado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ea typeface="Times New Roman" pitchFamily="18" charset="0"/>
                <a:cs typeface="Arial" pitchFamily="34" charset="0"/>
              </a:rPr>
              <a:t>Nesta coluna podemos enxergar se a ação ganhou ou perdeu recursos orçamentários. É nesta coluna que acompanhamos as alterações ocorridas em cada ação durante o exercício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3"/>
          <p:cNvSpPr>
            <a:spLocks noChangeArrowheads="1"/>
          </p:cNvSpPr>
          <p:nvPr/>
        </p:nvSpPr>
        <p:spPr bwMode="auto">
          <a:xfrm>
            <a:off x="1258888" y="2120900"/>
            <a:ext cx="70580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Empenho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2800">
                <a:cs typeface="Times New Roman" pitchFamily="18" charset="0"/>
              </a:rPr>
              <a:t>De acordo com a Lei n°4320/64 - o empenho 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 a garantia de que um determinado recurso ser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 usado somente para determinada 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ão. Nenhuma despesa 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ú</a:t>
            </a:r>
            <a:r>
              <a:rPr lang="pt-BR" sz="2800">
                <a:cs typeface="Times New Roman" pitchFamily="18" charset="0"/>
              </a:rPr>
              <a:t>blica poder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 ser realizada sem pr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vio empenho.</a:t>
            </a:r>
            <a:endParaRPr lang="pt-BR" sz="2800">
              <a:latin typeface="Thorndale AMT"/>
              <a:cs typeface="Tahoma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tângulo 3"/>
          <p:cNvSpPr>
            <a:spLocks noChangeArrowheads="1"/>
          </p:cNvSpPr>
          <p:nvPr/>
        </p:nvSpPr>
        <p:spPr bwMode="auto">
          <a:xfrm>
            <a:off x="1331913" y="1341438"/>
            <a:ext cx="7345362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Liquida</a:t>
            </a:r>
            <a:r>
              <a:rPr lang="pt-BR" sz="3200" b="1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3200" b="1">
                <a:cs typeface="Times New Roman" pitchFamily="18" charset="0"/>
              </a:rPr>
              <a:t>ão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latin typeface="Calibri" pitchFamily="34" charset="0"/>
                <a:cs typeface="Times New Roman" pitchFamily="18" charset="0"/>
              </a:rPr>
              <a:t>É </a:t>
            </a:r>
            <a:r>
              <a:rPr lang="pt-BR" sz="2800">
                <a:cs typeface="Times New Roman" pitchFamily="18" charset="0"/>
              </a:rPr>
              <a:t>nesta fase que o poder executivo assume a responsabilidade pelo servi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o prestado ou pela parcela da obra realizada. A liquida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 de empenho s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 acontece ap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s um funcion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rio do poder executivo receber a nota fiscal e atestar que o serviço foi realizado de forma adequada.</a:t>
            </a:r>
            <a:endParaRPr lang="pt-BR" sz="2800">
              <a:latin typeface="Thorndale AMT"/>
              <a:cs typeface="Tahoma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tângulo 3"/>
          <p:cNvSpPr>
            <a:spLocks noChangeArrowheads="1"/>
          </p:cNvSpPr>
          <p:nvPr/>
        </p:nvSpPr>
        <p:spPr bwMode="auto">
          <a:xfrm>
            <a:off x="1042988" y="1470025"/>
            <a:ext cx="74898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Pagamento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cs typeface="Times New Roman" pitchFamily="18" charset="0"/>
              </a:rPr>
              <a:t>É a efetiva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 da liquida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ão, o pagamento 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 realizado ap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s o setor cont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bil da prefeitura processar todas as notas fiscais e realizar seu cronograma de pagamento. Só neste momento é que o recurso sai do caixa da prefeitura.</a:t>
            </a:r>
            <a:endParaRPr lang="pt-BR" sz="2800">
              <a:latin typeface="Calibri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Tabela 4"/>
          <p:cNvGraphicFramePr>
            <a:graphicFrameLocks noGrp="1"/>
          </p:cNvGraphicFramePr>
          <p:nvPr>
            <p:ph type="tbl" idx="1"/>
          </p:nvPr>
        </p:nvGraphicFramePr>
        <p:xfrm>
          <a:off x="1042988" y="1412875"/>
          <a:ext cx="7776863" cy="4804960"/>
        </p:xfrm>
        <a:graphic>
          <a:graphicData uri="http://schemas.openxmlformats.org/drawingml/2006/table">
            <a:tbl>
              <a:tblPr/>
              <a:tblGrid>
                <a:gridCol w="2675872"/>
                <a:gridCol w="1117633"/>
                <a:gridCol w="1361219"/>
                <a:gridCol w="1318234"/>
                <a:gridCol w="1303905"/>
              </a:tblGrid>
              <a:tr h="432049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EXECUÇÃO ORÇAMENTÁRIA - PREFEITURA DE SÃO PAULO - 2013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27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FUNÇÃO DE GOVERNO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ORÇADO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ORÇADO ATUALIZADO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EMPENHADO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LIQUIDADO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GASTO TOTAL DA PREFEITURA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R$ 33,58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R$ 33,59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R$ 30,43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R$ 28,30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12 - EDUCAÇÃO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10 - SAÚDE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28 - ENCARGOS ESPECIAIS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26 - TRANSPORTE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15 - URBANISMO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16 - HABITAÇÃO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06 - SEGURANÇA PÚBLICA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13 - CULTURA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18 - GESTÃO AMBIENTAL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DEMAIS FUNÇÕES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b="1" dirty="0" smtClean="0"/>
              <a:t>FASES DA EXECUÇÃO ORÇAMENTÁRIA -2013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0825" y="1557338"/>
          <a:ext cx="8712201" cy="4919658"/>
        </p:xfrm>
        <a:graphic>
          <a:graphicData uri="http://schemas.openxmlformats.org/drawingml/2006/table">
            <a:tbl>
              <a:tblPr/>
              <a:tblGrid>
                <a:gridCol w="765558"/>
                <a:gridCol w="765558"/>
                <a:gridCol w="2838941"/>
                <a:gridCol w="1136374"/>
                <a:gridCol w="1136374"/>
                <a:gridCol w="1064602"/>
                <a:gridCol w="1004794"/>
              </a:tblGrid>
              <a:tr h="252230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exercício de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 – Valores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em R$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17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Região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Trebuchet MS"/>
                        </a:rPr>
                        <a:t>Cód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Ds_Orgao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ORÇADO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ATUALIZADO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EMPENHADO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LIQUIDADO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61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Penha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51.869.771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41.888.845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38.656.234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36.549.580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62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Ermelino Matarazzo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29.194.081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24.079.397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21.667.703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20.832.787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63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São Miguel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46.123.766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39.873.987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35.870.904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34.547.702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64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Itaim Paulista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34.894.594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29.462.952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26.285.840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24.319.511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65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Moóca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43.537.974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38.743.836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33.804.236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32.142.780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0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66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Aricanduva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/ Formosa / Carrão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43.375.868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33.068.574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28.915.014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27.534.591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67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Itaquera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46.542.136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39.001.029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35.147.731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32.916.303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68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Guaianases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37.447.153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32.886.416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30.910.434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28.794.879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0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69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Vila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Prudente /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Sapopemba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42.104.043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35.170.976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30.839.298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29.074.360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70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São Mateus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55.820.082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48.833.531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44.325.665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40.316.181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71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Cidade Tiradentes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24.564.611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21.830.029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20.413.911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19.389.957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4" marR="8374" marT="8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374" marR="8374" marT="8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SUBS DA REGIÃO LESTE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455.474.079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384.839.572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346.836.970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326.418.631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SUBPREFEITURAS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1.124.334.854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1.033.814.244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949.493.781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889.710.462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86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DA REGIÃO LESTE / TOTAL SUBPREFEITURAS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40,51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37,23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36,53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36,69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088" name="Retângulo 6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>
              <a:lnSpc>
                <a:spcPct val="150000"/>
              </a:lnSpc>
            </a:pPr>
            <a:r>
              <a:rPr lang="pt-BR" sz="2400" b="1"/>
              <a:t>ORÇAMENTO PÚBLICO – Execução 2012</a:t>
            </a:r>
          </a:p>
          <a:p>
            <a:pPr algn="ctr" fontAlgn="b">
              <a:lnSpc>
                <a:spcPct val="150000"/>
              </a:lnSpc>
            </a:pPr>
            <a:r>
              <a:rPr lang="pt-BR" sz="2400" b="1"/>
              <a:t>Valores Liquidados por SUBPREFEITURAS – Região Leste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12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Processo de Planejamento Orçamentário no município de SÃO PAULO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4111625"/>
            <a:ext cx="8618538" cy="685800"/>
          </a:xfrm>
          <a:solidFill>
            <a:srgbClr val="FFCC66"/>
          </a:solidFill>
          <a:ln w="28575">
            <a:solidFill>
              <a:srgbClr val="00468C"/>
            </a:solidFill>
          </a:ln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tabLst>
                <a:tab pos="8001000" algn="r"/>
              </a:tabLst>
            </a:pPr>
            <a:r>
              <a:rPr lang="pt-BR" smtClean="0"/>
              <a:t>A </a:t>
            </a:r>
            <a:r>
              <a:rPr lang="pt-BR" b="1" smtClean="0"/>
              <a:t>LDO</a:t>
            </a:r>
            <a:r>
              <a:rPr lang="pt-BR" smtClean="0"/>
              <a:t> explicitará as Metas para cada ano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7950" y="1341438"/>
            <a:ext cx="4535488" cy="2016125"/>
          </a:xfrm>
          <a:prstGeom prst="rect">
            <a:avLst/>
          </a:prstGeom>
          <a:solidFill>
            <a:srgbClr val="FFFF99"/>
          </a:solidFill>
          <a:ln w="28575">
            <a:solidFill>
              <a:srgbClr val="00468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99CC"/>
              </a:buClr>
              <a:buFont typeface="Wingdings" pitchFamily="2" charset="2"/>
              <a:buNone/>
              <a:tabLst>
                <a:tab pos="8001000" algn="r"/>
              </a:tabLst>
            </a:pPr>
            <a:r>
              <a:rPr lang="pt-BR" sz="3200"/>
              <a:t>O </a:t>
            </a:r>
            <a:r>
              <a:rPr lang="pt-BR" sz="3200" b="1"/>
              <a:t>PPA </a:t>
            </a:r>
            <a:r>
              <a:rPr lang="pt-BR" sz="3200"/>
              <a:t>constitui-se de Programas com Metas e Indicadores para 4 anos (2010 – 2013)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68288" y="5481638"/>
            <a:ext cx="8618537" cy="1116012"/>
          </a:xfrm>
          <a:prstGeom prst="rect">
            <a:avLst/>
          </a:prstGeom>
          <a:solidFill>
            <a:srgbClr val="CCFFFF"/>
          </a:solidFill>
          <a:ln w="28575">
            <a:solidFill>
              <a:srgbClr val="00468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99CC"/>
              </a:buClr>
              <a:buFont typeface="Wingdings" pitchFamily="2" charset="2"/>
              <a:buNone/>
              <a:tabLst>
                <a:tab pos="8001000" algn="r"/>
              </a:tabLst>
            </a:pPr>
            <a:r>
              <a:rPr lang="pt-BR" sz="3200"/>
              <a:t>A </a:t>
            </a:r>
            <a:r>
              <a:rPr lang="pt-BR" sz="3200" b="1"/>
              <a:t>LOA </a:t>
            </a:r>
            <a:r>
              <a:rPr lang="pt-BR" sz="3200"/>
              <a:t>proverá recursos para a execução das ações necessárias ao alcance das Metas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 rot="-1303253">
            <a:off x="2568575" y="3468688"/>
            <a:ext cx="576263" cy="476250"/>
          </a:xfrm>
          <a:prstGeom prst="downArrow">
            <a:avLst>
              <a:gd name="adj1" fmla="val 50000"/>
              <a:gd name="adj2" fmla="val 47935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4325938" y="4886325"/>
            <a:ext cx="500062" cy="414338"/>
          </a:xfrm>
          <a:prstGeom prst="downArrow">
            <a:avLst>
              <a:gd name="adj1" fmla="val 50000"/>
              <a:gd name="adj2" fmla="val 48014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 rot="1354616">
            <a:off x="5880100" y="3490913"/>
            <a:ext cx="576263" cy="474662"/>
          </a:xfrm>
          <a:prstGeom prst="downArrow">
            <a:avLst>
              <a:gd name="adj1" fmla="val 50000"/>
              <a:gd name="adj2" fmla="val 47935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932039" y="1380075"/>
            <a:ext cx="4140523" cy="1858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577850" lvl="1" indent="-293688" algn="ctr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latin typeface="Arial" charset="0"/>
              </a:rPr>
              <a:t>Programa de Metas</a:t>
            </a:r>
          </a:p>
          <a:p>
            <a:pPr marL="577850" lvl="1" indent="-293688" algn="ctr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latin typeface="Arial" charset="0"/>
              </a:rPr>
              <a:t>2013 – 16</a:t>
            </a:r>
          </a:p>
          <a:p>
            <a:pPr marL="288000" lvl="1" indent="-293688" algn="just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pt-BR" dirty="0">
                <a:solidFill>
                  <a:schemeClr val="tx1"/>
                </a:solidFill>
                <a:latin typeface="Arial" charset="0"/>
              </a:rPr>
              <a:t>Consiste em apresentar as promessas de campanha realizada pelo prefeito(a) eleito(a)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116013" y="1263650"/>
            <a:ext cx="7848600" cy="54784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pt-BR" sz="2000" b="1">
                <a:latin typeface="Calibri" pitchFamily="34" charset="0"/>
                <a:cs typeface="Times New Roman" pitchFamily="18" charset="0"/>
              </a:rPr>
              <a:t>EMENDA Nº 30 À LEI ORGÂNICA DO MUNICÍPIO DE SÃO PAULO</a:t>
            </a:r>
            <a:endParaRPr lang="pt-BR" sz="200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"Art. 69-A. O Prefeito, eleito ou reeleito, apresentará o Programa de Metas de sua gestão, até noventa dias após sua posse, que conterá as prioridades: as ações estratégicas, os indicadores e metas quantitativas para cada um dos setores da Administração Pública Municipal, Subprefeituras e Distritos da cidade, observando, no mínimo, as diretrizes de sua campanha eleitoral e os objetivos, as diretrizes, as ações estratégicas e as demais normas da lei do Plano Diretor Estratégico.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Realização de Audiências públicas, temáticas e regionais (§ 2º);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Divulgação semestral dos indicadores de desempenho (§ 3º);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Permitida alterações desde que em conformidade com o PDE, justificado e amplamente divulgado (§ 4º);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Divulgação de relatório de execução ao final de cada ano (§ 6º);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</a:rPr>
              <a:t> As diretrizes do Programa de Metas serão incorporadas ao PL de instituição do PPA dentro do prazo legal definido para a sua apresentação (§ 10) </a:t>
            </a:r>
          </a:p>
        </p:txBody>
      </p:sp>
      <p:sp>
        <p:nvSpPr>
          <p:cNvPr id="16387" name="Retângulo 5"/>
          <p:cNvSpPr>
            <a:spLocks noChangeArrowheads="1"/>
          </p:cNvSpPr>
          <p:nvPr/>
        </p:nvSpPr>
        <p:spPr bwMode="auto">
          <a:xfrm>
            <a:off x="1042988" y="44450"/>
            <a:ext cx="785018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>
                <a:solidFill>
                  <a:srgbClr val="C00000"/>
                </a:solidFill>
              </a:rPr>
              <a:t>Programa de Metas – Cidade de São Paulo</a:t>
            </a:r>
          </a:p>
          <a:p>
            <a:pPr algn="ctr"/>
            <a:r>
              <a:rPr lang="pt-BR" sz="2800" b="1">
                <a:solidFill>
                  <a:srgbClr val="C00000"/>
                </a:solidFill>
              </a:rPr>
              <a:t>(Emenda nº30 à Lei Orgânica do Município)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450" y="2073275"/>
            <a:ext cx="6840538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u="sng" dirty="0"/>
              <a:t>Objetivos principais:</a:t>
            </a:r>
            <a:r>
              <a:rPr lang="pt-BR" sz="2400" u="sng" dirty="0"/>
              <a:t/>
            </a:r>
            <a:br>
              <a:rPr lang="pt-BR" sz="2400" u="sng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Aprimorar o planejamento e gestão para os 4 anos de mandato do eleito; </a:t>
            </a:r>
            <a:br>
              <a:rPr lang="pt-BR" sz="2400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Vincular promessas da campanha eleitoral ao </a:t>
            </a:r>
            <a:br>
              <a:rPr lang="pt-BR" sz="2400" dirty="0"/>
            </a:br>
            <a:r>
              <a:rPr lang="pt-BR" sz="2400" dirty="0"/>
              <a:t>programa efetivo de governo;</a:t>
            </a:r>
            <a:br>
              <a:rPr lang="pt-BR" sz="2400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Proporcionar plenas condições de monitoramento, fiscalização e controle social sobre a execução das </a:t>
            </a:r>
            <a:br>
              <a:rPr lang="pt-BR" sz="2400" dirty="0"/>
            </a:br>
            <a:r>
              <a:rPr lang="pt-BR" sz="2400" dirty="0"/>
              <a:t>políticas públicas.</a:t>
            </a:r>
          </a:p>
        </p:txBody>
      </p:sp>
      <p:sp>
        <p:nvSpPr>
          <p:cNvPr id="17411" name="CaixaDeTexto 3"/>
          <p:cNvSpPr txBox="1">
            <a:spLocks noChangeArrowheads="1"/>
          </p:cNvSpPr>
          <p:nvPr/>
        </p:nvSpPr>
        <p:spPr bwMode="auto">
          <a:xfrm>
            <a:off x="1042988" y="549275"/>
            <a:ext cx="63706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C00000"/>
                </a:solidFill>
              </a:rPr>
              <a:t>Lei do Programa de Metas</a:t>
            </a:r>
          </a:p>
          <a:p>
            <a:pPr algn="ctr"/>
            <a:r>
              <a:rPr lang="pt-BR" sz="2400" b="1">
                <a:solidFill>
                  <a:srgbClr val="C00000"/>
                </a:solidFill>
              </a:rPr>
              <a:t>(Emenda 30 da LOM - São Paulo)</a:t>
            </a:r>
            <a:endParaRPr lang="pt-BR"/>
          </a:p>
        </p:txBody>
      </p:sp>
      <p:pic>
        <p:nvPicPr>
          <p:cNvPr id="17412" name="Picture 8" descr="C:\Documents and Settings\gnorberto\Desktop\apresentação institucional RNSP 16032011\leiprogramademe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88913"/>
            <a:ext cx="1584325" cy="158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2988" y="211138"/>
            <a:ext cx="7921625" cy="954087"/>
          </a:xfrm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PROGRAMA DE METAS 2013 – 2016</a:t>
            </a:r>
            <a:b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Município de São Paulo</a:t>
            </a:r>
            <a:endParaRPr lang="pt-BR" sz="2800" b="1" dirty="0">
              <a:solidFill>
                <a:srgbClr val="C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557338"/>
            <a:ext cx="7993063" cy="4967287"/>
          </a:xfrm>
        </p:spPr>
        <p:txBody>
          <a:bodyPr/>
          <a:lstStyle/>
          <a:p>
            <a:pPr algn="just"/>
            <a:r>
              <a:rPr lang="pt-BR" sz="2400" smtClean="0">
                <a:latin typeface="Calibri" pitchFamily="34" charset="0"/>
              </a:rPr>
              <a:t>123 metas agrupadas em três eixos temáticos que se desdobram em 21 objetivos estratégicos. 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Se distribuem em cinco articulações territoriais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Durante o mês de abril, foram realizadas 35 audiências públicas;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Mais de 6.000 pessoas participaram dos encontros:</a:t>
            </a:r>
          </a:p>
          <a:p>
            <a:pPr algn="just"/>
            <a:r>
              <a:rPr lang="pt-BR" sz="2400" u="sng" smtClean="0">
                <a:latin typeface="Calibri" pitchFamily="34" charset="0"/>
              </a:rPr>
              <a:t>Foram computadas mais de 15 mil sugestões</a:t>
            </a:r>
            <a:r>
              <a:rPr lang="pt-BR" sz="2400" smtClean="0">
                <a:latin typeface="Calibri" pitchFamily="34" charset="0"/>
              </a:rPr>
              <a:t>.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Foram realizada audiências devolutivas para elaboração final do Programa de Metas 2013 – 2016</a:t>
            </a:r>
          </a:p>
          <a:p>
            <a:pPr algn="just"/>
            <a:r>
              <a:rPr lang="pt-BR" sz="2400" smtClean="0">
                <a:latin typeface="Calibri" pitchFamily="34" charset="0"/>
              </a:rPr>
              <a:t>Com a participação popular, foram incluidas 23 novas metas, além da readequação e aprimoramento do programa de metas.</a:t>
            </a:r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1"/>
          <p:cNvSpPr txBox="1">
            <a:spLocks noChangeArrowheads="1"/>
          </p:cNvSpPr>
          <p:nvPr/>
        </p:nvSpPr>
        <p:spPr bwMode="auto">
          <a:xfrm>
            <a:off x="1042988" y="692696"/>
            <a:ext cx="770572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dirty="0"/>
              <a:t>Até o momento </a:t>
            </a:r>
            <a:r>
              <a:rPr lang="pt-BR" sz="1600" b="1" dirty="0" smtClean="0"/>
              <a:t>são 39 </a:t>
            </a:r>
            <a:r>
              <a:rPr lang="pt-BR" sz="1600" b="1" dirty="0"/>
              <a:t>cidades do Brasil</a:t>
            </a:r>
          </a:p>
          <a:p>
            <a:pPr>
              <a:lnSpc>
                <a:spcPct val="150000"/>
              </a:lnSpc>
            </a:pPr>
            <a:r>
              <a:rPr lang="pt-BR" sz="1400" b="1" dirty="0"/>
              <a:t>Amazonas:</a:t>
            </a:r>
            <a:r>
              <a:rPr lang="pt-BR" sz="1400" dirty="0"/>
              <a:t> Manaus</a:t>
            </a:r>
            <a:endParaRPr lang="pt-BR" sz="1400" b="1" dirty="0" smtClean="0"/>
          </a:p>
          <a:p>
            <a:pPr>
              <a:lnSpc>
                <a:spcPct val="150000"/>
              </a:lnSpc>
            </a:pPr>
            <a:r>
              <a:rPr lang="pt-BR" sz="1400" b="1" dirty="0" smtClean="0"/>
              <a:t>Bahia</a:t>
            </a:r>
            <a:r>
              <a:rPr lang="pt-BR" sz="1400" b="1" dirty="0"/>
              <a:t>:</a:t>
            </a:r>
            <a:r>
              <a:rPr lang="pt-BR" sz="1400" dirty="0"/>
              <a:t> Euclides da Cunha, Eunápolis, Ilhéus</a:t>
            </a:r>
          </a:p>
          <a:p>
            <a:pPr>
              <a:lnSpc>
                <a:spcPct val="150000"/>
              </a:lnSpc>
            </a:pPr>
            <a:r>
              <a:rPr lang="pt-BR" sz="1400" b="1" dirty="0"/>
              <a:t>Espírito Santo:</a:t>
            </a:r>
            <a:r>
              <a:rPr lang="pt-BR" sz="1400" dirty="0"/>
              <a:t> Vitória</a:t>
            </a:r>
            <a:endParaRPr lang="pt-BR" sz="1400" b="1" dirty="0" smtClean="0"/>
          </a:p>
          <a:p>
            <a:pPr>
              <a:lnSpc>
                <a:spcPct val="150000"/>
              </a:lnSpc>
            </a:pPr>
            <a:r>
              <a:rPr lang="pt-BR" sz="1400" b="1" dirty="0" smtClean="0"/>
              <a:t>Goiás</a:t>
            </a:r>
            <a:r>
              <a:rPr lang="pt-BR" sz="1400" b="1" dirty="0"/>
              <a:t>:</a:t>
            </a:r>
            <a:r>
              <a:rPr lang="pt-BR" sz="1400" dirty="0"/>
              <a:t> Anápolis</a:t>
            </a:r>
          </a:p>
          <a:p>
            <a:pPr>
              <a:lnSpc>
                <a:spcPct val="150000"/>
              </a:lnSpc>
            </a:pPr>
            <a:r>
              <a:rPr lang="pt-BR" sz="1400" b="1" dirty="0"/>
              <a:t>Maranhão:</a:t>
            </a:r>
            <a:r>
              <a:rPr lang="pt-BR" sz="1400" dirty="0"/>
              <a:t> Timbiras</a:t>
            </a:r>
            <a:endParaRPr lang="pt-BR" sz="1400" b="1" dirty="0"/>
          </a:p>
          <a:p>
            <a:pPr>
              <a:lnSpc>
                <a:spcPct val="150000"/>
              </a:lnSpc>
            </a:pPr>
            <a:r>
              <a:rPr lang="pt-BR" sz="1400" b="1" dirty="0"/>
              <a:t>Mato Grosso do Sul: </a:t>
            </a:r>
            <a:r>
              <a:rPr lang="pt-BR" sz="1400" dirty="0"/>
              <a:t>Dourados</a:t>
            </a:r>
          </a:p>
          <a:p>
            <a:pPr>
              <a:lnSpc>
                <a:spcPct val="150000"/>
              </a:lnSpc>
            </a:pPr>
            <a:r>
              <a:rPr lang="pt-BR" sz="1400" b="1" dirty="0"/>
              <a:t>Minas Gerais:</a:t>
            </a:r>
            <a:r>
              <a:rPr lang="pt-BR" sz="1400" dirty="0"/>
              <a:t> Belo Horizonte, Betim, Formiga, Ipatinga e Ouro Branco </a:t>
            </a:r>
          </a:p>
          <a:p>
            <a:pPr>
              <a:lnSpc>
                <a:spcPct val="150000"/>
              </a:lnSpc>
            </a:pPr>
            <a:r>
              <a:rPr lang="pt-BR" sz="1400" b="1" dirty="0"/>
              <a:t>Pará:</a:t>
            </a:r>
            <a:r>
              <a:rPr lang="pt-BR" sz="1400" dirty="0"/>
              <a:t> Abaetetuba</a:t>
            </a:r>
            <a:endParaRPr lang="pt-BR" sz="1400" b="1" dirty="0"/>
          </a:p>
          <a:p>
            <a:pPr>
              <a:lnSpc>
                <a:spcPct val="150000"/>
              </a:lnSpc>
            </a:pPr>
            <a:r>
              <a:rPr lang="pt-BR" sz="1400" b="1" dirty="0"/>
              <a:t>Paraná:</a:t>
            </a:r>
            <a:r>
              <a:rPr lang="pt-BR" sz="1400" dirty="0"/>
              <a:t> Londrina</a:t>
            </a:r>
            <a:endParaRPr lang="pt-BR" sz="1400" b="1" dirty="0"/>
          </a:p>
          <a:p>
            <a:pPr>
              <a:lnSpc>
                <a:spcPct val="150000"/>
              </a:lnSpc>
            </a:pPr>
            <a:r>
              <a:rPr lang="pt-BR" sz="1400" b="1" dirty="0" smtClean="0"/>
              <a:t>Paraíba</a:t>
            </a:r>
            <a:r>
              <a:rPr lang="pt-BR" sz="1400" b="1" dirty="0"/>
              <a:t>:</a:t>
            </a:r>
            <a:r>
              <a:rPr lang="pt-BR" sz="1400" dirty="0"/>
              <a:t> João Pessoa</a:t>
            </a:r>
          </a:p>
          <a:p>
            <a:pPr>
              <a:lnSpc>
                <a:spcPct val="150000"/>
              </a:lnSpc>
            </a:pPr>
            <a:r>
              <a:rPr lang="pt-BR" sz="1400" b="1" dirty="0" smtClean="0"/>
              <a:t>Rio </a:t>
            </a:r>
            <a:r>
              <a:rPr lang="pt-BR" sz="1400" b="1" dirty="0"/>
              <a:t>de Janeiro:</a:t>
            </a:r>
            <a:r>
              <a:rPr lang="pt-BR" sz="1400" dirty="0"/>
              <a:t> Niterói, Rio de Janeiro, Teresópolis</a:t>
            </a:r>
            <a:br>
              <a:rPr lang="pt-BR" sz="1400" dirty="0"/>
            </a:br>
            <a:r>
              <a:rPr lang="pt-BR" sz="1400" b="1" dirty="0"/>
              <a:t>Rio Grande do Sul:</a:t>
            </a:r>
            <a:r>
              <a:rPr lang="pt-BR" sz="1400" dirty="0"/>
              <a:t> </a:t>
            </a:r>
            <a:r>
              <a:rPr lang="pt-BR" sz="1400" dirty="0" smtClean="0"/>
              <a:t>Carazinho</a:t>
            </a:r>
          </a:p>
          <a:p>
            <a:pPr>
              <a:lnSpc>
                <a:spcPct val="150000"/>
              </a:lnSpc>
            </a:pPr>
            <a:r>
              <a:rPr lang="pt-BR" sz="1400" b="1" dirty="0" smtClean="0"/>
              <a:t>Santa </a:t>
            </a:r>
            <a:r>
              <a:rPr lang="pt-BR" sz="1400" b="1" dirty="0"/>
              <a:t>Catarina:</a:t>
            </a:r>
            <a:r>
              <a:rPr lang="pt-BR" sz="1400" dirty="0"/>
              <a:t> Florianópolis</a:t>
            </a:r>
            <a:endParaRPr lang="pt-BR" sz="1400" dirty="0" smtClean="0"/>
          </a:p>
          <a:p>
            <a:pPr>
              <a:lnSpc>
                <a:spcPct val="150000"/>
              </a:lnSpc>
            </a:pPr>
            <a:r>
              <a:rPr lang="pt-BR" sz="1400" b="1" dirty="0" smtClean="0"/>
              <a:t>São </a:t>
            </a:r>
            <a:r>
              <a:rPr lang="pt-BR" sz="1400" b="1" dirty="0"/>
              <a:t>Paulo:</a:t>
            </a:r>
            <a:r>
              <a:rPr lang="pt-BR" sz="1400" dirty="0"/>
              <a:t> Barra Bonita, </a:t>
            </a:r>
            <a:r>
              <a:rPr lang="pt-BR" sz="1400" dirty="0" smtClean="0"/>
              <a:t>Bragança </a:t>
            </a:r>
            <a:r>
              <a:rPr lang="pt-BR" sz="1400" dirty="0"/>
              <a:t>Paulista, Campinas, Cosmópolis, Fernandópolis, Itapeva, </a:t>
            </a:r>
            <a:r>
              <a:rPr lang="pt-BR" sz="1400" dirty="0" smtClean="0"/>
              <a:t>Louveira, Mauá</a:t>
            </a:r>
            <a:r>
              <a:rPr lang="pt-BR" sz="1400" dirty="0"/>
              <a:t>, Mirassol, Penápolis, Ribeirão Bonito, São Carlos, São José do Rio Preto, São Paulo, Taubaté, Jaboticabal, Holambra e </a:t>
            </a:r>
            <a:r>
              <a:rPr lang="pt-BR" sz="1400" dirty="0" smtClean="0"/>
              <a:t>Jundiaí</a:t>
            </a:r>
          </a:p>
          <a:p>
            <a:pPr>
              <a:lnSpc>
                <a:spcPct val="150000"/>
              </a:lnSpc>
            </a:pPr>
            <a:r>
              <a:rPr lang="pt-BR" sz="1200" b="1" dirty="0" smtClean="0"/>
              <a:t>(fonte Rede Nossa São Paulo – maio/2015)</a:t>
            </a:r>
            <a:endParaRPr lang="pt-BR" sz="1200" b="1" dirty="0"/>
          </a:p>
        </p:txBody>
      </p:sp>
      <p:sp>
        <p:nvSpPr>
          <p:cNvPr id="21507" name="Retângulo 5"/>
          <p:cNvSpPr>
            <a:spLocks noChangeArrowheads="1"/>
          </p:cNvSpPr>
          <p:nvPr/>
        </p:nvSpPr>
        <p:spPr bwMode="auto">
          <a:xfrm>
            <a:off x="971550" y="100013"/>
            <a:ext cx="81724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/>
              <a:t>Cidades onde o PROGRAMA DE METAS já se tornou LEI: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35100" y="2242751"/>
            <a:ext cx="184731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95690" y="2396426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17 novos </a:t>
            </a:r>
            <a:r>
              <a:rPr lang="pt-BR" sz="1200" dirty="0" err="1"/>
              <a:t>CEUs</a:t>
            </a:r>
            <a:r>
              <a:rPr lang="pt-BR" sz="1200" dirty="0"/>
              <a:t> com terreno definido: Artur Alvim, Tatuapé, Vila Maria, Pq. Carmo, Freguesia do Ó, Vila Prudente, José Bonifácio, São Miguel, Sacomã, Santo Amaro, Sapopemba, Campo Limpo, Grajaú, Jaraguá (2), Tremembé e Cidade Tiradentes</a:t>
            </a:r>
            <a:r>
              <a:rPr lang="pt-BR" sz="1200" dirty="0" smtClean="0"/>
              <a:t>.</a:t>
            </a:r>
          </a:p>
          <a:p>
            <a:r>
              <a:rPr lang="pt-BR" sz="1200" dirty="0"/>
              <a:t>CEU Heliópolis em fase avançada de obras. 8 unidades em fase de licitação: Freguesia/Brasilândia, , Mooca , Penha, Itaquera (2), Vila Prudente, São Miguel e Vila Maria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9" name="Retângulo 8"/>
          <p:cNvSpPr/>
          <p:nvPr/>
        </p:nvSpPr>
        <p:spPr>
          <a:xfrm>
            <a:off x="2607785" y="1951822"/>
            <a:ext cx="407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b="1" dirty="0">
                <a:solidFill>
                  <a:srgbClr val="8CC63F"/>
                </a:solidFill>
                <a:latin typeface="PT Sans"/>
                <a:cs typeface="Arial" pitchFamily="34" charset="0"/>
              </a:rPr>
              <a:t>2 DE 6 ETAPAS </a:t>
            </a:r>
            <a:r>
              <a:rPr lang="pt-BR" altLang="pt-BR" b="1" dirty="0" smtClean="0">
                <a:solidFill>
                  <a:srgbClr val="8CC63F"/>
                </a:solidFill>
                <a:latin typeface="PT Sans"/>
                <a:cs typeface="Arial" pitchFamily="34" charset="0"/>
              </a:rPr>
              <a:t>COMPLETAS – 21%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405864" y="1268760"/>
            <a:ext cx="7457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Meta 16 - Ampliar a Rede CEU em 20 unidades, expandindo a oferta de vagas para a educação infantil</a:t>
            </a: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175156" y="44624"/>
            <a:ext cx="7429292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3600" dirty="0" smtClean="0"/>
              <a:t>Exemplos de andamento das metas 2013 – 2016 </a:t>
            </a:r>
            <a:endParaRPr lang="pt-BR" sz="3600" dirty="0"/>
          </a:p>
        </p:txBody>
      </p:sp>
      <p:sp>
        <p:nvSpPr>
          <p:cNvPr id="13" name="Retângulo 12"/>
          <p:cNvSpPr/>
          <p:nvPr/>
        </p:nvSpPr>
        <p:spPr>
          <a:xfrm>
            <a:off x="1259632" y="364502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Meta 26 - Implantar 30 Centros de Atenção Psicossocial (CAPS)</a:t>
            </a:r>
            <a:endParaRPr lang="pt-BR" dirty="0"/>
          </a:p>
          <a:p>
            <a:r>
              <a:rPr lang="pt-BR" b="1" dirty="0"/>
              <a:t> 20 Regiões </a:t>
            </a:r>
            <a:r>
              <a:rPr lang="pt-BR" b="1" dirty="0" smtClean="0"/>
              <a:t> -  32 </a:t>
            </a:r>
            <a:r>
              <a:rPr lang="pt-BR" b="1" dirty="0"/>
              <a:t>Projetos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584198" y="4313485"/>
            <a:ext cx="35439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8CC63F"/>
                </a:solidFill>
                <a:latin typeface="PT Sans"/>
                <a:cs typeface="Arial" pitchFamily="34" charset="0"/>
              </a:rPr>
              <a:t>4 DE 6 ETAPAS </a:t>
            </a:r>
            <a:r>
              <a:rPr lang="pt-BR" sz="1400" b="1" dirty="0" smtClean="0">
                <a:solidFill>
                  <a:srgbClr val="8CC63F"/>
                </a:solidFill>
                <a:latin typeface="PT Sans"/>
                <a:cs typeface="Arial" pitchFamily="34" charset="0"/>
              </a:rPr>
              <a:t>COMPLETAS – 25%</a:t>
            </a:r>
            <a:endParaRPr lang="pt-BR" sz="1400" b="1" dirty="0">
              <a:solidFill>
                <a:srgbClr val="8CC63F"/>
              </a:solidFill>
              <a:latin typeface="PT Sans"/>
              <a:cs typeface="Arial" pitchFamily="34" charset="0"/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3960802"/>
              </p:ext>
            </p:extLst>
          </p:nvPr>
        </p:nvGraphicFramePr>
        <p:xfrm>
          <a:off x="1405864" y="4725144"/>
          <a:ext cx="7645895" cy="864096"/>
        </p:xfrm>
        <a:graphic>
          <a:graphicData uri="http://schemas.openxmlformats.org/drawingml/2006/table">
            <a:tbl>
              <a:tblPr/>
              <a:tblGrid>
                <a:gridCol w="7645895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</a:rPr>
                        <a:t>2 </a:t>
                      </a:r>
                      <a:r>
                        <a:rPr lang="pt-BR" sz="1200" dirty="0" err="1">
                          <a:effectLst/>
                        </a:rPr>
                        <a:t>CAPSad</a:t>
                      </a:r>
                      <a:r>
                        <a:rPr lang="pt-BR" sz="1200" dirty="0">
                          <a:effectLst/>
                        </a:rPr>
                        <a:t> II transformados em </a:t>
                      </a:r>
                      <a:r>
                        <a:rPr lang="pt-BR" sz="1200" dirty="0" err="1">
                          <a:effectLst/>
                        </a:rPr>
                        <a:t>CAPSad</a:t>
                      </a:r>
                      <a:r>
                        <a:rPr lang="pt-BR" sz="1200" dirty="0">
                          <a:effectLst/>
                        </a:rPr>
                        <a:t> III (24 horas) em Itaquera e São Mateus.</a:t>
                      </a:r>
                    </a:p>
                  </a:txBody>
                  <a:tcPr marL="77932" marR="77932" marT="38966" marB="389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</a:rPr>
                        <a:t>Inaugurado o CAPS AD III Campo Limpo, em 14 de agosto de 2014, e o CAPS Infantil Campo Limpo.</a:t>
                      </a:r>
                    </a:p>
                  </a:txBody>
                  <a:tcPr marL="77932" marR="77932" marT="38966" marB="389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Retângulo 17"/>
          <p:cNvSpPr/>
          <p:nvPr/>
        </p:nvSpPr>
        <p:spPr>
          <a:xfrm>
            <a:off x="1223577" y="6165304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http://deolhonasmetas.org.br/</a:t>
            </a:r>
          </a:p>
        </p:txBody>
      </p:sp>
    </p:spTree>
    <p:extLst>
      <p:ext uri="{BB962C8B-B14F-4D97-AF65-F5344CB8AC3E}">
        <p14:creationId xmlns:p14="http://schemas.microsoft.com/office/powerpoint/2010/main" xmlns="" val="1896871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Exemplos de andamento das metas 2013 – 2016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187624" y="1772816"/>
            <a:ext cx="7499350" cy="3853408"/>
          </a:xfrm>
        </p:spPr>
        <p:txBody>
          <a:bodyPr/>
          <a:lstStyle/>
          <a:p>
            <a:pPr marL="82550" indent="0">
              <a:buNone/>
            </a:pPr>
            <a:r>
              <a:rPr lang="pt-BR" sz="1600" cap="all" dirty="0" smtClean="0"/>
              <a:t>META </a:t>
            </a:r>
            <a:r>
              <a:rPr lang="pt-BR" sz="1600" dirty="0" smtClean="0"/>
              <a:t>44  - </a:t>
            </a:r>
            <a:r>
              <a:rPr lang="pt-BR" sz="1200" dirty="0" smtClean="0">
                <a:hlinkClick r:id="rId2"/>
              </a:rPr>
              <a:t>Implementar </a:t>
            </a:r>
            <a:r>
              <a:rPr lang="pt-BR" sz="1200" dirty="0">
                <a:hlinkClick r:id="rId2"/>
              </a:rPr>
              <a:t>2 novos espaços de convivência e 8 novos serviço de proteção social a crianças e adolescentes vítimas de </a:t>
            </a:r>
            <a:r>
              <a:rPr lang="pt-BR" sz="1200" dirty="0" smtClean="0">
                <a:hlinkClick r:id="rId2"/>
              </a:rPr>
              <a:t>violência</a:t>
            </a:r>
            <a:endParaRPr lang="pt-BR" sz="1200" dirty="0" smtClean="0"/>
          </a:p>
          <a:p>
            <a:pPr marL="82550" indent="0" fontAlgn="ctr">
              <a:buNone/>
            </a:pPr>
            <a:r>
              <a:rPr lang="pt-BR" sz="1200" dirty="0"/>
              <a:t> </a:t>
            </a:r>
            <a:r>
              <a:rPr lang="pt-BR" sz="1200" cap="all" dirty="0">
                <a:hlinkClick r:id="rId2"/>
              </a:rPr>
              <a:t>EM ANDAMENTO COM BENEFÍCIOS À </a:t>
            </a:r>
            <a:r>
              <a:rPr lang="pt-BR" sz="1200" cap="all" dirty="0" smtClean="0">
                <a:hlinkClick r:id="rId2"/>
              </a:rPr>
              <a:t>POPULAÇÃO</a:t>
            </a:r>
            <a:r>
              <a:rPr lang="pt-BR" sz="1200" cap="all" dirty="0" smtClean="0"/>
              <a:t> - </a:t>
            </a:r>
            <a:r>
              <a:rPr lang="pt-BR" sz="1200" dirty="0" smtClean="0">
                <a:hlinkClick r:id="rId2"/>
              </a:rPr>
              <a:t>31,3</a:t>
            </a:r>
            <a:r>
              <a:rPr lang="pt-BR" sz="1200" dirty="0">
                <a:hlinkClick r:id="rId2"/>
              </a:rPr>
              <a:t>%</a:t>
            </a:r>
            <a:endParaRPr lang="pt-BR" sz="1200" dirty="0"/>
          </a:p>
          <a:p>
            <a:pPr fontAlgn="ctr"/>
            <a:r>
              <a:rPr lang="pt-BR" sz="1200" dirty="0" smtClean="0"/>
              <a:t>3 </a:t>
            </a:r>
            <a:r>
              <a:rPr lang="pt-BR" sz="1200" dirty="0"/>
              <a:t>serviços de proteção a vítimas de violência implantados nas subprefeituras de Jaçanã/Tremembé, São Mateus e Guaianases.</a:t>
            </a:r>
          </a:p>
          <a:p>
            <a:pPr fontAlgn="ctr"/>
            <a:r>
              <a:rPr lang="pt-BR" sz="1200" dirty="0"/>
              <a:t>1 em fase garantia de financiamento na Vila Prudente</a:t>
            </a:r>
            <a:r>
              <a:rPr lang="pt-BR" sz="1200" dirty="0" smtClean="0"/>
              <a:t>.</a:t>
            </a:r>
          </a:p>
          <a:p>
            <a:pPr marL="82550" indent="0" fontAlgn="ctr">
              <a:buNone/>
            </a:pPr>
            <a:r>
              <a:rPr lang="pt-BR" sz="1200" dirty="0" smtClean="0"/>
              <a:t>__________________________________________________________________________________</a:t>
            </a:r>
            <a:endParaRPr lang="pt-BR" sz="1200" dirty="0"/>
          </a:p>
          <a:p>
            <a:pPr marL="82550" indent="0">
              <a:buNone/>
            </a:pPr>
            <a:endParaRPr lang="pt-BR" sz="1600" b="1" cap="all" dirty="0" smtClean="0">
              <a:hlinkClick r:id="rId3"/>
            </a:endParaRPr>
          </a:p>
          <a:p>
            <a:pPr marL="82550" indent="0">
              <a:buNone/>
            </a:pPr>
            <a:r>
              <a:rPr lang="pt-BR" sz="1600" b="1" cap="all" dirty="0" smtClean="0">
                <a:hlinkClick r:id="rId3"/>
              </a:rPr>
              <a:t>Meta </a:t>
            </a:r>
            <a:r>
              <a:rPr lang="pt-BR" sz="1600" b="1" cap="all" dirty="0">
                <a:hlinkClick r:id="rId3"/>
              </a:rPr>
              <a:t>91 </a:t>
            </a:r>
            <a:r>
              <a:rPr lang="pt-BR" sz="1200" dirty="0">
                <a:hlinkClick r:id="rId3"/>
              </a:rPr>
              <a:t>- Implantar 84 novos </a:t>
            </a:r>
            <a:r>
              <a:rPr lang="pt-BR" sz="1200" dirty="0" err="1">
                <a:hlinkClick r:id="rId3"/>
              </a:rPr>
              <a:t>Ecopontos</a:t>
            </a:r>
            <a:endParaRPr lang="pt-BR" sz="1200" dirty="0"/>
          </a:p>
          <a:p>
            <a:r>
              <a:rPr lang="pt-BR" sz="1200" b="1" dirty="0"/>
              <a:t> 29 Regiões </a:t>
            </a:r>
          </a:p>
          <a:p>
            <a:r>
              <a:rPr lang="pt-BR" sz="1200" b="1" dirty="0"/>
              <a:t> 32 </a:t>
            </a:r>
            <a:r>
              <a:rPr lang="pt-BR" sz="1200" b="1" dirty="0" smtClean="0"/>
              <a:t>Projetos</a:t>
            </a:r>
          </a:p>
          <a:p>
            <a:pPr marL="82550" lvl="0" indent="0">
              <a:buNone/>
            </a:pPr>
            <a:r>
              <a:rPr lang="pt-BR" altLang="pt-BR" sz="1200" b="1" dirty="0" smtClean="0">
                <a:solidFill>
                  <a:srgbClr val="8CC63F"/>
                </a:solidFill>
                <a:latin typeface="PT Sans"/>
                <a:cs typeface="Arial" pitchFamily="34" charset="0"/>
              </a:rPr>
              <a:t>2 DE 6 ETAPAS COMPLETAS – 32%</a:t>
            </a:r>
            <a:endParaRPr lang="pt-BR" sz="1200" b="1" dirty="0" smtClean="0"/>
          </a:p>
          <a:p>
            <a:pPr eaLnBrk="1" fontAlgn="ctr" hangingPunct="1"/>
            <a:r>
              <a:rPr lang="pt-BR" sz="1200" dirty="0" smtClean="0"/>
              <a:t>20 </a:t>
            </a:r>
            <a:r>
              <a:rPr lang="pt-BR" sz="1200" dirty="0" err="1"/>
              <a:t>ecopontos</a:t>
            </a:r>
            <a:r>
              <a:rPr lang="pt-BR" sz="1200" dirty="0"/>
              <a:t> implantados, totalizando 77 unidades em operação no município.</a:t>
            </a:r>
          </a:p>
          <a:p>
            <a:pPr eaLnBrk="1" fontAlgn="ctr" hangingPunct="1"/>
            <a:r>
              <a:rPr lang="pt-BR" sz="1200" dirty="0" err="1"/>
              <a:t>Ecopontos</a:t>
            </a:r>
            <a:r>
              <a:rPr lang="pt-BR" sz="1200" dirty="0"/>
              <a:t> são locais de entrega voluntária de pequenos volumes de entulho (até 1m³), grandes objetos (móveis, poda de árvores, </a:t>
            </a:r>
            <a:r>
              <a:rPr lang="pt-BR" sz="1200" dirty="0" err="1"/>
              <a:t>etc</a:t>
            </a:r>
            <a:r>
              <a:rPr lang="pt-BR" sz="1200" dirty="0"/>
              <a:t>) e resíduos recicláveis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7" name="Retângulo 6"/>
          <p:cNvSpPr/>
          <p:nvPr/>
        </p:nvSpPr>
        <p:spPr>
          <a:xfrm>
            <a:off x="1259632" y="6309320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http://deolhonasmetas.org.br/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3020</TotalTime>
  <Words>2035</Words>
  <Application>Microsoft Office PowerPoint</Application>
  <PresentationFormat>Apresentação na tela (4:3)</PresentationFormat>
  <Paragraphs>487</Paragraphs>
  <Slides>28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Solstício</vt:lpstr>
      <vt:lpstr>Importância do Orçamento</vt:lpstr>
      <vt:lpstr>Slide 2</vt:lpstr>
      <vt:lpstr>Processo de Planejamento Orçamentário no município de SÃO PAULO</vt:lpstr>
      <vt:lpstr>Slide 4</vt:lpstr>
      <vt:lpstr>Slide 5</vt:lpstr>
      <vt:lpstr>PROGRAMA DE METAS 2013 – 2016 Município de São Paulo</vt:lpstr>
      <vt:lpstr>Slide 7</vt:lpstr>
      <vt:lpstr>Exemplos de andamento das metas 2013 – 2016 </vt:lpstr>
      <vt:lpstr>Exemplos de andamento das metas 2013 – 2016 </vt:lpstr>
      <vt:lpstr>Slide 10</vt:lpstr>
      <vt:lpstr>Slide 11</vt:lpstr>
      <vt:lpstr>Slide 12</vt:lpstr>
      <vt:lpstr>Slide 13</vt:lpstr>
      <vt:lpstr>EVOLUÇÃO RECEITA – 2008 - 2014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ETAPAS DA EXECUÇÃO ORÇAMENTÁRIA</vt:lpstr>
      <vt:lpstr>ETAPAS DA EXECUÇÃO ORÇAMENTÁRIA</vt:lpstr>
      <vt:lpstr>ETAPAS DA EXECUÇÃO ORÇAMENTÁRIA</vt:lpstr>
      <vt:lpstr>ETAPAS DA EXECUÇÃO ORÇAMENTÁRIA</vt:lpstr>
      <vt:lpstr>ETAPAS DA EXECUÇÃO ORÇAMENTÁRIA</vt:lpstr>
      <vt:lpstr>FASES DA EXECUÇÃO ORÇAMENTÁRIA -2013 </vt:lpstr>
      <vt:lpstr>Slide 28</vt:lpstr>
    </vt:vector>
  </TitlesOfParts>
  <Company>CORECONSP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DE ORÇAMENTO E CIDADANIA</dc:title>
  <dc:creator>jose.ribeiro</dc:creator>
  <cp:lastModifiedBy>x181000</cp:lastModifiedBy>
  <cp:revision>166</cp:revision>
  <dcterms:created xsi:type="dcterms:W3CDTF">2011-06-22T15:33:25Z</dcterms:created>
  <dcterms:modified xsi:type="dcterms:W3CDTF">2015-05-11T21:19:43Z</dcterms:modified>
</cp:coreProperties>
</file>