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331" r:id="rId7"/>
    <p:sldId id="263" r:id="rId8"/>
    <p:sldId id="264" r:id="rId9"/>
    <p:sldId id="266" r:id="rId10"/>
    <p:sldId id="267" r:id="rId11"/>
    <p:sldId id="277" r:id="rId12"/>
    <p:sldId id="268" r:id="rId13"/>
    <p:sldId id="269" r:id="rId14"/>
    <p:sldId id="270" r:id="rId15"/>
    <p:sldId id="332" r:id="rId16"/>
    <p:sldId id="271" r:id="rId17"/>
    <p:sldId id="272" r:id="rId18"/>
    <p:sldId id="273" r:id="rId19"/>
    <p:sldId id="274" r:id="rId20"/>
    <p:sldId id="276" r:id="rId21"/>
    <p:sldId id="334" r:id="rId22"/>
    <p:sldId id="333" r:id="rId23"/>
    <p:sldId id="280" r:id="rId24"/>
    <p:sldId id="335" r:id="rId25"/>
    <p:sldId id="281" r:id="rId26"/>
    <p:sldId id="282" r:id="rId27"/>
    <p:sldId id="283" r:id="rId28"/>
    <p:sldId id="284" r:id="rId29"/>
    <p:sldId id="288" r:id="rId30"/>
    <p:sldId id="285" r:id="rId31"/>
    <p:sldId id="286" r:id="rId32"/>
    <p:sldId id="287" r:id="rId33"/>
    <p:sldId id="336" r:id="rId34"/>
    <p:sldId id="290" r:id="rId35"/>
    <p:sldId id="338" r:id="rId36"/>
    <p:sldId id="339" r:id="rId37"/>
    <p:sldId id="340" r:id="rId38"/>
    <p:sldId id="337" r:id="rId39"/>
    <p:sldId id="292" r:id="rId40"/>
    <p:sldId id="293" r:id="rId41"/>
    <p:sldId id="341" r:id="rId42"/>
    <p:sldId id="294" r:id="rId43"/>
    <p:sldId id="295" r:id="rId44"/>
    <p:sldId id="298" r:id="rId45"/>
    <p:sldId id="342" r:id="rId46"/>
    <p:sldId id="296" r:id="rId47"/>
    <p:sldId id="344" r:id="rId48"/>
    <p:sldId id="299" r:id="rId49"/>
    <p:sldId id="345" r:id="rId50"/>
    <p:sldId id="347" r:id="rId51"/>
    <p:sldId id="346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02" r:id="rId61"/>
    <p:sldId id="356" r:id="rId62"/>
    <p:sldId id="361" r:id="rId63"/>
    <p:sldId id="357" r:id="rId64"/>
    <p:sldId id="358" r:id="rId65"/>
    <p:sldId id="359" r:id="rId66"/>
    <p:sldId id="303" r:id="rId67"/>
    <p:sldId id="305" r:id="rId68"/>
    <p:sldId id="360" r:id="rId69"/>
    <p:sldId id="308" r:id="rId70"/>
    <p:sldId id="309" r:id="rId71"/>
    <p:sldId id="310" r:id="rId72"/>
    <p:sldId id="311" r:id="rId73"/>
    <p:sldId id="312" r:id="rId74"/>
    <p:sldId id="362" r:id="rId75"/>
    <p:sldId id="313" r:id="rId76"/>
    <p:sldId id="314" r:id="rId77"/>
    <p:sldId id="363" r:id="rId78"/>
    <p:sldId id="315" r:id="rId79"/>
    <p:sldId id="364" r:id="rId80"/>
    <p:sldId id="365" r:id="rId81"/>
    <p:sldId id="366" r:id="rId82"/>
    <p:sldId id="367" r:id="rId83"/>
    <p:sldId id="316" r:id="rId84"/>
    <p:sldId id="368" r:id="rId85"/>
    <p:sldId id="369" r:id="rId86"/>
    <p:sldId id="370" r:id="rId87"/>
    <p:sldId id="371" r:id="rId88"/>
    <p:sldId id="373" r:id="rId89"/>
    <p:sldId id="319" r:id="rId90"/>
    <p:sldId id="372" r:id="rId91"/>
    <p:sldId id="320" r:id="rId92"/>
    <p:sldId id="374" r:id="rId93"/>
    <p:sldId id="321" r:id="rId94"/>
    <p:sldId id="322" r:id="rId95"/>
    <p:sldId id="375" r:id="rId96"/>
    <p:sldId id="323" r:id="rId97"/>
    <p:sldId id="376" r:id="rId98"/>
    <p:sldId id="377" r:id="rId99"/>
    <p:sldId id="324" r:id="rId100"/>
    <p:sldId id="325" r:id="rId101"/>
    <p:sldId id="326" r:id="rId102"/>
    <p:sldId id="327" r:id="rId103"/>
    <p:sldId id="328" r:id="rId104"/>
    <p:sldId id="330" r:id="rId105"/>
    <p:sldId id="329" r:id="rId106"/>
    <p:sldId id="378" r:id="rId107"/>
    <p:sldId id="379" r:id="rId108"/>
    <p:sldId id="380" r:id="rId109"/>
    <p:sldId id="381" r:id="rId110"/>
    <p:sldId id="382" r:id="rId111"/>
    <p:sldId id="383" r:id="rId112"/>
    <p:sldId id="384" r:id="rId113"/>
    <p:sldId id="385" r:id="rId114"/>
    <p:sldId id="386" r:id="rId115"/>
    <p:sldId id="387" r:id="rId116"/>
    <p:sldId id="388" r:id="rId117"/>
    <p:sldId id="389" r:id="rId118"/>
    <p:sldId id="390" r:id="rId119"/>
    <p:sldId id="391" r:id="rId120"/>
    <p:sldId id="392" r:id="rId121"/>
    <p:sldId id="393" r:id="rId122"/>
    <p:sldId id="394" r:id="rId123"/>
    <p:sldId id="395" r:id="rId124"/>
    <p:sldId id="397" r:id="rId125"/>
    <p:sldId id="396" r:id="rId126"/>
    <p:sldId id="398" r:id="rId127"/>
    <p:sldId id="399" r:id="rId128"/>
    <p:sldId id="400" r:id="rId129"/>
    <p:sldId id="401" r:id="rId130"/>
    <p:sldId id="402" r:id="rId131"/>
    <p:sldId id="403" r:id="rId132"/>
    <p:sldId id="404" r:id="rId133"/>
    <p:sldId id="405" r:id="rId134"/>
    <p:sldId id="406" r:id="rId135"/>
    <p:sldId id="407" r:id="rId136"/>
    <p:sldId id="408" r:id="rId137"/>
    <p:sldId id="409" r:id="rId138"/>
    <p:sldId id="410" r:id="rId139"/>
    <p:sldId id="411" r:id="rId140"/>
    <p:sldId id="412" r:id="rId141"/>
    <p:sldId id="413" r:id="rId142"/>
    <p:sldId id="414" r:id="rId143"/>
    <p:sldId id="415" r:id="rId144"/>
    <p:sldId id="417" r:id="rId145"/>
    <p:sldId id="416" r:id="rId146"/>
    <p:sldId id="418" r:id="rId147"/>
    <p:sldId id="419" r:id="rId148"/>
    <p:sldId id="420" r:id="rId149"/>
    <p:sldId id="421" r:id="rId150"/>
    <p:sldId id="422" r:id="rId151"/>
    <p:sldId id="423" r:id="rId152"/>
    <p:sldId id="427" r:id="rId153"/>
    <p:sldId id="426" r:id="rId154"/>
    <p:sldId id="424" r:id="rId155"/>
    <p:sldId id="428" r:id="rId156"/>
    <p:sldId id="429" r:id="rId157"/>
    <p:sldId id="430" r:id="rId1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87"/>
  </p:normalViewPr>
  <p:slideViewPr>
    <p:cSldViewPr snapToGrid="0" snapToObjects="1" showGuides="1">
      <p:cViewPr varScale="1">
        <p:scale>
          <a:sx n="46" d="100"/>
          <a:sy n="46" d="100"/>
        </p:scale>
        <p:origin x="5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 rot="10800000">
            <a:off x="0" y="0"/>
            <a:ext cx="9144000" cy="985520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9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5760720"/>
            <a:ext cx="9144000" cy="1097280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9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39" y="5008880"/>
            <a:ext cx="1365261" cy="1849120"/>
          </a:xfrm>
          <a:prstGeom prst="rect">
            <a:avLst/>
          </a:prstGeom>
        </p:spPr>
      </p:pic>
      <p:sp>
        <p:nvSpPr>
          <p:cNvPr id="14" name="Espaço Reservado para Texto 20"/>
          <p:cNvSpPr txBox="1">
            <a:spLocks/>
          </p:cNvSpPr>
          <p:nvPr userDrawn="1"/>
        </p:nvSpPr>
        <p:spPr>
          <a:xfrm>
            <a:off x="1188309" y="1934653"/>
            <a:ext cx="4815840" cy="64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683244"/>
            <a:ext cx="7315200" cy="73282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Amazônia:  novos caminhos para a Igreja</a:t>
            </a:r>
            <a:br>
              <a:rPr lang="pt-BR" dirty="0"/>
            </a:br>
            <a:r>
              <a:rPr lang="pt-BR" dirty="0"/>
              <a:t>e para uma ecologia integral.</a:t>
            </a:r>
            <a:endParaRPr lang="en-US" dirty="0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76" y="74428"/>
            <a:ext cx="4393184" cy="56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5760720"/>
            <a:ext cx="9144000" cy="1097280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9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 userDrawn="1"/>
        </p:nvSpPr>
        <p:spPr>
          <a:xfrm>
            <a:off x="1" y="6524139"/>
            <a:ext cx="9144000" cy="333861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9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 rot="10800000">
            <a:off x="0" y="0"/>
            <a:ext cx="9144000" cy="985520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9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1" y="1"/>
            <a:ext cx="9144000" cy="172719"/>
          </a:xfrm>
          <a:prstGeom prst="rect">
            <a:avLst/>
          </a:prstGeom>
          <a:gradFill>
            <a:gsLst>
              <a:gs pos="0">
                <a:srgbClr val="F7FAFD">
                  <a:alpha val="0"/>
                </a:srgb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9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301" y="2403539"/>
            <a:ext cx="7176278" cy="3368759"/>
          </a:xfrm>
        </p:spPr>
        <p:txBody>
          <a:bodyPr>
            <a:normAutofit/>
          </a:bodyPr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39" y="5008880"/>
            <a:ext cx="1365261" cy="1849120"/>
          </a:xfrm>
          <a:prstGeom prst="rect">
            <a:avLst/>
          </a:prstGeom>
        </p:spPr>
      </p:pic>
      <p:cxnSp>
        <p:nvCxnSpPr>
          <p:cNvPr id="12" name="Conector Reto 11"/>
          <p:cNvCxnSpPr/>
          <p:nvPr userDrawn="1"/>
        </p:nvCxnSpPr>
        <p:spPr>
          <a:xfrm>
            <a:off x="1103361" y="747224"/>
            <a:ext cx="801610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3" y="84677"/>
            <a:ext cx="977228" cy="2040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9301" y="747224"/>
            <a:ext cx="7176277" cy="90447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cxnSp>
        <p:nvCxnSpPr>
          <p:cNvPr id="22" name="Conector Reto 21"/>
          <p:cNvCxnSpPr/>
          <p:nvPr userDrawn="1"/>
        </p:nvCxnSpPr>
        <p:spPr>
          <a:xfrm>
            <a:off x="639267" y="2124995"/>
            <a:ext cx="0" cy="4733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Conteúdo 30"/>
          <p:cNvSpPr>
            <a:spLocks noGrp="1"/>
          </p:cNvSpPr>
          <p:nvPr>
            <p:ph sz="quarter" idx="10" hasCustomPrompt="1"/>
          </p:nvPr>
        </p:nvSpPr>
        <p:spPr>
          <a:xfrm>
            <a:off x="1329301" y="1704792"/>
            <a:ext cx="7176277" cy="35652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446B-E771-1747-9F72-FE5007320769}" type="datetimeFigureOut">
              <a:rPr lang="pt-BR" smtClean="0"/>
              <a:t>08/08/2019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96FF-C039-2D4F-9AB7-371B6922A5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3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37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065249"/>
            <a:ext cx="7176278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4) Primeira parte</a:t>
            </a:r>
            <a:r>
              <a:rPr lang="pt-BR" sz="2800" dirty="0" smtClean="0"/>
              <a:t>: escuta das vozes </a:t>
            </a:r>
            <a:r>
              <a:rPr lang="pt-BR" sz="2800" dirty="0"/>
              <a:t>da Amazônia à luz da fé (ver),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b="1" dirty="0"/>
              <a:t>S</a:t>
            </a:r>
            <a:r>
              <a:rPr lang="pt-BR" sz="2800" b="1" dirty="0" smtClean="0"/>
              <a:t>egunda parte:</a:t>
            </a:r>
            <a:r>
              <a:rPr lang="pt-BR" sz="2800" dirty="0" smtClean="0"/>
              <a:t> respostas aos clamores dos povos </a:t>
            </a:r>
            <a:r>
              <a:rPr lang="pt-BR" sz="2800" dirty="0"/>
              <a:t>e do território amazônico por uma ecologia integral (julgar)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b="1" dirty="0"/>
              <a:t>T</a:t>
            </a:r>
            <a:r>
              <a:rPr lang="pt-BR" sz="2800" b="1" dirty="0" smtClean="0"/>
              <a:t>erceira parte</a:t>
            </a:r>
            <a:r>
              <a:rPr lang="pt-BR" sz="2800" dirty="0" smtClean="0"/>
              <a:t>: os </a:t>
            </a:r>
            <a:r>
              <a:rPr lang="pt-BR" sz="2800" dirty="0"/>
              <a:t>desafios no horizonte dos novos caminhos para uma Igreja profética na Amazônia (agir).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27551288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9551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600" b="1" dirty="0" smtClean="0"/>
          </a:p>
          <a:p>
            <a:pPr marL="0" indent="0">
              <a:buNone/>
            </a:pPr>
            <a:r>
              <a:rPr lang="pt-BR" sz="2600" b="1" dirty="0" smtClean="0"/>
              <a:t>Capítulo </a:t>
            </a:r>
            <a:r>
              <a:rPr lang="pt-BR" sz="2600" b="1" dirty="0"/>
              <a:t>VIII - EDUCAÇÃO INTEGRAL </a:t>
            </a:r>
            <a:endParaRPr lang="pt-BR" sz="2600" b="1" dirty="0" smtClean="0"/>
          </a:p>
          <a:p>
            <a:pPr marL="0" indent="0">
              <a:buNone/>
            </a:pPr>
            <a:endParaRPr lang="pt-BR" sz="1000" b="1" dirty="0"/>
          </a:p>
          <a:p>
            <a:pPr marL="0" indent="0">
              <a:buNone/>
            </a:pPr>
            <a:r>
              <a:rPr lang="pt-BR" dirty="0" smtClean="0"/>
              <a:t>Os </a:t>
            </a:r>
            <a:r>
              <a:rPr lang="pt-BR" dirty="0"/>
              <a:t>povos indígenas têm um método de ensino-aprendizagem baseado na tradição oral e na vivência prática.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desafio é integrar este método no diálogo com outras propostas educativas, com vistas a promover uma cidadania ecológica.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Esta </a:t>
            </a:r>
            <a:r>
              <a:rPr lang="pt-BR" dirty="0"/>
              <a:t>educação une o compromisso de cuidado com a terra e o compromisso com os pobres, e suscita atitudes de sobriedade e respeito vividas por meio de uma austeridade </a:t>
            </a:r>
            <a:r>
              <a:rPr lang="pt-BR" dirty="0" smtClean="0"/>
              <a:t>responsável (</a:t>
            </a:r>
            <a:r>
              <a:rPr lang="pt-BR" dirty="0"/>
              <a:t>Parágrafos </a:t>
            </a:r>
            <a:r>
              <a:rPr lang="pt-BR" dirty="0" smtClean="0"/>
              <a:t>92-98).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217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66800" y="1636108"/>
            <a:ext cx="7438778" cy="49551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/>
              <a:t>Capítulo IX - CONVERSÃO ECOLÓGICA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A </a:t>
            </a:r>
            <a:r>
              <a:rPr lang="pt-BR" sz="2800" dirty="0"/>
              <a:t>conversão ecológica implica reconhecer a cumplicidade pessoal e social nas estruturas de pecado, desmascarando as ideologias que justificam um estilo de vida que agride a criação.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Requer </a:t>
            </a:r>
            <a:r>
              <a:rPr lang="pt-BR" sz="2800" dirty="0"/>
              <a:t>de nós um olhar crítico e autocrítico que nos permita identificar aquilo que danifica a </a:t>
            </a:r>
            <a:r>
              <a:rPr lang="pt-BR" sz="2800" dirty="0" smtClean="0"/>
              <a:t>criação (Parágrafos 99 – 100). 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870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66800" y="1636108"/>
            <a:ext cx="7438778" cy="495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Capítulo IX - CONVERSÃO ECOLÓGICA</a:t>
            </a:r>
            <a:endParaRPr lang="pt-BR" sz="2800" b="1" dirty="0" smtClean="0"/>
          </a:p>
          <a:p>
            <a:r>
              <a:rPr lang="pt-BR" sz="2800" dirty="0" smtClean="0"/>
              <a:t>Caminho </a:t>
            </a:r>
            <a:r>
              <a:rPr lang="pt-BR" sz="2800" dirty="0"/>
              <a:t>interior para reconhecer as atitudes que impedem nossa conexão com nós mesmos, com os demais e com a natureza.</a:t>
            </a:r>
          </a:p>
          <a:p>
            <a:r>
              <a:rPr lang="pt-BR" sz="2800" dirty="0" smtClean="0"/>
              <a:t>Desaprender</a:t>
            </a:r>
            <a:r>
              <a:rPr lang="pt-BR" sz="2800" dirty="0"/>
              <a:t>, aprender e </a:t>
            </a:r>
            <a:r>
              <a:rPr lang="pt-BR" sz="2800" dirty="0" smtClean="0"/>
              <a:t>reaprender: um </a:t>
            </a:r>
            <a:r>
              <a:rPr lang="pt-BR" sz="2800" dirty="0"/>
              <a:t>olhar crítico e autocrítico que nos permita identificar aquilo que danifica a Casa Comum e seus </a:t>
            </a:r>
            <a:r>
              <a:rPr lang="pt-BR" sz="2800" dirty="0" smtClean="0"/>
              <a:t>povos </a:t>
            </a:r>
            <a:r>
              <a:rPr lang="pt-BR" sz="2800" dirty="0"/>
              <a:t>(Parágrafos 99 – 100).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0821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66800" y="1636108"/>
            <a:ext cx="7438778" cy="49551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/>
              <a:t>Capítulo </a:t>
            </a:r>
            <a:r>
              <a:rPr lang="pt-BR" sz="2800" b="1" dirty="0"/>
              <a:t>IX - CONVERSÃO </a:t>
            </a:r>
            <a:r>
              <a:rPr lang="pt-BR" sz="2800" b="1" dirty="0" smtClean="0"/>
              <a:t>ECOLÓGICA</a:t>
            </a:r>
          </a:p>
          <a:p>
            <a:pPr marL="0" indent="0">
              <a:buNone/>
            </a:pPr>
            <a:endParaRPr lang="pt-BR" sz="1200" b="1" dirty="0" smtClean="0"/>
          </a:p>
          <a:p>
            <a:r>
              <a:rPr lang="pt-BR" sz="2800" dirty="0" smtClean="0"/>
              <a:t>Lições da </a:t>
            </a:r>
            <a:r>
              <a:rPr lang="pt-BR" sz="2800" dirty="0"/>
              <a:t>sabedoria dos povos </a:t>
            </a:r>
            <a:r>
              <a:rPr lang="pt-BR" sz="2800" dirty="0" smtClean="0"/>
              <a:t>indígenas: sua </a:t>
            </a:r>
            <a:r>
              <a:rPr lang="pt-BR" sz="2800" dirty="0"/>
              <a:t>vida cotidiana é um testemunho de contemplação, cuidado e relação com a natureza. </a:t>
            </a:r>
            <a:endParaRPr lang="pt-BR" sz="2800" dirty="0" smtClean="0"/>
          </a:p>
          <a:p>
            <a:r>
              <a:rPr lang="pt-BR" sz="2800" dirty="0" smtClean="0"/>
              <a:t>Nosso </a:t>
            </a:r>
            <a:r>
              <a:rPr lang="pt-BR" sz="2800" dirty="0"/>
              <a:t>olhar para a realidade amazônica nos fez apreciar a obra de Deus na criação e em seus povos, mas também a presença do mal em diversos </a:t>
            </a:r>
            <a:r>
              <a:rPr lang="pt-BR" sz="2800" dirty="0" smtClean="0"/>
              <a:t>níveis (Parágrafos 101-104).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9138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66800" y="1636108"/>
            <a:ext cx="7438778" cy="495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47.</a:t>
            </a:r>
            <a:r>
              <a:rPr lang="pt-BR" sz="2800" b="1" dirty="0" smtClean="0"/>
              <a:t> CONVERSÃO ECOLÓGICA</a:t>
            </a:r>
          </a:p>
          <a:p>
            <a:pPr marL="0" indent="0">
              <a:buNone/>
            </a:pPr>
            <a:r>
              <a:rPr lang="pt-BR" sz="2800" b="1" dirty="0"/>
              <a:t>Capítulo IX - CONVERSÃO ECOLÓGICA</a:t>
            </a:r>
          </a:p>
          <a:p>
            <a:pPr marL="0" indent="0">
              <a:buNone/>
            </a:pPr>
            <a:endParaRPr lang="pt-BR" sz="1200" b="1" dirty="0"/>
          </a:p>
          <a:p>
            <a:pPr marL="514350" indent="-514350">
              <a:buAutoNum type="arabicParenR"/>
            </a:pPr>
            <a:r>
              <a:rPr lang="pt-BR" sz="2800" dirty="0" smtClean="0"/>
              <a:t>A mentalidade </a:t>
            </a:r>
            <a:r>
              <a:rPr lang="pt-BR" sz="2800" dirty="0"/>
              <a:t>colonialista que persiste até os dias de </a:t>
            </a:r>
            <a:r>
              <a:rPr lang="pt-BR" sz="2800" dirty="0" smtClean="0"/>
              <a:t>hoje.</a:t>
            </a:r>
            <a:endParaRPr lang="pt-BR" sz="2800" dirty="0"/>
          </a:p>
          <a:p>
            <a:pPr marL="514350" indent="-514350">
              <a:buAutoNum type="arabicParenR"/>
            </a:pPr>
            <a:r>
              <a:rPr lang="pt-BR" sz="2800" dirty="0" smtClean="0"/>
              <a:t>Economia </a:t>
            </a:r>
            <a:r>
              <a:rPr lang="pt-BR" sz="2800" dirty="0"/>
              <a:t>baseada no lucro que atropela os mais frágeis e a </a:t>
            </a:r>
            <a:r>
              <a:rPr lang="pt-BR" sz="2800" dirty="0" smtClean="0"/>
              <a:t>natureza.</a:t>
            </a:r>
            <a:endParaRPr lang="pt-BR" sz="2800" dirty="0"/>
          </a:p>
          <a:p>
            <a:pPr marL="514350" indent="-514350">
              <a:buAutoNum type="arabicParenR"/>
            </a:pPr>
            <a:r>
              <a:rPr lang="pt-BR" sz="2800" dirty="0" smtClean="0"/>
              <a:t>Mentalidade </a:t>
            </a:r>
            <a:r>
              <a:rPr lang="pt-BR" sz="2800" dirty="0"/>
              <a:t>utilitarista que concebe a Natureza como recurso e os seres humanos como produtores-consumidores  (Parágrafos 101-104</a:t>
            </a:r>
            <a:r>
              <a:rPr lang="pt-BR" sz="2800" dirty="0" smtClean="0"/>
              <a:t>).</a:t>
            </a:r>
            <a:r>
              <a:rPr lang="pt-BR" sz="2800" dirty="0"/>
              <a:t> 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103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66800" y="1636108"/>
            <a:ext cx="7438778" cy="495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Capítulo IX - CONVERSÃO ECOLÓGICA</a:t>
            </a:r>
          </a:p>
          <a:p>
            <a:pPr marL="0" indent="0">
              <a:buNone/>
            </a:pPr>
            <a:endParaRPr lang="pt-BR" sz="1200" b="1" dirty="0"/>
          </a:p>
          <a:p>
            <a:pPr marL="0" indent="0">
              <a:buNone/>
            </a:pPr>
            <a:r>
              <a:rPr lang="pt-BR" sz="2800" dirty="0" smtClean="0"/>
              <a:t>4) Um </a:t>
            </a:r>
            <a:r>
              <a:rPr lang="pt-BR" sz="2800" dirty="0"/>
              <a:t>individualismo que debilita os vínculos comunitários, eclipsando a responsabilidade para com o próximo, a comunidade e a </a:t>
            </a:r>
            <a:r>
              <a:rPr lang="pt-BR" sz="2800" dirty="0" smtClean="0"/>
              <a:t>natureza;</a:t>
            </a:r>
          </a:p>
          <a:p>
            <a:pPr marL="0" indent="0">
              <a:buNone/>
            </a:pPr>
            <a:r>
              <a:rPr lang="pt-BR" sz="2800" dirty="0" smtClean="0"/>
              <a:t>5) Desenvolvimento </a:t>
            </a:r>
            <a:r>
              <a:rPr lang="pt-BR" sz="2800" dirty="0"/>
              <a:t>tecnológico que manipula a natureza e despersonaliza os seres humanos. </a:t>
            </a:r>
          </a:p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Papa Francisco chama isso de paradigma tecnocrático, que produz uma “cultura do descarte”. (Parágrafos 101-104).</a:t>
            </a:r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1481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66800" y="2182090"/>
            <a:ext cx="7438778" cy="4409209"/>
          </a:xfrm>
        </p:spPr>
        <p:txBody>
          <a:bodyPr>
            <a:noAutofit/>
          </a:bodyPr>
          <a:lstStyle/>
          <a:p>
            <a:r>
              <a:rPr lang="pt-BR" dirty="0"/>
              <a:t>Os novos caminhos para a pastoral da Amazônia exigem que se “relance com fidelidade </a:t>
            </a:r>
            <a:r>
              <a:rPr lang="pt-BR" dirty="0" smtClean="0"/>
              <a:t>e audácia</a:t>
            </a:r>
            <a:r>
              <a:rPr lang="pt-BR" dirty="0"/>
              <a:t>” a missão da Igreja (</a:t>
            </a:r>
            <a:r>
              <a:rPr lang="pt-BR" dirty="0" err="1"/>
              <a:t>DAp</a:t>
            </a:r>
            <a:r>
              <a:rPr lang="pt-BR" dirty="0"/>
              <a:t>., 11) no território e que se aprofunde o «processo </a:t>
            </a:r>
            <a:r>
              <a:rPr lang="pt-BR" dirty="0" smtClean="0"/>
              <a:t>de </a:t>
            </a:r>
            <a:r>
              <a:rPr lang="pt-BR" dirty="0" err="1" smtClean="0"/>
              <a:t>inculturação</a:t>
            </a:r>
            <a:r>
              <a:rPr lang="pt-BR" dirty="0"/>
              <a:t>» (EG, 126) e de interculturalidade (cf. LS, 63, 143 e 146) que da Igreja </a:t>
            </a:r>
            <a:r>
              <a:rPr lang="pt-BR" dirty="0" smtClean="0"/>
              <a:t>na Amazônia </a:t>
            </a:r>
            <a:r>
              <a:rPr lang="pt-BR" dirty="0"/>
              <a:t>requer </a:t>
            </a:r>
            <a:r>
              <a:rPr lang="pt-BR" dirty="0" smtClean="0"/>
              <a:t>propostas «</a:t>
            </a:r>
            <a:r>
              <a:rPr lang="pt-BR" dirty="0"/>
              <a:t>valentes», o que supõe coragem e paixão, como nos pede </a:t>
            </a:r>
            <a:r>
              <a:rPr lang="pt-BR" dirty="0" smtClean="0"/>
              <a:t>o Papa </a:t>
            </a:r>
            <a:r>
              <a:rPr lang="pt-BR" dirty="0"/>
              <a:t>Francisco.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evangelização na Amazônia é um banco de ensaio para a Igreja e para </a:t>
            </a:r>
            <a:r>
              <a:rPr lang="pt-BR" dirty="0" smtClean="0"/>
              <a:t>a sociedade</a:t>
            </a:r>
            <a:r>
              <a:rPr lang="pt-BR" sz="2800" dirty="0" smtClean="0"/>
              <a:t> </a:t>
            </a:r>
            <a:r>
              <a:rPr lang="pt-BR" sz="2800" dirty="0"/>
              <a:t>(</a:t>
            </a:r>
            <a:r>
              <a:rPr lang="pt-BR" sz="2800" dirty="0" smtClean="0"/>
              <a:t>Parágrafo 106).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4159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66800" y="2182090"/>
            <a:ext cx="743877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 - IGREJA </a:t>
            </a:r>
            <a:r>
              <a:rPr lang="pt-BR" b="1" dirty="0"/>
              <a:t>COM ROSTO AMAZÔNICO E </a:t>
            </a:r>
            <a:r>
              <a:rPr lang="pt-BR" b="1" dirty="0" smtClean="0"/>
              <a:t>MISSIONÁRIO</a:t>
            </a:r>
          </a:p>
          <a:p>
            <a:pPr marL="0" indent="0">
              <a:buNone/>
            </a:pPr>
            <a:r>
              <a:rPr lang="pt-BR" b="1" dirty="0"/>
              <a:t>Um rosto rico de expressões</a:t>
            </a:r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rosto amazônico da Igreja encontra sua expressão na pluralidade de seus povos, </a:t>
            </a:r>
            <a:r>
              <a:rPr lang="pt-BR" dirty="0" smtClean="0"/>
              <a:t>culturas e </a:t>
            </a:r>
            <a:r>
              <a:rPr lang="pt-BR" dirty="0"/>
              <a:t>ecossistemas.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Esta </a:t>
            </a:r>
            <a:r>
              <a:rPr lang="pt-BR" dirty="0"/>
              <a:t>diversidade tem necessidade da opção por una Igreja em saída </a:t>
            </a:r>
            <a:r>
              <a:rPr lang="pt-BR" dirty="0" smtClean="0"/>
              <a:t>e missionária</a:t>
            </a:r>
            <a:r>
              <a:rPr lang="pt-BR" dirty="0"/>
              <a:t>, encarnada em todas as suas atividades, expressões e </a:t>
            </a:r>
            <a:r>
              <a:rPr lang="pt-BR" dirty="0" smtClean="0"/>
              <a:t>linguagens</a:t>
            </a:r>
            <a:r>
              <a:rPr lang="pt-BR" dirty="0"/>
              <a:t> </a:t>
            </a:r>
            <a:r>
              <a:rPr lang="pt-BR" sz="2800" dirty="0" smtClean="0"/>
              <a:t>(Parágrafo 107).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46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 - IGREJA </a:t>
            </a:r>
            <a:r>
              <a:rPr lang="pt-BR" b="1" dirty="0"/>
              <a:t>COM ROSTO AMAZÔNICO E </a:t>
            </a:r>
            <a:r>
              <a:rPr lang="pt-BR" b="1" dirty="0" smtClean="0"/>
              <a:t>MISSIONÁRIO</a:t>
            </a:r>
          </a:p>
          <a:p>
            <a:pPr marL="0" indent="0">
              <a:buNone/>
            </a:pPr>
            <a:r>
              <a:rPr lang="pt-BR" b="1" dirty="0"/>
              <a:t>Um rosto rico de expressões</a:t>
            </a:r>
          </a:p>
          <a:p>
            <a:r>
              <a:rPr lang="pt-BR" dirty="0" err="1" smtClean="0"/>
              <a:t>Inculturação</a:t>
            </a:r>
            <a:r>
              <a:rPr lang="pt-BR" dirty="0" smtClean="0"/>
              <a:t> </a:t>
            </a:r>
            <a:r>
              <a:rPr lang="pt-BR" dirty="0"/>
              <a:t>e interculturalidade não se opõem, mas se completam. Assim como Jesus </a:t>
            </a:r>
            <a:r>
              <a:rPr lang="pt-BR" dirty="0" smtClean="0"/>
              <a:t>se encarnou </a:t>
            </a:r>
            <a:r>
              <a:rPr lang="pt-BR" dirty="0"/>
              <a:t>em uma determinada cultura (</a:t>
            </a:r>
            <a:r>
              <a:rPr lang="pt-BR" dirty="0" err="1"/>
              <a:t>inculturação</a:t>
            </a:r>
            <a:r>
              <a:rPr lang="pt-BR" dirty="0"/>
              <a:t>), seus discípulos missionários </a:t>
            </a:r>
            <a:r>
              <a:rPr lang="pt-BR" dirty="0" smtClean="0"/>
              <a:t>seguem seus </a:t>
            </a:r>
            <a:r>
              <a:rPr lang="pt-BR" dirty="0"/>
              <a:t>passos. </a:t>
            </a:r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/>
              <a:t>por isso que os cristãos de uma cultura saem ao encontro de pessoas </a:t>
            </a:r>
            <a:r>
              <a:rPr lang="pt-BR" dirty="0" smtClean="0"/>
              <a:t>de outras culturas - interculturalidade (Parágrafo 107).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859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 - IGREJA </a:t>
            </a:r>
            <a:r>
              <a:rPr lang="pt-BR" b="1" dirty="0"/>
              <a:t>COM ROSTO AMAZÔNICO E </a:t>
            </a:r>
            <a:r>
              <a:rPr lang="pt-BR" b="1" dirty="0" smtClean="0"/>
              <a:t>MISSIONÁRIO</a:t>
            </a:r>
          </a:p>
          <a:p>
            <a:pPr marL="0" indent="0">
              <a:buNone/>
            </a:pPr>
            <a:r>
              <a:rPr lang="pt-BR" b="1" dirty="0"/>
              <a:t>Um rosto rico de </a:t>
            </a:r>
            <a:r>
              <a:rPr lang="pt-BR" b="1" dirty="0" smtClean="0"/>
              <a:t>expressões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rosto amazônico é o de uma Igreja com </a:t>
            </a:r>
            <a:r>
              <a:rPr lang="pt-BR" dirty="0" smtClean="0"/>
              <a:t>uma clara </a:t>
            </a:r>
            <a:r>
              <a:rPr lang="pt-BR" dirty="0"/>
              <a:t>opção pelos (e com os) </a:t>
            </a:r>
            <a:r>
              <a:rPr lang="pt-BR" dirty="0" smtClean="0"/>
              <a:t>pobres, </a:t>
            </a:r>
            <a:r>
              <a:rPr lang="pt-BR" dirty="0"/>
              <a:t>e pelo cuidado da criação.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partir dos pobres, e </a:t>
            </a:r>
            <a:r>
              <a:rPr lang="pt-BR" dirty="0" smtClean="0"/>
              <a:t>da atitude </a:t>
            </a:r>
            <a:r>
              <a:rPr lang="pt-BR" dirty="0"/>
              <a:t>de cuidado dos bens de Deus, abrem-se novos caminhos da Igreja </a:t>
            </a:r>
            <a:r>
              <a:rPr lang="pt-BR" dirty="0" smtClean="0"/>
              <a:t>local, prosseguindo </a:t>
            </a:r>
            <a:r>
              <a:rPr lang="pt-BR" dirty="0"/>
              <a:t>rumo à Igreja </a:t>
            </a:r>
            <a:r>
              <a:rPr lang="pt-BR" dirty="0" smtClean="0"/>
              <a:t>universal (Parágrafo 109).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2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7250" y="1371600"/>
            <a:ext cx="7848599" cy="514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5) </a:t>
            </a:r>
            <a:r>
              <a:rPr lang="pt-BR" sz="2800" dirty="0" smtClean="0"/>
              <a:t>Esta divisão se baseia </a:t>
            </a:r>
            <a:r>
              <a:rPr lang="pt-BR" sz="2800" dirty="0"/>
              <a:t>nas três conversões às quais o Papa Francisco nos convida: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b="1" dirty="0" smtClean="0"/>
              <a:t>1) CONVERSÃO PASTORAL</a:t>
            </a:r>
            <a:r>
              <a:rPr lang="pt-BR" sz="2800" dirty="0" smtClean="0"/>
              <a:t>, </a:t>
            </a:r>
            <a:r>
              <a:rPr lang="pt-BR" sz="2800" dirty="0"/>
              <a:t>à qual nos chama por meio da Exortação Apostólica </a:t>
            </a:r>
            <a:r>
              <a:rPr lang="pt-BR" sz="2800" i="1" dirty="0" err="1"/>
              <a:t>Evangelii</a:t>
            </a:r>
            <a:r>
              <a:rPr lang="pt-BR" sz="2800" i="1" dirty="0"/>
              <a:t> </a:t>
            </a:r>
            <a:r>
              <a:rPr lang="pt-BR" sz="2800" i="1" dirty="0" err="1"/>
              <a:t>gaudium</a:t>
            </a:r>
            <a:r>
              <a:rPr lang="pt-BR" sz="2800" dirty="0"/>
              <a:t> (ver-ouvir);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b="1" dirty="0" smtClean="0"/>
              <a:t>2) CONVERSÃO ECOLÓGICA</a:t>
            </a:r>
            <a:r>
              <a:rPr lang="pt-BR" sz="2800" dirty="0" smtClean="0"/>
              <a:t>, </a:t>
            </a:r>
            <a:r>
              <a:rPr lang="pt-BR" sz="2800" dirty="0"/>
              <a:t>por meio da Encíclica </a:t>
            </a:r>
            <a:r>
              <a:rPr lang="pt-BR" sz="2800" i="1" dirty="0" err="1"/>
              <a:t>Laudato</a:t>
            </a:r>
            <a:r>
              <a:rPr lang="pt-BR" sz="2800" i="1" dirty="0"/>
              <a:t> si’</a:t>
            </a:r>
            <a:r>
              <a:rPr lang="pt-BR" sz="2800" dirty="0"/>
              <a:t>, que orienta o rumo (julgar-agir);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b="1" dirty="0" smtClean="0"/>
              <a:t>3) CONVERSÃO À SINODALIDADE ECLESIAL</a:t>
            </a:r>
            <a:r>
              <a:rPr lang="pt-BR" sz="2800" dirty="0" smtClean="0"/>
              <a:t>, </a:t>
            </a:r>
            <a:r>
              <a:rPr lang="pt-BR" sz="2800" dirty="0"/>
              <a:t>mediante a Constituição Apostólica </a:t>
            </a:r>
            <a:r>
              <a:rPr lang="pt-BR" sz="2800" i="1" dirty="0" err="1"/>
              <a:t>Episcopalis</a:t>
            </a:r>
            <a:r>
              <a:rPr lang="pt-BR" sz="2800" i="1" dirty="0"/>
              <a:t> </a:t>
            </a:r>
            <a:r>
              <a:rPr lang="pt-BR" sz="2800" i="1" dirty="0" err="1"/>
              <a:t>Communio</a:t>
            </a:r>
            <a:r>
              <a:rPr lang="pt-BR" sz="2800" dirty="0"/>
              <a:t>, que estrutura o caminhar juntos (julgar-agir).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0" y="23368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299" y="774933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39418764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 - IGREJA </a:t>
            </a:r>
            <a:r>
              <a:rPr lang="pt-BR" b="1" dirty="0"/>
              <a:t>COM ROSTO AMAZÔNICO E </a:t>
            </a:r>
            <a:r>
              <a:rPr lang="pt-BR" b="1" dirty="0" smtClean="0"/>
              <a:t>MISSIONÁRIO</a:t>
            </a:r>
          </a:p>
          <a:p>
            <a:pPr marL="0" indent="0">
              <a:buNone/>
            </a:pPr>
            <a:r>
              <a:rPr lang="pt-BR" b="1" dirty="0"/>
              <a:t>Um rosto local com dimensão universal</a:t>
            </a:r>
          </a:p>
          <a:p>
            <a:pPr marL="0" indent="0">
              <a:buNone/>
            </a:pPr>
            <a:r>
              <a:rPr lang="pt-BR" dirty="0" smtClean="0"/>
              <a:t>Uma </a:t>
            </a:r>
            <a:r>
              <a:rPr lang="pt-BR" dirty="0"/>
              <a:t>Igreja com rosto amazônico, em seus </a:t>
            </a:r>
            <a:r>
              <a:rPr lang="pt-BR" dirty="0" err="1"/>
              <a:t>pluriformes</a:t>
            </a:r>
            <a:r>
              <a:rPr lang="pt-BR" dirty="0"/>
              <a:t> matizes, procura ser uma </a:t>
            </a:r>
            <a:r>
              <a:rPr lang="pt-BR" dirty="0" smtClean="0"/>
              <a:t>Igreja “em </a:t>
            </a:r>
            <a:r>
              <a:rPr lang="pt-BR" dirty="0"/>
              <a:t>saída” (cf. EG, 20-23), que deixa atrás de si uma tradição colonial </a:t>
            </a:r>
            <a:r>
              <a:rPr lang="pt-BR" dirty="0" err="1"/>
              <a:t>monocultural</a:t>
            </a:r>
            <a:r>
              <a:rPr lang="pt-BR" dirty="0" smtClean="0"/>
              <a:t>, clericalista </a:t>
            </a:r>
            <a:r>
              <a:rPr lang="pt-BR" dirty="0"/>
              <a:t>e impositiva, que sabe discernir e assumir sem medo as </a:t>
            </a:r>
            <a:r>
              <a:rPr lang="pt-BR" dirty="0" smtClean="0"/>
              <a:t>diversificadas expressões </a:t>
            </a:r>
            <a:r>
              <a:rPr lang="pt-BR" dirty="0"/>
              <a:t>culturais dos </a:t>
            </a:r>
            <a:r>
              <a:rPr lang="pt-BR" dirty="0" smtClean="0"/>
              <a:t>povos (Parágrafo 110).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629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 - IGREJA </a:t>
            </a:r>
            <a:r>
              <a:rPr lang="pt-BR" b="1" dirty="0"/>
              <a:t>COM ROSTO AMAZÔNICO E </a:t>
            </a:r>
            <a:r>
              <a:rPr lang="pt-BR" b="1" dirty="0" smtClean="0"/>
              <a:t>MISSIONÁRIO</a:t>
            </a:r>
          </a:p>
          <a:p>
            <a:pPr marL="0" indent="0">
              <a:buNone/>
            </a:pPr>
            <a:r>
              <a:rPr lang="pt-BR" b="1" dirty="0"/>
              <a:t>Um rosto desafiador diante das injustiças</a:t>
            </a:r>
          </a:p>
          <a:p>
            <a:pPr marL="0" indent="0">
              <a:buNone/>
            </a:pPr>
            <a:r>
              <a:rPr lang="pt-BR" dirty="0" smtClean="0"/>
              <a:t>Uma </a:t>
            </a:r>
            <a:r>
              <a:rPr lang="pt-BR" dirty="0"/>
              <a:t>Igreja com rosto amazônico possui uma dimensão eclesial, social, ecológica </a:t>
            </a:r>
            <a:r>
              <a:rPr lang="pt-BR" dirty="0" smtClean="0"/>
              <a:t>e pastoral</a:t>
            </a:r>
            <a:r>
              <a:rPr lang="pt-BR" dirty="0"/>
              <a:t>, muitas vezes conflituosa.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organização política e </a:t>
            </a:r>
            <a:r>
              <a:rPr lang="pt-BR" dirty="0" smtClean="0"/>
              <a:t>jurídica e por vezes a Igreja nem sempre </a:t>
            </a:r>
            <a:r>
              <a:rPr lang="pt-BR" dirty="0"/>
              <a:t>teve em consideração o rosto cultural da justiça dos povos e suas </a:t>
            </a:r>
            <a:r>
              <a:rPr lang="pt-BR" dirty="0" smtClean="0"/>
              <a:t>instituições e cosmovisões</a:t>
            </a:r>
            <a:r>
              <a:rPr lang="pt-BR" dirty="0"/>
              <a:t>.</a:t>
            </a:r>
            <a:r>
              <a:rPr lang="pt-BR" dirty="0" smtClean="0"/>
              <a:t> (Parágrafo 111).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673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 - IGREJA </a:t>
            </a:r>
            <a:r>
              <a:rPr lang="pt-BR" b="1" dirty="0"/>
              <a:t>COM ROSTO AMAZÔNICO E </a:t>
            </a:r>
            <a:r>
              <a:rPr lang="pt-BR" b="1" dirty="0" smtClean="0"/>
              <a:t>MISSIONÁRIO</a:t>
            </a:r>
          </a:p>
          <a:p>
            <a:pPr marL="0" indent="0">
              <a:buNone/>
            </a:pPr>
            <a:r>
              <a:rPr lang="pt-BR" b="1" dirty="0"/>
              <a:t>Um rosto desafiador diante das injustiças</a:t>
            </a:r>
          </a:p>
          <a:p>
            <a:pPr marL="0" indent="0">
              <a:buNone/>
            </a:pPr>
            <a:r>
              <a:rPr lang="pt-BR" dirty="0" smtClean="0"/>
              <a:t>Uma </a:t>
            </a:r>
            <a:r>
              <a:rPr lang="pt-BR" i="1" dirty="0"/>
              <a:t>Igreja participativa</a:t>
            </a:r>
            <a:r>
              <a:rPr lang="pt-BR" dirty="0"/>
              <a:t>, </a:t>
            </a:r>
            <a:r>
              <a:rPr lang="pt-BR" dirty="0" smtClean="0"/>
              <a:t>presente </a:t>
            </a:r>
            <a:r>
              <a:rPr lang="pt-BR" dirty="0"/>
              <a:t>na vida social, política, econômica, cultural e ecológica de seus habitantes; </a:t>
            </a:r>
          </a:p>
          <a:p>
            <a:pPr marL="0" indent="0">
              <a:buNone/>
            </a:pPr>
            <a:r>
              <a:rPr lang="pt-BR" dirty="0" smtClean="0"/>
              <a:t>Uma </a:t>
            </a:r>
            <a:r>
              <a:rPr lang="pt-BR" i="1" dirty="0"/>
              <a:t>Igreja acolhedora </a:t>
            </a:r>
            <a:r>
              <a:rPr lang="pt-BR" dirty="0"/>
              <a:t>da diversidade cultural, social e ecológica, para poder servir </a:t>
            </a:r>
            <a:r>
              <a:rPr lang="pt-BR" dirty="0" smtClean="0"/>
              <a:t>sem discriminação </a:t>
            </a:r>
            <a:r>
              <a:rPr lang="pt-BR" dirty="0"/>
              <a:t>de pessoas nem de </a:t>
            </a:r>
            <a:r>
              <a:rPr lang="pt-BR" dirty="0" smtClean="0"/>
              <a:t>grupos (Parágrafo 112).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0686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 - IGREJA </a:t>
            </a:r>
            <a:r>
              <a:rPr lang="pt-BR" b="1" dirty="0"/>
              <a:t>COM ROSTO AMAZÔNICO E </a:t>
            </a:r>
            <a:r>
              <a:rPr lang="pt-BR" b="1" dirty="0" smtClean="0"/>
              <a:t>MISSIONÁRIO</a:t>
            </a:r>
          </a:p>
          <a:p>
            <a:pPr marL="0" indent="0">
              <a:buNone/>
            </a:pPr>
            <a:r>
              <a:rPr lang="pt-BR" b="1" dirty="0"/>
              <a:t>Um rosto desafiador diante das injustiças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/>
              <a:t>U</a:t>
            </a:r>
            <a:r>
              <a:rPr lang="pt-BR" dirty="0" smtClean="0"/>
              <a:t>ma </a:t>
            </a:r>
            <a:r>
              <a:rPr lang="pt-BR" i="1" dirty="0"/>
              <a:t>Igreja criativa</a:t>
            </a:r>
            <a:r>
              <a:rPr lang="pt-BR" dirty="0"/>
              <a:t>, que possa </a:t>
            </a:r>
            <a:r>
              <a:rPr lang="pt-BR" dirty="0" smtClean="0"/>
              <a:t>acompanhar seu </a:t>
            </a:r>
            <a:r>
              <a:rPr lang="pt-BR" dirty="0"/>
              <a:t>povo na construção de novas respostas às necessidades urgentes; e de uma </a:t>
            </a:r>
            <a:r>
              <a:rPr lang="pt-BR" i="1" dirty="0" smtClean="0"/>
              <a:t>Igreja harmoniosa</a:t>
            </a:r>
            <a:r>
              <a:rPr lang="pt-BR" dirty="0"/>
              <a:t>, que fomente os valores da paz, da misericórdia e da </a:t>
            </a:r>
            <a:r>
              <a:rPr lang="pt-BR" dirty="0" smtClean="0"/>
              <a:t>comunhão</a:t>
            </a:r>
            <a:r>
              <a:rPr lang="pt-BR" dirty="0"/>
              <a:t> </a:t>
            </a:r>
            <a:r>
              <a:rPr lang="pt-BR" dirty="0" smtClean="0"/>
              <a:t>(Parágrafo 112).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542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 - IGREJA </a:t>
            </a:r>
            <a:r>
              <a:rPr lang="pt-BR" b="1" dirty="0"/>
              <a:t>COM ROSTO AMAZÔNICO E </a:t>
            </a:r>
            <a:r>
              <a:rPr lang="pt-BR" b="1" dirty="0" smtClean="0"/>
              <a:t>MISSIONÁRIO</a:t>
            </a:r>
          </a:p>
          <a:p>
            <a:pPr marL="0" indent="0">
              <a:buNone/>
            </a:pPr>
            <a:r>
              <a:rPr lang="pt-BR" b="1" dirty="0"/>
              <a:t>Um rosto </a:t>
            </a:r>
            <a:r>
              <a:rPr lang="pt-BR" b="1" dirty="0" err="1"/>
              <a:t>inculturado</a:t>
            </a:r>
            <a:r>
              <a:rPr lang="pt-BR" b="1" dirty="0"/>
              <a:t> e missionário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diversidade cultural exige uma encarnação mais real para assumir diferentes modos </a:t>
            </a:r>
            <a:r>
              <a:rPr lang="pt-BR" dirty="0" smtClean="0"/>
              <a:t>de vida </a:t>
            </a:r>
            <a:r>
              <a:rPr lang="pt-BR" dirty="0"/>
              <a:t>e </a:t>
            </a:r>
            <a:r>
              <a:rPr lang="pt-BR" dirty="0" smtClean="0"/>
              <a:t>culturas com uma </a:t>
            </a:r>
            <a:r>
              <a:rPr lang="pt-BR" dirty="0"/>
              <a:t>teologia latino-americana, em particular da Teologia Índia.</a:t>
            </a:r>
          </a:p>
          <a:p>
            <a:pPr marL="0" indent="0">
              <a:buNone/>
            </a:pPr>
            <a:r>
              <a:rPr lang="pt-BR" dirty="0" smtClean="0"/>
              <a:t>Uma </a:t>
            </a:r>
            <a:r>
              <a:rPr lang="pt-BR" dirty="0"/>
              <a:t>Igreja missionária com rosto local significa progredir na </a:t>
            </a:r>
            <a:r>
              <a:rPr lang="pt-BR" dirty="0" smtClean="0"/>
              <a:t>edificação de </a:t>
            </a:r>
            <a:r>
              <a:rPr lang="pt-BR" dirty="0"/>
              <a:t>uma Igreja </a:t>
            </a:r>
            <a:r>
              <a:rPr lang="pt-BR" dirty="0" err="1"/>
              <a:t>inculturada</a:t>
            </a:r>
            <a:r>
              <a:rPr lang="pt-BR" dirty="0"/>
              <a:t>, que sabe trabalhar e articular-se </a:t>
            </a:r>
            <a:r>
              <a:rPr lang="pt-BR" dirty="0" smtClean="0"/>
              <a:t>como </a:t>
            </a:r>
            <a:r>
              <a:rPr lang="pt-BR" dirty="0"/>
              <a:t>os rios </a:t>
            </a:r>
            <a:r>
              <a:rPr lang="pt-BR" dirty="0" smtClean="0"/>
              <a:t>da Amazônia (Parágrafos 113-114).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66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 - DESAFIOS </a:t>
            </a:r>
            <a:r>
              <a:rPr lang="pt-BR" b="1" dirty="0"/>
              <a:t>DA INCULTURAÇÃO E DA </a:t>
            </a:r>
            <a:r>
              <a:rPr lang="pt-BR" b="1" dirty="0" smtClean="0"/>
              <a:t>INTERCULTURALIDADE</a:t>
            </a:r>
          </a:p>
          <a:p>
            <a:pPr marL="0" indent="0">
              <a:buNone/>
            </a:pPr>
            <a:r>
              <a:rPr lang="pt-BR" b="1" dirty="0"/>
              <a:t>A caminho rumo a uma Igreja com rosto amazônico e indígena</a:t>
            </a:r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Evangelho com os povos </a:t>
            </a:r>
            <a:r>
              <a:rPr lang="pt-BR" dirty="0" smtClean="0"/>
              <a:t>amazônicos;</a:t>
            </a:r>
          </a:p>
          <a:p>
            <a:pPr marL="0" indent="0">
              <a:buNone/>
            </a:pPr>
            <a:r>
              <a:rPr lang="pt-BR" dirty="0" smtClean="0"/>
              <a:t>Os </a:t>
            </a:r>
            <a:r>
              <a:rPr lang="pt-BR" dirty="0"/>
              <a:t>missionários e as missionárias têm </a:t>
            </a:r>
            <a:r>
              <a:rPr lang="pt-BR" dirty="0" smtClean="0"/>
              <a:t>uma história </a:t>
            </a:r>
            <a:r>
              <a:rPr lang="pt-BR" dirty="0"/>
              <a:t>de profunda relação com esta região.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Igreja percorreu um longo caminho que deve ser aprofundado </a:t>
            </a:r>
            <a:r>
              <a:rPr lang="pt-BR" dirty="0" smtClean="0"/>
              <a:t>e atualizado</a:t>
            </a:r>
            <a:r>
              <a:rPr lang="pt-BR" dirty="0"/>
              <a:t>, até poder chegar a ser uma Igreja com rosto indígena e amazônico.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(Parágrafo 116).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953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 - DESAFIOS </a:t>
            </a:r>
            <a:r>
              <a:rPr lang="pt-BR" b="1" dirty="0"/>
              <a:t>DA INCULTURAÇÃO E DA </a:t>
            </a:r>
            <a:r>
              <a:rPr lang="pt-BR" b="1" dirty="0" smtClean="0"/>
              <a:t>INTERCULTURALIDADE</a:t>
            </a:r>
          </a:p>
          <a:p>
            <a:pPr marL="0" indent="0">
              <a:buNone/>
            </a:pPr>
            <a:r>
              <a:rPr lang="pt-BR" b="1" dirty="0"/>
              <a:t>A caminho rumo a uma Igreja com rosto amazônico e indígena</a:t>
            </a:r>
          </a:p>
          <a:p>
            <a:pPr marL="0" indent="0">
              <a:buNone/>
            </a:pPr>
            <a:r>
              <a:rPr lang="pt-BR" dirty="0" smtClean="0"/>
              <a:t>Ainda </a:t>
            </a:r>
            <a:r>
              <a:rPr lang="pt-BR" dirty="0"/>
              <a:t>persiste uma mentalidade colonial e </a:t>
            </a:r>
            <a:r>
              <a:rPr lang="pt-BR" dirty="0" smtClean="0"/>
              <a:t>patriarcal;</a:t>
            </a:r>
          </a:p>
          <a:p>
            <a:pPr marL="0" indent="0">
              <a:buNone/>
            </a:pPr>
            <a:r>
              <a:rPr lang="pt-BR" dirty="0" smtClean="0"/>
              <a:t>Em </a:t>
            </a:r>
            <a:r>
              <a:rPr lang="pt-BR" dirty="0"/>
              <a:t>processo de conversão e </a:t>
            </a:r>
            <a:r>
              <a:rPr lang="pt-BR" dirty="0" smtClean="0"/>
              <a:t>reconciliação;</a:t>
            </a:r>
          </a:p>
          <a:p>
            <a:pPr marL="0" indent="0">
              <a:buNone/>
            </a:pPr>
            <a:r>
              <a:rPr lang="pt-BR" dirty="0" smtClean="0"/>
              <a:t>Que </a:t>
            </a:r>
            <a:r>
              <a:rPr lang="pt-BR" dirty="0"/>
              <a:t>a Igreja se comprometa no cuidado da </a:t>
            </a:r>
            <a:r>
              <a:rPr lang="pt-BR" dirty="0" smtClean="0"/>
              <a:t>Casa Comum </a:t>
            </a:r>
            <a:r>
              <a:rPr lang="pt-BR" dirty="0"/>
              <a:t>e de seus habitantes, “[...] que defenda os territórios e que ajude os </a:t>
            </a:r>
            <a:r>
              <a:rPr lang="pt-BR" dirty="0" smtClean="0"/>
              <a:t>povos indígenas </a:t>
            </a:r>
            <a:r>
              <a:rPr lang="pt-BR" dirty="0"/>
              <a:t>a denunciar o que provoca morte e ameaça os territórios</a:t>
            </a:r>
            <a:r>
              <a:rPr lang="pt-BR" dirty="0" smtClean="0"/>
              <a:t>” ESCUTA SINODAL (Parágrafos 117-118).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105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 - DESAFIOS </a:t>
            </a:r>
            <a:r>
              <a:rPr lang="pt-BR" b="1" dirty="0"/>
              <a:t>DA INCULTURAÇÃO E DA </a:t>
            </a:r>
            <a:r>
              <a:rPr lang="pt-BR" b="1" dirty="0" smtClean="0"/>
              <a:t>INTERCULTURALIDADE</a:t>
            </a:r>
          </a:p>
          <a:p>
            <a:pPr marL="0" indent="0">
              <a:buNone/>
            </a:pPr>
            <a:r>
              <a:rPr lang="pt-BR" b="1" dirty="0"/>
              <a:t>A evangelização nas </a:t>
            </a:r>
            <a:r>
              <a:rPr lang="pt-BR" b="1" dirty="0" smtClean="0"/>
              <a:t>culturas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U</a:t>
            </a:r>
            <a:r>
              <a:rPr lang="pt-BR" dirty="0" smtClean="0"/>
              <a:t>ma </a:t>
            </a:r>
            <a:r>
              <a:rPr lang="pt-BR" dirty="0"/>
              <a:t>escuta respeitadora, que não imponha</a:t>
            </a:r>
          </a:p>
          <a:p>
            <a:pPr marL="0" indent="0">
              <a:buNone/>
            </a:pPr>
            <a:r>
              <a:rPr lang="pt-BR" dirty="0"/>
              <a:t>formulações da fé expressas a partir de outros pontos de referência culturais, que </a:t>
            </a:r>
            <a:r>
              <a:rPr lang="pt-BR" dirty="0" smtClean="0"/>
              <a:t>não correspondem </a:t>
            </a:r>
            <a:r>
              <a:rPr lang="pt-BR" dirty="0"/>
              <a:t>ao seu contexto </a:t>
            </a:r>
            <a:r>
              <a:rPr lang="pt-BR" dirty="0" smtClean="0"/>
              <a:t>vital (Parágrafo 120).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5790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 - DESAFIOS </a:t>
            </a:r>
            <a:r>
              <a:rPr lang="pt-BR" b="1" dirty="0"/>
              <a:t>DA INCULTURAÇÃO E DA </a:t>
            </a:r>
            <a:r>
              <a:rPr lang="pt-BR" b="1" dirty="0" smtClean="0"/>
              <a:t>INTERCULTURALIDADE</a:t>
            </a:r>
          </a:p>
          <a:p>
            <a:pPr marL="0" indent="0">
              <a:buNone/>
            </a:pPr>
            <a:r>
              <a:rPr lang="pt-BR" b="1" dirty="0"/>
              <a:t>A evangelização nas </a:t>
            </a:r>
            <a:r>
              <a:rPr lang="pt-BR" b="1" dirty="0" smtClean="0"/>
              <a:t>culturas</a:t>
            </a:r>
          </a:p>
          <a:p>
            <a:pPr marL="0" indent="0">
              <a:buNone/>
            </a:pPr>
            <a:r>
              <a:rPr lang="pt-BR" dirty="0" smtClean="0"/>
              <a:t>Pautada na </a:t>
            </a:r>
            <a:r>
              <a:rPr lang="pt-BR" dirty="0"/>
              <a:t>fé no Deus </a:t>
            </a:r>
            <a:r>
              <a:rPr lang="pt-BR" dirty="0" err="1"/>
              <a:t>Pai-Mãe</a:t>
            </a:r>
            <a:r>
              <a:rPr lang="pt-BR" dirty="0"/>
              <a:t> Criador,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sentido de comunhão e a harmonia com a terra, </a:t>
            </a:r>
            <a:endParaRPr lang="pt-BR" dirty="0" smtClean="0"/>
          </a:p>
          <a:p>
            <a:r>
              <a:rPr lang="pt-BR" dirty="0" smtClean="0"/>
              <a:t>no sentido </a:t>
            </a:r>
            <a:r>
              <a:rPr lang="pt-BR" dirty="0"/>
              <a:t>de solidariedade para com seus companheiros,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projeto do “bem viver</a:t>
            </a:r>
            <a:r>
              <a:rPr lang="pt-BR" dirty="0" smtClean="0"/>
              <a:t>”...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1590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 - DESAFIOS </a:t>
            </a:r>
            <a:r>
              <a:rPr lang="pt-BR" b="1" dirty="0"/>
              <a:t>DA INCULTURAÇÃO E DA </a:t>
            </a:r>
            <a:r>
              <a:rPr lang="pt-BR" b="1" dirty="0" smtClean="0"/>
              <a:t>INTERCULTURALIDADE</a:t>
            </a:r>
          </a:p>
          <a:p>
            <a:pPr marL="0" indent="0">
              <a:buNone/>
            </a:pPr>
            <a:r>
              <a:rPr lang="pt-BR" b="1" dirty="0"/>
              <a:t>A evangelização nas </a:t>
            </a:r>
            <a:r>
              <a:rPr lang="pt-BR" b="1" dirty="0" smtClean="0"/>
              <a:t>culturas</a:t>
            </a:r>
          </a:p>
          <a:p>
            <a:r>
              <a:rPr lang="pt-BR" dirty="0" smtClean="0"/>
              <a:t>na sabedoria </a:t>
            </a:r>
            <a:r>
              <a:rPr lang="pt-BR" dirty="0"/>
              <a:t>de civilizações milenárias que os anciãos possuem e que influi sobre a saúde, </a:t>
            </a:r>
            <a:r>
              <a:rPr lang="pt-BR" dirty="0" smtClean="0"/>
              <a:t>a convivência</a:t>
            </a:r>
            <a:r>
              <a:rPr lang="pt-BR" dirty="0"/>
              <a:t>, a educação, o cultivo da terra, </a:t>
            </a:r>
            <a:endParaRPr lang="pt-BR" dirty="0" smtClean="0"/>
          </a:p>
          <a:p>
            <a:r>
              <a:rPr lang="pt-BR" dirty="0"/>
              <a:t>n</a:t>
            </a:r>
            <a:r>
              <a:rPr lang="pt-BR" dirty="0" smtClean="0"/>
              <a:t>a </a:t>
            </a:r>
            <a:r>
              <a:rPr lang="pt-BR" dirty="0"/>
              <a:t>relação viva com a natureza e a “Mãe Terra</a:t>
            </a:r>
            <a:r>
              <a:rPr lang="pt-BR" dirty="0" smtClean="0"/>
              <a:t>”, </a:t>
            </a:r>
          </a:p>
          <a:p>
            <a:r>
              <a:rPr lang="pt-BR" dirty="0"/>
              <a:t>n</a:t>
            </a:r>
            <a:r>
              <a:rPr lang="pt-BR" dirty="0" smtClean="0"/>
              <a:t>a </a:t>
            </a:r>
            <a:r>
              <a:rPr lang="pt-BR" dirty="0"/>
              <a:t>capacidade de resistência e resiliência, em particular das </a:t>
            </a:r>
            <a:r>
              <a:rPr lang="pt-BR" dirty="0" smtClean="0"/>
              <a:t>mulheres...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065249"/>
            <a:ext cx="7176278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/>
              <a:t>I</a:t>
            </a:r>
            <a:r>
              <a:rPr lang="pt-BR" sz="3200" b="1" dirty="0" smtClean="0"/>
              <a:t>ntrodução</a:t>
            </a:r>
          </a:p>
          <a:p>
            <a:pPr marL="0" indent="0">
              <a:buNone/>
            </a:pPr>
            <a:endParaRPr lang="pt-BR" sz="3200" i="1" dirty="0"/>
          </a:p>
          <a:p>
            <a:pPr marL="0" indent="0">
              <a:buNone/>
            </a:pPr>
            <a:r>
              <a:rPr lang="pt-BR" sz="3200" i="1" dirty="0" err="1" smtClean="0"/>
              <a:t>Instrumentum</a:t>
            </a:r>
            <a:r>
              <a:rPr lang="pt-BR" sz="3200" i="1" dirty="0" smtClean="0"/>
              <a:t> </a:t>
            </a:r>
            <a:r>
              <a:rPr lang="pt-BR" sz="3200" i="1" dirty="0" err="1"/>
              <a:t>Laboris</a:t>
            </a:r>
            <a:r>
              <a:rPr lang="pt-BR" sz="3200" dirty="0"/>
              <a:t> ao mesmo tempo que recolhe as vozes que já foram ouvidas, retorna às bases para novas reflexões e novas escutas.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61949365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 - DESAFIOS </a:t>
            </a:r>
            <a:r>
              <a:rPr lang="pt-BR" b="1" dirty="0"/>
              <a:t>DA INCULTURAÇÃO E DA </a:t>
            </a:r>
            <a:r>
              <a:rPr lang="pt-BR" b="1" dirty="0" smtClean="0"/>
              <a:t>INTERCULTURALIDADE</a:t>
            </a:r>
          </a:p>
          <a:p>
            <a:pPr marL="0" indent="0">
              <a:buNone/>
            </a:pPr>
            <a:r>
              <a:rPr lang="pt-BR" b="1" dirty="0"/>
              <a:t>A evangelização nas </a:t>
            </a:r>
            <a:r>
              <a:rPr lang="pt-BR" b="1" dirty="0" smtClean="0"/>
              <a:t>culturas</a:t>
            </a:r>
          </a:p>
          <a:p>
            <a:r>
              <a:rPr lang="pt-BR" dirty="0" smtClean="0"/>
              <a:t>nos </a:t>
            </a:r>
            <a:r>
              <a:rPr lang="pt-BR" dirty="0"/>
              <a:t>ritos e </a:t>
            </a:r>
            <a:r>
              <a:rPr lang="pt-BR" dirty="0" smtClean="0"/>
              <a:t>expressões </a:t>
            </a:r>
            <a:r>
              <a:rPr lang="pt-BR" dirty="0"/>
              <a:t>religiosas, as relações com os antepassados, </a:t>
            </a:r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/>
              <a:t>atitude contemplativa e o </a:t>
            </a:r>
            <a:r>
              <a:rPr lang="pt-BR" dirty="0" smtClean="0"/>
              <a:t>sentido de </a:t>
            </a:r>
            <a:r>
              <a:rPr lang="pt-BR" dirty="0"/>
              <a:t>gratuidade, de celebração e de festa, e o sentido sagrado do território</a:t>
            </a:r>
            <a:r>
              <a:rPr lang="pt-BR" dirty="0" smtClean="0"/>
              <a:t> (Parágrafo 121).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586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 - DESAFIOS </a:t>
            </a:r>
            <a:r>
              <a:rPr lang="pt-BR" b="1" dirty="0"/>
              <a:t>DA INCULTURAÇÃO E DA </a:t>
            </a:r>
            <a:r>
              <a:rPr lang="pt-BR" b="1" dirty="0" smtClean="0"/>
              <a:t>INTERCULTURALIDADE</a:t>
            </a:r>
          </a:p>
          <a:p>
            <a:pPr marL="0" indent="0">
              <a:buNone/>
            </a:pPr>
            <a:r>
              <a:rPr lang="pt-BR" b="1" dirty="0"/>
              <a:t>A evangelização nas </a:t>
            </a:r>
            <a:r>
              <a:rPr lang="pt-BR" b="1" dirty="0" smtClean="0"/>
              <a:t>culturas</a:t>
            </a:r>
          </a:p>
          <a:p>
            <a:r>
              <a:rPr lang="pt-BR" dirty="0"/>
              <a:t>A </a:t>
            </a:r>
            <a:r>
              <a:rPr lang="pt-BR" dirty="0" err="1"/>
              <a:t>inculturação</a:t>
            </a:r>
            <a:r>
              <a:rPr lang="pt-BR" dirty="0"/>
              <a:t> da fé não é um processo de cima para baixo, nem uma imposição externa</a:t>
            </a:r>
            <a:r>
              <a:rPr lang="pt-BR" dirty="0" smtClean="0"/>
              <a:t>, mas </a:t>
            </a:r>
            <a:r>
              <a:rPr lang="pt-BR" dirty="0"/>
              <a:t>um mútuo enriquecimento das culturas em </a:t>
            </a:r>
            <a:r>
              <a:rPr lang="pt-BR" dirty="0" smtClean="0"/>
              <a:t>diálogo (</a:t>
            </a:r>
            <a:r>
              <a:rPr lang="pt-BR" dirty="0"/>
              <a:t>interculturalidade</a:t>
            </a:r>
            <a:r>
              <a:rPr lang="pt-BR" dirty="0" smtClean="0"/>
              <a:t>).</a:t>
            </a:r>
          </a:p>
          <a:p>
            <a:r>
              <a:rPr lang="pt-BR" dirty="0" smtClean="0"/>
              <a:t> </a:t>
            </a:r>
            <a:r>
              <a:rPr lang="pt-BR" dirty="0"/>
              <a:t>Os </a:t>
            </a:r>
            <a:r>
              <a:rPr lang="pt-BR" dirty="0" smtClean="0"/>
              <a:t>sujeitos ativos </a:t>
            </a:r>
            <a:r>
              <a:rPr lang="pt-BR" dirty="0"/>
              <a:t>da </a:t>
            </a:r>
            <a:r>
              <a:rPr lang="pt-BR" dirty="0" err="1"/>
              <a:t>inculturação</a:t>
            </a:r>
            <a:r>
              <a:rPr lang="pt-BR" dirty="0"/>
              <a:t> são os próprios povos </a:t>
            </a:r>
            <a:r>
              <a:rPr lang="pt-BR" dirty="0" smtClean="0"/>
              <a:t>indígenas (Parágrafo 122).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421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III - </a:t>
            </a:r>
            <a:r>
              <a:rPr lang="pt-BR" b="1" dirty="0"/>
              <a:t>A CELEBRAÇÃO DA FÉ: UMA LITURGIA INCULTURADA</a:t>
            </a:r>
            <a:endParaRPr lang="pt-BR" b="1" dirty="0" smtClean="0"/>
          </a:p>
          <a:p>
            <a:r>
              <a:rPr lang="pt-BR" dirty="0" smtClean="0"/>
              <a:t>A </a:t>
            </a:r>
            <a:r>
              <a:rPr lang="pt-BR" dirty="0"/>
              <a:t>diversidade cultural não ameaça a unidade da Igreja, </a:t>
            </a:r>
            <a:r>
              <a:rPr lang="pt-BR" dirty="0" smtClean="0"/>
              <a:t>mas expressa </a:t>
            </a:r>
            <a:r>
              <a:rPr lang="pt-BR" dirty="0"/>
              <a:t>sua catolicidade genuína, mostrando “a beleza deste rosto </a:t>
            </a:r>
            <a:r>
              <a:rPr lang="pt-BR" dirty="0" err="1"/>
              <a:t>pluriforme</a:t>
            </a:r>
            <a:r>
              <a:rPr lang="pt-BR" dirty="0"/>
              <a:t>” (EG, 116).</a:t>
            </a:r>
          </a:p>
          <a:p>
            <a:r>
              <a:rPr lang="pt-BR" dirty="0" smtClean="0"/>
              <a:t> “É </a:t>
            </a:r>
            <a:r>
              <a:rPr lang="pt-BR" dirty="0"/>
              <a:t>preciso ter a coragem de encontrar os novos sinais, os novos símbolos, </a:t>
            </a:r>
            <a:r>
              <a:rPr lang="pt-BR" dirty="0" smtClean="0"/>
              <a:t>uma nova </a:t>
            </a:r>
            <a:r>
              <a:rPr lang="pt-BR" dirty="0"/>
              <a:t>carne para a transmissão da Palavra, as diversas formas de beleza que se </a:t>
            </a:r>
            <a:r>
              <a:rPr lang="pt-BR" dirty="0" smtClean="0"/>
              <a:t>manifestam em </a:t>
            </a:r>
            <a:r>
              <a:rPr lang="pt-BR" dirty="0"/>
              <a:t>diferentes âmbitos culturais...” (EG, 167).</a:t>
            </a:r>
            <a:r>
              <a:rPr lang="pt-BR" dirty="0" smtClean="0"/>
              <a:t> (Parágrafo 124).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296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III - </a:t>
            </a:r>
            <a:r>
              <a:rPr lang="pt-BR" b="1" dirty="0"/>
              <a:t>A CELEBRAÇÃO DA FÉ: UMA LITURGIA INCULTURADA</a:t>
            </a:r>
            <a:endParaRPr lang="pt-BR" b="1" dirty="0" smtClean="0"/>
          </a:p>
          <a:p>
            <a:r>
              <a:rPr lang="pt-BR" dirty="0"/>
              <a:t>A celebração da fé deve realizar-se de maneira </a:t>
            </a:r>
            <a:r>
              <a:rPr lang="pt-BR" dirty="0" err="1"/>
              <a:t>inculturada</a:t>
            </a:r>
            <a:r>
              <a:rPr lang="pt-BR" dirty="0"/>
              <a:t>, a fim de ser expressão </a:t>
            </a:r>
            <a:r>
              <a:rPr lang="pt-BR" dirty="0" smtClean="0"/>
              <a:t>da própria </a:t>
            </a:r>
            <a:r>
              <a:rPr lang="pt-BR" dirty="0"/>
              <a:t>experiência religiosa e vínculo de comunhão da comunidade que celebra. </a:t>
            </a:r>
            <a:endParaRPr lang="pt-BR" dirty="0" smtClean="0"/>
          </a:p>
          <a:p>
            <a:r>
              <a:rPr lang="pt-BR" dirty="0" smtClean="0"/>
              <a:t>Uma</a:t>
            </a:r>
            <a:r>
              <a:rPr lang="pt-BR" dirty="0"/>
              <a:t> </a:t>
            </a:r>
            <a:r>
              <a:rPr lang="pt-BR" dirty="0" smtClean="0"/>
              <a:t>liturgia </a:t>
            </a:r>
            <a:r>
              <a:rPr lang="pt-BR" dirty="0" err="1"/>
              <a:t>inculturada</a:t>
            </a:r>
            <a:r>
              <a:rPr lang="pt-BR" dirty="0"/>
              <a:t> será também caixa de ressonância para as lutas e aspirações </a:t>
            </a:r>
            <a:r>
              <a:rPr lang="pt-BR" dirty="0" smtClean="0"/>
              <a:t>das comunidades</a:t>
            </a:r>
            <a:r>
              <a:rPr lang="pt-BR" dirty="0"/>
              <a:t>, e impulso transformador em vista de uma “terra sem males</a:t>
            </a:r>
            <a:r>
              <a:rPr lang="pt-BR" dirty="0" smtClean="0"/>
              <a:t>” (Parágrafo 125).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745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III - </a:t>
            </a:r>
            <a:r>
              <a:rPr lang="pt-BR" b="1" dirty="0"/>
              <a:t>A CELEBRAÇÃO DA FÉ: UMA LITURGIA INCULTURADA</a:t>
            </a:r>
            <a:endParaRPr lang="pt-BR" b="1" dirty="0" smtClean="0"/>
          </a:p>
          <a:p>
            <a:r>
              <a:rPr lang="pt-BR" dirty="0"/>
              <a:t>A celebração da fé </a:t>
            </a:r>
            <a:r>
              <a:rPr lang="pt-BR" dirty="0" smtClean="0"/>
              <a:t> </a:t>
            </a:r>
            <a:r>
              <a:rPr lang="pt-BR" dirty="0" err="1" smtClean="0"/>
              <a:t>inculturada</a:t>
            </a:r>
            <a:r>
              <a:rPr lang="pt-BR" dirty="0" smtClean="0"/>
              <a:t> na vida do povo, vínculo </a:t>
            </a:r>
            <a:r>
              <a:rPr lang="pt-BR" dirty="0"/>
              <a:t>de comunhão da comunidade que celebra. </a:t>
            </a:r>
            <a:endParaRPr lang="pt-BR" dirty="0" smtClean="0"/>
          </a:p>
          <a:p>
            <a:r>
              <a:rPr lang="pt-BR" dirty="0" smtClean="0"/>
              <a:t>Uma</a:t>
            </a:r>
            <a:r>
              <a:rPr lang="pt-BR" dirty="0"/>
              <a:t> </a:t>
            </a:r>
            <a:r>
              <a:rPr lang="pt-BR" dirty="0" smtClean="0"/>
              <a:t>liturgia </a:t>
            </a:r>
            <a:r>
              <a:rPr lang="pt-BR" dirty="0" err="1"/>
              <a:t>inculturada</a:t>
            </a:r>
            <a:r>
              <a:rPr lang="pt-BR" dirty="0"/>
              <a:t> </a:t>
            </a:r>
            <a:r>
              <a:rPr lang="pt-BR" dirty="0" smtClean="0"/>
              <a:t>nas </a:t>
            </a:r>
            <a:r>
              <a:rPr lang="pt-BR" dirty="0"/>
              <a:t>lutas e aspirações </a:t>
            </a:r>
            <a:r>
              <a:rPr lang="pt-BR" dirty="0" smtClean="0"/>
              <a:t>das comunidades a caminho da </a:t>
            </a:r>
            <a:r>
              <a:rPr lang="pt-BR" dirty="0"/>
              <a:t>“terra sem males</a:t>
            </a:r>
            <a:r>
              <a:rPr lang="pt-BR" dirty="0" smtClean="0"/>
              <a:t>” (Parágrafo 125).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4823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/>
              <a:t>A cosmovisão dos indígenas</a:t>
            </a:r>
          </a:p>
          <a:p>
            <a:pPr marL="0" indent="0">
              <a:buNone/>
            </a:pPr>
            <a:r>
              <a:rPr lang="pt-BR" dirty="0" smtClean="0"/>
              <a:t>Encarnar-se </a:t>
            </a:r>
            <a:r>
              <a:rPr lang="pt-BR" dirty="0"/>
              <a:t>nas culturas amazônicas que possuem um elevado sentido </a:t>
            </a:r>
            <a:r>
              <a:rPr lang="pt-BR" dirty="0" smtClean="0"/>
              <a:t>de comunidade</a:t>
            </a:r>
            <a:r>
              <a:rPr lang="pt-BR" dirty="0"/>
              <a:t>, igualdade e solidariedade, e por isso não se aceita o clericalismo em </a:t>
            </a:r>
            <a:r>
              <a:rPr lang="pt-BR" dirty="0" smtClean="0"/>
              <a:t>suas diferentes </a:t>
            </a:r>
            <a:r>
              <a:rPr lang="pt-BR" dirty="0"/>
              <a:t>formas de manifestação.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 exemplo da </a:t>
            </a:r>
            <a:r>
              <a:rPr lang="pt-BR" dirty="0"/>
              <a:t>rica tradição </a:t>
            </a:r>
            <a:r>
              <a:rPr lang="pt-BR" dirty="0" smtClean="0"/>
              <a:t>de organização social dos povos indígenas, </a:t>
            </a:r>
            <a:r>
              <a:rPr lang="pt-BR" dirty="0"/>
              <a:t>na qual a autoridade é rotativa e dotada de um profundo sentido </a:t>
            </a:r>
            <a:r>
              <a:rPr lang="pt-BR" dirty="0" smtClean="0"/>
              <a:t>de serviço (Parágrafo 127).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8779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2182090"/>
            <a:ext cx="8084128" cy="440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/>
              <a:t>A cosmovisão dos indígenas</a:t>
            </a:r>
          </a:p>
          <a:p>
            <a:pPr marL="0" indent="0">
              <a:buNone/>
            </a:pPr>
            <a:r>
              <a:rPr lang="pt-BR" dirty="0" smtClean="0"/>
              <a:t>Aprender com os povos indígenas um modelo de organização política, sacramental</a:t>
            </a:r>
            <a:r>
              <a:rPr lang="pt-BR" dirty="0"/>
              <a:t>, </a:t>
            </a:r>
            <a:r>
              <a:rPr lang="pt-BR" dirty="0" smtClean="0"/>
              <a:t>jurídico e administrativo mais participativo;</a:t>
            </a:r>
          </a:p>
          <a:p>
            <a:pPr marL="0" indent="0">
              <a:buNone/>
            </a:pPr>
            <a:r>
              <a:rPr lang="pt-BR" dirty="0" smtClean="0"/>
              <a:t>Compreender o sacramento da ordem na lógica da Ministerialidade baseada no serviço e não no poder (Parágrafo 127).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819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/>
              <a:t>Distâncias geográficas e </a:t>
            </a:r>
            <a:r>
              <a:rPr lang="pt-BR" b="1" dirty="0" smtClean="0"/>
              <a:t>pastorais</a:t>
            </a:r>
          </a:p>
          <a:p>
            <a:pPr marL="0" indent="0">
              <a:buNone/>
            </a:pPr>
            <a:r>
              <a:rPr lang="pt-BR" dirty="0" smtClean="0"/>
              <a:t>Para </a:t>
            </a:r>
            <a:r>
              <a:rPr lang="pt-BR" dirty="0"/>
              <a:t>além da pluralidade de culturas no interior da Amazônia, as distâncias causam </a:t>
            </a:r>
            <a:r>
              <a:rPr lang="pt-BR" dirty="0" smtClean="0"/>
              <a:t>um problema </a:t>
            </a:r>
            <a:r>
              <a:rPr lang="pt-BR" dirty="0"/>
              <a:t>pastoral </a:t>
            </a:r>
            <a:r>
              <a:rPr lang="pt-BR" dirty="0" smtClean="0"/>
              <a:t>grave que abrangem </a:t>
            </a:r>
            <a:r>
              <a:rPr lang="pt-BR" dirty="0"/>
              <a:t>também distâncias </a:t>
            </a:r>
            <a:r>
              <a:rPr lang="pt-BR" dirty="0" smtClean="0"/>
              <a:t>culturais e </a:t>
            </a:r>
            <a:r>
              <a:rPr lang="pt-BR" dirty="0"/>
              <a:t>pastorais que, portanto, exigem a passagem de uma “pastoral de visita” para </a:t>
            </a:r>
            <a:r>
              <a:rPr lang="pt-BR" dirty="0" smtClean="0"/>
              <a:t>uma “pastoral </a:t>
            </a:r>
            <a:r>
              <a:rPr lang="pt-BR" dirty="0"/>
              <a:t>de presença”, a fim de voltar a configurar a Igreja local em todas as </a:t>
            </a:r>
            <a:r>
              <a:rPr lang="pt-BR" dirty="0" smtClean="0"/>
              <a:t>suas expressões</a:t>
            </a:r>
            <a:r>
              <a:rPr lang="pt-BR" dirty="0"/>
              <a:t>: ministérios, liturgia, sacramentos, teologia e serviços </a:t>
            </a:r>
            <a:r>
              <a:rPr lang="pt-BR" dirty="0" smtClean="0"/>
              <a:t>sociais (Parágrafo 128).</a:t>
            </a: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80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r>
              <a:rPr lang="pt-BR" dirty="0"/>
              <a:t>As seguintes sugestões das comunidades recuperam aspectos da Igreja primitiva, </a:t>
            </a:r>
            <a:r>
              <a:rPr lang="pt-BR" dirty="0" smtClean="0"/>
              <a:t>quando ela </a:t>
            </a:r>
            <a:r>
              <a:rPr lang="pt-BR" dirty="0"/>
              <a:t>respondia a suas necessidades criando os ministérios oportunos (cf. </a:t>
            </a:r>
            <a:r>
              <a:rPr lang="pt-BR" i="1" dirty="0"/>
              <a:t>At </a:t>
            </a:r>
            <a:r>
              <a:rPr lang="pt-BR" dirty="0"/>
              <a:t>6, 1-7; </a:t>
            </a:r>
            <a:r>
              <a:rPr lang="pt-BR" i="1" dirty="0"/>
              <a:t>1 </a:t>
            </a:r>
            <a:r>
              <a:rPr lang="pt-BR" i="1" dirty="0" err="1"/>
              <a:t>Tm</a:t>
            </a:r>
            <a:r>
              <a:rPr lang="pt-BR" i="1" dirty="0"/>
              <a:t> </a:t>
            </a:r>
            <a:r>
              <a:rPr lang="pt-BR" dirty="0"/>
              <a:t>3</a:t>
            </a:r>
            <a:r>
              <a:rPr lang="pt-BR" dirty="0" smtClean="0"/>
              <a:t>, 1-13</a:t>
            </a:r>
            <a:r>
              <a:rPr lang="pt-BR" dirty="0"/>
              <a:t>):</a:t>
            </a:r>
          </a:p>
          <a:p>
            <a:pPr marL="0" indent="0">
              <a:buNone/>
            </a:pPr>
            <a:r>
              <a:rPr lang="pt-BR" dirty="0"/>
              <a:t>a) Novos ministérios para responder de modo mais eficaz às necessidades dos </a:t>
            </a:r>
            <a:r>
              <a:rPr lang="pt-BR" dirty="0" smtClean="0"/>
              <a:t>povos amazônicos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8540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1) Promover </a:t>
            </a:r>
            <a:r>
              <a:rPr lang="pt-BR" dirty="0"/>
              <a:t>vocações autóctones de homens e mulheres, como resposta às </a:t>
            </a:r>
            <a:r>
              <a:rPr lang="pt-BR" dirty="0" smtClean="0"/>
              <a:t>necessidades de </a:t>
            </a:r>
            <a:r>
              <a:rPr lang="pt-BR" dirty="0"/>
              <a:t>atenção pastoral-sacramental; sua contribuição decisiva consiste no impulso </a:t>
            </a:r>
            <a:r>
              <a:rPr lang="pt-BR" dirty="0" smtClean="0"/>
              <a:t>para uma </a:t>
            </a:r>
            <a:r>
              <a:rPr lang="pt-BR" dirty="0"/>
              <a:t>autêntica evangelização do ponto de vista indígena, segundo seus usos e </a:t>
            </a:r>
            <a:r>
              <a:rPr lang="pt-BR" dirty="0" smtClean="0"/>
              <a:t>costumes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300776"/>
            <a:ext cx="7176278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O </a:t>
            </a:r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r>
              <a:rPr lang="pt-BR" sz="3200" dirty="0"/>
              <a:t> </a:t>
            </a:r>
            <a:r>
              <a:rPr lang="pt-BR" sz="3200" dirty="0" smtClean="0"/>
              <a:t>, seguindo </a:t>
            </a:r>
            <a:r>
              <a:rPr lang="pt-BR" sz="3200" dirty="0"/>
              <a:t>a metodologia participativa do processo sinodal, nesta segunda fase, </a:t>
            </a:r>
            <a:r>
              <a:rPr lang="pt-BR" sz="3200" dirty="0" smtClean="0"/>
              <a:t>orienta o </a:t>
            </a:r>
            <a:r>
              <a:rPr lang="pt-BR" sz="3200" dirty="0"/>
              <a:t>C</a:t>
            </a:r>
            <a:r>
              <a:rPr lang="pt-BR" sz="3200" dirty="0" smtClean="0"/>
              <a:t>onselho </a:t>
            </a:r>
            <a:r>
              <a:rPr lang="pt-BR" sz="3200" dirty="0"/>
              <a:t>S</a:t>
            </a:r>
            <a:r>
              <a:rPr lang="pt-BR" sz="3200" dirty="0" smtClean="0"/>
              <a:t>inodal a aprofundar as </a:t>
            </a:r>
            <a:r>
              <a:rPr lang="pt-BR" sz="3200" dirty="0"/>
              <a:t>questões </a:t>
            </a:r>
            <a:r>
              <a:rPr lang="pt-BR" sz="3200" dirty="0" smtClean="0"/>
              <a:t>centrais apresentadas neste </a:t>
            </a:r>
            <a:r>
              <a:rPr lang="pt-BR" sz="3200" dirty="0"/>
              <a:t>D</a:t>
            </a:r>
            <a:r>
              <a:rPr lang="pt-BR" sz="3200" dirty="0" smtClean="0"/>
              <a:t>ocumento </a:t>
            </a:r>
            <a:r>
              <a:rPr lang="pt-BR" sz="3200" dirty="0"/>
              <a:t>de </a:t>
            </a:r>
            <a:r>
              <a:rPr lang="pt-BR" sz="3200" dirty="0" smtClean="0"/>
              <a:t>Trabalho</a:t>
            </a:r>
            <a:r>
              <a:rPr lang="pt-BR" sz="3200" dirty="0"/>
              <a:t>. 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26334201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dirty="0" smtClean="0"/>
              <a:t>Trata-se </a:t>
            </a:r>
            <a:r>
              <a:rPr lang="pt-BR" dirty="0"/>
              <a:t>de indígenas que apregoem a indígenas a partir de um profundo </a:t>
            </a:r>
            <a:r>
              <a:rPr lang="pt-BR" dirty="0" smtClean="0"/>
              <a:t>conhecimento de </a:t>
            </a:r>
            <a:r>
              <a:rPr lang="pt-BR" dirty="0"/>
              <a:t>sua cultura e de sua língua, capazes de comunicar a mensagem do Evangelho com </a:t>
            </a:r>
            <a:r>
              <a:rPr lang="pt-BR" dirty="0" smtClean="0"/>
              <a:t>a força </a:t>
            </a:r>
            <a:r>
              <a:rPr lang="pt-BR" dirty="0"/>
              <a:t>e a eficácia de quem dispõe de uma bagagem cultural.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Passar de uma </a:t>
            </a:r>
            <a:r>
              <a:rPr lang="pt-BR" dirty="0"/>
              <a:t>“Igreja que visita” para uma “Igreja que permanece”, acompanha e está </a:t>
            </a:r>
            <a:r>
              <a:rPr lang="pt-BR" dirty="0" smtClean="0"/>
              <a:t>presente através </a:t>
            </a:r>
            <a:r>
              <a:rPr lang="pt-BR" dirty="0"/>
              <a:t>de ministros provenientes de seus próprios </a:t>
            </a:r>
            <a:r>
              <a:rPr lang="pt-BR" dirty="0" smtClean="0"/>
              <a:t>habitantes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0716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dirty="0" smtClean="0"/>
              <a:t>2) </a:t>
            </a:r>
            <a:r>
              <a:rPr lang="pt-BR" dirty="0"/>
              <a:t>Afirmando que o celibato é uma dádiva para a Igreja, pede-se que, para as áreas </a:t>
            </a:r>
            <a:r>
              <a:rPr lang="pt-BR" dirty="0" smtClean="0"/>
              <a:t>mais remotas </a:t>
            </a:r>
            <a:r>
              <a:rPr lang="pt-BR" dirty="0"/>
              <a:t>da região, se estude a possibilidade da ordenação sacerdotal de pessoas idosas</a:t>
            </a:r>
            <a:r>
              <a:rPr lang="pt-BR" dirty="0" smtClean="0"/>
              <a:t>, de </a:t>
            </a:r>
            <a:r>
              <a:rPr lang="pt-BR" dirty="0"/>
              <a:t>preferência indígenas, respeitadas e reconhecidas por sua comunidade, mesmo </a:t>
            </a:r>
            <a:r>
              <a:rPr lang="pt-BR" dirty="0" smtClean="0"/>
              <a:t>que já </a:t>
            </a:r>
            <a:r>
              <a:rPr lang="pt-BR" dirty="0"/>
              <a:t>tenham uma família constituída e estável, com </a:t>
            </a:r>
            <a:r>
              <a:rPr lang="pt-BR" dirty="0" smtClean="0"/>
              <a:t>a finalidade </a:t>
            </a:r>
            <a:r>
              <a:rPr lang="pt-BR" dirty="0"/>
              <a:t>de assegurar </a:t>
            </a:r>
            <a:r>
              <a:rPr lang="pt-BR" dirty="0" smtClean="0"/>
              <a:t>os Sacramentos </a:t>
            </a:r>
            <a:r>
              <a:rPr lang="pt-BR" dirty="0"/>
              <a:t>que acompanhem e sustentem a vida </a:t>
            </a:r>
            <a:r>
              <a:rPr lang="pt-BR" dirty="0" smtClean="0"/>
              <a:t>cristã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452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dirty="0"/>
              <a:t>3</a:t>
            </a:r>
            <a:r>
              <a:rPr lang="pt-BR" dirty="0" smtClean="0"/>
              <a:t>) </a:t>
            </a:r>
            <a:r>
              <a:rPr lang="pt-BR" dirty="0"/>
              <a:t>Identificar o tipo de ministério oficial que pode ser conferido </a:t>
            </a:r>
            <a:r>
              <a:rPr lang="pt-BR" dirty="0" smtClean="0"/>
              <a:t>às mulheres, </a:t>
            </a:r>
            <a:r>
              <a:rPr lang="pt-BR" dirty="0"/>
              <a:t>tendo </a:t>
            </a:r>
            <a:r>
              <a:rPr lang="pt-BR" dirty="0" smtClean="0"/>
              <a:t>em consideração </a:t>
            </a:r>
            <a:r>
              <a:rPr lang="pt-BR" dirty="0"/>
              <a:t>o papel central que hoje </a:t>
            </a:r>
            <a:r>
              <a:rPr lang="pt-BR" dirty="0" smtClean="0"/>
              <a:t>elas desempenham </a:t>
            </a:r>
            <a:r>
              <a:rPr lang="pt-BR" dirty="0"/>
              <a:t>na Igreja amazônica</a:t>
            </a:r>
            <a:r>
              <a:rPr lang="pt-BR" dirty="0" smtClean="0"/>
              <a:t>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1034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b) </a:t>
            </a:r>
            <a:r>
              <a:rPr lang="pt-BR" b="1" dirty="0"/>
              <a:t>Papel dos </a:t>
            </a:r>
            <a:r>
              <a:rPr lang="pt-BR" b="1" dirty="0" smtClean="0"/>
              <a:t>leigos(as):</a:t>
            </a:r>
            <a:endParaRPr lang="pt-BR" b="1" dirty="0"/>
          </a:p>
          <a:p>
            <a:pPr marL="0" indent="0">
              <a:buNone/>
            </a:pPr>
            <a:r>
              <a:rPr lang="pt-BR" dirty="0"/>
              <a:t>1. As comunidades indígenas são participativas, com um elevado sentido </a:t>
            </a:r>
            <a:r>
              <a:rPr lang="pt-BR" dirty="0" smtClean="0"/>
              <a:t>de corresponsabilidade</a:t>
            </a:r>
            <a:r>
              <a:rPr lang="pt-BR" dirty="0"/>
              <a:t>. </a:t>
            </a:r>
            <a:r>
              <a:rPr lang="pt-BR" dirty="0" smtClean="0"/>
              <a:t>Ensinam </a:t>
            </a:r>
            <a:r>
              <a:rPr lang="pt-BR" dirty="0"/>
              <a:t>valorizar </a:t>
            </a:r>
            <a:r>
              <a:rPr lang="pt-BR" dirty="0" smtClean="0"/>
              <a:t> o </a:t>
            </a:r>
            <a:r>
              <a:rPr lang="pt-BR" dirty="0"/>
              <a:t>protagonismo dos </a:t>
            </a:r>
            <a:r>
              <a:rPr lang="pt-BR" dirty="0" smtClean="0"/>
              <a:t>cristãos leigos </a:t>
            </a:r>
            <a:r>
              <a:rPr lang="pt-BR" dirty="0"/>
              <a:t>e leigas, reconhecendo-lhes seu espaço a fim de que se tornem agentes da </a:t>
            </a:r>
            <a:r>
              <a:rPr lang="pt-BR" dirty="0" smtClean="0"/>
              <a:t>Igreja em saída</a:t>
            </a:r>
            <a:r>
              <a:rPr lang="pt-BR" dirty="0"/>
              <a:t> </a:t>
            </a:r>
            <a:r>
              <a:rPr lang="pt-BR" dirty="0" smtClean="0"/>
              <a:t>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1319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b) </a:t>
            </a:r>
            <a:r>
              <a:rPr lang="pt-BR" b="1" dirty="0"/>
              <a:t>Papel dos </a:t>
            </a:r>
            <a:r>
              <a:rPr lang="pt-BR" b="1" dirty="0" smtClean="0"/>
              <a:t>leigos(as):</a:t>
            </a:r>
            <a:endParaRPr lang="pt-BR" b="1" dirty="0"/>
          </a:p>
          <a:p>
            <a:pPr marL="0" indent="0">
              <a:buNone/>
            </a:pPr>
            <a:r>
              <a:rPr lang="pt-BR" dirty="0" smtClean="0"/>
              <a:t>2</a:t>
            </a:r>
            <a:r>
              <a:rPr lang="pt-BR" dirty="0"/>
              <a:t>. Proporcionar caminhos de formação integral para assumir seu papel de animadores </a:t>
            </a:r>
            <a:r>
              <a:rPr lang="pt-BR" dirty="0" smtClean="0"/>
              <a:t>de comunidades </a:t>
            </a:r>
            <a:r>
              <a:rPr lang="pt-BR" dirty="0"/>
              <a:t>com credibilidade e </a:t>
            </a:r>
            <a:r>
              <a:rPr lang="pt-BR" dirty="0" smtClean="0"/>
              <a:t>corresponsabilidade</a:t>
            </a:r>
            <a:r>
              <a:rPr lang="pt-BR" dirty="0"/>
              <a:t> </a:t>
            </a:r>
            <a:r>
              <a:rPr lang="pt-BR" dirty="0" smtClean="0"/>
              <a:t>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069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b) </a:t>
            </a:r>
            <a:r>
              <a:rPr lang="pt-BR" b="1" dirty="0"/>
              <a:t>Papel dos </a:t>
            </a:r>
            <a:r>
              <a:rPr lang="pt-BR" b="1" dirty="0" smtClean="0"/>
              <a:t>leigos(as):</a:t>
            </a:r>
            <a:endParaRPr lang="pt-BR" b="1" dirty="0"/>
          </a:p>
          <a:p>
            <a:pPr marL="0" indent="0">
              <a:buNone/>
            </a:pPr>
            <a:r>
              <a:rPr lang="pt-BR" dirty="0" smtClean="0"/>
              <a:t>3</a:t>
            </a:r>
            <a:r>
              <a:rPr lang="pt-BR" dirty="0"/>
              <a:t>. Criar itinerários formativos à luz da Doutrina Social da Igreja, com uma </a:t>
            </a:r>
            <a:r>
              <a:rPr lang="pt-BR" dirty="0" smtClean="0"/>
              <a:t>abordagem amazônica </a:t>
            </a:r>
            <a:r>
              <a:rPr lang="pt-BR" dirty="0"/>
              <a:t>para leigos e leigas que trabalham em territórios amazônicos, de </a:t>
            </a:r>
            <a:r>
              <a:rPr lang="pt-BR" dirty="0" smtClean="0"/>
              <a:t>modo especial </a:t>
            </a:r>
            <a:r>
              <a:rPr lang="pt-BR" dirty="0"/>
              <a:t>em âmbitos de cidadania e de política.</a:t>
            </a:r>
          </a:p>
          <a:p>
            <a:r>
              <a:rPr lang="pt-BR" dirty="0"/>
              <a:t>4. Abrir novos canais de processos sinodais, com a participação de todos os fiéis, </a:t>
            </a:r>
            <a:r>
              <a:rPr lang="pt-BR" dirty="0" smtClean="0"/>
              <a:t>tendo em </a:t>
            </a:r>
            <a:r>
              <a:rPr lang="pt-BR" dirty="0"/>
              <a:t>vista a organização da comunidade cristã para a transmissão da </a:t>
            </a:r>
            <a:r>
              <a:rPr lang="pt-BR" dirty="0" smtClean="0"/>
              <a:t>fé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8142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 smtClean="0"/>
              <a:t>c</a:t>
            </a:r>
            <a:r>
              <a:rPr lang="pt-BR" b="1" dirty="0"/>
              <a:t>) Papel da mulher:</a:t>
            </a:r>
          </a:p>
          <a:p>
            <a:pPr marL="457200" indent="-457200">
              <a:buAutoNum type="arabicPeriod"/>
            </a:pPr>
            <a:r>
              <a:rPr lang="pt-BR" dirty="0" smtClean="0"/>
              <a:t>Reconhecimento e valorizar o papel das </a:t>
            </a:r>
            <a:r>
              <a:rPr lang="pt-BR" dirty="0"/>
              <a:t>mulheres a partir de seus carismas </a:t>
            </a:r>
            <a:r>
              <a:rPr lang="pt-BR" dirty="0" smtClean="0"/>
              <a:t>e talentos</a:t>
            </a:r>
            <a:r>
              <a:rPr lang="pt-BR" dirty="0"/>
              <a:t>. </a:t>
            </a:r>
            <a:endParaRPr lang="pt-BR" dirty="0" smtClean="0"/>
          </a:p>
          <a:p>
            <a:pPr marL="457200" indent="-457200">
              <a:buAutoNum type="arabicPeriod"/>
            </a:pPr>
            <a:r>
              <a:rPr lang="pt-BR" dirty="0" smtClean="0"/>
              <a:t>Recuperar </a:t>
            </a:r>
            <a:r>
              <a:rPr lang="pt-BR" dirty="0"/>
              <a:t>o espaço que Jesus reservou às mulheres, “</a:t>
            </a:r>
            <a:r>
              <a:rPr lang="pt-BR" dirty="0" smtClean="0"/>
              <a:t>onde todos/todas </a:t>
            </a:r>
            <a:r>
              <a:rPr lang="pt-BR" dirty="0"/>
              <a:t>cabemos</a:t>
            </a:r>
            <a:r>
              <a:rPr lang="pt-BR" dirty="0" smtClean="0"/>
              <a:t>”.</a:t>
            </a:r>
            <a:endParaRPr lang="pt-BR" dirty="0"/>
          </a:p>
          <a:p>
            <a:r>
              <a:rPr lang="pt-BR" dirty="0"/>
              <a:t>2. </a:t>
            </a:r>
            <a:r>
              <a:rPr lang="pt-BR" dirty="0" smtClean="0"/>
              <a:t>Às </a:t>
            </a:r>
            <a:r>
              <a:rPr lang="pt-BR" dirty="0"/>
              <a:t>mulheres seja garantida sua liderança, assim como </a:t>
            </a:r>
            <a:r>
              <a:rPr lang="pt-BR" dirty="0" smtClean="0"/>
              <a:t>espaços cada </a:t>
            </a:r>
            <a:r>
              <a:rPr lang="pt-BR" dirty="0"/>
              <a:t>vez mais abrangentes e relevantes na área da formação: teologia, </a:t>
            </a:r>
            <a:r>
              <a:rPr lang="pt-BR" dirty="0" smtClean="0"/>
              <a:t>catequese, liturgia </a:t>
            </a:r>
            <a:r>
              <a:rPr lang="pt-BR" dirty="0"/>
              <a:t>e escolas de fé e de </a:t>
            </a:r>
            <a:r>
              <a:rPr lang="pt-BR" dirty="0" smtClean="0"/>
              <a:t>política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0162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 smtClean="0"/>
              <a:t>c</a:t>
            </a:r>
            <a:r>
              <a:rPr lang="pt-BR" b="1" dirty="0"/>
              <a:t>) Papel da mulher:</a:t>
            </a:r>
          </a:p>
          <a:p>
            <a:pPr marL="0" indent="0">
              <a:buNone/>
            </a:pPr>
            <a:r>
              <a:rPr lang="pt-BR" dirty="0" smtClean="0"/>
              <a:t>3</a:t>
            </a:r>
            <a:r>
              <a:rPr lang="pt-BR" dirty="0"/>
              <a:t>. </a:t>
            </a:r>
            <a:r>
              <a:rPr lang="pt-BR" dirty="0" smtClean="0"/>
              <a:t>A </a:t>
            </a:r>
            <a:r>
              <a:rPr lang="pt-BR" dirty="0"/>
              <a:t>voz das mulheres seja ouvida, que elas sejam consultadas </a:t>
            </a:r>
            <a:r>
              <a:rPr lang="pt-BR" dirty="0" smtClean="0"/>
              <a:t>e participem </a:t>
            </a:r>
            <a:r>
              <a:rPr lang="pt-BR" dirty="0"/>
              <a:t>nas tomadas de decisões e, deste modo, possam contribuir com </a:t>
            </a:r>
            <a:r>
              <a:rPr lang="pt-BR" dirty="0" smtClean="0"/>
              <a:t>sua sensibilidade </a:t>
            </a:r>
            <a:r>
              <a:rPr lang="pt-BR" dirty="0"/>
              <a:t>para a </a:t>
            </a:r>
            <a:r>
              <a:rPr lang="pt-BR" dirty="0" err="1"/>
              <a:t>sinodalidade</a:t>
            </a:r>
            <a:r>
              <a:rPr lang="pt-BR" dirty="0"/>
              <a:t> eclesial.</a:t>
            </a:r>
          </a:p>
          <a:p>
            <a:pPr marL="0" indent="0">
              <a:buNone/>
            </a:pPr>
            <a:r>
              <a:rPr lang="pt-BR" dirty="0"/>
              <a:t>4. </a:t>
            </a:r>
            <a:r>
              <a:rPr lang="pt-BR" dirty="0" smtClean="0"/>
              <a:t>A </a:t>
            </a:r>
            <a:r>
              <a:rPr lang="pt-BR" dirty="0"/>
              <a:t>Igreja acolha cada vez mais o estilo feminino de atuar e de compreender </a:t>
            </a:r>
            <a:r>
              <a:rPr lang="pt-BR" dirty="0" smtClean="0"/>
              <a:t>os acontecimentos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7927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/>
              <a:t>d) Papel da vida consagrada:</a:t>
            </a:r>
          </a:p>
          <a:p>
            <a:pPr marL="0" indent="0">
              <a:buNone/>
            </a:pPr>
            <a:r>
              <a:rPr lang="pt-BR" dirty="0"/>
              <a:t>1</a:t>
            </a:r>
            <a:r>
              <a:rPr lang="pt-BR" dirty="0" smtClean="0"/>
              <a:t>. Reconhecer que a Vida </a:t>
            </a:r>
            <a:r>
              <a:rPr lang="pt-BR" dirty="0"/>
              <a:t>C</a:t>
            </a:r>
            <a:r>
              <a:rPr lang="pt-BR" dirty="0" smtClean="0"/>
              <a:t>onsagrada revela </a:t>
            </a:r>
            <a:r>
              <a:rPr lang="pt-BR" dirty="0"/>
              <a:t>o rosto materno da Igreja. Seu desejo de escuta, acolhida e serviço, e </a:t>
            </a:r>
            <a:r>
              <a:rPr lang="pt-BR" dirty="0" smtClean="0"/>
              <a:t>seu testemunho </a:t>
            </a:r>
            <a:r>
              <a:rPr lang="pt-BR" dirty="0"/>
              <a:t>dos valores alternativos do Reino, mostram que uma nova </a:t>
            </a:r>
            <a:r>
              <a:rPr lang="pt-BR" dirty="0" smtClean="0"/>
              <a:t>sociedade latino-americana </a:t>
            </a:r>
            <a:r>
              <a:rPr lang="pt-BR" dirty="0"/>
              <a:t>e caribenha, fundada em Cristo, é possível” (</a:t>
            </a:r>
            <a:r>
              <a:rPr lang="pt-BR" dirty="0" err="1"/>
              <a:t>DAp</a:t>
            </a:r>
            <a:r>
              <a:rPr lang="pt-BR" dirty="0"/>
              <a:t>., 224). </a:t>
            </a:r>
            <a:r>
              <a:rPr lang="pt-BR" dirty="0" smtClean="0"/>
              <a:t>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6654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/>
              <a:t>d) Papel da vida consagrada:</a:t>
            </a:r>
          </a:p>
          <a:p>
            <a:pPr marL="0" indent="0">
              <a:buNone/>
            </a:pPr>
            <a:r>
              <a:rPr lang="pt-BR" dirty="0" smtClean="0"/>
              <a:t>Promover </a:t>
            </a:r>
            <a:r>
              <a:rPr lang="pt-BR" dirty="0"/>
              <a:t>uma vida consagrada alternativa e </a:t>
            </a:r>
            <a:r>
              <a:rPr lang="pt-BR" dirty="0" smtClean="0"/>
              <a:t>profética, </a:t>
            </a:r>
            <a:r>
              <a:rPr lang="pt-BR" dirty="0" err="1" smtClean="0"/>
              <a:t>intercongregacional</a:t>
            </a:r>
            <a:r>
              <a:rPr lang="pt-BR" dirty="0"/>
              <a:t>, interinstitucional, com um sentido de disposição para estar </a:t>
            </a:r>
            <a:r>
              <a:rPr lang="pt-BR" dirty="0" smtClean="0"/>
              <a:t>onde ninguém </a:t>
            </a:r>
            <a:r>
              <a:rPr lang="pt-BR" dirty="0"/>
              <a:t>quer estar e com quantos ninguém quer estar.</a:t>
            </a:r>
          </a:p>
          <a:p>
            <a:pPr marL="0" indent="0">
              <a:buNone/>
            </a:pPr>
            <a:r>
              <a:rPr lang="pt-BR" dirty="0"/>
              <a:t>2. Apoiar a inserção e </a:t>
            </a:r>
            <a:r>
              <a:rPr lang="pt-BR" dirty="0" smtClean="0"/>
              <a:t>a </a:t>
            </a:r>
            <a:r>
              <a:rPr lang="pt-BR" dirty="0"/>
              <a:t>itinerância dos consagrados e consagradas ao lado dos </a:t>
            </a:r>
            <a:r>
              <a:rPr lang="pt-BR" dirty="0" smtClean="0"/>
              <a:t>mais desfavorecidos </a:t>
            </a:r>
            <a:r>
              <a:rPr lang="pt-BR" dirty="0"/>
              <a:t>e excluídos, e a incidência política para transformar a </a:t>
            </a:r>
            <a:r>
              <a:rPr lang="pt-BR" dirty="0" smtClean="0"/>
              <a:t>realidade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4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065249"/>
            <a:ext cx="7176278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 smtClean="0"/>
              <a:t>Os </a:t>
            </a:r>
            <a:r>
              <a:rPr lang="pt-BR" sz="3200" dirty="0"/>
              <a:t>estudos </a:t>
            </a:r>
            <a:r>
              <a:rPr lang="pt-BR" sz="3200" dirty="0" smtClean="0"/>
              <a:t>orientados pelo </a:t>
            </a:r>
            <a:r>
              <a:rPr lang="pt-BR" sz="3200" b="1" i="1" dirty="0" smtClean="0"/>
              <a:t>Instrumento </a:t>
            </a:r>
            <a:r>
              <a:rPr lang="pt-BR" sz="3200" b="1" i="1" dirty="0" err="1" smtClean="0"/>
              <a:t>Laboris</a:t>
            </a:r>
            <a:r>
              <a:rPr lang="pt-BR" sz="3200" dirty="0" smtClean="0"/>
              <a:t> têm </a:t>
            </a:r>
            <a:r>
              <a:rPr lang="pt-BR" sz="3200" dirty="0"/>
              <a:t>a finalidade de preparar </a:t>
            </a:r>
            <a:r>
              <a:rPr lang="pt-BR" sz="3200" dirty="0" smtClean="0"/>
              <a:t>novas contribuições para </a:t>
            </a:r>
            <a:r>
              <a:rPr lang="pt-BR" sz="3200" dirty="0"/>
              <a:t>elaboração do documento </a:t>
            </a:r>
            <a:r>
              <a:rPr lang="pt-BR" sz="3200" dirty="0" smtClean="0"/>
              <a:t>final, a Exortação Apostólica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94834530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/>
              <a:t>d) Papel da vida consagrada:</a:t>
            </a:r>
          </a:p>
          <a:p>
            <a:pPr marL="0" indent="0">
              <a:buNone/>
            </a:pPr>
            <a:r>
              <a:rPr lang="pt-BR" dirty="0" smtClean="0"/>
              <a:t>3</a:t>
            </a:r>
            <a:r>
              <a:rPr lang="pt-BR" dirty="0"/>
              <a:t>. </a:t>
            </a:r>
            <a:r>
              <a:rPr lang="pt-BR" dirty="0" smtClean="0"/>
              <a:t>Compartilhar </a:t>
            </a:r>
            <a:r>
              <a:rPr lang="pt-BR" dirty="0"/>
              <a:t>a vida local com coração, cabeça e mãos, a fim de </a:t>
            </a:r>
            <a:r>
              <a:rPr lang="pt-BR" dirty="0" smtClean="0"/>
              <a:t>desaprender modelos</a:t>
            </a:r>
            <a:r>
              <a:rPr lang="pt-BR" dirty="0"/>
              <a:t>, receitas, esquemas e estruturas predefinidos, para aprender línguas, </a:t>
            </a:r>
            <a:r>
              <a:rPr lang="pt-BR" dirty="0" smtClean="0"/>
              <a:t>culturas, tradições </a:t>
            </a:r>
            <a:r>
              <a:rPr lang="pt-BR" dirty="0"/>
              <a:t>de sabedorias, cosmologias e mitologias autóctones.</a:t>
            </a:r>
          </a:p>
          <a:p>
            <a:pPr marL="0" indent="0">
              <a:buNone/>
            </a:pPr>
            <a:r>
              <a:rPr lang="pt-BR" dirty="0"/>
              <a:t>4. </a:t>
            </a:r>
            <a:r>
              <a:rPr lang="pt-BR" dirty="0" smtClean="0"/>
              <a:t>Dedicar </a:t>
            </a:r>
            <a:r>
              <a:rPr lang="pt-BR" dirty="0"/>
              <a:t>tempo à aprendizagem da língua e da cultura para gerar </a:t>
            </a:r>
            <a:r>
              <a:rPr lang="pt-BR" dirty="0" smtClean="0"/>
              <a:t>vínculos e </a:t>
            </a:r>
            <a:r>
              <a:rPr lang="pt-BR" dirty="0"/>
              <a:t>desenvolver uma pastoral </a:t>
            </a:r>
            <a:r>
              <a:rPr lang="pt-BR" dirty="0" smtClean="0"/>
              <a:t>integral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290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/>
              <a:t>d) Papel da vida consagrada:</a:t>
            </a:r>
          </a:p>
          <a:p>
            <a:pPr marL="0" indent="0">
              <a:buNone/>
            </a:pPr>
            <a:r>
              <a:rPr lang="pt-BR" dirty="0" smtClean="0"/>
              <a:t>5</a:t>
            </a:r>
            <a:r>
              <a:rPr lang="pt-BR" dirty="0"/>
              <a:t>. </a:t>
            </a:r>
            <a:r>
              <a:rPr lang="pt-BR" dirty="0" smtClean="0"/>
              <a:t>A </a:t>
            </a:r>
            <a:r>
              <a:rPr lang="pt-BR" dirty="0"/>
              <a:t>formação para a vida religiosa inclua processos formativos </a:t>
            </a:r>
            <a:r>
              <a:rPr lang="pt-BR" dirty="0" smtClean="0"/>
              <a:t>focados a </a:t>
            </a:r>
            <a:r>
              <a:rPr lang="pt-BR" dirty="0"/>
              <a:t>partir da interculturalidade, </a:t>
            </a:r>
            <a:r>
              <a:rPr lang="pt-BR" dirty="0" err="1"/>
              <a:t>inculturação</a:t>
            </a:r>
            <a:r>
              <a:rPr lang="pt-BR" dirty="0"/>
              <a:t> e diálogo entre espiritualidades </a:t>
            </a:r>
            <a:r>
              <a:rPr lang="pt-BR" dirty="0" smtClean="0"/>
              <a:t>e cosmovisões </a:t>
            </a:r>
            <a:r>
              <a:rPr lang="pt-BR" dirty="0"/>
              <a:t>amazônicas.</a:t>
            </a:r>
          </a:p>
          <a:p>
            <a:pPr marL="0" indent="0">
              <a:buNone/>
            </a:pPr>
            <a:r>
              <a:rPr lang="pt-BR" dirty="0"/>
              <a:t>6. </a:t>
            </a:r>
            <a:r>
              <a:rPr lang="pt-BR" dirty="0" smtClean="0"/>
              <a:t>Priorizar as </a:t>
            </a:r>
            <a:r>
              <a:rPr lang="pt-BR" dirty="0"/>
              <a:t>necessidades dos povos locais e não às </a:t>
            </a:r>
            <a:r>
              <a:rPr lang="pt-BR" dirty="0" smtClean="0"/>
              <a:t>das congregações </a:t>
            </a:r>
            <a:r>
              <a:rPr lang="pt-BR" dirty="0"/>
              <a:t>religiosas</a:t>
            </a:r>
            <a:r>
              <a:rPr lang="pt-BR" dirty="0" smtClean="0"/>
              <a:t>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5240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 smtClean="0"/>
              <a:t>e</a:t>
            </a:r>
            <a:r>
              <a:rPr lang="pt-BR" b="1" dirty="0"/>
              <a:t>) Papel dos jovens:</a:t>
            </a:r>
          </a:p>
          <a:p>
            <a:pPr marL="0" indent="0">
              <a:buNone/>
            </a:pPr>
            <a:r>
              <a:rPr lang="pt-BR" dirty="0"/>
              <a:t>1. </a:t>
            </a:r>
            <a:r>
              <a:rPr lang="pt-BR" dirty="0" smtClean="0"/>
              <a:t>Diálogo </a:t>
            </a:r>
            <a:r>
              <a:rPr lang="pt-BR" dirty="0"/>
              <a:t>com os jovens, para ouvir suas necessidades.</a:t>
            </a:r>
          </a:p>
          <a:p>
            <a:pPr marL="0" indent="0">
              <a:buNone/>
            </a:pPr>
            <a:r>
              <a:rPr lang="pt-BR" dirty="0" smtClean="0"/>
              <a:t>2. Acompanhar </a:t>
            </a:r>
            <a:r>
              <a:rPr lang="pt-BR" dirty="0"/>
              <a:t>processos de transmissão e aceitação da herança cultural </a:t>
            </a:r>
            <a:r>
              <a:rPr lang="pt-BR" dirty="0" smtClean="0"/>
              <a:t>e linguística </a:t>
            </a:r>
            <a:r>
              <a:rPr lang="pt-BR" dirty="0"/>
              <a:t>nas </a:t>
            </a:r>
            <a:r>
              <a:rPr lang="pt-BR" dirty="0" smtClean="0"/>
              <a:t>famílias, </a:t>
            </a:r>
            <a:r>
              <a:rPr lang="pt-BR" dirty="0"/>
              <a:t>para superar as dificuldades na comunicação </a:t>
            </a:r>
            <a:r>
              <a:rPr lang="pt-BR" dirty="0" err="1"/>
              <a:t>intergeracional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3. Os jovens se encontram entre dois mundos, entre a mentalidade indígena e a atração </a:t>
            </a:r>
            <a:r>
              <a:rPr lang="pt-BR" dirty="0" smtClean="0"/>
              <a:t>da mentalidade </a:t>
            </a:r>
            <a:r>
              <a:rPr lang="pt-BR" dirty="0"/>
              <a:t>moderna, sobretudo quando migram para as cidades. </a:t>
            </a:r>
            <a:r>
              <a:rPr lang="pt-BR" dirty="0" smtClean="0"/>
              <a:t>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4900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 smtClean="0"/>
              <a:t>e</a:t>
            </a:r>
            <a:r>
              <a:rPr lang="pt-BR" b="1" dirty="0"/>
              <a:t>) Papel dos jovens:</a:t>
            </a:r>
          </a:p>
          <a:p>
            <a:pPr marL="0" indent="0">
              <a:buNone/>
            </a:pPr>
            <a:r>
              <a:rPr lang="pt-BR" dirty="0" smtClean="0"/>
              <a:t>4</a:t>
            </a:r>
            <a:r>
              <a:rPr lang="pt-BR" dirty="0"/>
              <a:t>. </a:t>
            </a:r>
            <a:r>
              <a:rPr lang="pt-BR" dirty="0" smtClean="0"/>
              <a:t>Enfrentar </a:t>
            </a:r>
            <a:r>
              <a:rPr lang="pt-BR" dirty="0"/>
              <a:t>o problema da migração de jovens para as cidades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5. </a:t>
            </a:r>
            <a:r>
              <a:rPr lang="pt-BR" dirty="0" smtClean="0"/>
              <a:t>Maior </a:t>
            </a:r>
            <a:r>
              <a:rPr lang="pt-BR" dirty="0"/>
              <a:t>ênfase à defesa e à recuperação </a:t>
            </a:r>
            <a:r>
              <a:rPr lang="pt-BR" dirty="0" smtClean="0"/>
              <a:t>das </a:t>
            </a:r>
            <a:r>
              <a:rPr lang="pt-BR" dirty="0"/>
              <a:t>vítimas </a:t>
            </a:r>
            <a:r>
              <a:rPr lang="pt-BR" dirty="0" smtClean="0"/>
              <a:t>das redes </a:t>
            </a:r>
            <a:r>
              <a:rPr lang="pt-BR" dirty="0"/>
              <a:t>de narcotráfico e do tráfico de pessoas, assim como da dependência das drogas </a:t>
            </a:r>
            <a:r>
              <a:rPr lang="pt-BR" dirty="0" smtClean="0"/>
              <a:t>e do álcool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9153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/>
              <a:t>f) Dioceses de fronteira:</a:t>
            </a:r>
          </a:p>
          <a:p>
            <a:pPr marL="457200" indent="-457200">
              <a:buAutoNum type="arabicPeriod"/>
            </a:pPr>
            <a:r>
              <a:rPr lang="pt-BR" dirty="0" smtClean="0"/>
              <a:t>Entender a Amazônia como uma casa de todos, que merece o cuidado de todos; uma </a:t>
            </a:r>
            <a:r>
              <a:rPr lang="pt-BR" dirty="0"/>
              <a:t>ação pastoral conjunta entre as Igrejas fronteiriças para enfrentar </a:t>
            </a:r>
            <a:r>
              <a:rPr lang="pt-BR" dirty="0" smtClean="0"/>
              <a:t>os problemas </a:t>
            </a:r>
            <a:r>
              <a:rPr lang="pt-BR" dirty="0"/>
              <a:t>comuns, como a exploração do território, </a:t>
            </a:r>
            <a:r>
              <a:rPr lang="pt-BR" dirty="0" smtClean="0"/>
              <a:t>a delinquência</a:t>
            </a:r>
            <a:r>
              <a:rPr lang="pt-BR" dirty="0"/>
              <a:t>, o narcotráfico, </a:t>
            </a:r>
            <a:r>
              <a:rPr lang="pt-BR" dirty="0" smtClean="0"/>
              <a:t>o tráfico </a:t>
            </a:r>
            <a:r>
              <a:rPr lang="pt-BR" dirty="0"/>
              <a:t>de pessoas, a </a:t>
            </a:r>
            <a:r>
              <a:rPr lang="pt-BR" dirty="0" smtClean="0"/>
              <a:t>prostituição...</a:t>
            </a:r>
            <a:r>
              <a:rPr lang="pt-BR" dirty="0"/>
              <a:t> </a:t>
            </a:r>
            <a:r>
              <a:rPr lang="pt-BR" dirty="0" smtClean="0"/>
              <a:t>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9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/>
              <a:t>f) Dioceses de fronteira:</a:t>
            </a:r>
          </a:p>
          <a:p>
            <a:pPr marL="0" indent="0">
              <a:buNone/>
            </a:pPr>
            <a:r>
              <a:rPr lang="pt-BR" dirty="0" smtClean="0"/>
              <a:t>2</a:t>
            </a:r>
            <a:r>
              <a:rPr lang="pt-BR" dirty="0"/>
              <a:t>. </a:t>
            </a:r>
            <a:r>
              <a:rPr lang="pt-BR" dirty="0" smtClean="0"/>
              <a:t>Incentivar </a:t>
            </a:r>
            <a:r>
              <a:rPr lang="pt-BR" dirty="0"/>
              <a:t>e fortalecer o trabalho em redes de pastoral de fronteira, </a:t>
            </a:r>
            <a:r>
              <a:rPr lang="pt-BR" dirty="0" smtClean="0"/>
              <a:t>como caminho </a:t>
            </a:r>
            <a:r>
              <a:rPr lang="pt-BR" dirty="0"/>
              <a:t>de ação pastoral social e ecológica mais eficaz, dando continuidade ao </a:t>
            </a:r>
            <a:r>
              <a:rPr lang="pt-BR" dirty="0" smtClean="0"/>
              <a:t>serviço da </a:t>
            </a:r>
            <a:r>
              <a:rPr lang="pt-BR" dirty="0"/>
              <a:t>REPAM.</a:t>
            </a:r>
          </a:p>
          <a:p>
            <a:pPr marL="0" indent="0">
              <a:buNone/>
            </a:pPr>
            <a:r>
              <a:rPr lang="pt-BR" dirty="0"/>
              <a:t>3. </a:t>
            </a:r>
            <a:r>
              <a:rPr lang="pt-BR" dirty="0" smtClean="0"/>
              <a:t>Considerar</a:t>
            </a:r>
            <a:r>
              <a:rPr lang="pt-BR" dirty="0"/>
              <a:t> </a:t>
            </a:r>
            <a:r>
              <a:rPr lang="pt-BR" dirty="0" smtClean="0"/>
              <a:t>a </a:t>
            </a:r>
            <a:r>
              <a:rPr lang="pt-BR" dirty="0"/>
              <a:t>necessidade de uma estrutura episcopal amazônica que leve a cabo a aplicação </a:t>
            </a:r>
            <a:r>
              <a:rPr lang="pt-BR" dirty="0" smtClean="0"/>
              <a:t>do Sínodo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5435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  </a:t>
            </a:r>
            <a:r>
              <a:rPr lang="pt-BR" b="1" dirty="0"/>
              <a:t>A ORGANIZAÇÃO DAS COMUNIDADES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Distâncias geográficas e pastorais</a:t>
            </a:r>
          </a:p>
          <a:p>
            <a:pPr marL="0" indent="0">
              <a:buNone/>
            </a:pPr>
            <a:r>
              <a:rPr lang="pt-BR" b="1" dirty="0"/>
              <a:t>f) Dioceses de fronteira:</a:t>
            </a:r>
          </a:p>
          <a:p>
            <a:pPr marL="0" indent="0">
              <a:buNone/>
            </a:pPr>
            <a:r>
              <a:rPr lang="pt-BR" dirty="0" smtClean="0"/>
              <a:t>4</a:t>
            </a:r>
            <a:r>
              <a:rPr lang="pt-BR" dirty="0"/>
              <a:t>. </a:t>
            </a:r>
            <a:r>
              <a:rPr lang="pt-BR" dirty="0" smtClean="0"/>
              <a:t>Criação </a:t>
            </a:r>
            <a:r>
              <a:rPr lang="pt-BR" dirty="0"/>
              <a:t>de um fundo econômico de apoio à evangelização, à </a:t>
            </a:r>
            <a:r>
              <a:rPr lang="pt-BR" dirty="0" smtClean="0"/>
              <a:t>promoção humana </a:t>
            </a:r>
            <a:r>
              <a:rPr lang="pt-BR" dirty="0"/>
              <a:t>e à ecologia integral, principalmente para a implementação das propostas </a:t>
            </a:r>
            <a:r>
              <a:rPr lang="pt-BR" dirty="0" smtClean="0"/>
              <a:t>do Sínodo (Parágrafo 129).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61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V -  </a:t>
            </a:r>
            <a:r>
              <a:rPr lang="pt-BR" b="1" dirty="0"/>
              <a:t>A EVANGELIZAÇÃO NAS </a:t>
            </a:r>
            <a:r>
              <a:rPr lang="pt-BR" b="1" dirty="0" smtClean="0"/>
              <a:t>CIDADES</a:t>
            </a: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Missão </a:t>
            </a:r>
            <a:r>
              <a:rPr lang="pt-BR" b="1" dirty="0"/>
              <a:t>urbana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Igreja tem necessidade de estar em diálogo permanente com </a:t>
            </a:r>
            <a:r>
              <a:rPr lang="pt-BR" dirty="0" smtClean="0"/>
              <a:t>a realidade </a:t>
            </a:r>
            <a:r>
              <a:rPr lang="pt-BR" dirty="0"/>
              <a:t>urbana, que exige respostas diferentes e criativas. Para tal, é preciso que </a:t>
            </a:r>
            <a:r>
              <a:rPr lang="pt-BR" dirty="0" smtClean="0"/>
              <a:t>o sacerdotes</a:t>
            </a:r>
            <a:r>
              <a:rPr lang="pt-BR" dirty="0"/>
              <a:t>, religiosos, religiosas e leigos dos diferentes ministérios, </a:t>
            </a:r>
            <a:r>
              <a:rPr lang="pt-BR" dirty="0" smtClean="0"/>
              <a:t>movimentos, comunidades </a:t>
            </a:r>
            <a:r>
              <a:rPr lang="pt-BR" dirty="0"/>
              <a:t>e grupos de uma mesma cidade ou diocese, estejam cada vez mais unidos </a:t>
            </a:r>
            <a:r>
              <a:rPr lang="pt-BR" dirty="0" smtClean="0"/>
              <a:t>na realização </a:t>
            </a:r>
            <a:r>
              <a:rPr lang="pt-BR" dirty="0"/>
              <a:t>de uma ação missionária conjunta, inteligente, capaz de unir as </a:t>
            </a:r>
            <a:r>
              <a:rPr lang="pt-BR" dirty="0" smtClean="0"/>
              <a:t>forças (Parágrafo 130).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375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V -  </a:t>
            </a:r>
            <a:r>
              <a:rPr lang="pt-BR" b="1" dirty="0"/>
              <a:t>A EVANGELIZAÇÃO NAS </a:t>
            </a:r>
            <a:r>
              <a:rPr lang="pt-BR" b="1" dirty="0" smtClean="0"/>
              <a:t>CIDADES</a:t>
            </a:r>
            <a:endParaRPr lang="pt-BR" b="1" dirty="0"/>
          </a:p>
          <a:p>
            <a:pPr marL="0" indent="0">
              <a:buNone/>
            </a:pPr>
            <a:r>
              <a:rPr lang="pt-BR" b="1" dirty="0"/>
              <a:t>Desafios urbanos</a:t>
            </a:r>
          </a:p>
          <a:p>
            <a:r>
              <a:rPr lang="pt-BR" dirty="0" smtClean="0"/>
              <a:t>A </a:t>
            </a:r>
            <a:r>
              <a:rPr lang="pt-BR" dirty="0"/>
              <a:t>cidade pode transformar-se em explosão de vida. </a:t>
            </a:r>
            <a:endParaRPr lang="pt-BR" dirty="0" smtClean="0"/>
          </a:p>
          <a:p>
            <a:r>
              <a:rPr lang="pt-BR" dirty="0" smtClean="0"/>
              <a:t>As cidades fazem </a:t>
            </a:r>
            <a:r>
              <a:rPr lang="pt-BR" dirty="0"/>
              <a:t>parte do território, portanto devem cuidar da floresta e respeitar os </a:t>
            </a:r>
            <a:r>
              <a:rPr lang="pt-BR" dirty="0" smtClean="0"/>
              <a:t>indígenas</a:t>
            </a:r>
            <a:r>
              <a:rPr lang="pt-BR" dirty="0"/>
              <a:t> </a:t>
            </a:r>
            <a:r>
              <a:rPr lang="pt-BR" dirty="0" smtClean="0"/>
              <a:t>(Parágrafo 131).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1082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V -  </a:t>
            </a:r>
            <a:r>
              <a:rPr lang="pt-BR" b="1" dirty="0"/>
              <a:t>A EVANGELIZAÇÃO NAS </a:t>
            </a:r>
            <a:r>
              <a:rPr lang="pt-BR" b="1" dirty="0" smtClean="0"/>
              <a:t>CIDADES</a:t>
            </a:r>
            <a:endParaRPr lang="pt-BR" b="1" dirty="0"/>
          </a:p>
          <a:p>
            <a:pPr marL="0" indent="0">
              <a:buNone/>
            </a:pPr>
            <a:r>
              <a:rPr lang="pt-BR" b="1" dirty="0"/>
              <a:t>Desafios urbanos</a:t>
            </a:r>
          </a:p>
          <a:p>
            <a:r>
              <a:rPr lang="pt-BR" dirty="0"/>
              <a:t>Na cidade o indígena é um migrante, um ser humano sem terra e o sobrevivente de </a:t>
            </a:r>
            <a:r>
              <a:rPr lang="pt-BR" dirty="0" smtClean="0"/>
              <a:t>uma batalha </a:t>
            </a:r>
            <a:r>
              <a:rPr lang="pt-BR" dirty="0"/>
              <a:t>histórica pela demarcação de sua terra, com sua identidade cultural em crise. </a:t>
            </a:r>
            <a:r>
              <a:rPr lang="pt-BR" dirty="0" smtClean="0"/>
              <a:t>Os </a:t>
            </a:r>
            <a:r>
              <a:rPr lang="pt-BR" dirty="0"/>
              <a:t>organismos governamentais evitam frequentemente </a:t>
            </a:r>
            <a:r>
              <a:rPr lang="pt-BR" dirty="0" smtClean="0"/>
              <a:t>a responsabilidade</a:t>
            </a:r>
            <a:r>
              <a:rPr lang="pt-BR" dirty="0"/>
              <a:t> </a:t>
            </a:r>
            <a:r>
              <a:rPr lang="pt-BR" dirty="0" smtClean="0"/>
              <a:t>de </a:t>
            </a:r>
            <a:r>
              <a:rPr lang="pt-BR" dirty="0"/>
              <a:t>lhes garantir seus direitos, negando-lhes sua identidade e condenando-os </a:t>
            </a:r>
            <a:r>
              <a:rPr lang="pt-BR" dirty="0" smtClean="0"/>
              <a:t>à invisibilidade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Algumas </a:t>
            </a:r>
            <a:r>
              <a:rPr lang="pt-BR" dirty="0"/>
              <a:t>paróquias ainda não assumiram sua </a:t>
            </a:r>
            <a:r>
              <a:rPr lang="pt-BR" dirty="0" smtClean="0"/>
              <a:t>plena responsabilidade </a:t>
            </a:r>
            <a:r>
              <a:rPr lang="pt-BR" dirty="0"/>
              <a:t>no mundo multicultural, que espera uma pastoral específica, </a:t>
            </a:r>
            <a:r>
              <a:rPr lang="pt-BR" dirty="0" smtClean="0"/>
              <a:t>missionária e </a:t>
            </a:r>
            <a:r>
              <a:rPr lang="pt-BR" dirty="0"/>
              <a:t>profética.</a:t>
            </a:r>
            <a:r>
              <a:rPr lang="pt-BR" dirty="0" smtClean="0"/>
              <a:t> (Parágrafo 132).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7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065249"/>
            <a:ext cx="7176278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Os </a:t>
            </a:r>
            <a:r>
              <a:rPr lang="pt-BR" sz="3200" dirty="0"/>
              <a:t>comitês locais e regionais da Rede Eclesial Pan-Amazônica (REPAM) têm um papel importante de articulação e animação das comunidades </a:t>
            </a:r>
            <a:r>
              <a:rPr lang="pt-BR" sz="3200" dirty="0" smtClean="0"/>
              <a:t>e </a:t>
            </a:r>
            <a:r>
              <a:rPr lang="pt-BR" sz="3200" dirty="0"/>
              <a:t>dos diversos grupos de reflexão para continuar o processo de participação nas discussões e nas tomadas de decisões.  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67503422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V -  </a:t>
            </a:r>
            <a:r>
              <a:rPr lang="pt-BR" b="1" dirty="0"/>
              <a:t>A EVANGELIZAÇÃO NAS </a:t>
            </a:r>
            <a:r>
              <a:rPr lang="pt-BR" b="1" dirty="0" smtClean="0"/>
              <a:t>CIDADES</a:t>
            </a:r>
            <a:endParaRPr lang="pt-BR" b="1" dirty="0"/>
          </a:p>
          <a:p>
            <a:pPr marL="0" indent="0">
              <a:buNone/>
            </a:pPr>
            <a:r>
              <a:rPr lang="pt-BR" b="1" dirty="0"/>
              <a:t>Desafios urbanos</a:t>
            </a:r>
          </a:p>
          <a:p>
            <a:r>
              <a:rPr lang="pt-BR" dirty="0" smtClean="0"/>
              <a:t>Frente ao crescimento </a:t>
            </a:r>
            <a:r>
              <a:rPr lang="pt-BR" dirty="0"/>
              <a:t>das </a:t>
            </a:r>
            <a:r>
              <a:rPr lang="pt-BR" dirty="0" smtClean="0"/>
              <a:t>recentes Igrejas </a:t>
            </a:r>
            <a:r>
              <a:rPr lang="pt-BR" dirty="0"/>
              <a:t>evangélicas de origem pentecostal, especialmente nas </a:t>
            </a:r>
            <a:r>
              <a:rPr lang="pt-BR" dirty="0" smtClean="0"/>
              <a:t>periferias, </a:t>
            </a:r>
            <a:r>
              <a:rPr lang="pt-BR" dirty="0"/>
              <a:t>que estrutura paroquial pode responder melhor ao </a:t>
            </a:r>
            <a:r>
              <a:rPr lang="pt-BR" dirty="0" smtClean="0"/>
              <a:t>mundo urbano</a:t>
            </a:r>
            <a:r>
              <a:rPr lang="pt-BR" dirty="0"/>
              <a:t>, onde o anonimato, a influência dos meios de comunicação e a </a:t>
            </a:r>
            <a:r>
              <a:rPr lang="pt-BR" dirty="0" smtClean="0"/>
              <a:t>evidente desigualdade </a:t>
            </a:r>
            <a:r>
              <a:rPr lang="pt-BR" dirty="0"/>
              <a:t>social reinam de maneira suprema? Que classe de educação podem </a:t>
            </a:r>
            <a:r>
              <a:rPr lang="pt-BR" dirty="0" smtClean="0"/>
              <a:t>promover as </a:t>
            </a:r>
            <a:r>
              <a:rPr lang="pt-BR" dirty="0"/>
              <a:t>instituições católicas a nível formal e informal?</a:t>
            </a:r>
            <a:r>
              <a:rPr lang="pt-BR" dirty="0" smtClean="0"/>
              <a:t> (Parágrafo 133-134).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5181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r>
              <a:rPr lang="pt-BR" b="1" dirty="0" smtClean="0"/>
              <a:t>Capítulo VI -  </a:t>
            </a:r>
            <a:r>
              <a:rPr lang="pt-BR" b="1" dirty="0"/>
              <a:t>DIÁLOGO ECUMÊNICO E INTER-RELIGIOSO</a:t>
            </a:r>
          </a:p>
          <a:p>
            <a:r>
              <a:rPr lang="pt-BR" dirty="0" smtClean="0"/>
              <a:t>O </a:t>
            </a:r>
            <a:r>
              <a:rPr lang="pt-BR" dirty="0"/>
              <a:t>diálogo inter-religioso se realiza entre crentes que </a:t>
            </a:r>
            <a:r>
              <a:rPr lang="pt-BR" dirty="0" smtClean="0"/>
              <a:t>compartilham suas </a:t>
            </a:r>
            <a:r>
              <a:rPr lang="pt-BR" dirty="0"/>
              <a:t>vidas, suas lutas, suas preocupações e suas experiências de Deus, fazendo de </a:t>
            </a:r>
            <a:r>
              <a:rPr lang="pt-BR" dirty="0" smtClean="0"/>
              <a:t>suas diferenças </a:t>
            </a:r>
            <a:r>
              <a:rPr lang="pt-BR" dirty="0"/>
              <a:t>um estímulo para crescer e aprofundar a própria fé</a:t>
            </a:r>
            <a:r>
              <a:rPr lang="pt-BR" dirty="0" smtClean="0"/>
              <a:t> (Parágrafo 136).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9175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VII -  MISSÃO DOS MEIOS DE COMUNICAÇÃO</a:t>
            </a:r>
            <a:endParaRPr lang="pt-BR" b="1" dirty="0"/>
          </a:p>
          <a:p>
            <a:r>
              <a:rPr lang="pt-BR" dirty="0" smtClean="0"/>
              <a:t>A emancipação </a:t>
            </a:r>
            <a:r>
              <a:rPr lang="pt-BR" dirty="0"/>
              <a:t>dos meios de comunicação chegue aos próprios nativos. Sua </a:t>
            </a:r>
            <a:r>
              <a:rPr lang="pt-BR" dirty="0" smtClean="0"/>
              <a:t>contribuição pode </a:t>
            </a:r>
            <a:r>
              <a:rPr lang="pt-BR" dirty="0"/>
              <a:t>ter ressonância e ajudar na conversão ecológica da Igreja e do planeta. Trata-se </a:t>
            </a:r>
            <a:r>
              <a:rPr lang="pt-BR" dirty="0" smtClean="0"/>
              <a:t>de fazer </a:t>
            </a:r>
            <a:r>
              <a:rPr lang="pt-BR" dirty="0"/>
              <a:t>com que a realidade amazônica saia da Amazônia e tenha repercussão </a:t>
            </a:r>
            <a:r>
              <a:rPr lang="pt-BR" dirty="0" smtClean="0"/>
              <a:t>planetária (Parágrafo 141).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9225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VIII -  </a:t>
            </a:r>
            <a:r>
              <a:rPr lang="pt-BR" b="1" dirty="0"/>
              <a:t>O PAPEL PROFÉTICO DA IGREJA E A PROMOÇÃO HUMANA INTEGRAL</a:t>
            </a:r>
          </a:p>
          <a:p>
            <a:pPr marL="0" indent="0">
              <a:buNone/>
            </a:pPr>
            <a:r>
              <a:rPr lang="pt-BR" b="1" dirty="0" smtClean="0"/>
              <a:t>Igreja </a:t>
            </a:r>
            <a:r>
              <a:rPr lang="pt-BR" b="1" dirty="0"/>
              <a:t>em saída</a:t>
            </a:r>
          </a:p>
          <a:p>
            <a:pPr marL="0" indent="0">
              <a:buNone/>
            </a:pPr>
            <a:r>
              <a:rPr lang="pt-BR" dirty="0" smtClean="0"/>
              <a:t>Evangelizar implica </a:t>
            </a:r>
            <a:r>
              <a:rPr lang="pt-BR" dirty="0"/>
              <a:t>ao mesmo tempo comprometer-se </a:t>
            </a:r>
            <a:r>
              <a:rPr lang="pt-BR" dirty="0" smtClean="0"/>
              <a:t>para promover </a:t>
            </a:r>
            <a:r>
              <a:rPr lang="pt-BR" dirty="0"/>
              <a:t>o cumprimento dos direitos dos povos indígenas.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Igreja não pode deixar de se preocupar pela salvação integral </a:t>
            </a:r>
            <a:r>
              <a:rPr lang="pt-BR" dirty="0" smtClean="0"/>
              <a:t>da pessoa </a:t>
            </a:r>
            <a:r>
              <a:rPr lang="pt-BR" dirty="0"/>
              <a:t>humana, o que comporta favorecer a cultura dos povos indígenas, falar de </a:t>
            </a:r>
            <a:r>
              <a:rPr lang="pt-BR" dirty="0" smtClean="0"/>
              <a:t>suas exigências </a:t>
            </a:r>
            <a:r>
              <a:rPr lang="pt-BR" dirty="0"/>
              <a:t>vitais, acompanhar os movimentos e reunir as forças para lutar pelos </a:t>
            </a:r>
            <a:r>
              <a:rPr lang="pt-BR" dirty="0" smtClean="0"/>
              <a:t>seus direitos (Parágrafo 143).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6155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Capítulo VIII -  O PAPEL PROFÉTICO DA IGREJA E A PROMOÇÃO HUMANA INTEGRAL</a:t>
            </a:r>
          </a:p>
          <a:p>
            <a:pPr marL="0" indent="0">
              <a:buNone/>
            </a:pPr>
            <a:r>
              <a:rPr lang="pt-BR" b="1" dirty="0" smtClean="0"/>
              <a:t>Igreja </a:t>
            </a:r>
            <a:r>
              <a:rPr lang="pt-BR" b="1" dirty="0"/>
              <a:t>à escuta</a:t>
            </a:r>
          </a:p>
          <a:p>
            <a:r>
              <a:rPr lang="pt-BR" dirty="0" smtClean="0"/>
              <a:t>Os </a:t>
            </a:r>
            <a:r>
              <a:rPr lang="pt-BR" dirty="0"/>
              <a:t>pobres </a:t>
            </a:r>
            <a:r>
              <a:rPr lang="pt-BR" dirty="0" smtClean="0"/>
              <a:t>são </a:t>
            </a:r>
            <a:r>
              <a:rPr lang="pt-BR" dirty="0"/>
              <a:t>um </a:t>
            </a:r>
            <a:r>
              <a:rPr lang="pt-BR" dirty="0" smtClean="0"/>
              <a:t>lugar teológico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voz profética implica uma nova visão contemplativa, capaz de misericórdia </a:t>
            </a:r>
            <a:r>
              <a:rPr lang="pt-BR" dirty="0" smtClean="0"/>
              <a:t>e de </a:t>
            </a:r>
            <a:r>
              <a:rPr lang="pt-BR" dirty="0"/>
              <a:t>compromisso. </a:t>
            </a:r>
            <a:endParaRPr lang="pt-BR" dirty="0" smtClean="0"/>
          </a:p>
          <a:p>
            <a:r>
              <a:rPr lang="pt-BR" dirty="0" smtClean="0"/>
              <a:t>Como </a:t>
            </a:r>
            <a:r>
              <a:rPr lang="pt-BR" dirty="0"/>
              <a:t>parte do povo amazônico, a Igreja volta a definir sua profecia, </a:t>
            </a:r>
            <a:r>
              <a:rPr lang="pt-BR" dirty="0" smtClean="0"/>
              <a:t>a partir </a:t>
            </a:r>
            <a:r>
              <a:rPr lang="pt-BR" dirty="0"/>
              <a:t>da tradição indígena e cristã. </a:t>
            </a:r>
            <a:endParaRPr lang="pt-BR" dirty="0" smtClean="0"/>
          </a:p>
          <a:p>
            <a:r>
              <a:rPr lang="pt-BR" dirty="0" smtClean="0"/>
              <a:t>Significa rever com consciência crítica uma série de comportamentos e realidades dos povos indígenas, que são contrários ao Evangelho. O </a:t>
            </a:r>
            <a:r>
              <a:rPr lang="pt-BR" dirty="0"/>
              <a:t>mundo amazônico pede à Igreja que seja sua aliada.</a:t>
            </a:r>
            <a:r>
              <a:rPr lang="pt-BR" dirty="0" smtClean="0"/>
              <a:t> (Parágrafo 144).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5788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Capítulo VIII -  O PAPEL PROFÉTICO DA IGREJA E A PROMOÇÃO HUMANA INTEGRAL</a:t>
            </a:r>
          </a:p>
          <a:p>
            <a:pPr marL="0" indent="0">
              <a:buNone/>
            </a:pPr>
            <a:r>
              <a:rPr lang="pt-BR" b="1" dirty="0"/>
              <a:t>Igreja e poder</a:t>
            </a:r>
          </a:p>
          <a:p>
            <a:pPr marL="0" indent="0">
              <a:buNone/>
            </a:pPr>
            <a:r>
              <a:rPr lang="pt-BR" dirty="0" smtClean="0"/>
              <a:t>Ser </a:t>
            </a:r>
            <a:r>
              <a:rPr lang="pt-BR" dirty="0"/>
              <a:t>Igreja na Amazônia de maneira realista significa levantar profeticamente o </a:t>
            </a:r>
            <a:r>
              <a:rPr lang="pt-BR" dirty="0" smtClean="0"/>
              <a:t>problema do </a:t>
            </a:r>
            <a:r>
              <a:rPr lang="pt-BR" dirty="0"/>
              <a:t>poder, porque nesta região o povo não tem possibilidade de fazer valer seus </a:t>
            </a:r>
            <a:r>
              <a:rPr lang="pt-BR" dirty="0" smtClean="0"/>
              <a:t>direitos face </a:t>
            </a:r>
            <a:r>
              <a:rPr lang="pt-BR" dirty="0"/>
              <a:t>às grandes corporações econômicas e instituições políticas.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Atualmente</a:t>
            </a:r>
            <a:r>
              <a:rPr lang="pt-BR" dirty="0"/>
              <a:t>, questionar </a:t>
            </a:r>
            <a:r>
              <a:rPr lang="pt-BR" dirty="0" smtClean="0"/>
              <a:t>o poder </a:t>
            </a:r>
            <a:r>
              <a:rPr lang="pt-BR" dirty="0"/>
              <a:t>na defesa do território e dos direitos humanos significa arriscar a vida, abrindo </a:t>
            </a:r>
            <a:r>
              <a:rPr lang="pt-BR" dirty="0" smtClean="0"/>
              <a:t>um caminho </a:t>
            </a:r>
            <a:r>
              <a:rPr lang="pt-BR" dirty="0"/>
              <a:t>de cruz e </a:t>
            </a:r>
            <a:r>
              <a:rPr lang="pt-BR" dirty="0" smtClean="0"/>
              <a:t>martírio</a:t>
            </a:r>
            <a:r>
              <a:rPr lang="pt-BR" dirty="0"/>
              <a:t> </a:t>
            </a:r>
            <a:r>
              <a:rPr lang="pt-BR" dirty="0" smtClean="0"/>
              <a:t>(Parágrafo 145).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0042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Capítulo VIII -  O PAPEL PROFÉTICO DA IGREJA E A PROMOÇÃO HUMANA INTEGRAL</a:t>
            </a:r>
          </a:p>
          <a:p>
            <a:pPr marL="0" indent="0">
              <a:buNone/>
            </a:pPr>
            <a:r>
              <a:rPr lang="pt-BR" b="1" dirty="0"/>
              <a:t>Igreja e poder</a:t>
            </a:r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número de mártires na Amazônia é alarmante (por ex</a:t>
            </a:r>
            <a:r>
              <a:rPr lang="pt-BR" dirty="0" smtClean="0"/>
              <a:t>., somente </a:t>
            </a:r>
            <a:r>
              <a:rPr lang="pt-BR" dirty="0"/>
              <a:t>no Brasil, de 2003 a 2017, foram assassinados 1.119 indígenas por </a:t>
            </a:r>
            <a:r>
              <a:rPr lang="pt-BR" dirty="0" smtClean="0"/>
              <a:t>terem defendido </a:t>
            </a:r>
            <a:r>
              <a:rPr lang="pt-BR" dirty="0"/>
              <a:t>seus </a:t>
            </a:r>
            <a:r>
              <a:rPr lang="pt-BR" dirty="0" smtClean="0"/>
              <a:t>territórios.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Igreja não pode permanecer indiferente mas, pelo </a:t>
            </a:r>
            <a:r>
              <a:rPr lang="pt-BR" dirty="0" smtClean="0"/>
              <a:t>contrário, deve </a:t>
            </a:r>
            <a:r>
              <a:rPr lang="pt-BR" dirty="0"/>
              <a:t>contribuir para a proteção das/dos defensores de direitos humanos, e fazer </a:t>
            </a:r>
            <a:r>
              <a:rPr lang="pt-BR" dirty="0" smtClean="0"/>
              <a:t>memória de </a:t>
            </a:r>
            <a:r>
              <a:rPr lang="pt-BR" dirty="0"/>
              <a:t>seus mártires, entre elas mulheres líderes como a  Irmã Dorothy Mae </a:t>
            </a:r>
            <a:r>
              <a:rPr lang="pt-BR" dirty="0" err="1"/>
              <a:t>Stang</a:t>
            </a:r>
            <a:r>
              <a:rPr lang="pt-BR" dirty="0"/>
              <a:t> (2005, Irmã de Nossa Senhora de Namur)</a:t>
            </a:r>
            <a:r>
              <a:rPr lang="pt-BR" dirty="0" smtClean="0"/>
              <a:t> (Parágrafo 145).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450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7" y="1772462"/>
            <a:ext cx="8084128" cy="495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Capítulo VIII -  O PAPEL PROFÉTICO DA IGREJA E A PROMOÇÃO HUMANA INTEGRAL</a:t>
            </a:r>
          </a:p>
          <a:p>
            <a:pPr marL="0" indent="0">
              <a:buNone/>
            </a:pPr>
            <a:r>
              <a:rPr lang="pt-BR" b="1" dirty="0"/>
              <a:t>Igreja e poder</a:t>
            </a:r>
          </a:p>
          <a:p>
            <a:r>
              <a:rPr lang="pt-BR" dirty="0" smtClean="0"/>
              <a:t>Além da </a:t>
            </a:r>
            <a:r>
              <a:rPr lang="pt-BR" dirty="0"/>
              <a:t>Irmã Dorothy </a:t>
            </a:r>
            <a:r>
              <a:rPr lang="pt-BR" dirty="0" err="1" smtClean="0"/>
              <a:t>Stang</a:t>
            </a:r>
            <a:r>
              <a:rPr lang="pt-BR" dirty="0" smtClean="0"/>
              <a:t>, Rodolfo </a:t>
            </a:r>
            <a:r>
              <a:rPr lang="pt-BR" dirty="0" err="1"/>
              <a:t>Lunkenbein</a:t>
            </a:r>
            <a:r>
              <a:rPr lang="pt-BR" dirty="0"/>
              <a:t>, SDB, e Simão Bororo (1976), Marçal de Souza Tupã-i (</a:t>
            </a:r>
            <a:r>
              <a:rPr lang="pt-BR" dirty="0" smtClean="0"/>
              <a:t>1983, Guarani</a:t>
            </a:r>
            <a:r>
              <a:rPr lang="pt-BR" dirty="0"/>
              <a:t>), Ezequiel </a:t>
            </a:r>
            <a:r>
              <a:rPr lang="pt-BR" dirty="0" err="1"/>
              <a:t>Ramin</a:t>
            </a:r>
            <a:r>
              <a:rPr lang="pt-BR" dirty="0"/>
              <a:t> (1985, </a:t>
            </a:r>
            <a:r>
              <a:rPr lang="pt-BR" dirty="0" err="1"/>
              <a:t>Comboniano</a:t>
            </a:r>
            <a:r>
              <a:rPr lang="pt-BR" dirty="0"/>
              <a:t>), Irmã Cleusa Carolina </a:t>
            </a:r>
            <a:r>
              <a:rPr lang="pt-BR" dirty="0" err="1"/>
              <a:t>Rody</a:t>
            </a:r>
            <a:r>
              <a:rPr lang="pt-BR" dirty="0"/>
              <a:t> (1985, missionária </a:t>
            </a:r>
            <a:r>
              <a:rPr lang="pt-BR" dirty="0" smtClean="0"/>
              <a:t>Agostiniana </a:t>
            </a:r>
            <a:r>
              <a:rPr lang="pt-BR" dirty="0" err="1" smtClean="0"/>
              <a:t>Recoleta</a:t>
            </a:r>
            <a:r>
              <a:rPr lang="pt-BR" dirty="0"/>
              <a:t>), </a:t>
            </a:r>
            <a:r>
              <a:rPr lang="pt-BR" dirty="0" err="1"/>
              <a:t>Josimo</a:t>
            </a:r>
            <a:r>
              <a:rPr lang="pt-BR" dirty="0"/>
              <a:t> Morais Tavares (1986, sacerdote diocesano), Vicente Cañas, SJ (1987), Mons. Alejandro </a:t>
            </a:r>
            <a:r>
              <a:rPr lang="pt-BR" dirty="0" err="1"/>
              <a:t>Labaka</a:t>
            </a:r>
            <a:r>
              <a:rPr lang="pt-BR" dirty="0"/>
              <a:t> </a:t>
            </a:r>
            <a:r>
              <a:rPr lang="pt-BR" dirty="0" smtClean="0"/>
              <a:t>e Irmã </a:t>
            </a:r>
            <a:r>
              <a:rPr lang="pt-BR" dirty="0" err="1"/>
              <a:t>Inés</a:t>
            </a:r>
            <a:r>
              <a:rPr lang="pt-BR" dirty="0"/>
              <a:t> Arango (1987, ambos capuchinhos), Chico Mendes (1988, ecologista), Galdino Jesus dos Santos (</a:t>
            </a:r>
            <a:r>
              <a:rPr lang="pt-BR" dirty="0" smtClean="0"/>
              <a:t>1997, Pataxó </a:t>
            </a:r>
            <a:r>
              <a:rPr lang="pt-BR" dirty="0" err="1"/>
              <a:t>Hã-Hã-Hãe</a:t>
            </a:r>
            <a:r>
              <a:rPr lang="pt-BR" dirty="0"/>
              <a:t>), Ademir </a:t>
            </a:r>
            <a:r>
              <a:rPr lang="pt-BR" dirty="0" err="1"/>
              <a:t>Federici</a:t>
            </a:r>
            <a:r>
              <a:rPr lang="pt-BR" dirty="0"/>
              <a:t> (2001</a:t>
            </a:r>
            <a:r>
              <a:rPr lang="pt-BR" dirty="0" smtClean="0"/>
              <a:t>) - Parágrafo 145.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pt-BR" sz="2800" b="1" spc="-15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-1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IGREJA PROFÉTICA NA AMAZÔNIA: Desafios e esperanças </a:t>
            </a:r>
            <a:endParaRPr lang="pt-BR" sz="4000" b="1" spc="-15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3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298" y="1608049"/>
            <a:ext cx="7176278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“Hoje </a:t>
            </a:r>
            <a:r>
              <a:rPr lang="pt-BR" sz="2800" dirty="0"/>
              <a:t>a Igreja tem novamente a oportunidade de ser ouvinte nessa região, onde há muito em jogo.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A </a:t>
            </a:r>
            <a:r>
              <a:rPr lang="pt-BR" sz="2800" dirty="0"/>
              <a:t>escuta implica o reconhecimento da irrupção da Amazônia como um novo sujeito.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Este </a:t>
            </a:r>
            <a:r>
              <a:rPr lang="pt-BR" sz="2800" dirty="0"/>
              <a:t>novo sujeito, que não foi considerado suficientemente no contexto nacional ou mundial, nem sequer na vida da Igreja, agora constitui um interlocutor privilegiado” (Parágrafo </a:t>
            </a:r>
            <a:r>
              <a:rPr lang="pt-BR" sz="2800" dirty="0" smtClean="0"/>
              <a:t>2). 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0" y="23368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299" y="774933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399382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526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“A </a:t>
            </a:r>
            <a:r>
              <a:rPr lang="pt-BR" sz="2800" dirty="0"/>
              <a:t>escuta não é nada fácil. Por um lado, a síntese das respostas ao questionário por parte das Conferências Episcopais e das comunidades será sempre incompleta e insuficiente. </a:t>
            </a:r>
            <a:endParaRPr lang="pt-BR" sz="2800" dirty="0" smtClean="0"/>
          </a:p>
          <a:p>
            <a:r>
              <a:rPr lang="pt-BR" sz="2800" dirty="0" smtClean="0"/>
              <a:t>Por </a:t>
            </a:r>
            <a:r>
              <a:rPr lang="pt-BR" sz="2800" dirty="0"/>
              <a:t>outro, a tendência a homologar os conteúdos e as propostas requer um processo de conversão ecológica e pastoral para deixar-se interpelar seriamente pelas periferias geográficas e existenciais” (Parágrafo </a:t>
            </a:r>
            <a:r>
              <a:rPr lang="pt-BR" sz="2800" dirty="0" smtClean="0"/>
              <a:t>3)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62770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A </a:t>
            </a:r>
            <a:r>
              <a:rPr lang="pt-BR" sz="3200" dirty="0"/>
              <a:t>dinâmica de escuta e diálogo experimentada em todo processo sinodal “deve continuar, durante e depois do Sínodo, como um elemento central da vida futura da Igreja. A Amazônia clama por uma resposta concreta e reconciliadora”. Ressalta do documento (Parágrafo </a:t>
            </a:r>
            <a:r>
              <a:rPr lang="pt-BR" sz="3200" dirty="0" smtClean="0"/>
              <a:t>3). </a:t>
            </a:r>
            <a:endParaRPr lang="pt-BR" sz="3200" dirty="0"/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353818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“A </a:t>
            </a:r>
            <a:r>
              <a:rPr lang="pt-BR" sz="2800" dirty="0"/>
              <a:t>escuta dos povos e da terra por parte de uma Igreja chamada a ser cada vez mais sinodal, começa entrando em contato com a realidade contrastante de uma Amazônia repleta de vida e sabedoria.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Continua </a:t>
            </a:r>
            <a:r>
              <a:rPr lang="pt-BR" sz="2800" dirty="0"/>
              <a:t>com o clamor provocado pelo desmatamento e pela destruição do extrativismo comercial</a:t>
            </a:r>
            <a:r>
              <a:rPr lang="pt-BR" sz="2800" dirty="0" smtClean="0"/>
              <a:t>” (Parágrafo 5). </a:t>
            </a:r>
            <a:endParaRPr lang="pt-BR" sz="2800" dirty="0"/>
          </a:p>
          <a:p>
            <a:r>
              <a:rPr lang="pt-BR" sz="2800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415952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1731819"/>
            <a:ext cx="7176278" cy="437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Introdução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 smtClean="0"/>
              <a:t>O </a:t>
            </a:r>
            <a:r>
              <a:rPr lang="pt-BR" sz="3200" i="1" dirty="0" err="1"/>
              <a:t>Instumentum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r>
              <a:rPr lang="pt-BR" sz="3200" i="1" dirty="0"/>
              <a:t> </a:t>
            </a:r>
            <a:r>
              <a:rPr lang="pt-BR" sz="3200" dirty="0"/>
              <a:t>é o Documento de Trabalho que </a:t>
            </a:r>
            <a:r>
              <a:rPr lang="pt-BR" sz="3200" dirty="0" smtClean="0"/>
              <a:t>orienta </a:t>
            </a:r>
            <a:r>
              <a:rPr lang="pt-BR" sz="3200" dirty="0"/>
              <a:t>os trabalhos do Sínodo dos Bispos  - Assembleia Especial </a:t>
            </a:r>
            <a:r>
              <a:rPr lang="pt-BR" sz="3200" dirty="0" smtClean="0"/>
              <a:t>para </a:t>
            </a:r>
            <a:r>
              <a:rPr lang="pt-BR" sz="3200" dirty="0"/>
              <a:t>A Região </a:t>
            </a:r>
            <a:r>
              <a:rPr lang="pt-BR" sz="3200" dirty="0" err="1"/>
              <a:t>Pan-amazônica</a:t>
            </a: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457200" indent="-457200">
              <a:buAutoNum type="arabicPeriod"/>
            </a:pPr>
            <a:endParaRPr lang="pt-BR" sz="3200" dirty="0"/>
          </a:p>
          <a:p>
            <a:endParaRPr lang="pt-BR" sz="3200" dirty="0"/>
          </a:p>
          <a:p>
            <a:pPr marL="457200" indent="-457200">
              <a:buAutoNum type="arabicPeriod"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88949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1731819"/>
            <a:ext cx="7534029" cy="43789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32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endParaRPr lang="pt-BR" sz="3200" b="1" dirty="0" smtClean="0"/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r>
              <a:rPr lang="pt-BR" sz="3200" dirty="0" smtClean="0"/>
              <a:t>“</a:t>
            </a:r>
            <a:r>
              <a:rPr lang="pt-BR" sz="3200" dirty="0"/>
              <a:t>É bom que agora sejais vós próprios a </a:t>
            </a:r>
            <a:r>
              <a:rPr lang="pt-BR" sz="3200" dirty="0" err="1" smtClean="0"/>
              <a:t>autodefinir-vos</a:t>
            </a:r>
            <a:r>
              <a:rPr lang="pt-BR" sz="3200" dirty="0" smtClean="0"/>
              <a:t> e </a:t>
            </a:r>
            <a:r>
              <a:rPr lang="pt-BR" sz="3200" dirty="0"/>
              <a:t>a mostrar-nos a vossa identidade. Precisamos escutar-vos” </a:t>
            </a:r>
            <a:r>
              <a:rPr lang="pt-BR" sz="3200" dirty="0" smtClean="0"/>
              <a:t>(Papa Francisco – Porto Maldonado).</a:t>
            </a:r>
            <a:endParaRPr lang="pt-BR" sz="3200" b="1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121911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1316182"/>
            <a:ext cx="7534029" cy="5313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32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r>
              <a:rPr lang="pt-BR" sz="3200" dirty="0"/>
              <a:t>A evangelização na América Latina constituiu um dom da Providência que chama todos </a:t>
            </a:r>
            <a:r>
              <a:rPr lang="pt-BR" sz="3200" dirty="0" smtClean="0"/>
              <a:t>à salvação </a:t>
            </a:r>
            <a:r>
              <a:rPr lang="pt-BR" sz="3200" dirty="0"/>
              <a:t>em Cristo. </a:t>
            </a:r>
            <a:endParaRPr lang="pt-BR" sz="3200" dirty="0" smtClean="0"/>
          </a:p>
          <a:p>
            <a:pPr marL="0" indent="0">
              <a:buNone/>
            </a:pPr>
            <a:r>
              <a:rPr lang="pt-BR" sz="3200" dirty="0" smtClean="0"/>
              <a:t>Para </a:t>
            </a:r>
            <a:r>
              <a:rPr lang="pt-BR" sz="3200" dirty="0"/>
              <a:t>além </a:t>
            </a:r>
            <a:r>
              <a:rPr lang="pt-BR" sz="3200" dirty="0" smtClean="0"/>
              <a:t>da ganância </a:t>
            </a:r>
            <a:r>
              <a:rPr lang="pt-BR" sz="3200" dirty="0"/>
              <a:t>e da ambição dos colonizadores, numerosos missionários entregaram a </a:t>
            </a:r>
            <a:r>
              <a:rPr lang="pt-BR" sz="3200" dirty="0" smtClean="0"/>
              <a:t>própria vida </a:t>
            </a:r>
            <a:r>
              <a:rPr lang="pt-BR" sz="3200" dirty="0"/>
              <a:t>para transmitir o </a:t>
            </a:r>
            <a:r>
              <a:rPr lang="pt-BR" sz="3200" dirty="0" smtClean="0"/>
              <a:t>Evangelho</a:t>
            </a:r>
            <a:r>
              <a:rPr lang="pt-BR" sz="2800" dirty="0" smtClean="0"/>
              <a:t> (Parágrafo 6).</a:t>
            </a:r>
            <a:endParaRPr lang="pt-BR" sz="3200" dirty="0"/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359297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900546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1467161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1731819"/>
            <a:ext cx="7534029" cy="43789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endParaRPr lang="pt-BR" sz="2800" b="1" dirty="0" smtClean="0"/>
          </a:p>
          <a:p>
            <a:pPr marL="0" indent="0">
              <a:buNone/>
            </a:pPr>
            <a:endParaRPr lang="pt-BR" sz="3200" b="1" dirty="0" smtClean="0"/>
          </a:p>
          <a:p>
            <a:pPr marL="0" indent="0">
              <a:buNone/>
            </a:pPr>
            <a:r>
              <a:rPr lang="pt-BR" sz="3200" b="1" dirty="0" smtClean="0"/>
              <a:t>No Processo Sinodal </a:t>
            </a:r>
            <a:r>
              <a:rPr lang="pt-BR" sz="3200" dirty="0" smtClean="0"/>
              <a:t>a </a:t>
            </a:r>
            <a:r>
              <a:rPr lang="pt-BR" sz="3200" dirty="0"/>
              <a:t>Igreja tem a oportunidade </a:t>
            </a:r>
            <a:r>
              <a:rPr lang="pt-BR" sz="3200" dirty="0" smtClean="0"/>
              <a:t>histórica de </a:t>
            </a:r>
            <a:r>
              <a:rPr lang="pt-BR" sz="3200" dirty="0"/>
              <a:t>diferenciar-se claramente das novas potências </a:t>
            </a:r>
            <a:r>
              <a:rPr lang="pt-BR" sz="3200" dirty="0" smtClean="0"/>
              <a:t>colonizadoras escutando </a:t>
            </a:r>
            <a:r>
              <a:rPr lang="pt-BR" sz="3200" dirty="0"/>
              <a:t>os povos </a:t>
            </a:r>
            <a:r>
              <a:rPr lang="pt-BR" sz="3200" dirty="0" smtClean="0"/>
              <a:t>amazônicos para </a:t>
            </a:r>
            <a:r>
              <a:rPr lang="pt-BR" sz="3200" dirty="0"/>
              <a:t>exercer com transparência seu papel profético (Parágrafo </a:t>
            </a:r>
            <a:r>
              <a:rPr lang="pt-BR" sz="3200" dirty="0" smtClean="0"/>
              <a:t>7). </a:t>
            </a:r>
            <a:endParaRPr lang="pt-BR" sz="3200" dirty="0"/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288927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r>
              <a:rPr lang="pt-BR" sz="3200" dirty="0" smtClean="0"/>
              <a:t>“Eu vim </a:t>
            </a:r>
            <a:r>
              <a:rPr lang="pt-BR" sz="3200" dirty="0"/>
              <a:t>para que </a:t>
            </a:r>
            <a:r>
              <a:rPr lang="pt-BR" sz="3200" dirty="0" smtClean="0"/>
              <a:t>todos(as) </a:t>
            </a:r>
            <a:r>
              <a:rPr lang="pt-BR" sz="3200" dirty="0"/>
              <a:t>tenham vida, e a tenham em abundância” (</a:t>
            </a:r>
            <a:r>
              <a:rPr lang="pt-BR" sz="3200" dirty="0" err="1"/>
              <a:t>Jo</a:t>
            </a:r>
            <a:r>
              <a:rPr lang="pt-BR" sz="3200" dirty="0"/>
              <a:t> 10, 10).</a:t>
            </a:r>
            <a:endParaRPr lang="pt-BR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endParaRPr lang="pt-BR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Capítulo I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VIDA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3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Bioma Amazônia </a:t>
            </a:r>
            <a:r>
              <a:rPr lang="pt-BR" sz="2800" dirty="0"/>
              <a:t>é essencial para a distribuição das chuvas em outras regiões remotas da América do Sul e contribui com os grandes movimentos de ar ao redor do planeta. </a:t>
            </a:r>
            <a:endParaRPr lang="pt-BR" sz="2800" dirty="0" smtClean="0"/>
          </a:p>
          <a:p>
            <a:r>
              <a:rPr lang="pt-BR" sz="2800" dirty="0" smtClean="0"/>
              <a:t>Mas, </a:t>
            </a:r>
            <a:r>
              <a:rPr lang="pt-BR" sz="2800" dirty="0"/>
              <a:t>a Amazônia é a segunda área mais vulnerável do planeta em relação à mudança climática provocada pelos seres </a:t>
            </a:r>
            <a:r>
              <a:rPr lang="pt-BR" sz="2800" dirty="0" smtClean="0"/>
              <a:t>humanos (Parágrafo 9).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VIDA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02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Para que </a:t>
            </a:r>
            <a:r>
              <a:rPr lang="pt-BR" sz="2800" dirty="0"/>
              <a:t>anunciemos Jesus Cristo e a Boa Nova do Reino de Deus, </a:t>
            </a:r>
            <a:r>
              <a:rPr lang="pt-BR" sz="2800" dirty="0" smtClean="0"/>
              <a:t>é preciso que denunciemos </a:t>
            </a:r>
            <a:r>
              <a:rPr lang="pt-BR" sz="2800" dirty="0"/>
              <a:t>as situações de pecado, as estruturas de morte, a violência e as injustiças internas e externas e fomentemos o diálogo intercultural, inter-religioso e </a:t>
            </a:r>
            <a:r>
              <a:rPr lang="pt-BR" sz="2800" dirty="0" smtClean="0"/>
              <a:t>ecumênico (Parágrafo </a:t>
            </a:r>
            <a:r>
              <a:rPr lang="pt-BR" sz="2800" dirty="0"/>
              <a:t>11).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971551" y="887040"/>
            <a:ext cx="7534028" cy="5798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em abundância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78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A </a:t>
            </a:r>
            <a:r>
              <a:rPr lang="pt-BR" sz="2800" dirty="0"/>
              <a:t>busca dos povos indígenas amazônicos pela vida em abundância se concretiza no que eles chamam de Bem Viver. </a:t>
            </a: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Bem Viver significa viver </a:t>
            </a:r>
            <a:r>
              <a:rPr lang="pt-BR" sz="2800" dirty="0"/>
              <a:t>em harmonia consigo mesmo, com a natureza, com os seres humanos e com o ser </a:t>
            </a:r>
            <a:r>
              <a:rPr lang="pt-BR" sz="2800" dirty="0" smtClean="0"/>
              <a:t>supremo (Parágrafos 12-13).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6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5988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Bem Viver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93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19. O Bem Viver se </a:t>
            </a:r>
            <a:r>
              <a:rPr lang="pt-BR" sz="2800" dirty="0"/>
              <a:t>caracteriza pela harmonia de relações entre a água, o território e a natureza, a vida comunitária e a cultura, Deus e as diversas forças espirituais. </a:t>
            </a:r>
            <a:endParaRPr lang="pt-BR" sz="2800" dirty="0" smtClean="0"/>
          </a:p>
          <a:p>
            <a:r>
              <a:rPr lang="pt-BR" sz="2800" dirty="0" smtClean="0"/>
              <a:t>Os Povos da Amazônia entendem a </a:t>
            </a:r>
            <a:r>
              <a:rPr lang="pt-BR" sz="2800" dirty="0"/>
              <a:t>vida como um caminho rumo à Terra Sem Males ou </a:t>
            </a:r>
            <a:r>
              <a:rPr lang="pt-BR" sz="2800" dirty="0" smtClean="0"/>
              <a:t>a CASA </a:t>
            </a:r>
            <a:r>
              <a:rPr lang="pt-BR" sz="2800" dirty="0"/>
              <a:t>COMUM (Parágrafos 12-13).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12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5988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endParaRPr lang="pt-BR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Bem Viver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47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O Bem Viver está ameaçado pelos interesses </a:t>
            </a:r>
            <a:r>
              <a:rPr lang="pt-BR" sz="3200" dirty="0"/>
              <a:t>econômicos e políticos de setores dominantes de empresas </a:t>
            </a:r>
            <a:r>
              <a:rPr lang="pt-BR" sz="3200" dirty="0" smtClean="0"/>
              <a:t>extrativistas predadoras, </a:t>
            </a:r>
            <a:r>
              <a:rPr lang="pt-BR" sz="3200" dirty="0"/>
              <a:t>com a permissividade – e muitas vezes a conivência – dos governos locais e nacionais.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10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5988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Bem Viver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73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b="1" dirty="0"/>
              <a:t>Bem Viver</a:t>
            </a:r>
            <a:r>
              <a:rPr lang="pt-BR" sz="2800" dirty="0"/>
              <a:t> implica uma comunhão com a natureza e uma integração com a história e o futuro. </a:t>
            </a:r>
            <a:endParaRPr lang="pt-BR" sz="2800" dirty="0" smtClean="0"/>
          </a:p>
          <a:p>
            <a:r>
              <a:rPr lang="pt-BR" sz="2800" dirty="0" smtClean="0"/>
              <a:t>A </a:t>
            </a:r>
            <a:r>
              <a:rPr lang="pt-BR" sz="2800" dirty="0"/>
              <a:t>destruição da Bacia Pan-Amazônica gera um desequilíbrio do território local e global. Isso afeta a reprodução da fauna e da flora e a produção, o acesso e a qualidade dos alimentos (Parágrafos 14-16</a:t>
            </a:r>
            <a:r>
              <a:rPr lang="pt-BR" sz="2800" dirty="0" smtClean="0"/>
              <a:t>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6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10179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ameaçada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6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403539"/>
            <a:ext cx="7176278" cy="3997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/>
              <a:t>É </a:t>
            </a:r>
            <a:r>
              <a:rPr lang="pt-BR" sz="3200" b="1" dirty="0"/>
              <a:t>um Documento </a:t>
            </a:r>
            <a:r>
              <a:rPr lang="pt-BR" sz="3200" b="1" dirty="0" smtClean="0"/>
              <a:t>Mártir</a:t>
            </a:r>
            <a:r>
              <a:rPr lang="pt-BR" sz="3200" b="1" dirty="0"/>
              <a:t>. </a:t>
            </a:r>
            <a:endParaRPr lang="pt-BR" sz="3200" b="1" dirty="0" smtClean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 smtClean="0"/>
              <a:t>É </a:t>
            </a:r>
            <a:r>
              <a:rPr lang="pt-BR" sz="3200" dirty="0"/>
              <a:t>como uma semente que é enterrada no chão da </a:t>
            </a:r>
            <a:r>
              <a:rPr lang="pt-BR" sz="3200" dirty="0" smtClean="0"/>
              <a:t>Amazônia;</a:t>
            </a:r>
          </a:p>
          <a:p>
            <a:pPr marL="0" indent="0">
              <a:buNone/>
            </a:pPr>
            <a:r>
              <a:rPr lang="pt-BR" sz="3200" dirty="0" smtClean="0"/>
              <a:t>É uma semente que morre, se deixa </a:t>
            </a:r>
            <a:r>
              <a:rPr lang="pt-BR" sz="3200" i="1" dirty="0" err="1"/>
              <a:t>A</a:t>
            </a:r>
            <a:r>
              <a:rPr lang="pt-BR" sz="3200" i="1" dirty="0" err="1" smtClean="0"/>
              <a:t>mazonizar</a:t>
            </a:r>
            <a:r>
              <a:rPr lang="pt-BR" sz="3200" dirty="0" smtClean="0"/>
              <a:t> para depois nascer a partir do nosso chão, da nossa realidade.</a:t>
            </a: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457200" indent="-457200">
              <a:buAutoNum type="arabicPeriod"/>
            </a:pPr>
            <a:endParaRPr lang="pt-BR" sz="3200" dirty="0"/>
          </a:p>
          <a:p>
            <a:endParaRPr lang="pt-BR" sz="3200" dirty="0"/>
          </a:p>
          <a:p>
            <a:pPr marL="457200" indent="-457200">
              <a:buAutoNum type="arabicPeriod"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116136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65249"/>
            <a:ext cx="7534029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desmatamento, incêndios, mudanças no uso do solo e contaminação estão levando a Amazônia a um ponto sem retorno.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Aquecimento </a:t>
            </a:r>
            <a:r>
              <a:rPr lang="pt-BR" sz="2800" dirty="0"/>
              <a:t>em torno de 4 graus centígrados e 40% de desmatamento conduzirão à desertificação da Amazônia, e é preocupante que hoje em dia já estejamos entre 15 e 20% de desmatamento (Parágrafos 14-16).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6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10179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ameaçada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01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1983044"/>
            <a:ext cx="7534029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Apropriam-se </a:t>
            </a:r>
            <a:r>
              <a:rPr lang="pt-BR" sz="2800" dirty="0"/>
              <a:t>de nossos territórios para megaprojetos hidrelétricos, concessões florestais, monoculturas, rodovias e </a:t>
            </a:r>
            <a:r>
              <a:rPr lang="pt-BR" sz="2800" dirty="0" smtClean="0"/>
              <a:t>ferrovias</a:t>
            </a:r>
            <a:r>
              <a:rPr lang="pt-BR" sz="2800" dirty="0"/>
              <a:t>;</a:t>
            </a:r>
          </a:p>
          <a:p>
            <a:r>
              <a:rPr lang="pt-BR" sz="2800" dirty="0"/>
              <a:t>Poluem nossas águas com indústrias extrativistas, projetos de mineração e de </a:t>
            </a:r>
            <a:r>
              <a:rPr lang="pt-BR" sz="2800" dirty="0" smtClean="0"/>
              <a:t>petrolíferas</a:t>
            </a:r>
            <a:r>
              <a:rPr lang="pt-BR" sz="2800" dirty="0"/>
              <a:t>.</a:t>
            </a:r>
          </a:p>
          <a:p>
            <a:r>
              <a:rPr lang="pt-BR" sz="2800" dirty="0"/>
              <a:t>Narcotráfico, alcoolismo, violência contra as mulheres, prostituição, tráfico de </a:t>
            </a:r>
            <a:r>
              <a:rPr lang="pt-BR" sz="2800" dirty="0" smtClean="0"/>
              <a:t>pessoas</a:t>
            </a:r>
            <a:r>
              <a:rPr lang="pt-BR" sz="2800" dirty="0"/>
              <a:t>;</a:t>
            </a:r>
          </a:p>
          <a:p>
            <a:r>
              <a:rPr lang="pt-BR" sz="2800" dirty="0"/>
              <a:t>Criminalizam e assassinam nossos líderes e defensores</a:t>
            </a:r>
            <a:r>
              <a:rPr lang="pt-BR" sz="2800" dirty="0" smtClean="0"/>
              <a:t>... (Parágrafos 14-16)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endParaRPr lang="pt-BR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 – 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ameaçada</a:t>
            </a:r>
          </a:p>
        </p:txBody>
      </p:sp>
    </p:spTree>
    <p:extLst>
      <p:ext uri="{BB962C8B-B14F-4D97-AF65-F5344CB8AC3E}">
        <p14:creationId xmlns:p14="http://schemas.microsoft.com/office/powerpoint/2010/main" val="353815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394866"/>
            <a:ext cx="7534029" cy="3948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cuidado com a vida supõe confrontar uma visão insaciável do crescimento sem limites, a idolatria do dinheiro, uma cultura de morte. </a:t>
            </a:r>
            <a:endParaRPr lang="pt-BR" sz="2800" dirty="0" smtClean="0"/>
          </a:p>
          <a:p>
            <a:r>
              <a:rPr lang="pt-BR" sz="2800" dirty="0" smtClean="0"/>
              <a:t>A </a:t>
            </a:r>
            <a:r>
              <a:rPr lang="pt-BR" sz="2800" dirty="0"/>
              <a:t>defesa da </a:t>
            </a:r>
            <a:r>
              <a:rPr lang="pt-BR" sz="2800" dirty="0" smtClean="0"/>
              <a:t>diversidade </a:t>
            </a:r>
            <a:r>
              <a:rPr lang="pt-BR" sz="2800" dirty="0"/>
              <a:t>cultural da Amazônia é algo que </a:t>
            </a:r>
            <a:r>
              <a:rPr lang="pt-BR" sz="2800" dirty="0" smtClean="0"/>
              <a:t>ainda não </a:t>
            </a:r>
            <a:r>
              <a:rPr lang="pt-BR" sz="2800" dirty="0"/>
              <a:t>está resolvido no âmbito </a:t>
            </a:r>
            <a:r>
              <a:rPr lang="pt-BR" sz="2800" dirty="0" smtClean="0"/>
              <a:t>pastoral (Parágrafo 17).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838201" y="887040"/>
            <a:ext cx="7943850" cy="82746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 –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Defender a vida, enfrentar a exploração</a:t>
            </a:r>
            <a:endParaRPr lang="pt-BR" sz="28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02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838450"/>
            <a:ext cx="7534029" cy="3505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/>
              <a:t>“Tira as sandálias dos teus pés, porque o lugar em que estás é uma terra santa” (</a:t>
            </a:r>
            <a:r>
              <a:rPr lang="pt-BR" sz="3200" dirty="0" err="1"/>
              <a:t>Êx</a:t>
            </a:r>
            <a:r>
              <a:rPr lang="pt-BR" sz="3200" dirty="0"/>
              <a:t> 3, 5</a:t>
            </a:r>
            <a:r>
              <a:rPr lang="pt-BR" sz="3200" dirty="0" smtClean="0"/>
              <a:t>).</a:t>
            </a: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51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1983044"/>
            <a:ext cx="7534029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Papa Francisco, em Porto Maldonado, nos convida a defender esta região ameaçada, para preservá-la e restaurá-la para o bem de todos; ele nos dá esperança em nossas capacidades de construir o bem comum e a </a:t>
            </a:r>
            <a:r>
              <a:rPr lang="pt-BR" sz="2800" dirty="0" smtClean="0"/>
              <a:t>CASA COMUM.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 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7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784764"/>
            <a:ext cx="7534029" cy="3558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b="1" dirty="0"/>
              <a:t>T</a:t>
            </a:r>
            <a:r>
              <a:rPr lang="pt-BR" sz="2800" b="1" dirty="0" smtClean="0"/>
              <a:t>erritório </a:t>
            </a:r>
            <a:r>
              <a:rPr lang="pt-BR" sz="2800" b="1" dirty="0"/>
              <a:t>A</a:t>
            </a:r>
            <a:r>
              <a:rPr lang="pt-BR" sz="2800" b="1" dirty="0" smtClean="0"/>
              <a:t>mazônico</a:t>
            </a:r>
            <a:r>
              <a:rPr lang="pt-BR" sz="2800" dirty="0" smtClean="0"/>
              <a:t> </a:t>
            </a:r>
            <a:r>
              <a:rPr lang="pt-BR" sz="2800" dirty="0"/>
              <a:t>é um lugar teológico a partir do qual se vive a fé, uma fonte de revelação de Deus, um lugar de sabedoria para o planeta, de onde Deus fala. </a:t>
            </a:r>
            <a:endParaRPr lang="pt-BR" sz="2800" dirty="0" smtClean="0"/>
          </a:p>
          <a:p>
            <a:r>
              <a:rPr lang="pt-BR" sz="2800" dirty="0" smtClean="0"/>
              <a:t>Na </a:t>
            </a:r>
            <a:r>
              <a:rPr lang="pt-BR" sz="2800" dirty="0"/>
              <a:t>Amazônia se manifestam as carícias do Deus que se encarna na </a:t>
            </a:r>
            <a:r>
              <a:rPr lang="pt-BR" sz="2800" dirty="0" smtClean="0"/>
              <a:t>história (Parágrafo 19).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8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7703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endParaRPr lang="pt-BR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 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TERRITÓRIO:</a:t>
            </a: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Território, vida e revelação de Deus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78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909455"/>
            <a:ext cx="7534029" cy="3434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 </a:t>
            </a:r>
            <a:r>
              <a:rPr lang="pt-BR" sz="2800" dirty="0"/>
              <a:t>Uma visão contemplativa, atenta e respeitadora dos irmãos e irmãs, e também da </a:t>
            </a:r>
            <a:r>
              <a:rPr lang="pt-BR" sz="2800" dirty="0" smtClean="0"/>
              <a:t>natureza permite </a:t>
            </a:r>
            <a:r>
              <a:rPr lang="pt-BR" sz="2800" dirty="0"/>
              <a:t>que as comunidades amazônicas descubram como tudo está </a:t>
            </a:r>
            <a:r>
              <a:rPr lang="pt-BR" sz="2800" dirty="0" smtClean="0"/>
              <a:t>interligado e  valorizem cada criatura (Parágrafos 20-21).</a:t>
            </a: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8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7703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TERRITÓRIO:</a:t>
            </a: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território onde tudo está  interligado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40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951018"/>
            <a:ext cx="7534029" cy="3392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/>
              <a:t>Em </a:t>
            </a:r>
            <a:r>
              <a:rPr lang="pt-BR" sz="2800" dirty="0" smtClean="0"/>
              <a:t>Puerto Maldonado</a:t>
            </a:r>
            <a:r>
              <a:rPr lang="pt-BR" sz="2800" dirty="0"/>
              <a:t>, o Papa Francisco nos convida a defender esta região ameaçada, a fim de </a:t>
            </a:r>
            <a:r>
              <a:rPr lang="pt-BR" sz="2800" dirty="0" smtClean="0"/>
              <a:t>a preservar </a:t>
            </a:r>
            <a:r>
              <a:rPr lang="pt-BR" sz="2800" dirty="0"/>
              <a:t>e restaurar para o bem de todos, incutindo esperança em nossas capacidades </a:t>
            </a:r>
            <a:r>
              <a:rPr lang="pt-BR" sz="2800" dirty="0" smtClean="0"/>
              <a:t>para construir </a:t>
            </a:r>
            <a:r>
              <a:rPr lang="pt-BR" sz="2800" dirty="0"/>
              <a:t>o bem de todos e a Casa </a:t>
            </a:r>
            <a:r>
              <a:rPr lang="pt-BR" sz="2800" dirty="0" smtClean="0"/>
              <a:t>Comum (Parágrafo 22).</a:t>
            </a: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7703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TERRITÓRIO:</a:t>
            </a: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beleza e a ameaça do território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33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701636"/>
            <a:ext cx="7534029" cy="3642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A </a:t>
            </a:r>
            <a:r>
              <a:rPr lang="pt-BR" sz="2800" dirty="0"/>
              <a:t>Amazônia </a:t>
            </a:r>
            <a:r>
              <a:rPr lang="pt-BR" sz="2800" dirty="0" smtClean="0"/>
              <a:t>tem sido </a:t>
            </a:r>
            <a:r>
              <a:rPr lang="pt-BR" sz="2800" dirty="0"/>
              <a:t>lugar de dor e violência.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Há </a:t>
            </a:r>
            <a:r>
              <a:rPr lang="pt-BR" sz="2800" dirty="0"/>
              <a:t>destruição ambiental, enfermidades e poluição de rios e terras, derrubada e queimada de árvores, perda massiva da biodiversidade, morte de espécies; tudo </a:t>
            </a:r>
            <a:r>
              <a:rPr lang="pt-BR" sz="2800" dirty="0" smtClean="0"/>
              <a:t>isso nos interpela </a:t>
            </a:r>
            <a:r>
              <a:rPr lang="pt-BR" sz="2800" dirty="0"/>
              <a:t>a todos e </a:t>
            </a:r>
            <a:r>
              <a:rPr lang="pt-BR" sz="2800" dirty="0" smtClean="0"/>
              <a:t>todas (Parágrafo 23). 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7703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TERRITÓRIO:</a:t>
            </a:r>
            <a:r>
              <a:rPr lang="pt-BR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beleza e a ameaça do território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56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400300"/>
            <a:ext cx="7534029" cy="3943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A </a:t>
            </a:r>
            <a:r>
              <a:rPr lang="pt-BR" sz="2800" dirty="0"/>
              <a:t>vida das comunidades amazônicas ainda não afetadas pela influência da civilização ocidental se reflete na crença e nos ritos sobre o agir dos espíritos da divindade, chamada de múltiplas maneiras, com e no território, com e em relação à natureza. </a:t>
            </a:r>
            <a:endParaRPr lang="pt-BR" sz="2800" dirty="0" smtClean="0"/>
          </a:p>
          <a:p>
            <a:r>
              <a:rPr lang="pt-BR" sz="2800" dirty="0" smtClean="0"/>
              <a:t>Esta </a:t>
            </a:r>
            <a:r>
              <a:rPr lang="pt-BR" sz="2800" dirty="0"/>
              <a:t>cosmovisão se encontra no mantra de Francisco: </a:t>
            </a:r>
            <a:r>
              <a:rPr lang="pt-BR" sz="2800" i="1" dirty="0"/>
              <a:t>Tudo está </a:t>
            </a:r>
            <a:r>
              <a:rPr lang="pt-BR" sz="2800" i="1" dirty="0" smtClean="0"/>
              <a:t>interligado </a:t>
            </a:r>
            <a:r>
              <a:rPr lang="pt-BR" sz="2800" dirty="0" smtClean="0"/>
              <a:t>(Parágrafo 24)</a:t>
            </a:r>
            <a:r>
              <a:rPr lang="pt-BR" sz="2800" i="1" dirty="0" smtClean="0"/>
              <a:t>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Esperança e do Bem Viver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8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403539"/>
            <a:ext cx="7176278" cy="370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Fundamentação Bíblico Teológica: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/>
              <a:t>Em verdade, em verdade vos asseguro que se o grão de trigo não cair na terra e não morrer, permanecerá ele só; mas se morrer produzirá muito </a:t>
            </a:r>
            <a:r>
              <a:rPr lang="pt-BR" sz="3200" dirty="0" smtClean="0"/>
              <a:t>fruto (João, 12: 24).</a:t>
            </a:r>
            <a:endParaRPr lang="pt-BR" sz="3200" dirty="0"/>
          </a:p>
          <a:p>
            <a:endParaRPr lang="pt-BR" sz="3200" dirty="0"/>
          </a:p>
          <a:p>
            <a:pPr marL="457200" indent="-457200">
              <a:buAutoNum type="arabicPeriod"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591708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202873"/>
            <a:ext cx="7534029" cy="4140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Matar </a:t>
            </a:r>
            <a:r>
              <a:rPr lang="pt-BR" sz="2800" dirty="0"/>
              <a:t>da natureza é abusar dos antepassados, dos irmãos e irmãs, da criação e do Criador, hipotecando o futuro.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Tanto </a:t>
            </a:r>
            <a:r>
              <a:rPr lang="pt-BR" sz="2800" dirty="0"/>
              <a:t>a cosmovisão amazônica como a cristã se encontram em crise pela imposição do mercantilismo, da secularização, da cultura do descarte e da idolatria do dinheiro. </a:t>
            </a:r>
            <a:r>
              <a:rPr lang="pt-BR" sz="2800" dirty="0" smtClean="0"/>
              <a:t>Esta </a:t>
            </a:r>
            <a:r>
              <a:rPr lang="pt-BR" sz="2800" dirty="0"/>
              <a:t>crise afeta sobretudo os jovens e os contextos urbanos, que perdem as sólidas raízes da </a:t>
            </a:r>
            <a:r>
              <a:rPr lang="pt-BR" sz="2800" dirty="0" smtClean="0"/>
              <a:t>tradição (Parágrafos 24-27).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 da Esperança e do Bem Viver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34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628900"/>
            <a:ext cx="7534029" cy="3714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/>
              <a:t>“Eu respondi-te no tempo da graça e socorri-te no dia da salvação” (</a:t>
            </a:r>
            <a:r>
              <a:rPr lang="pt-BR" sz="3200" dirty="0" err="1"/>
              <a:t>Is</a:t>
            </a:r>
            <a:r>
              <a:rPr lang="pt-BR" sz="3200" dirty="0"/>
              <a:t> 49, 8; 2 Cor 6, 2).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23901" y="887040"/>
            <a:ext cx="8248650" cy="9608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III – TEMPO KAIRÓS: tempo de graça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81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000250"/>
            <a:ext cx="7534029" cy="4343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Sínodo da Amazônia é um sinal dos tempos em que o Espírito Santo abre novos caminhos que discernimos por meio de um diálogo recíproco entre todo o Povo de Deus.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Há </a:t>
            </a:r>
            <a:r>
              <a:rPr lang="pt-BR" sz="2800" dirty="0"/>
              <a:t>milhares de anos os povos amazônicos cuidam de sua terra, da água e da floresta, e as preservaram até </a:t>
            </a:r>
            <a:r>
              <a:rPr lang="pt-BR" sz="2800" dirty="0" smtClean="0"/>
              <a:t>hoje.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Os </a:t>
            </a:r>
            <a:r>
              <a:rPr lang="pt-BR" sz="2800" dirty="0"/>
              <a:t>novos caminhos de evangelização serão construídos em diálogo como estas sabedorias </a:t>
            </a:r>
            <a:r>
              <a:rPr lang="pt-BR" sz="2800" dirty="0" smtClean="0"/>
              <a:t>ancestrais (.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7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23901" y="887040"/>
            <a:ext cx="8248650" cy="960809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III – TEMPO KAIRÓS: tempo de graça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54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316473"/>
            <a:ext cx="7534029" cy="4027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Sínodo da Amazônia </a:t>
            </a:r>
            <a:r>
              <a:rPr lang="pt-BR" sz="2800" dirty="0" smtClean="0"/>
              <a:t>é </a:t>
            </a:r>
            <a:r>
              <a:rPr lang="pt-BR" sz="2800" dirty="0"/>
              <a:t>um sinal de esperança para o povo amazônico, uma grande oportunidade para que a Igreja descubra a presença encarnada e ativa de Deus na espiritualidade dos povos originários, nas expressões da religiosidade popular, nas organizações populares que resistem aos grandes projetos e na proposta de uma economia sustentável e </a:t>
            </a:r>
            <a:r>
              <a:rPr lang="pt-BR" sz="2800" dirty="0" smtClean="0"/>
              <a:t>solidária (Parágrafo 30).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749067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TEMPO KAIRÓS: tempo de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interculturação e interculturalidade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48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343150"/>
            <a:ext cx="7534029" cy="4000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diálogo busca a troca, o consenso e a comunicação, os acordos e as alianças, mas sem perder a preocupação com uma sociedade justa, capaz de memória e sem exclusão. </a:t>
            </a: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diálogo tem sempre uma opção preferencial pelos pobres, marginalizados e excluídos.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TEMPO KAIRÓS: tempo de interculturação e interculturalidade</a:t>
            </a:r>
            <a:endParaRPr lang="pt-BR" sz="28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20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495550"/>
            <a:ext cx="7534029" cy="3848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Papa Francisco nos apresenta a necessidade de um novo olhar, que abra caminhos de diálogo que nos ajudem a sair da trilha de autodestruição da crise socioambiental atual.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94175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TEMPO KAIRÓS: tempo de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graves e urgentes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66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495550"/>
            <a:ext cx="7534029" cy="3848099"/>
          </a:xfrm>
        </p:spPr>
        <p:txBody>
          <a:bodyPr>
            <a:noAutofit/>
          </a:bodyPr>
          <a:lstStyle/>
          <a:p>
            <a:r>
              <a:rPr lang="pt-BR" sz="2800" dirty="0"/>
              <a:t>Tanto o acelerado fenômeno da urbanização, como a expansão da fronteira </a:t>
            </a:r>
            <a:r>
              <a:rPr lang="pt-BR" sz="2800" dirty="0" smtClean="0"/>
              <a:t>agrícola, </a:t>
            </a:r>
            <a:r>
              <a:rPr lang="pt-BR" sz="2800" dirty="0"/>
              <a:t>se acrescentam às já mencionadas graves injustiças. </a:t>
            </a:r>
            <a:endParaRPr lang="pt-BR" sz="2800" dirty="0" smtClean="0"/>
          </a:p>
          <a:p>
            <a:r>
              <a:rPr lang="pt-BR" sz="2800" dirty="0" smtClean="0"/>
              <a:t>A </a:t>
            </a:r>
            <a:r>
              <a:rPr lang="pt-BR" sz="2800" dirty="0"/>
              <a:t>exploração da </a:t>
            </a:r>
            <a:r>
              <a:rPr lang="pt-BR" sz="2800" dirty="0" smtClean="0"/>
              <a:t>natureza e </a:t>
            </a:r>
            <a:r>
              <a:rPr lang="pt-BR" sz="2800" dirty="0"/>
              <a:t>dos povos amazônicos (indígenas, mestiços, seringueiros, ribeirinhos e também </a:t>
            </a:r>
            <a:r>
              <a:rPr lang="pt-BR" sz="2800" dirty="0" smtClean="0"/>
              <a:t>aqueles que </a:t>
            </a:r>
            <a:r>
              <a:rPr lang="pt-BR" sz="2800" dirty="0"/>
              <a:t>vivem nas cidades), provoca uma crise de </a:t>
            </a:r>
            <a:r>
              <a:rPr lang="pt-BR" sz="2800" dirty="0" smtClean="0"/>
              <a:t>esperança (Parágrafos 31-32). 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94175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TEMPO KAIRÓS: tempo de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graves e urgentes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02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495550"/>
            <a:ext cx="7534029" cy="3848099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As cidades: </a:t>
            </a:r>
            <a:r>
              <a:rPr lang="pt-BR" sz="2800" dirty="0" smtClean="0"/>
              <a:t>em acelerado crescimento, representam grandes desafios para a Igreja exigindo novas metodologias pastorais e novas formas de presença em contextos marcados pelas desigualdades sociais, políticas e econômicas, pela violência e pela intolerância. 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94175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TEMPO KAIRÓS: tempo de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graves e urgentes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08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133600"/>
            <a:ext cx="7534029" cy="4210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As Migrações:</a:t>
            </a:r>
            <a:r>
              <a:rPr lang="pt-BR" dirty="0" smtClean="0"/>
              <a:t> </a:t>
            </a:r>
            <a:r>
              <a:rPr lang="pt-BR" sz="2800" dirty="0" smtClean="0"/>
              <a:t>eminentemente forçadas,  denunciam </a:t>
            </a:r>
            <a:r>
              <a:rPr lang="pt-BR" sz="2800" dirty="0"/>
              <a:t>as injustiças sociais e econômicas da </a:t>
            </a:r>
            <a:r>
              <a:rPr lang="pt-BR" sz="2800" dirty="0" smtClean="0"/>
              <a:t>Pan-Amazônia. </a:t>
            </a:r>
          </a:p>
          <a:p>
            <a:pPr marL="0" indent="0">
              <a:buNone/>
            </a:pPr>
            <a:r>
              <a:rPr lang="pt-BR" sz="2800" dirty="0" smtClean="0"/>
              <a:t>Historicamente constituíram </a:t>
            </a:r>
            <a:r>
              <a:rPr lang="pt-BR" sz="2800" dirty="0"/>
              <a:t>e ainda constituem parte </a:t>
            </a:r>
            <a:r>
              <a:rPr lang="pt-BR" sz="2800" dirty="0" smtClean="0"/>
              <a:t>significativa da região. </a:t>
            </a:r>
          </a:p>
          <a:p>
            <a:pPr marL="0" indent="0">
              <a:buNone/>
            </a:pPr>
            <a:r>
              <a:rPr lang="pt-BR" sz="2800" dirty="0" smtClean="0"/>
              <a:t>Desafiam a prática </a:t>
            </a:r>
            <a:r>
              <a:rPr lang="pt-BR" sz="2800" dirty="0"/>
              <a:t>solidária </a:t>
            </a:r>
            <a:r>
              <a:rPr lang="pt-BR" sz="2800" dirty="0" smtClean="0"/>
              <a:t>da igreja que </a:t>
            </a:r>
            <a:r>
              <a:rPr lang="pt-BR" sz="2800" dirty="0"/>
              <a:t>não tem poupado esforços para acolher, compartilhar, cuidar e integrar os migrantes e </a:t>
            </a:r>
            <a:r>
              <a:rPr lang="pt-BR" sz="2800" dirty="0" smtClean="0"/>
              <a:t>refugiados, muitos deles indígenas</a:t>
            </a:r>
            <a:r>
              <a:rPr lang="pt-BR" sz="2800" dirty="0"/>
              <a:t>.</a:t>
            </a:r>
            <a:endParaRPr lang="pt-BR" sz="28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8846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TEMPO KAIRÓS: tempo de desafios graves e urgentes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46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7700" y="2286000"/>
            <a:ext cx="817245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Sínodo da Amazônia </a:t>
            </a:r>
            <a:r>
              <a:rPr lang="pt-BR" dirty="0" smtClean="0"/>
              <a:t>é </a:t>
            </a:r>
            <a:r>
              <a:rPr lang="pt-BR" dirty="0"/>
              <a:t>um </a:t>
            </a:r>
            <a:r>
              <a:rPr lang="pt-BR" dirty="0" smtClean="0"/>
              <a:t>sinal de </a:t>
            </a:r>
            <a:r>
              <a:rPr lang="pt-BR" dirty="0"/>
              <a:t>esperança para o povo amazônico e para a humanidade inteira.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Oportunidade </a:t>
            </a:r>
            <a:r>
              <a:rPr lang="pt-BR" dirty="0"/>
              <a:t>para que a Igreja possa descobrir a presença encarnada e ativa de Deus: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nas mais </a:t>
            </a:r>
            <a:r>
              <a:rPr lang="pt-BR" dirty="0"/>
              <a:t>diferentes manifestações da criação;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na </a:t>
            </a:r>
            <a:r>
              <a:rPr lang="pt-BR" dirty="0"/>
              <a:t>espiritualidade dos povos originários;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nas expressões </a:t>
            </a:r>
            <a:r>
              <a:rPr lang="pt-BR" dirty="0"/>
              <a:t>da religiosidade popular;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nas diferenciadas organizações </a:t>
            </a:r>
            <a:r>
              <a:rPr lang="pt-BR" dirty="0"/>
              <a:t>populares que </a:t>
            </a:r>
            <a:r>
              <a:rPr lang="pt-BR" dirty="0" smtClean="0"/>
              <a:t>resistem aos </a:t>
            </a:r>
            <a:r>
              <a:rPr lang="pt-BR" dirty="0"/>
              <a:t>grandes projetos;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 </a:t>
            </a:r>
            <a:r>
              <a:rPr lang="pt-BR" dirty="0"/>
              <a:t>na proposta de uma economia produtiva, sustentável e solidária </a:t>
            </a:r>
            <a:r>
              <a:rPr lang="pt-BR" dirty="0" smtClean="0"/>
              <a:t>que respeita </a:t>
            </a:r>
            <a:r>
              <a:rPr lang="pt-BR" dirty="0"/>
              <a:t>a natureza.</a:t>
            </a:r>
            <a:endParaRPr lang="pt-BR" sz="28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8846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TEMPO KAIRÓS: tempo de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Esperança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3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403539"/>
            <a:ext cx="7176278" cy="370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Documento Mártir: </a:t>
            </a:r>
            <a:r>
              <a:rPr lang="pt-BR" sz="3200" dirty="0" smtClean="0"/>
              <a:t>rascunho </a:t>
            </a:r>
            <a:r>
              <a:rPr lang="pt-BR" sz="3200" dirty="0"/>
              <a:t>para a escrita do terceiro e último </a:t>
            </a:r>
            <a:r>
              <a:rPr lang="pt-BR" sz="3200" dirty="0" smtClean="0"/>
              <a:t>Documento Sinodal, a EXORTAÇÃO APOSTÓLICA </a:t>
            </a:r>
            <a:r>
              <a:rPr lang="pt-BR" sz="3200" dirty="0"/>
              <a:t>que será assinada pelo Papa Francisco com orientações para a caminhada da Igreja na Amazônia. </a:t>
            </a:r>
          </a:p>
          <a:p>
            <a:pPr marL="457200" indent="-457200">
              <a:buAutoNum type="arabicPeriod"/>
            </a:pPr>
            <a:endParaRPr lang="pt-BR" sz="3200" dirty="0"/>
          </a:p>
          <a:p>
            <a:endParaRPr lang="pt-BR" sz="3200" dirty="0"/>
          </a:p>
          <a:p>
            <a:pPr marL="457200" indent="-457200">
              <a:buAutoNum type="arabicPeriod"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4170842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133600"/>
            <a:ext cx="7534029" cy="4210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/>
              <a:t>“Tendes olhos e não vedes, tendes ouvidos e não ouvis” (Mc 8, 18).</a:t>
            </a:r>
            <a:endParaRPr lang="pt-BR" sz="36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8846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30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133600"/>
            <a:ext cx="7534029" cy="4210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As </a:t>
            </a:r>
            <a:r>
              <a:rPr lang="pt-BR" sz="2800" dirty="0"/>
              <a:t>grandes questões da humanidade que surgem na Amazônia não encontrarão soluções na violência ou na imposição, mas por meio do diálogo e da comunicação.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/>
              <a:t>Existe um amplo e necessário campo de diálogo entre as espiritualidades, crenças e religiões </a:t>
            </a:r>
            <a:r>
              <a:rPr lang="pt-BR" sz="2800" dirty="0" smtClean="0"/>
              <a:t>amazônicas (Parágrafo 35 e 37).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8846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DIÁLOGO: novos caminhos de diálogo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35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133600"/>
            <a:ext cx="7534029" cy="4210049"/>
          </a:xfrm>
        </p:spPr>
        <p:txBody>
          <a:bodyPr>
            <a:noAutofit/>
          </a:bodyPr>
          <a:lstStyle/>
          <a:p>
            <a:r>
              <a:rPr lang="pt-BR" sz="3200" dirty="0"/>
              <a:t>Amazônia é um mundo multiétnico, multicultural e </a:t>
            </a:r>
            <a:r>
              <a:rPr lang="pt-BR" sz="3200" dirty="0" err="1"/>
              <a:t>multirreligioso</a:t>
            </a:r>
            <a:r>
              <a:rPr lang="pt-BR" sz="3200" dirty="0"/>
              <a:t> </a:t>
            </a:r>
            <a:r>
              <a:rPr lang="pt-BR" sz="3200" dirty="0" smtClean="0"/>
              <a:t>(</a:t>
            </a:r>
            <a:r>
              <a:rPr lang="pt-BR" sz="3200" dirty="0" err="1" smtClean="0"/>
              <a:t>DAp</a:t>
            </a:r>
            <a:r>
              <a:rPr lang="pt-BR" sz="3200" dirty="0" smtClean="0"/>
              <a:t>. 86</a:t>
            </a:r>
            <a:r>
              <a:rPr lang="pt-BR" sz="3200" dirty="0"/>
              <a:t>), </a:t>
            </a:r>
            <a:r>
              <a:rPr lang="pt-BR" sz="3200" dirty="0" smtClean="0"/>
              <a:t>por isso, a </a:t>
            </a:r>
            <a:r>
              <a:rPr lang="pt-BR" sz="3200" dirty="0"/>
              <a:t>comunicação, e por conseguinte a evangelização, requer encontros </a:t>
            </a:r>
            <a:r>
              <a:rPr lang="pt-BR" sz="3200" dirty="0" smtClean="0"/>
              <a:t>e convivências </a:t>
            </a:r>
            <a:r>
              <a:rPr lang="pt-BR" sz="3200" dirty="0"/>
              <a:t>que favoreçam o </a:t>
            </a:r>
            <a:r>
              <a:rPr lang="pt-BR" sz="3200" dirty="0" smtClean="0"/>
              <a:t>diálogo </a:t>
            </a:r>
            <a:r>
              <a:rPr lang="pt-BR" sz="2800" dirty="0" smtClean="0"/>
              <a:t>(Parágrafo 36).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8846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e Missão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82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133600"/>
            <a:ext cx="7534029" cy="4210049"/>
          </a:xfrm>
        </p:spPr>
        <p:txBody>
          <a:bodyPr>
            <a:noAutofit/>
          </a:bodyPr>
          <a:lstStyle/>
          <a:p>
            <a:r>
              <a:rPr lang="pt-BR" sz="2800" dirty="0"/>
              <a:t>Os principais interlocutores e protagonistas do diálogo são os povos da </a:t>
            </a:r>
            <a:r>
              <a:rPr lang="pt-BR" sz="2800" dirty="0" smtClean="0"/>
              <a:t>Amazônia marcados pelas feridas da colonização. </a:t>
            </a:r>
          </a:p>
          <a:p>
            <a:r>
              <a:rPr lang="pt-BR" sz="2800" dirty="0" smtClean="0"/>
              <a:t>O </a:t>
            </a:r>
            <a:r>
              <a:rPr lang="pt-BR" sz="2800" dirty="0"/>
              <a:t>Papa Francisco pediu “humildemente </a:t>
            </a:r>
            <a:r>
              <a:rPr lang="pt-BR" sz="2800" i="1" dirty="0"/>
              <a:t>perdão</a:t>
            </a:r>
            <a:r>
              <a:rPr lang="pt-BR" sz="2800" dirty="0"/>
              <a:t>, não só pelas </a:t>
            </a:r>
            <a:r>
              <a:rPr lang="pt-BR" sz="2800" dirty="0" smtClean="0"/>
              <a:t>ofensas da </a:t>
            </a:r>
            <a:r>
              <a:rPr lang="pt-BR" sz="2800" dirty="0"/>
              <a:t>própria Igreja, mas também pelos crimes contra os povos </a:t>
            </a:r>
            <a:r>
              <a:rPr lang="pt-BR" sz="2800" dirty="0" smtClean="0"/>
              <a:t>nativos no processo </a:t>
            </a:r>
            <a:r>
              <a:rPr lang="pt-BR" sz="2800" dirty="0" err="1" smtClean="0"/>
              <a:t>colonizatório</a:t>
            </a:r>
            <a:r>
              <a:rPr lang="pt-BR" sz="2800" dirty="0" smtClean="0"/>
              <a:t> (Parágrafo 38).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8846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com os povos amazônicos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10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133600"/>
            <a:ext cx="7534029" cy="4210049"/>
          </a:xfrm>
        </p:spPr>
        <p:txBody>
          <a:bodyPr>
            <a:noAutofit/>
          </a:bodyPr>
          <a:lstStyle/>
          <a:p>
            <a:r>
              <a:rPr lang="pt-BR" sz="2800" dirty="0" smtClean="0"/>
              <a:t>O Diálogo </a:t>
            </a:r>
            <a:r>
              <a:rPr lang="pt-BR" sz="2800" dirty="0"/>
              <a:t>entre as espiritualidades, crenças e </a:t>
            </a:r>
            <a:r>
              <a:rPr lang="pt-BR" sz="2800" dirty="0" smtClean="0"/>
              <a:t>religiões amazônicas exige respeito às diferentes </a:t>
            </a:r>
            <a:r>
              <a:rPr lang="pt-BR" sz="2800" dirty="0"/>
              <a:t>culturas. </a:t>
            </a:r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respeito </a:t>
            </a:r>
            <a:r>
              <a:rPr lang="pt-BR" sz="2800" dirty="0" smtClean="0"/>
              <a:t>não </a:t>
            </a:r>
            <a:r>
              <a:rPr lang="pt-BR" sz="2800" dirty="0"/>
              <a:t>significa relativizar as próprias convicções, </a:t>
            </a:r>
            <a:r>
              <a:rPr lang="pt-BR" sz="2800" dirty="0" smtClean="0"/>
              <a:t>mas, reconhecer outros caminhos de espiritualidade e interculturalidade (Parágrafo 39).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8846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e aprendizagem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6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133600"/>
            <a:ext cx="7534029" cy="4210049"/>
          </a:xfrm>
        </p:spPr>
        <p:txBody>
          <a:bodyPr>
            <a:noAutofit/>
          </a:bodyPr>
          <a:lstStyle/>
          <a:p>
            <a:r>
              <a:rPr lang="pt-BR" sz="2800" dirty="0" smtClean="0"/>
              <a:t>Diálogo a </a:t>
            </a:r>
            <a:r>
              <a:rPr lang="pt-BR" sz="2800" dirty="0"/>
              <a:t>favor da vida </a:t>
            </a:r>
            <a:r>
              <a:rPr lang="pt-BR" sz="2800" dirty="0" smtClean="0"/>
              <a:t>à </a:t>
            </a:r>
            <a:r>
              <a:rPr lang="pt-BR" sz="2800" dirty="0"/>
              <a:t>serviço do “futuro do planeta” (LS, 14), </a:t>
            </a:r>
            <a:r>
              <a:rPr lang="pt-BR" sz="2800" dirty="0" smtClean="0"/>
              <a:t>da transformação </a:t>
            </a:r>
            <a:r>
              <a:rPr lang="pt-BR" sz="2800" dirty="0"/>
              <a:t>de mentalidades estreitas, da conversão de corações endurecidos e </a:t>
            </a:r>
            <a:r>
              <a:rPr lang="pt-BR" sz="2800" dirty="0" smtClean="0"/>
              <a:t>da partilha </a:t>
            </a:r>
            <a:r>
              <a:rPr lang="pt-BR" sz="2800" dirty="0"/>
              <a:t>de verdades com a humanidade inteira.</a:t>
            </a:r>
            <a:r>
              <a:rPr lang="pt-BR" sz="2800" dirty="0" smtClean="0"/>
              <a:t> (Parágrafo 40).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8846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e aprendizagem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20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1670743"/>
            <a:ext cx="7534029" cy="4792402"/>
          </a:xfrm>
        </p:spPr>
        <p:txBody>
          <a:bodyPr>
            <a:noAutofit/>
          </a:bodyPr>
          <a:lstStyle/>
          <a:p>
            <a:r>
              <a:rPr lang="pt-BR" sz="2800" dirty="0"/>
              <a:t>Uma Igreja profética é aquela que ouve os gritos e cantos de dor e de </a:t>
            </a:r>
            <a:r>
              <a:rPr lang="pt-BR" sz="2800" dirty="0" smtClean="0"/>
              <a:t>júbilo, que </a:t>
            </a:r>
            <a:r>
              <a:rPr lang="pt-BR" sz="2800" dirty="0"/>
              <a:t>dialoga, que sabe </a:t>
            </a:r>
            <a:r>
              <a:rPr lang="pt-BR" sz="2800" dirty="0" smtClean="0"/>
              <a:t>se posicionar, a partir </a:t>
            </a:r>
            <a:r>
              <a:rPr lang="pt-BR" sz="2800" dirty="0"/>
              <a:t>de uma opção pelos pobres e de seu testemunho de vida, busca propostas concretas </a:t>
            </a:r>
            <a:r>
              <a:rPr lang="pt-BR" sz="2800" dirty="0" smtClean="0"/>
              <a:t>a favor </a:t>
            </a:r>
            <a:r>
              <a:rPr lang="pt-BR" sz="2800" dirty="0"/>
              <a:t>de uma ecologia integral. </a:t>
            </a:r>
            <a:endParaRPr lang="pt-BR" sz="2800" dirty="0" smtClean="0"/>
          </a:p>
          <a:p>
            <a:r>
              <a:rPr lang="pt-BR" sz="2800" dirty="0" smtClean="0"/>
              <a:t>Uma </a:t>
            </a:r>
            <a:r>
              <a:rPr lang="pt-BR" sz="2800" dirty="0"/>
              <a:t>Igreja com capacidade de discernimento e </a:t>
            </a:r>
            <a:r>
              <a:rPr lang="pt-BR" sz="2800" dirty="0" smtClean="0"/>
              <a:t>audácia face </a:t>
            </a:r>
            <a:r>
              <a:rPr lang="pt-BR" sz="2800" dirty="0"/>
              <a:t>aos atropelos dos povos e à destruição de seus territórios, que responda sem </a:t>
            </a:r>
            <a:r>
              <a:rPr lang="pt-BR" sz="2800" dirty="0" smtClean="0"/>
              <a:t>demora ao </a:t>
            </a:r>
            <a:r>
              <a:rPr lang="pt-BR" sz="2800" dirty="0"/>
              <a:t>clamor da terra e dos pobres</a:t>
            </a:r>
            <a:r>
              <a:rPr lang="pt-BR" sz="2800" dirty="0" smtClean="0"/>
              <a:t> (Parágrafos 41-42).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 smtClean="0"/>
              <a:t>Laboris</a:t>
            </a:r>
            <a:r>
              <a:rPr lang="pt-BR" sz="3200" i="1" dirty="0" smtClean="0"/>
              <a:t> 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0"/>
            <a:ext cx="7176277" cy="884609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VOZ DA AMAZÔNIA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e resistência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674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410691"/>
            <a:ext cx="7534029" cy="3932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 </a:t>
            </a:r>
            <a:r>
              <a:rPr lang="pt-BR" sz="3200" dirty="0"/>
              <a:t>“Proponho que nos detenhamos agora a </a:t>
            </a:r>
            <a:r>
              <a:rPr lang="pt-BR" sz="3200" dirty="0" smtClean="0"/>
              <a:t>refletir sobre </a:t>
            </a:r>
            <a:r>
              <a:rPr lang="pt-BR" sz="3200" dirty="0"/>
              <a:t>os diferentes elementos de uma ecologia integral</a:t>
            </a:r>
            <a:r>
              <a:rPr lang="pt-BR" sz="3200" dirty="0" smtClean="0"/>
              <a:t>... ambiental</a:t>
            </a:r>
            <a:r>
              <a:rPr lang="pt-BR" sz="3200" dirty="0"/>
              <a:t>, econômica e social” (LS, 137-138).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68927" y="803802"/>
            <a:ext cx="8188037" cy="879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68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8" y="2433667"/>
            <a:ext cx="7736652" cy="3909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/>
              <a:t>A</a:t>
            </a:r>
            <a:r>
              <a:rPr lang="pt-BR" sz="2800" dirty="0" smtClean="0"/>
              <a:t>tentados </a:t>
            </a:r>
            <a:r>
              <a:rPr lang="pt-BR" sz="2800" dirty="0"/>
              <a:t>contra a vida </a:t>
            </a:r>
            <a:r>
              <a:rPr lang="pt-BR" sz="2800" dirty="0" smtClean="0"/>
              <a:t>no território amazônico;</a:t>
            </a:r>
          </a:p>
          <a:p>
            <a:pPr marL="0" indent="0">
              <a:buNone/>
            </a:pPr>
            <a:r>
              <a:rPr lang="pt-BR" sz="2800" dirty="0" smtClean="0"/>
              <a:t>A agressão </a:t>
            </a:r>
            <a:r>
              <a:rPr lang="pt-BR" sz="2800" dirty="0"/>
              <a:t>contra </a:t>
            </a:r>
            <a:r>
              <a:rPr lang="pt-BR" sz="2800" dirty="0" smtClean="0"/>
              <a:t>a </a:t>
            </a:r>
            <a:r>
              <a:rPr lang="pt-BR" sz="2800" dirty="0"/>
              <a:t>“Mãe Terra” e contra </a:t>
            </a:r>
            <a:r>
              <a:rPr lang="pt-BR" sz="2800" dirty="0" smtClean="0"/>
              <a:t>seus habitantes </a:t>
            </a:r>
            <a:r>
              <a:rPr lang="pt-BR" sz="2800" dirty="0"/>
              <a:t>ameaça sua subsistência, sua cultura e sua espiritualidade.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Afeta </a:t>
            </a:r>
            <a:r>
              <a:rPr lang="pt-BR" sz="2800" dirty="0"/>
              <a:t>também </a:t>
            </a:r>
            <a:r>
              <a:rPr lang="pt-BR" sz="2800" dirty="0" smtClean="0"/>
              <a:t>a vida </a:t>
            </a:r>
            <a:r>
              <a:rPr lang="pt-BR" sz="2800" dirty="0"/>
              <a:t>da humanidade inteira, de modo particular a dos pobres, dos excluídos, </a:t>
            </a:r>
            <a:r>
              <a:rPr lang="pt-BR" sz="2800" dirty="0" smtClean="0"/>
              <a:t>dos marginalizados </a:t>
            </a:r>
            <a:r>
              <a:rPr lang="pt-BR" sz="2800" dirty="0"/>
              <a:t>e dos perseguidos.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A </a:t>
            </a:r>
            <a:r>
              <a:rPr lang="pt-BR" sz="2800" dirty="0"/>
              <a:t>situação atual exige urgentemente uma </a:t>
            </a:r>
            <a:r>
              <a:rPr lang="pt-BR" sz="2800" dirty="0" smtClean="0"/>
              <a:t>conversão ecológica integral (Parágrafo 44).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823421" y="880464"/>
            <a:ext cx="8188037" cy="879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clamores da terra e dos pobres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72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68928" y="2446821"/>
            <a:ext cx="7736652" cy="3896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/>
              <a:t>“O pecado manifesta-se hoje, com toda a sua força de destruição […] nas várias formas </a:t>
            </a:r>
            <a:r>
              <a:rPr lang="pt-BR" sz="2800" dirty="0" smtClean="0"/>
              <a:t>de violência </a:t>
            </a:r>
            <a:r>
              <a:rPr lang="pt-BR" sz="2800" dirty="0"/>
              <a:t>e abuso, no abandono dos mais frágeis, nos ataques contra a natureza” (LS, 66).</a:t>
            </a:r>
          </a:p>
          <a:p>
            <a:pPr marL="0" indent="0">
              <a:buNone/>
            </a:pPr>
            <a:r>
              <a:rPr lang="pt-BR" sz="2800" b="1" dirty="0"/>
              <a:t>O clamor </a:t>
            </a:r>
            <a:r>
              <a:rPr lang="pt-BR" sz="2800" b="1" dirty="0" smtClean="0"/>
              <a:t>amazônico</a:t>
            </a:r>
          </a:p>
          <a:p>
            <a:pPr marL="0" indent="0">
              <a:buNone/>
            </a:pPr>
            <a:r>
              <a:rPr lang="pt-BR" sz="2800" dirty="0" smtClean="0"/>
              <a:t>“Provavelmente</a:t>
            </a:r>
            <a:r>
              <a:rPr lang="pt-BR" sz="2800" dirty="0"/>
              <a:t>, nunca os povos originários amazônicos estiveram tão ameaçados nos </a:t>
            </a:r>
            <a:r>
              <a:rPr lang="pt-BR" sz="2800" dirty="0" smtClean="0"/>
              <a:t>seus territórios </a:t>
            </a:r>
            <a:r>
              <a:rPr lang="pt-BR" sz="2800" dirty="0"/>
              <a:t>como o estão agora” </a:t>
            </a:r>
            <a:r>
              <a:rPr lang="pt-BR" sz="2800" dirty="0" smtClean="0"/>
              <a:t>(Para Francisco) Parágrafo 45.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68927" y="887041"/>
            <a:ext cx="8188037" cy="879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3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28700" y="1883408"/>
            <a:ext cx="7476878" cy="48031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dirty="0" smtClean="0"/>
              <a:t>O </a:t>
            </a:r>
            <a:r>
              <a:rPr lang="pt-BR" sz="3200" b="1" i="1" dirty="0" err="1" smtClean="0"/>
              <a:t>Insrumentum</a:t>
            </a:r>
            <a:r>
              <a:rPr lang="pt-BR" sz="3200" b="1" i="1" dirty="0" smtClean="0"/>
              <a:t> </a:t>
            </a:r>
            <a:r>
              <a:rPr lang="pt-BR" sz="3200" b="1" i="1" dirty="0" err="1" smtClean="0"/>
              <a:t>Laboris</a:t>
            </a:r>
            <a:r>
              <a:rPr lang="pt-BR" sz="3200" b="1" dirty="0" smtClean="0"/>
              <a:t>  </a:t>
            </a:r>
            <a:r>
              <a:rPr lang="pt-BR" sz="3200" dirty="0" smtClean="0"/>
              <a:t>é uma</a:t>
            </a:r>
            <a:r>
              <a:rPr lang="pt-BR" sz="3200" b="1" dirty="0" smtClean="0"/>
              <a:t> </a:t>
            </a:r>
            <a:r>
              <a:rPr lang="pt-BR" sz="3200" dirty="0"/>
              <a:t>“</a:t>
            </a:r>
            <a:r>
              <a:rPr lang="pt-BR" sz="3200" b="1" i="1" dirty="0" smtClean="0"/>
              <a:t>Lineamenta</a:t>
            </a:r>
            <a:r>
              <a:rPr lang="pt-BR" sz="3200" dirty="0" smtClean="0"/>
              <a:t>” que </a:t>
            </a:r>
            <a:r>
              <a:rPr lang="pt-BR" sz="3200" dirty="0"/>
              <a:t>apresenta as </a:t>
            </a:r>
            <a:r>
              <a:rPr lang="pt-BR" sz="3200" b="1" dirty="0"/>
              <a:t>linhas principais</a:t>
            </a:r>
            <a:r>
              <a:rPr lang="pt-BR" sz="3200" dirty="0"/>
              <a:t> do tema do Sínodo escrito com a contribuição de todo o Povo de Deus reunido nas </a:t>
            </a:r>
            <a:r>
              <a:rPr lang="pt-BR" sz="3200" dirty="0" smtClean="0"/>
              <a:t>comunidades, nas rodas de conversa, nos fóruns e seminários e nas Assembleias </a:t>
            </a:r>
            <a:r>
              <a:rPr lang="pt-BR" sz="3200" dirty="0"/>
              <a:t>Sinodais </a:t>
            </a:r>
            <a:r>
              <a:rPr lang="pt-BR" sz="3200" dirty="0" smtClean="0"/>
              <a:t>Territoriais.</a:t>
            </a:r>
            <a:endParaRPr lang="pt-BR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3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0" y="119790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793781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3329270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119746"/>
            <a:ext cx="7534029" cy="4468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 </a:t>
            </a:r>
            <a:r>
              <a:rPr lang="pt-BR" sz="2800" dirty="0"/>
              <a:t>A Amazônia está sendo disputada por várias frentes.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Uma </a:t>
            </a:r>
            <a:r>
              <a:rPr lang="pt-BR" sz="2800" dirty="0"/>
              <a:t>responde aos grandes interesses econômicos, ávidos por petróleo, gás, madeira, ouro, monoculturas agroindustriais.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Outra </a:t>
            </a:r>
            <a:r>
              <a:rPr lang="pt-BR" sz="2800" dirty="0"/>
              <a:t>é o </a:t>
            </a:r>
            <a:r>
              <a:rPr lang="pt-BR" sz="2800" dirty="0" err="1"/>
              <a:t>conservacionismo</a:t>
            </a:r>
            <a:r>
              <a:rPr lang="pt-BR" sz="2800" dirty="0"/>
              <a:t> ecológico que se preocupa com a natureza, mas ignora os povos amazônicos.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/>
              <a:t>Ambas </a:t>
            </a:r>
            <a:r>
              <a:rPr lang="pt-BR" sz="2800" dirty="0"/>
              <a:t>produzem feridas na terra e em seus povos </a:t>
            </a:r>
            <a:r>
              <a:rPr lang="pt-BR" sz="2800" dirty="0" smtClean="0"/>
              <a:t>(Parágrafo 45).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68927" y="887041"/>
            <a:ext cx="8188037" cy="879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82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618509"/>
            <a:ext cx="7534029" cy="3969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Somos </a:t>
            </a:r>
            <a:r>
              <a:rPr lang="pt-BR" sz="2800" dirty="0"/>
              <a:t>afetados pelos </a:t>
            </a:r>
            <a:r>
              <a:rPr lang="pt-BR" sz="2800" dirty="0" smtClean="0"/>
              <a:t>madeireiros, criadores </a:t>
            </a:r>
            <a:r>
              <a:rPr lang="pt-BR" sz="2800" dirty="0"/>
              <a:t>de gado e outros terceiros.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Ameaçados </a:t>
            </a:r>
            <a:r>
              <a:rPr lang="pt-BR" sz="2800" dirty="0"/>
              <a:t>por agentes econômicos </a:t>
            </a:r>
            <a:r>
              <a:rPr lang="pt-BR" sz="2800" dirty="0" smtClean="0"/>
              <a:t>que implementam </a:t>
            </a:r>
            <a:r>
              <a:rPr lang="pt-BR" sz="2800" dirty="0"/>
              <a:t>um modelo alheio em nossos territórios. As empresas madeireiras entram </a:t>
            </a:r>
            <a:r>
              <a:rPr lang="pt-BR" sz="2800" dirty="0" smtClean="0"/>
              <a:t>o território </a:t>
            </a:r>
            <a:r>
              <a:rPr lang="pt-BR" sz="2800" dirty="0"/>
              <a:t>para explorar a </a:t>
            </a:r>
            <a:r>
              <a:rPr lang="pt-BR" sz="2800" dirty="0" smtClean="0"/>
              <a:t>floresta (ESCUTA SINODAL).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68927" y="887041"/>
            <a:ext cx="8188037" cy="879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03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535382"/>
            <a:ext cx="7534029" cy="4052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Nós </a:t>
            </a:r>
            <a:r>
              <a:rPr lang="pt-BR" dirty="0"/>
              <a:t>cuidamos da floresta para nossos filhos, dispomos </a:t>
            </a:r>
            <a:r>
              <a:rPr lang="pt-BR" dirty="0" smtClean="0"/>
              <a:t>de carne</a:t>
            </a:r>
            <a:r>
              <a:rPr lang="pt-BR" dirty="0"/>
              <a:t>, pesca, remédios </a:t>
            </a:r>
            <a:r>
              <a:rPr lang="pt-BR" dirty="0" smtClean="0"/>
              <a:t>naturais, </a:t>
            </a:r>
            <a:r>
              <a:rPr lang="pt-BR" dirty="0"/>
              <a:t>árvores frutíferas [...]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construção de hidrelétricas e </a:t>
            </a:r>
            <a:r>
              <a:rPr lang="pt-BR" dirty="0" smtClean="0"/>
              <a:t>o projeto </a:t>
            </a:r>
            <a:r>
              <a:rPr lang="pt-BR" dirty="0"/>
              <a:t>de hidrovias têm impacto sobre o rio e sobre os territórios </a:t>
            </a:r>
            <a:r>
              <a:rPr lang="pt-BR" dirty="0" smtClean="0"/>
              <a:t>[...] Somos </a:t>
            </a:r>
            <a:r>
              <a:rPr lang="pt-BR" dirty="0"/>
              <a:t>una região </a:t>
            </a:r>
            <a:r>
              <a:rPr lang="pt-BR" dirty="0" smtClean="0"/>
              <a:t>de territórios </a:t>
            </a:r>
            <a:r>
              <a:rPr lang="pt-BR" dirty="0"/>
              <a:t>roubados</a:t>
            </a:r>
            <a:r>
              <a:rPr lang="pt-BR" dirty="0" smtClean="0"/>
              <a:t>” ESCUTA SINODAL (Parágrafo 45).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68927" y="887041"/>
            <a:ext cx="8188037" cy="879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251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286000"/>
            <a:ext cx="7534029" cy="4301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A</a:t>
            </a:r>
            <a:r>
              <a:rPr lang="pt-BR" dirty="0" smtClean="0"/>
              <a:t> </a:t>
            </a:r>
            <a:r>
              <a:rPr lang="pt-BR" b="1" dirty="0" smtClean="0"/>
              <a:t>ESCUTA SINODAL</a:t>
            </a:r>
            <a:r>
              <a:rPr lang="pt-BR" dirty="0" smtClean="0"/>
              <a:t> revela: </a:t>
            </a:r>
          </a:p>
          <a:p>
            <a:pPr marL="457200" indent="-457200"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falta de reconhecimento, demarcação e titulação dos </a:t>
            </a:r>
            <a:r>
              <a:rPr lang="pt-BR" dirty="0" smtClean="0"/>
              <a:t>territórios indígenas</a:t>
            </a:r>
            <a:r>
              <a:rPr lang="pt-BR" dirty="0"/>
              <a:t>, que fazem parte integral de suas vidas; </a:t>
            </a:r>
            <a:endParaRPr lang="pt-BR" dirty="0" smtClean="0"/>
          </a:p>
          <a:p>
            <a:pPr marL="457200" indent="-457200"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invasão dos grandes </a:t>
            </a:r>
            <a:r>
              <a:rPr lang="pt-BR" dirty="0" smtClean="0"/>
              <a:t>projetos chamados </a:t>
            </a:r>
            <a:r>
              <a:rPr lang="pt-BR" dirty="0"/>
              <a:t>de “desenvolvimento”, mas que na realidade destroem territórios e povos </a:t>
            </a:r>
            <a:r>
              <a:rPr lang="pt-BR" dirty="0" smtClean="0"/>
              <a:t>(hidroelétricas</a:t>
            </a:r>
            <a:r>
              <a:rPr lang="pt-BR" dirty="0"/>
              <a:t>, </a:t>
            </a:r>
            <a:r>
              <a:rPr lang="pt-BR" dirty="0" smtClean="0"/>
              <a:t>mineração, legal </a:t>
            </a:r>
            <a:r>
              <a:rPr lang="pt-BR" dirty="0"/>
              <a:t>e </a:t>
            </a:r>
            <a:r>
              <a:rPr lang="pt-BR" dirty="0" smtClean="0"/>
              <a:t>ilegal, associada </a:t>
            </a:r>
            <a:r>
              <a:rPr lang="pt-BR" dirty="0"/>
              <a:t>aos </a:t>
            </a:r>
            <a:r>
              <a:rPr lang="pt-BR" dirty="0" smtClean="0"/>
              <a:t>garimpos</a:t>
            </a:r>
            <a:r>
              <a:rPr lang="pt-BR" i="1" dirty="0" smtClean="0"/>
              <a:t> </a:t>
            </a:r>
            <a:r>
              <a:rPr lang="pt-BR" dirty="0" smtClean="0"/>
              <a:t>ilegais, hidrovias </a:t>
            </a:r>
            <a:r>
              <a:rPr lang="pt-BR" dirty="0"/>
              <a:t>que ameaçam os principais afluentes do </a:t>
            </a:r>
            <a:r>
              <a:rPr lang="pt-BR" dirty="0" smtClean="0"/>
              <a:t>Rio Amazonas, exploração de gás e petróleo, </a:t>
            </a:r>
            <a:r>
              <a:rPr lang="pt-BR" dirty="0"/>
              <a:t>atividades pecuárias, desmatamento</a:t>
            </a:r>
            <a:r>
              <a:rPr lang="pt-BR" dirty="0" smtClean="0"/>
              <a:t>, monocultura</a:t>
            </a:r>
            <a:r>
              <a:rPr lang="pt-BR" dirty="0"/>
              <a:t>, agroindústria e </a:t>
            </a:r>
            <a:r>
              <a:rPr lang="pt-BR" dirty="0" smtClean="0"/>
              <a:t>grilagem de terras...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68927" y="887041"/>
            <a:ext cx="8188037" cy="879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331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202873"/>
            <a:ext cx="7534029" cy="4384963"/>
          </a:xfrm>
        </p:spPr>
        <p:txBody>
          <a:bodyPr>
            <a:noAutofit/>
          </a:bodyPr>
          <a:lstStyle/>
          <a:p>
            <a:r>
              <a:rPr lang="pt-BR" sz="2800" dirty="0" smtClean="0"/>
              <a:t>A </a:t>
            </a:r>
            <a:r>
              <a:rPr lang="pt-BR" sz="2800" b="1" dirty="0" smtClean="0"/>
              <a:t>ESCUTA SINODAL</a:t>
            </a:r>
            <a:r>
              <a:rPr lang="pt-BR" sz="2800" dirty="0" smtClean="0"/>
              <a:t> revela:</a:t>
            </a:r>
          </a:p>
          <a:p>
            <a:pPr marL="0" indent="0">
              <a:buNone/>
            </a:pPr>
            <a:r>
              <a:rPr lang="pt-BR" sz="2800" dirty="0" smtClean="0"/>
              <a:t>c</a:t>
            </a:r>
            <a:r>
              <a:rPr lang="pt-BR" sz="2800" dirty="0"/>
              <a:t>) a contaminação </a:t>
            </a:r>
            <a:r>
              <a:rPr lang="pt-BR" sz="2800" dirty="0" smtClean="0"/>
              <a:t>dos </a:t>
            </a:r>
            <a:r>
              <a:rPr lang="pt-BR" sz="2800" dirty="0"/>
              <a:t>rios, </a:t>
            </a:r>
            <a:r>
              <a:rPr lang="pt-BR" sz="2800" dirty="0" smtClean="0"/>
              <a:t>do ar</a:t>
            </a:r>
            <a:r>
              <a:rPr lang="pt-BR" sz="2800" dirty="0"/>
              <a:t>, de </a:t>
            </a:r>
            <a:r>
              <a:rPr lang="pt-BR" sz="2800" dirty="0" smtClean="0"/>
              <a:t>dos </a:t>
            </a:r>
            <a:r>
              <a:rPr lang="pt-BR" sz="2800" dirty="0"/>
              <a:t>solos, </a:t>
            </a:r>
            <a:r>
              <a:rPr lang="pt-BR" sz="2800" dirty="0" smtClean="0"/>
              <a:t>das </a:t>
            </a:r>
            <a:r>
              <a:rPr lang="pt-BR" sz="2800" dirty="0"/>
              <a:t>florestas e a deterioração </a:t>
            </a:r>
            <a:r>
              <a:rPr lang="pt-BR" sz="2800" dirty="0" smtClean="0"/>
              <a:t>da </a:t>
            </a:r>
            <a:r>
              <a:rPr lang="pt-BR" sz="2800" dirty="0"/>
              <a:t>qualidade de vida, culturas </a:t>
            </a:r>
            <a:r>
              <a:rPr lang="pt-BR" sz="2800" dirty="0" smtClean="0"/>
              <a:t>e espiritualidades.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Muitos destes projetos destrutivos, em nome do progresso são </a:t>
            </a:r>
            <a:r>
              <a:rPr lang="pt-BR" sz="2800" dirty="0" smtClean="0"/>
              <a:t>apoiados pelos </a:t>
            </a:r>
            <a:r>
              <a:rPr lang="pt-BR" sz="2800" dirty="0"/>
              <a:t>governos locais, nacionais e estrangeiros</a:t>
            </a:r>
            <a:r>
              <a:rPr lang="pt-BR" sz="2800" dirty="0" smtClean="0"/>
              <a:t> (Parágrafo 46).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68927" y="887041"/>
            <a:ext cx="8188037" cy="879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277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202873"/>
            <a:ext cx="7534029" cy="4384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Uma verdadeira abordagem </a:t>
            </a:r>
            <a:r>
              <a:rPr lang="pt-BR" sz="2800" dirty="0"/>
              <a:t>ecológica sempre se torna uma abordagem social, que deve integrar a </a:t>
            </a:r>
            <a:r>
              <a:rPr lang="pt-BR" sz="2800" dirty="0" smtClean="0"/>
              <a:t>justiça nos </a:t>
            </a:r>
            <a:r>
              <a:rPr lang="pt-BR" sz="2800" dirty="0"/>
              <a:t>debates sobre o meio ambiente, para ouvir tanto o clamor da terra como o clamor </a:t>
            </a:r>
            <a:r>
              <a:rPr lang="pt-BR" sz="2800" dirty="0" smtClean="0"/>
              <a:t>dos pobres</a:t>
            </a:r>
            <a:r>
              <a:rPr lang="pt-BR" sz="2800" dirty="0"/>
              <a:t>” (LS, 49). </a:t>
            </a: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É </a:t>
            </a:r>
            <a:r>
              <a:rPr lang="pt-BR" sz="2800" dirty="0"/>
              <a:t>a isto que o Papa Francisco chama ecologia integral</a:t>
            </a:r>
            <a:r>
              <a:rPr lang="pt-BR" sz="2800" dirty="0" smtClean="0"/>
              <a:t> (Parágrafo 46).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768927" y="887041"/>
            <a:ext cx="8188037" cy="8794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208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1983043"/>
            <a:ext cx="7534029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 Nós, </a:t>
            </a:r>
            <a:r>
              <a:rPr lang="pt-BR" sz="2800" dirty="0"/>
              <a:t>seres humanos somos parte dos ecossistemas que facilitam as relações geradoras de vida para nosso planeta, por isso é essencial o cuidado com estes ecossistemas.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E </a:t>
            </a:r>
            <a:r>
              <a:rPr lang="pt-BR" sz="2800" dirty="0"/>
              <a:t>é fundamental para promover a dignidade da pessoa humana, o bem comum da humanidade e o cuidado </a:t>
            </a:r>
            <a:r>
              <a:rPr lang="pt-BR" sz="2800" dirty="0" smtClean="0"/>
              <a:t>ambiental (Parágrafo 47) . 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664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90600" y="2514600"/>
            <a:ext cx="7514979" cy="3829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Ecologia integral na Amazônia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Para promover </a:t>
            </a:r>
            <a:r>
              <a:rPr lang="pt-BR" dirty="0"/>
              <a:t>uma ecologia integral na vida de todos os dias da Amazônia, </a:t>
            </a:r>
            <a:r>
              <a:rPr lang="pt-BR" dirty="0" smtClean="0"/>
              <a:t>é preciso </a:t>
            </a:r>
            <a:r>
              <a:rPr lang="pt-BR" dirty="0"/>
              <a:t>compreender também a noção de justiça e comunicação </a:t>
            </a:r>
            <a:r>
              <a:rPr lang="pt-BR" dirty="0" err="1"/>
              <a:t>intergeracional</a:t>
            </a:r>
            <a:r>
              <a:rPr lang="pt-BR" dirty="0"/>
              <a:t>, que </a:t>
            </a:r>
            <a:r>
              <a:rPr lang="pt-BR" dirty="0" smtClean="0"/>
              <a:t>inclui a </a:t>
            </a:r>
            <a:r>
              <a:rPr lang="pt-BR" dirty="0"/>
              <a:t>transmissão da experiência ancestral, cosmologias, espiritualidades e teologias dos </a:t>
            </a:r>
            <a:r>
              <a:rPr lang="pt-BR" dirty="0" smtClean="0"/>
              <a:t>povos indígenas</a:t>
            </a:r>
            <a:r>
              <a:rPr lang="pt-BR" dirty="0"/>
              <a:t>, em volta do cuidado da Casa </a:t>
            </a:r>
            <a:r>
              <a:rPr lang="pt-BR" dirty="0" smtClean="0"/>
              <a:t>Comum (ESCUTA SINODAL) Parágrafos 52-52)</a:t>
            </a: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1045668"/>
          </a:xfrm>
        </p:spPr>
        <p:txBody>
          <a:bodyPr>
            <a:noAutofit/>
          </a:bodyPr>
          <a:lstStyle/>
          <a:p>
            <a:r>
              <a:rPr lang="pt-BR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pobres</a:t>
            </a: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13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90600" y="2410690"/>
            <a:ext cx="7514979" cy="3932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Não à destruição da Amazônia</a:t>
            </a:r>
          </a:p>
          <a:p>
            <a:pPr marL="0" indent="0">
              <a:buNone/>
            </a:pPr>
            <a:r>
              <a:rPr lang="pt-BR" sz="2800" dirty="0" smtClean="0"/>
              <a:t>A criminalização das lideranças nos conflitos socioambientais tem sido recorrente na Pan-Amazônia e representa uma grave violação aos Direitos Humanos.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Atualmente a Amazônia é a região onde mais ocorrem conflitos e mortes por conflitos agrários e socioambientais no mundo.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1045668"/>
          </a:xfrm>
        </p:spPr>
        <p:txBody>
          <a:bodyPr>
            <a:noAutofit/>
          </a:bodyPr>
          <a:lstStyle/>
          <a:p>
            <a:r>
              <a:rPr lang="pt-BR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pobres</a:t>
            </a: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957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286000"/>
            <a:ext cx="7534029" cy="4057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Não à destruição da Amazônia</a:t>
            </a:r>
          </a:p>
          <a:p>
            <a:pPr marL="0" indent="0">
              <a:buNone/>
            </a:pPr>
            <a:r>
              <a:rPr lang="pt-BR" sz="2800" dirty="0" smtClean="0"/>
              <a:t>Os </a:t>
            </a:r>
            <a:r>
              <a:rPr lang="pt-BR" sz="2800" dirty="0"/>
              <a:t>estados </a:t>
            </a:r>
            <a:r>
              <a:rPr lang="pt-BR" sz="2800" dirty="0" smtClean="0"/>
              <a:t>têm se recusado realizar  </a:t>
            </a:r>
            <a:r>
              <a:rPr lang="pt-BR" sz="2800" dirty="0"/>
              <a:t>consulta prévia aos grupos </a:t>
            </a:r>
            <a:r>
              <a:rPr lang="pt-BR" sz="2800" dirty="0" smtClean="0"/>
              <a:t>indígenas, ribeirinhos e quilombolas para </a:t>
            </a:r>
            <a:r>
              <a:rPr lang="pt-BR" sz="2800" dirty="0"/>
              <a:t>concessões e contratos de exploração territorial, </a:t>
            </a:r>
            <a:r>
              <a:rPr lang="pt-BR" sz="2800" dirty="0" smtClean="0"/>
              <a:t>violando a Convenção 169 da </a:t>
            </a:r>
            <a:r>
              <a:rPr lang="pt-BR" sz="2800" dirty="0"/>
              <a:t>Organização Internacional do </a:t>
            </a:r>
            <a:r>
              <a:rPr lang="pt-BR" sz="2800" dirty="0" smtClean="0"/>
              <a:t>Trabalho. </a:t>
            </a:r>
          </a:p>
          <a:p>
            <a:pPr marL="0" indent="0">
              <a:buNone/>
            </a:pPr>
            <a:r>
              <a:rPr lang="pt-BR" sz="2800" dirty="0" smtClean="0"/>
              <a:t>Isso tem permitido a invasão criminosa dos territórios por madeireiras e garimpos clandestinos (Parágrafo 52-53).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9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403539"/>
            <a:ext cx="7176278" cy="3707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>“Com </a:t>
            </a:r>
            <a:r>
              <a:rPr lang="pt-BR" sz="3200" dirty="0"/>
              <a:t>certeza, esse evento eclesial iluminará não apenas a Igreja da Amazônia com seus povos, mas também toda a Igreja </a:t>
            </a:r>
            <a:r>
              <a:rPr lang="pt-BR" sz="3200" dirty="0" smtClean="0"/>
              <a:t>universal” (Papa Francisco)</a:t>
            </a:r>
            <a:endParaRPr lang="pt-BR" sz="3200" dirty="0"/>
          </a:p>
          <a:p>
            <a:endParaRPr lang="pt-BR" sz="3200" dirty="0"/>
          </a:p>
          <a:p>
            <a:pPr marL="457200" indent="-457200">
              <a:buAutoNum type="arabicPeriod"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26066263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1983044"/>
            <a:ext cx="7734300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Os poderosos usam estratégias covardes para desestruturar as comunidades indígenas: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invasão de seus territórios;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deslocamento forçado;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</a:t>
            </a:r>
            <a:r>
              <a:rPr lang="pt-BR" sz="2800" dirty="0" smtClean="0"/>
              <a:t>irculação de drogas e bebidas alcoólicas;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</a:t>
            </a:r>
            <a:r>
              <a:rPr lang="pt-BR" sz="2800" dirty="0" smtClean="0"/>
              <a:t>sedução </a:t>
            </a:r>
            <a:r>
              <a:rPr lang="pt-BR" sz="2800" dirty="0"/>
              <a:t>do </a:t>
            </a:r>
            <a:r>
              <a:rPr lang="pt-BR" sz="2800" dirty="0" smtClean="0"/>
              <a:t>dinheiro (subornos </a:t>
            </a:r>
            <a:r>
              <a:rPr lang="pt-BR" sz="2800" dirty="0"/>
              <a:t>e </a:t>
            </a:r>
            <a:r>
              <a:rPr lang="pt-BR" sz="2800" dirty="0" smtClean="0"/>
              <a:t>corrupção)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d</a:t>
            </a:r>
            <a:r>
              <a:rPr lang="pt-BR" sz="2800" dirty="0" smtClean="0"/>
              <a:t>estruição da cultura tradicional;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</a:t>
            </a:r>
            <a:r>
              <a:rPr lang="pt-BR" sz="2800" dirty="0" smtClean="0"/>
              <a:t>ntrodução da cultura do descarte, especialmente entre os jovens (Parágrafos 54-56).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pobres</a:t>
            </a: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33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2202873"/>
            <a:ext cx="7734300" cy="4140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extermínio da floresta tropical  </a:t>
            </a:r>
            <a:r>
              <a:rPr lang="pt-BR" sz="2800" dirty="0" smtClean="0"/>
              <a:t>com derrubadas e incêndios (MADEIREIRAS) e </a:t>
            </a:r>
            <a:r>
              <a:rPr lang="pt-BR" sz="2800" dirty="0"/>
              <a:t>expansão da fronteira agrícola </a:t>
            </a:r>
            <a:r>
              <a:rPr lang="pt-BR" sz="2800" dirty="0" smtClean="0"/>
              <a:t>causam mudanças climáticas em todo planeta.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 Floresta Amazônica produz , espalha (através dos RIOS </a:t>
            </a:r>
            <a:r>
              <a:rPr lang="pt-BR" sz="2800" dirty="0"/>
              <a:t>VOADORES) </a:t>
            </a:r>
            <a:r>
              <a:rPr lang="pt-BR" sz="2800" dirty="0" smtClean="0"/>
              <a:t> e regula as chuvas em outras regiões do Brasil e nos países vizinhos.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Sem a Floresta, a Amazônia vira deserto e ocorrem secas ou inundações em outras </a:t>
            </a:r>
            <a:r>
              <a:rPr lang="pt-BR" sz="2800" dirty="0"/>
              <a:t>regiões (Parágrafos 54-56). </a:t>
            </a: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8927" y="1724668"/>
            <a:ext cx="54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Capítulo I - DESTRUIÇÃO EXTRATIVISTA PREDATÓRIA</a:t>
            </a:r>
            <a:endParaRPr lang="pt-BR" sz="4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899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550" y="1983044"/>
            <a:ext cx="7734300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DESAFIOS</a:t>
            </a:r>
          </a:p>
          <a:p>
            <a:pPr marL="514350" indent="-514350">
              <a:buAutoNum type="arabicParenR"/>
            </a:pPr>
            <a:r>
              <a:rPr lang="pt-BR" sz="2800" dirty="0" smtClean="0"/>
              <a:t>Reconhecer que os Povos </a:t>
            </a:r>
            <a:r>
              <a:rPr lang="pt-BR" sz="2800" dirty="0"/>
              <a:t>O</a:t>
            </a:r>
            <a:r>
              <a:rPr lang="pt-BR" sz="2800" dirty="0" smtClean="0"/>
              <a:t>riginários</a:t>
            </a:r>
            <a:r>
              <a:rPr lang="pt-BR" sz="2800" dirty="0"/>
              <a:t>, há milhares de anos, </a:t>
            </a:r>
            <a:r>
              <a:rPr lang="pt-BR" sz="2800" dirty="0" smtClean="0"/>
              <a:t>CUIDAM e CULTIVAM Amazônia sem destruí-la;</a:t>
            </a:r>
            <a:r>
              <a:rPr lang="pt-BR" sz="2800" dirty="0"/>
              <a:t> </a:t>
            </a:r>
            <a:endParaRPr lang="pt-BR" sz="2800" dirty="0" smtClean="0"/>
          </a:p>
          <a:p>
            <a:pPr marL="514350" indent="-514350">
              <a:buAutoNum type="arabicParenR"/>
            </a:pPr>
            <a:r>
              <a:rPr lang="pt-BR" sz="2800" dirty="0" smtClean="0"/>
              <a:t>É parte </a:t>
            </a:r>
            <a:r>
              <a:rPr lang="pt-BR" sz="2800" dirty="0"/>
              <a:t>da missão da Igreja o cuidado com a Casa </a:t>
            </a:r>
            <a:r>
              <a:rPr lang="pt-BR" sz="2800" dirty="0" smtClean="0"/>
              <a:t>Comum;</a:t>
            </a:r>
            <a:r>
              <a:rPr lang="pt-BR" sz="2800" dirty="0"/>
              <a:t> </a:t>
            </a:r>
            <a:endParaRPr lang="pt-BR" sz="2800" dirty="0" smtClean="0"/>
          </a:p>
          <a:p>
            <a:pPr marL="514350" indent="-514350">
              <a:buAutoNum type="arabicParenR"/>
            </a:pPr>
            <a:r>
              <a:rPr lang="pt-BR" sz="2800" dirty="0" smtClean="0"/>
              <a:t>Criar Programas </a:t>
            </a:r>
            <a:r>
              <a:rPr lang="pt-BR" sz="2800" dirty="0"/>
              <a:t>de </a:t>
            </a:r>
            <a:r>
              <a:rPr lang="pt-BR" sz="2800" dirty="0" smtClean="0"/>
              <a:t>Formação sobre </a:t>
            </a:r>
            <a:r>
              <a:rPr lang="pt-BR" sz="2800" dirty="0"/>
              <a:t>o cuidado com a Casa </a:t>
            </a:r>
            <a:r>
              <a:rPr lang="pt-BR" sz="2800" dirty="0" smtClean="0"/>
              <a:t>Comum; </a:t>
            </a:r>
            <a:endParaRPr lang="pt-BR" sz="2800" dirty="0"/>
          </a:p>
          <a:p>
            <a:pPr marL="514350" indent="-514350">
              <a:buAutoNum type="arabicParenR"/>
            </a:pPr>
            <a:r>
              <a:rPr lang="pt-BR" sz="2800" dirty="0" smtClean="0"/>
              <a:t>Denunciar </a:t>
            </a:r>
            <a:r>
              <a:rPr lang="pt-BR" sz="2800" dirty="0"/>
              <a:t>a violação dos direitos humanos e a </a:t>
            </a:r>
            <a:r>
              <a:rPr lang="pt-BR" sz="2800" dirty="0" smtClean="0"/>
              <a:t>exploração capitalista da Amazônia.</a:t>
            </a: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340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2306782"/>
            <a:ext cx="8001000" cy="4031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 smtClean="0"/>
              <a:t> </a:t>
            </a:r>
            <a:r>
              <a:rPr lang="pt-BR" sz="2600" b="1" dirty="0" smtClean="0"/>
              <a:t>Capítulo II - Povos Indígenas em Isolamento Voluntário (PIAV)</a:t>
            </a:r>
          </a:p>
          <a:p>
            <a:pPr marL="0" indent="0">
              <a:buNone/>
            </a:pPr>
            <a:endParaRPr lang="pt-BR" sz="26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 smtClean="0"/>
              <a:t>Existem </a:t>
            </a:r>
            <a:r>
              <a:rPr lang="pt-BR" sz="2600" dirty="0"/>
              <a:t>entre 110 e 130 distintos Povos Indígenas em Isolamento Voluntário ou Povos </a:t>
            </a:r>
            <a:r>
              <a:rPr lang="pt-BR" sz="2600" dirty="0" smtClean="0"/>
              <a:t>Livres;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 smtClean="0"/>
              <a:t>Vivem à </a:t>
            </a:r>
            <a:r>
              <a:rPr lang="pt-BR" sz="2600" dirty="0"/>
              <a:t>margem da sociedade ou em contato esporádico com </a:t>
            </a:r>
            <a:r>
              <a:rPr lang="pt-BR" sz="2600" dirty="0" smtClean="0"/>
              <a:t>ela...</a:t>
            </a:r>
            <a:endParaRPr lang="pt-BR" sz="2600" dirty="0"/>
          </a:p>
          <a:p>
            <a:pPr marL="0" indent="0">
              <a:buNone/>
            </a:pPr>
            <a:endParaRPr lang="pt-BR" sz="2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400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808018"/>
            <a:ext cx="8001000" cy="4530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 smtClean="0"/>
              <a:t> </a:t>
            </a:r>
            <a:r>
              <a:rPr lang="pt-BR" sz="2600" b="1" dirty="0" smtClean="0"/>
              <a:t>Capítulo II - Povos Indígenas em Isolamento Voluntário (PIAV)</a:t>
            </a:r>
          </a:p>
          <a:p>
            <a:pPr marL="0" indent="0">
              <a:buNone/>
            </a:pPr>
            <a:r>
              <a:rPr lang="pt-BR" sz="2600" b="1" dirty="0" smtClean="0"/>
              <a:t> </a:t>
            </a:r>
            <a:r>
              <a:rPr lang="pt-BR" sz="2600" dirty="0" smtClean="0"/>
              <a:t>São os </a:t>
            </a:r>
            <a:r>
              <a:rPr lang="pt-BR" sz="2600" dirty="0"/>
              <a:t>mais vulneráveis entre os </a:t>
            </a:r>
            <a:r>
              <a:rPr lang="pt-BR" sz="2600" dirty="0" smtClean="0"/>
              <a:t>vulneráveis.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 smtClean="0"/>
              <a:t>Não </a:t>
            </a:r>
            <a:r>
              <a:rPr lang="pt-BR" sz="2600" dirty="0"/>
              <a:t>conhecemos seus nomes próprios, idiomas ou </a:t>
            </a:r>
            <a:r>
              <a:rPr lang="pt-BR" sz="2600" dirty="0" smtClean="0"/>
              <a:t>culturas;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600" dirty="0"/>
              <a:t>I</a:t>
            </a:r>
            <a:r>
              <a:rPr lang="pt-BR" sz="2600" dirty="0" smtClean="0"/>
              <a:t>solaram-se </a:t>
            </a:r>
            <a:r>
              <a:rPr lang="pt-BR" sz="2600" dirty="0"/>
              <a:t>por terem sofrido traumas </a:t>
            </a:r>
            <a:r>
              <a:rPr lang="pt-BR" sz="2600" dirty="0" smtClean="0"/>
              <a:t>anteriores ou foram </a:t>
            </a:r>
            <a:r>
              <a:rPr lang="pt-BR" sz="2600" dirty="0"/>
              <a:t>violentamente forçados </a:t>
            </a:r>
            <a:r>
              <a:rPr lang="pt-BR" sz="2600" dirty="0" smtClean="0"/>
              <a:t>ao isolamento.</a:t>
            </a:r>
          </a:p>
          <a:p>
            <a:pPr marL="0" indent="0">
              <a:buNone/>
            </a:pPr>
            <a:r>
              <a:rPr lang="pt-BR" sz="2600" dirty="0" smtClean="0"/>
              <a:t>(Parágrafos 57-61)</a:t>
            </a:r>
            <a:endParaRPr lang="pt-BR" sz="2600" dirty="0"/>
          </a:p>
          <a:p>
            <a:pPr marL="0" indent="0">
              <a:buNone/>
            </a:pPr>
            <a:endParaRPr lang="pt-BR" sz="2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643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2140527"/>
            <a:ext cx="8001000" cy="4203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/>
              <a:t>Capítulo II - Povos Indígenas em Isolamento Voluntário (PIAV)</a:t>
            </a:r>
          </a:p>
          <a:p>
            <a:pPr marL="0" indent="0">
              <a:buNone/>
            </a:pPr>
            <a:endParaRPr lang="pt-BR" sz="2600" b="1" dirty="0" smtClean="0"/>
          </a:p>
          <a:p>
            <a:pPr marL="0" indent="0">
              <a:buNone/>
            </a:pPr>
            <a:r>
              <a:rPr lang="pt-BR" sz="2600" dirty="0"/>
              <a:t>S</a:t>
            </a:r>
            <a:r>
              <a:rPr lang="pt-BR" sz="2600" dirty="0" smtClean="0"/>
              <a:t>ão </a:t>
            </a:r>
            <a:r>
              <a:rPr lang="pt-BR" sz="2600" dirty="0"/>
              <a:t>vulneráveis diante das ameaças provenientes dos setores da agroindústria </a:t>
            </a:r>
            <a:r>
              <a:rPr lang="pt-BR" sz="2600" dirty="0" smtClean="0"/>
              <a:t>dos garimpos clandestinos e das madeireiras ilegais. </a:t>
            </a:r>
          </a:p>
          <a:p>
            <a:pPr marL="0" indent="0">
              <a:buNone/>
            </a:pPr>
            <a:r>
              <a:rPr lang="pt-BR" sz="2600" dirty="0" smtClean="0"/>
              <a:t>São </a:t>
            </a:r>
            <a:r>
              <a:rPr lang="pt-BR" sz="2600" dirty="0"/>
              <a:t>vítimas do narcotráfico, dos megaprojetos de </a:t>
            </a:r>
            <a:r>
              <a:rPr lang="pt-BR" sz="2600" dirty="0" smtClean="0"/>
              <a:t>infraestrutura (hidrelétricas </a:t>
            </a:r>
            <a:r>
              <a:rPr lang="pt-BR" sz="2600" dirty="0"/>
              <a:t>e rodovias </a:t>
            </a:r>
            <a:r>
              <a:rPr lang="pt-BR" sz="2600" dirty="0" smtClean="0"/>
              <a:t>internacionais) e das </a:t>
            </a:r>
            <a:r>
              <a:rPr lang="pt-BR" sz="2600" dirty="0"/>
              <a:t>atividades ilegais vinculadas ao modelo de desenvolvimento </a:t>
            </a:r>
            <a:r>
              <a:rPr lang="pt-BR" sz="2600" dirty="0" smtClean="0"/>
              <a:t>extrativista </a:t>
            </a:r>
            <a:r>
              <a:rPr lang="pt-BR" sz="2600" dirty="0"/>
              <a:t>comercial (Parágrafos 57-61).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sz="2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947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2473036"/>
            <a:ext cx="8001000" cy="387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Capítulo III -  MIGRAÇÃO</a:t>
            </a:r>
          </a:p>
          <a:p>
            <a:r>
              <a:rPr lang="pt-BR" dirty="0"/>
              <a:t>“</a:t>
            </a:r>
            <a:r>
              <a:rPr lang="pt-BR" i="1" dirty="0"/>
              <a:t>Meu pai era um arameu errante...</a:t>
            </a:r>
            <a:r>
              <a:rPr lang="pt-BR" dirty="0"/>
              <a:t>” (</a:t>
            </a:r>
            <a:r>
              <a:rPr lang="pt-BR" i="1" dirty="0" err="1"/>
              <a:t>Dt</a:t>
            </a:r>
            <a:r>
              <a:rPr lang="pt-BR" i="1" dirty="0"/>
              <a:t> </a:t>
            </a:r>
            <a:r>
              <a:rPr lang="pt-BR" dirty="0"/>
              <a:t>26, 5).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Povos </a:t>
            </a:r>
            <a:r>
              <a:rPr lang="pt-BR" b="1" dirty="0"/>
              <a:t>amazônicos em saída</a:t>
            </a:r>
            <a:endParaRPr lang="pt-BR" sz="2800" b="1" dirty="0" smtClean="0"/>
          </a:p>
          <a:p>
            <a:r>
              <a:rPr lang="pt-BR" sz="2800" dirty="0"/>
              <a:t>A Amazônia figura entre as regiões da América Latina com maior mobilidade interna e internacional. </a:t>
            </a:r>
            <a:endParaRPr lang="pt-BR" sz="28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551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2473036"/>
            <a:ext cx="8001000" cy="387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Capítulo III -  MIGRAÇÃO</a:t>
            </a:r>
          </a:p>
          <a:p>
            <a:pPr marL="0" indent="0">
              <a:buNone/>
            </a:pPr>
            <a:r>
              <a:rPr lang="pt-BR" b="1" dirty="0" smtClean="0"/>
              <a:t>Povos </a:t>
            </a:r>
            <a:r>
              <a:rPr lang="pt-BR" b="1" dirty="0"/>
              <a:t>amazônicos em saída</a:t>
            </a:r>
            <a:endParaRPr lang="pt-BR" sz="2800" b="1" dirty="0" smtClean="0"/>
          </a:p>
          <a:p>
            <a:r>
              <a:rPr lang="pt-BR" sz="2800" dirty="0" smtClean="0"/>
              <a:t>Existem </a:t>
            </a:r>
            <a:r>
              <a:rPr lang="pt-BR" sz="2800" dirty="0"/>
              <a:t>causas sociopolíticas, climáticas, de perseguição étnica e </a:t>
            </a:r>
            <a:r>
              <a:rPr lang="pt-BR" sz="2800" dirty="0" smtClean="0"/>
              <a:t>econômicas para as migrações. </a:t>
            </a:r>
          </a:p>
          <a:p>
            <a:r>
              <a:rPr lang="pt-BR" sz="2800" dirty="0" smtClean="0"/>
              <a:t>São provocadas, </a:t>
            </a:r>
            <a:r>
              <a:rPr lang="pt-BR" sz="2800" dirty="0"/>
              <a:t>em sua maioria, pelos megaprojetos e empresas extrativistas. </a:t>
            </a:r>
            <a:endParaRPr lang="pt-BR" sz="2800" dirty="0" smtClean="0"/>
          </a:p>
          <a:p>
            <a:r>
              <a:rPr lang="pt-BR" sz="2800" dirty="0" smtClean="0"/>
              <a:t>A Amazônia se </a:t>
            </a:r>
            <a:r>
              <a:rPr lang="pt-BR" sz="2800" dirty="0"/>
              <a:t>converteu de fato em um corredor migratório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370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Capítulo III -  </a:t>
            </a:r>
            <a:r>
              <a:rPr lang="pt-BR" sz="2800" b="1" dirty="0" smtClean="0"/>
              <a:t>MIGRAÇÃO - Consequências das migrações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3200" dirty="0" smtClean="0"/>
              <a:t>As migrações desassistidas </a:t>
            </a:r>
            <a:r>
              <a:rPr lang="pt-BR" sz="3200" dirty="0"/>
              <a:t>política e pastoralmente, </a:t>
            </a:r>
            <a:r>
              <a:rPr lang="pt-BR" sz="3200" dirty="0" smtClean="0"/>
              <a:t>contribuem </a:t>
            </a:r>
            <a:r>
              <a:rPr lang="pt-BR" sz="3200" dirty="0"/>
              <a:t>para a desestabilização social das </a:t>
            </a:r>
            <a:r>
              <a:rPr lang="pt-BR" sz="3200" dirty="0" smtClean="0"/>
              <a:t>comunidades;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026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Capítulo III -  </a:t>
            </a:r>
            <a:r>
              <a:rPr lang="pt-BR" sz="2800" b="1" dirty="0" smtClean="0"/>
              <a:t>MIGRAÇÃO - Consequências </a:t>
            </a:r>
            <a:r>
              <a:rPr lang="pt-BR" sz="2800" b="1" dirty="0"/>
              <a:t>das migrações</a:t>
            </a:r>
            <a:endParaRPr lang="pt-BR" sz="2800" b="1" dirty="0" smtClean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dirty="0" smtClean="0"/>
              <a:t>As </a:t>
            </a:r>
            <a:r>
              <a:rPr lang="pt-BR" sz="2800" dirty="0"/>
              <a:t>cidades da região, que recebem </a:t>
            </a:r>
            <a:r>
              <a:rPr lang="pt-BR" sz="2800" dirty="0" smtClean="0"/>
              <a:t>grande </a:t>
            </a:r>
            <a:r>
              <a:rPr lang="pt-BR" sz="2800" dirty="0"/>
              <a:t>número de </a:t>
            </a:r>
            <a:r>
              <a:rPr lang="pt-BR" sz="2800" dirty="0" smtClean="0"/>
              <a:t>migrantes</a:t>
            </a:r>
            <a:r>
              <a:rPr lang="pt-BR" sz="2800" dirty="0"/>
              <a:t>, não conseguem proporcionar os serviços básicos de que </a:t>
            </a:r>
            <a:r>
              <a:rPr lang="pt-BR" sz="2800" dirty="0" smtClean="0"/>
              <a:t>necessitam</a:t>
            </a:r>
            <a:r>
              <a:rPr lang="pt-BR" sz="2800" dirty="0"/>
              <a:t>. </a:t>
            </a:r>
            <a:endParaRPr lang="pt-BR" sz="2800" dirty="0" smtClean="0"/>
          </a:p>
          <a:p>
            <a:r>
              <a:rPr lang="pt-BR" sz="2800" dirty="0" smtClean="0"/>
              <a:t>Há muitos migrantes vivendo nas ruas </a:t>
            </a:r>
            <a:r>
              <a:rPr lang="pt-BR" sz="2800" dirty="0"/>
              <a:t>sem trabalho, sem comida e sem </a:t>
            </a:r>
            <a:r>
              <a:rPr lang="pt-BR" sz="2800" dirty="0" smtClean="0"/>
              <a:t>teto</a:t>
            </a:r>
          </a:p>
          <a:p>
            <a:pPr marL="0" indent="0">
              <a:buNone/>
            </a:pPr>
            <a:r>
              <a:rPr lang="pt-BR" sz="2800" dirty="0" smtClean="0"/>
              <a:t>(Parágrafos 63-68). 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4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065249"/>
            <a:ext cx="7176278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/>
              <a:t>3) </a:t>
            </a:r>
            <a:r>
              <a:rPr lang="pt-BR" sz="3200" dirty="0" smtClean="0"/>
              <a:t>O </a:t>
            </a:r>
            <a:r>
              <a:rPr lang="pt-BR" sz="3200" b="1" i="1" dirty="0" err="1" smtClean="0"/>
              <a:t>Instrumentum</a:t>
            </a:r>
            <a:r>
              <a:rPr lang="pt-BR" sz="3200" b="1" i="1" dirty="0" smtClean="0"/>
              <a:t> </a:t>
            </a:r>
            <a:r>
              <a:rPr lang="pt-BR" sz="3200" b="1" i="1" dirty="0" err="1" smtClean="0"/>
              <a:t>Laboris</a:t>
            </a:r>
            <a:r>
              <a:rPr lang="pt-BR" sz="3200" i="1" dirty="0" smtClean="0"/>
              <a:t> </a:t>
            </a:r>
            <a:r>
              <a:rPr lang="pt-BR" sz="3200" dirty="0" smtClean="0"/>
              <a:t>reuniu todas as vozes que vieram do </a:t>
            </a:r>
            <a:r>
              <a:rPr lang="pt-BR" sz="3200" dirty="0"/>
              <a:t>campo e das cidades, das florestas e dos rios, de todos os </a:t>
            </a:r>
            <a:r>
              <a:rPr lang="pt-BR" sz="3200" dirty="0" smtClean="0"/>
              <a:t>lugares, clamando </a:t>
            </a:r>
            <a:r>
              <a:rPr lang="pt-BR" sz="3200" dirty="0"/>
              <a:t>justiça, direitos, paz, educação, saúde, segurança e todas as dimensões que perpassam a condição humana intermediada pela natureza ameaçada nesta grande Amazônia.</a:t>
            </a:r>
          </a:p>
          <a:p>
            <a:endParaRPr lang="pt-BR" sz="3200" dirty="0"/>
          </a:p>
          <a:p>
            <a:pPr marL="457200" indent="-457200">
              <a:buAutoNum type="arabicPeriod"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28474364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Capítulo III -  </a:t>
            </a:r>
            <a:r>
              <a:rPr lang="pt-BR" sz="2800" b="1" dirty="0" smtClean="0"/>
              <a:t>MIGRAÇÃO - Consequências </a:t>
            </a:r>
            <a:r>
              <a:rPr lang="pt-BR" sz="2800" b="1" dirty="0"/>
              <a:t>das migrações</a:t>
            </a:r>
            <a:endParaRPr lang="pt-BR" sz="2800" b="1" dirty="0" smtClean="0"/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dirty="0"/>
              <a:t>Em </a:t>
            </a:r>
            <a:r>
              <a:rPr lang="pt-BR" dirty="0" smtClean="0"/>
              <a:t>muitas regiões </a:t>
            </a:r>
            <a:r>
              <a:rPr lang="pt-BR" dirty="0"/>
              <a:t>da Amazônia, estes jovens são vítimas do tráfico de drogas, do tráfico de </a:t>
            </a:r>
            <a:r>
              <a:rPr lang="pt-BR" dirty="0" smtClean="0"/>
              <a:t>pessoas ou </a:t>
            </a:r>
            <a:r>
              <a:rPr lang="pt-BR" dirty="0"/>
              <a:t>da prostituição (masculina e feminina).</a:t>
            </a:r>
            <a:r>
              <a:rPr lang="pt-BR" sz="2800" dirty="0" smtClean="0"/>
              <a:t>(Parágrafos 63-68). 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439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Capítulo III -  </a:t>
            </a:r>
            <a:r>
              <a:rPr lang="pt-BR" sz="2800" b="1" dirty="0" smtClean="0"/>
              <a:t>MIGRAÇÃO - Consequências </a:t>
            </a:r>
            <a:r>
              <a:rPr lang="pt-BR" sz="2800" b="1" dirty="0"/>
              <a:t>das migrações</a:t>
            </a:r>
            <a:endParaRPr lang="pt-BR" sz="2800" b="1" dirty="0" smtClean="0"/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dirty="0"/>
              <a:t>A omissão dos governos para implementar políticas públicas de qualidade no interior</a:t>
            </a:r>
            <a:r>
              <a:rPr lang="pt-BR" dirty="0" smtClean="0"/>
              <a:t>, principalmente </a:t>
            </a:r>
            <a:r>
              <a:rPr lang="pt-BR" dirty="0"/>
              <a:t>na educação e saúde, permite que este processo de mobilidade cresça </a:t>
            </a:r>
            <a:r>
              <a:rPr lang="pt-BR" dirty="0" smtClean="0"/>
              <a:t>cada vez </a:t>
            </a:r>
            <a:r>
              <a:rPr lang="pt-BR" dirty="0"/>
              <a:t>mais. </a:t>
            </a:r>
            <a:endParaRPr lang="pt-BR" dirty="0" smtClean="0"/>
          </a:p>
          <a:p>
            <a:r>
              <a:rPr lang="pt-BR" dirty="0" smtClean="0"/>
              <a:t>A tem feito o possível para atender, acolher e integrar os migrantes. Entretanto, há vazios </a:t>
            </a:r>
            <a:r>
              <a:rPr lang="pt-BR" dirty="0"/>
              <a:t>pastorais que devem </a:t>
            </a:r>
            <a:r>
              <a:rPr lang="pt-BR" dirty="0" smtClean="0"/>
              <a:t>ser preenchidos </a:t>
            </a:r>
            <a:r>
              <a:rPr lang="pt-BR" sz="2800" dirty="0" smtClean="0"/>
              <a:t>(Parágrafos 63-68). 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45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Capítulo IV -</a:t>
            </a:r>
            <a:r>
              <a:rPr lang="pt-BR" sz="2800" dirty="0" smtClean="0"/>
              <a:t> </a:t>
            </a:r>
            <a:r>
              <a:rPr lang="pt-BR" sz="2800" b="1" dirty="0" smtClean="0"/>
              <a:t>URBANIZAÇÃO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/>
              <a:t>“A cidade dá origem a uma espécie de ambivalência permanente porque, ao mesmo </a:t>
            </a:r>
            <a:r>
              <a:rPr lang="pt-BR" sz="2800" dirty="0" smtClean="0"/>
              <a:t>tempo que </a:t>
            </a:r>
            <a:r>
              <a:rPr lang="pt-BR" sz="2800" dirty="0"/>
              <a:t>oferece aos seus habitantes infinitas possibilidades, interpõe também </a:t>
            </a:r>
            <a:r>
              <a:rPr lang="pt-BR" sz="2800" dirty="0" smtClean="0"/>
              <a:t>numerosas dificuldades </a:t>
            </a:r>
            <a:r>
              <a:rPr lang="pt-BR" sz="2800" dirty="0"/>
              <a:t>ao pleno desenvolvimento da vida de muitos” (EG, 74</a:t>
            </a:r>
            <a:r>
              <a:rPr lang="pt-BR" sz="2800" dirty="0" smtClean="0"/>
              <a:t>).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411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/>
              <a:t>Capítulo IV -</a:t>
            </a:r>
            <a:r>
              <a:rPr lang="pt-BR" sz="2800" dirty="0" smtClean="0"/>
              <a:t> </a:t>
            </a:r>
            <a:r>
              <a:rPr lang="pt-BR" sz="2800" b="1" dirty="0" smtClean="0"/>
              <a:t>URBANIZAÇÃO</a:t>
            </a:r>
          </a:p>
          <a:p>
            <a:pPr marL="0" indent="0">
              <a:buNone/>
            </a:pPr>
            <a:r>
              <a:rPr lang="pt-BR" sz="2800" b="1" dirty="0"/>
              <a:t>Urbanização da Amazônia</a:t>
            </a:r>
            <a:endParaRPr lang="pt-BR" sz="3200" b="1" dirty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A </a:t>
            </a:r>
            <a:r>
              <a:rPr lang="pt-BR" sz="2800" dirty="0"/>
              <a:t>população urbana da Amazônia aumentou exponencialmente.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/>
              <a:t>E</a:t>
            </a:r>
            <a:r>
              <a:rPr lang="pt-BR" sz="2800" dirty="0" smtClean="0"/>
              <a:t>ntre </a:t>
            </a:r>
            <a:r>
              <a:rPr lang="pt-BR" sz="2800" dirty="0"/>
              <a:t>70 e 80% da população mora nas cidades, carecendo de infraestrutura e recursos públicos necessários para atender às necessidades da vida urbana.</a:t>
            </a:r>
          </a:p>
          <a:p>
            <a:pPr marL="0" indent="0">
              <a:buNone/>
            </a:pPr>
            <a:endParaRPr lang="pt-BR" sz="28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555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Capítulo IV -</a:t>
            </a:r>
            <a:r>
              <a:rPr lang="pt-BR" sz="2800" dirty="0" smtClean="0"/>
              <a:t> </a:t>
            </a:r>
            <a:r>
              <a:rPr lang="pt-BR" sz="2800" b="1" dirty="0" smtClean="0"/>
              <a:t>URBANIZAÇÃO</a:t>
            </a:r>
          </a:p>
          <a:p>
            <a:pPr marL="0" indent="0">
              <a:buNone/>
            </a:pPr>
            <a:r>
              <a:rPr lang="pt-BR" sz="2800" b="1" dirty="0"/>
              <a:t>Urbanização da </a:t>
            </a:r>
            <a:r>
              <a:rPr lang="pt-BR" sz="2800" b="1" dirty="0" smtClean="0"/>
              <a:t>Amazônia</a:t>
            </a:r>
          </a:p>
          <a:p>
            <a:pPr marL="0" indent="0">
              <a:buNone/>
            </a:pPr>
            <a:endParaRPr lang="pt-BR" sz="3200" b="1" dirty="0"/>
          </a:p>
          <a:p>
            <a:r>
              <a:rPr lang="pt-BR" sz="2800" dirty="0" smtClean="0"/>
              <a:t>A </a:t>
            </a:r>
            <a:r>
              <a:rPr lang="pt-BR" sz="2800" dirty="0"/>
              <a:t>urbanização modifica hábitos, costumes e formas tradicionais de viver</a:t>
            </a:r>
            <a:r>
              <a:rPr lang="pt-BR" sz="2800" dirty="0" smtClean="0"/>
              <a:t>. </a:t>
            </a:r>
          </a:p>
          <a:p>
            <a:r>
              <a:rPr lang="pt-BR" sz="2800" dirty="0" smtClean="0"/>
              <a:t>A </a:t>
            </a:r>
            <a:r>
              <a:rPr lang="pt-BR" sz="2800" dirty="0"/>
              <a:t>cultura, a religião, a família, a educação, o emprego e outros aspectos da vida mudam rapidamente para responder aos novos apelos da cidade.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243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-</a:t>
            </a:r>
            <a:r>
              <a:rPr lang="pt-BR" dirty="0" smtClean="0"/>
              <a:t> </a:t>
            </a:r>
            <a:r>
              <a:rPr lang="pt-BR" b="1" dirty="0" smtClean="0"/>
              <a:t>URBANIZAÇÃO</a:t>
            </a:r>
          </a:p>
          <a:p>
            <a:pPr marL="0" indent="0">
              <a:buNone/>
            </a:pPr>
            <a:r>
              <a:rPr lang="pt-BR" b="1" dirty="0"/>
              <a:t>Urbanização da Amazônia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introdução da Amazônia no mercado globalizado produziu mais exclusão e a urbanização da pobreza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urbanização acelerada vem aumentando a violência, o abuso </a:t>
            </a:r>
            <a:r>
              <a:rPr lang="pt-BR" dirty="0"/>
              <a:t>e exploração </a:t>
            </a:r>
            <a:r>
              <a:rPr lang="pt-BR" dirty="0" smtClean="0"/>
              <a:t>sexual, o tráfico </a:t>
            </a:r>
            <a:r>
              <a:rPr lang="pt-BR" dirty="0"/>
              <a:t>de armas e consumo de </a:t>
            </a:r>
            <a:r>
              <a:rPr lang="pt-BR" dirty="0" smtClean="0"/>
              <a:t>drogas, a desestruturação familiar, os conflitos </a:t>
            </a:r>
            <a:r>
              <a:rPr lang="pt-BR" dirty="0"/>
              <a:t>culturais e </a:t>
            </a:r>
            <a:r>
              <a:rPr lang="pt-BR" dirty="0" smtClean="0"/>
              <a:t>a falta </a:t>
            </a:r>
            <a:r>
              <a:rPr lang="pt-BR" dirty="0"/>
              <a:t>de sentido da </a:t>
            </a:r>
            <a:r>
              <a:rPr lang="pt-BR" dirty="0" smtClean="0"/>
              <a:t>vida, além da ineficiência </a:t>
            </a:r>
            <a:r>
              <a:rPr lang="pt-BR" dirty="0"/>
              <a:t>dos serviços de saúde, educação (abandono escolar), emprego, laser...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072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/>
              <a:t>Capítulo IV –</a:t>
            </a:r>
            <a:r>
              <a:rPr lang="pt-BR" dirty="0" smtClean="0"/>
              <a:t> </a:t>
            </a:r>
            <a:r>
              <a:rPr lang="pt-BR" b="1" dirty="0" smtClean="0"/>
              <a:t>URBANIZAÇÃO</a:t>
            </a:r>
            <a:r>
              <a:rPr lang="pt-BR" b="1" dirty="0"/>
              <a:t> </a:t>
            </a:r>
            <a:r>
              <a:rPr lang="pt-BR" b="1" dirty="0" smtClean="0"/>
              <a:t>- Cultura </a:t>
            </a:r>
            <a:r>
              <a:rPr lang="pt-BR" b="1" dirty="0"/>
              <a:t>urbana</a:t>
            </a:r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urbanização não inclui apenas o deslocamento espacial e </a:t>
            </a:r>
            <a:r>
              <a:rPr lang="pt-BR" dirty="0" smtClean="0"/>
              <a:t>o crescimento </a:t>
            </a:r>
            <a:r>
              <a:rPr lang="pt-BR" dirty="0"/>
              <a:t>das cidades, mas também a transmissão de um estilo de vida configurado </a:t>
            </a:r>
            <a:r>
              <a:rPr lang="pt-BR" dirty="0" smtClean="0"/>
              <a:t>pela metrópole</a:t>
            </a:r>
            <a:r>
              <a:rPr lang="pt-BR" dirty="0"/>
              <a:t>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Este </a:t>
            </a:r>
            <a:r>
              <a:rPr lang="pt-BR" dirty="0"/>
              <a:t>modelo se estende ao mundo rural, modificando hábitos, costumes </a:t>
            </a:r>
            <a:r>
              <a:rPr lang="pt-BR" dirty="0" smtClean="0"/>
              <a:t>e formas </a:t>
            </a:r>
            <a:r>
              <a:rPr lang="pt-BR" dirty="0"/>
              <a:t>tradicionais de viver.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cultura, a religião, a família, a educação das crianças e </a:t>
            </a:r>
            <a:r>
              <a:rPr lang="pt-BR" dirty="0" smtClean="0"/>
              <a:t>dos jovens</a:t>
            </a:r>
            <a:r>
              <a:rPr lang="pt-BR" dirty="0"/>
              <a:t>, o emprego e outros aspectos da vida mudam rapidamente, para responder às </a:t>
            </a:r>
            <a:r>
              <a:rPr lang="pt-BR" dirty="0" smtClean="0"/>
              <a:t>novas atrações </a:t>
            </a:r>
            <a:r>
              <a:rPr lang="pt-BR" dirty="0"/>
              <a:t>da </a:t>
            </a:r>
            <a:r>
              <a:rPr lang="pt-BR" dirty="0" smtClean="0"/>
              <a:t>cidade</a:t>
            </a:r>
            <a:r>
              <a:rPr lang="pt-BR" dirty="0"/>
              <a:t> </a:t>
            </a:r>
            <a:r>
              <a:rPr lang="pt-BR" dirty="0" smtClean="0"/>
              <a:t>(Parágrafos 70 – 73)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97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/>
              <a:t>Capítulo IV –</a:t>
            </a:r>
            <a:r>
              <a:rPr lang="pt-BR" sz="2800" dirty="0" smtClean="0"/>
              <a:t> </a:t>
            </a:r>
            <a:r>
              <a:rPr lang="pt-BR" sz="2800" b="1" dirty="0" smtClean="0"/>
              <a:t>URBANIZAÇÃO</a:t>
            </a:r>
            <a:r>
              <a:rPr lang="pt-BR" sz="2800" b="1" dirty="0"/>
              <a:t> </a:t>
            </a:r>
            <a:r>
              <a:rPr lang="pt-BR" sz="2800" b="1" dirty="0" smtClean="0"/>
              <a:t>- Cultura </a:t>
            </a:r>
            <a:r>
              <a:rPr lang="pt-BR" sz="2800" b="1" dirty="0"/>
              <a:t>urbana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A Pastoral Urbana, com suas especificidades e exigências pastorais urgentes,  representa um grande desafio à Igreja da Pan-Amazônia (Parágrafos 70 – 73)</a:t>
            </a:r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260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983044"/>
            <a:ext cx="8001000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Capítulo V - FAMÍLIA E COMUNIDADE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“</a:t>
            </a:r>
            <a:r>
              <a:rPr lang="pt-BR" sz="2800" dirty="0"/>
              <a:t>O próprio Jesus nasce em uma família modesta, que à pressa tem de </a:t>
            </a:r>
            <a:r>
              <a:rPr lang="pt-BR" sz="2800" dirty="0" smtClean="0"/>
              <a:t>fugir para </a:t>
            </a:r>
            <a:r>
              <a:rPr lang="pt-BR" sz="2800" dirty="0"/>
              <a:t>uma terra estrangeira” (AL, 21).</a:t>
            </a:r>
          </a:p>
          <a:p>
            <a:pPr marL="0" indent="0">
              <a:buNone/>
            </a:pPr>
            <a:endParaRPr lang="pt-BR" sz="2800" dirty="0" smtClean="0"/>
          </a:p>
          <a:p>
            <a:endParaRPr lang="pt-BR" sz="2800" dirty="0"/>
          </a:p>
          <a:p>
            <a:pPr marL="0" indent="0">
              <a:buNone/>
            </a:pPr>
            <a:endParaRPr lang="pt-BR" sz="28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86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983044"/>
            <a:ext cx="8001000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Capítulo V - FAMÍLIA E COMUNIDADE</a:t>
            </a:r>
          </a:p>
          <a:p>
            <a:pPr marL="0" indent="0">
              <a:buNone/>
            </a:pPr>
            <a:r>
              <a:rPr lang="pt-BR" sz="2800" b="1" dirty="0"/>
              <a:t>As famílias amazônicas</a:t>
            </a:r>
            <a:endParaRPr lang="pt-BR" sz="3200" b="1" dirty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dirty="0" smtClean="0"/>
              <a:t>As </a:t>
            </a:r>
            <a:r>
              <a:rPr lang="pt-BR" sz="2800" dirty="0"/>
              <a:t>famílias têm conhecimentos e práticas milenares em distintos campos, como agricultura, medicina, caça e pesca, em harmonia com Deus, com a natureza e com a comunidade. </a:t>
            </a:r>
            <a:endParaRPr lang="pt-BR" sz="2800" dirty="0" smtClean="0"/>
          </a:p>
          <a:p>
            <a:endParaRPr lang="pt-BR" sz="2800" dirty="0"/>
          </a:p>
          <a:p>
            <a:pPr marL="0" indent="0">
              <a:buNone/>
            </a:pPr>
            <a:endParaRPr lang="pt-BR" sz="28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8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29301" y="2065249"/>
            <a:ext cx="7176278" cy="4045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O </a:t>
            </a:r>
            <a:r>
              <a:rPr lang="pt-BR" sz="3200" b="1" i="1" dirty="0" err="1" smtClean="0"/>
              <a:t>Instrumentum</a:t>
            </a:r>
            <a:r>
              <a:rPr lang="pt-BR" sz="3200" b="1" i="1" dirty="0" smtClean="0"/>
              <a:t> </a:t>
            </a:r>
            <a:r>
              <a:rPr lang="pt-BR" sz="3200" b="1" i="1" dirty="0" err="1" smtClean="0"/>
              <a:t>Laboris</a:t>
            </a:r>
            <a:r>
              <a:rPr lang="pt-BR" sz="3200" b="1" i="1" dirty="0" smtClean="0"/>
              <a:t> </a:t>
            </a:r>
            <a:r>
              <a:rPr lang="pt-BR" sz="3200" i="1" dirty="0" smtClean="0"/>
              <a:t> está </a:t>
            </a:r>
            <a:r>
              <a:rPr lang="pt-BR" sz="3200" dirty="0" smtClean="0"/>
              <a:t>subdividido </a:t>
            </a:r>
            <a:r>
              <a:rPr lang="pt-BR" sz="3200" dirty="0"/>
              <a:t>em 147 tópicos ou parágrafos temáticos que facilitam a leitura e a compreensão do texto que está dividido em três partes</a:t>
            </a:r>
            <a:r>
              <a:rPr lang="pt-BR" sz="3200" dirty="0" smtClean="0"/>
              <a:t>.</a:t>
            </a:r>
            <a:endParaRPr lang="pt-BR" sz="3200" dirty="0"/>
          </a:p>
          <a:p>
            <a:pPr marL="457200" indent="-457200">
              <a:buAutoNum type="arabicPeriod"/>
            </a:pP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1" y="74722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1316182"/>
            <a:ext cx="7176277" cy="415636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DOCUMENTO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26350163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983044"/>
            <a:ext cx="8001000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 smtClean="0"/>
              <a:t>Capítulo V - FAMÍLIA E COMUNIDADE</a:t>
            </a:r>
          </a:p>
          <a:p>
            <a:pPr marL="0" indent="0">
              <a:buNone/>
            </a:pPr>
            <a:r>
              <a:rPr lang="pt-BR" b="1" dirty="0"/>
              <a:t>As famílias amazônicas</a:t>
            </a:r>
            <a:endParaRPr lang="pt-BR" sz="2800" b="1" dirty="0"/>
          </a:p>
          <a:p>
            <a:pPr marL="0" indent="0">
              <a:buNone/>
            </a:pPr>
            <a:endParaRPr lang="pt-BR" b="1" dirty="0"/>
          </a:p>
          <a:p>
            <a:r>
              <a:rPr lang="pt-BR" sz="2600" dirty="0" smtClean="0"/>
              <a:t>Nas famílias se </a:t>
            </a:r>
            <a:r>
              <a:rPr lang="pt-BR" sz="2600" dirty="0"/>
              <a:t>transmite o amor pela terra, a reciprocidade, a solidariedade, a simplicidade, o trabalho comunitário, a medicina e a educação ancestral. </a:t>
            </a:r>
            <a:endParaRPr lang="pt-BR" sz="2600" dirty="0" smtClean="0"/>
          </a:p>
          <a:p>
            <a:r>
              <a:rPr lang="pt-BR" sz="2600" dirty="0" smtClean="0"/>
              <a:t>As </a:t>
            </a:r>
            <a:r>
              <a:rPr lang="pt-BR" sz="2600" dirty="0"/>
              <a:t>cores, vestimentas, alimentação, línguas e ritos fazem parte desta herança transmitida em </a:t>
            </a:r>
            <a:r>
              <a:rPr lang="pt-BR" sz="2600" dirty="0" smtClean="0"/>
              <a:t>família (Parágrafo 75).</a:t>
            </a:r>
            <a:endParaRPr lang="pt-BR" sz="2600" dirty="0"/>
          </a:p>
          <a:p>
            <a:endParaRPr lang="pt-BR" sz="2600" dirty="0"/>
          </a:p>
          <a:p>
            <a:pPr marL="0" indent="0">
              <a:buNone/>
            </a:pPr>
            <a:endParaRPr lang="pt-BR" sz="26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581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983044"/>
            <a:ext cx="8001000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Capítulo V - FAMÍLIA E COMUNIDADE </a:t>
            </a:r>
            <a:r>
              <a:rPr lang="pt-BR" b="1" dirty="0" smtClean="0"/>
              <a:t>- Mudanças </a:t>
            </a:r>
            <a:r>
              <a:rPr lang="pt-BR" b="1" dirty="0"/>
              <a:t>sociais e vulnerabilidade </a:t>
            </a:r>
            <a:r>
              <a:rPr lang="pt-BR" b="1" dirty="0" smtClean="0"/>
              <a:t>familiar</a:t>
            </a:r>
          </a:p>
          <a:p>
            <a:pPr marL="0" indent="0">
              <a:buNone/>
            </a:pPr>
            <a:endParaRPr lang="pt-BR" sz="2600" b="1" dirty="0" smtClean="0"/>
          </a:p>
          <a:p>
            <a:r>
              <a:rPr lang="pt-BR" sz="2600" dirty="0"/>
              <a:t>A família na Amazônia tem sido vítima do colonialismo do passado e do neocolonialismo no presente. </a:t>
            </a:r>
            <a:endParaRPr lang="pt-BR" sz="2600" dirty="0" smtClean="0"/>
          </a:p>
          <a:p>
            <a:r>
              <a:rPr lang="pt-BR" sz="2600" dirty="0" smtClean="0"/>
              <a:t>A </a:t>
            </a:r>
            <a:r>
              <a:rPr lang="pt-BR" sz="2600" dirty="0"/>
              <a:t>imposição de um modelo cultural ocidental inculcou um certo desprezo pelo povo e pelos costumes do território </a:t>
            </a:r>
            <a:r>
              <a:rPr lang="pt-BR" sz="2600" dirty="0" smtClean="0"/>
              <a:t>amazônico, qualificando-os </a:t>
            </a:r>
            <a:r>
              <a:rPr lang="pt-BR" sz="2600" dirty="0"/>
              <a:t>como selvagens ou </a:t>
            </a:r>
            <a:r>
              <a:rPr lang="pt-BR" sz="2600" dirty="0" smtClean="0"/>
              <a:t>primitivos (Parágrafos 76-78). </a:t>
            </a:r>
            <a:endParaRPr lang="pt-BR" sz="2600" dirty="0"/>
          </a:p>
          <a:p>
            <a:pPr marL="0" indent="0">
              <a:buNone/>
            </a:pPr>
            <a:endParaRPr lang="pt-BR" sz="26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267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983044"/>
            <a:ext cx="8001000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Capítulo V - FAMÍLIA E COMUNIDADE </a:t>
            </a:r>
            <a:r>
              <a:rPr lang="pt-BR" b="1" dirty="0" smtClean="0"/>
              <a:t>- Mudanças </a:t>
            </a:r>
            <a:r>
              <a:rPr lang="pt-BR" b="1" dirty="0"/>
              <a:t>sociais e vulnerabilidade familiar</a:t>
            </a:r>
            <a:endParaRPr lang="pt-BR" sz="2600" b="1" dirty="0" smtClean="0"/>
          </a:p>
          <a:p>
            <a:endParaRPr lang="pt-BR" sz="2600" dirty="0" smtClean="0"/>
          </a:p>
          <a:p>
            <a:r>
              <a:rPr lang="pt-BR" sz="2600" dirty="0" smtClean="0"/>
              <a:t>O </a:t>
            </a:r>
            <a:r>
              <a:rPr lang="pt-BR" sz="2600" dirty="0"/>
              <a:t>modelo econômico ocidental </a:t>
            </a:r>
            <a:r>
              <a:rPr lang="pt-BR" sz="2600" dirty="0" smtClean="0"/>
              <a:t>colonialista </a:t>
            </a:r>
            <a:r>
              <a:rPr lang="pt-BR" sz="2600" dirty="0"/>
              <a:t>afeta as famílias amazônicas quando destrói seu entorno, forçando-as a migrar para as cidades e suas periferias  (Parágrafos 76-78).</a:t>
            </a:r>
          </a:p>
          <a:p>
            <a:pPr marL="0" indent="0">
              <a:buNone/>
            </a:pPr>
            <a:endParaRPr lang="pt-BR" sz="26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666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7075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600" b="1" dirty="0" smtClean="0"/>
          </a:p>
          <a:p>
            <a:pPr marL="0" indent="0">
              <a:buNone/>
            </a:pPr>
            <a:r>
              <a:rPr lang="pt-BR" sz="2600" b="1" dirty="0" smtClean="0"/>
              <a:t>Capítulo VI - CORRUPÇÃO</a:t>
            </a:r>
            <a:endParaRPr lang="pt-BR" sz="2600" dirty="0"/>
          </a:p>
          <a:p>
            <a:pPr marL="0" indent="0">
              <a:buNone/>
            </a:pPr>
            <a:r>
              <a:rPr lang="pt-BR" sz="2600" dirty="0" smtClean="0"/>
              <a:t>Há </a:t>
            </a:r>
            <a:r>
              <a:rPr lang="pt-BR" sz="2600" dirty="0"/>
              <a:t>dois tipos de corrupção na Amazônia: a que existe fora da lei e a que se ampara em uma legislação que atraiçoa o bem comum. </a:t>
            </a:r>
            <a:endParaRPr lang="pt-BR" sz="2600" dirty="0" smtClean="0"/>
          </a:p>
          <a:p>
            <a:pPr marL="0" indent="0">
              <a:buNone/>
            </a:pPr>
            <a:r>
              <a:rPr lang="pt-BR" sz="2600" dirty="0" smtClean="0"/>
              <a:t>Nas </a:t>
            </a:r>
            <a:r>
              <a:rPr lang="pt-BR" sz="2600" dirty="0"/>
              <a:t>últimas décadas se acelerou a exploração das riquezas da Amazônia pelas grandes </a:t>
            </a:r>
            <a:r>
              <a:rPr lang="pt-BR" sz="2600" dirty="0" smtClean="0"/>
              <a:t>empresas que buscam </a:t>
            </a:r>
            <a:r>
              <a:rPr lang="pt-BR" sz="2600" dirty="0"/>
              <a:t>o lucro a qualquer </a:t>
            </a:r>
            <a:r>
              <a:rPr lang="pt-BR" sz="2600" dirty="0" smtClean="0"/>
              <a:t>custo.</a:t>
            </a:r>
          </a:p>
          <a:p>
            <a:pPr marL="0" indent="0">
              <a:buNone/>
            </a:pPr>
            <a:r>
              <a:rPr lang="pt-BR" sz="2600" dirty="0" smtClean="0"/>
              <a:t>Os </a:t>
            </a:r>
            <a:r>
              <a:rPr lang="pt-BR" sz="2600" dirty="0"/>
              <a:t>governos autorizam tais práticas e nem sempre cumprem seu dever de resguardar o ambiente e os direitos de suas </a:t>
            </a:r>
            <a:r>
              <a:rPr lang="pt-BR" sz="2600" dirty="0" smtClean="0"/>
              <a:t>populações (Parágrafo 81).</a:t>
            </a:r>
            <a:endParaRPr lang="pt-BR" sz="26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135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95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/>
              <a:t>Capítulo VI - CORRUPÇÃO </a:t>
            </a:r>
            <a:endParaRPr lang="pt-BR" sz="2600" b="1" dirty="0" smtClean="0"/>
          </a:p>
          <a:p>
            <a:pPr marL="0" indent="0">
              <a:buNone/>
            </a:pPr>
            <a:endParaRPr lang="pt-BR" sz="2600" b="1" dirty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corrupção atinge as autoridades políticas, jurídicas, legislativas, sociais e religiosas que recebem benefícios para permitir a ação destas companhias.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corrupção atinge o </a:t>
            </a:r>
            <a:r>
              <a:rPr lang="pt-BR" dirty="0"/>
              <a:t>Estado e suas instituições, permeando todos os estratos sociais, inclusive as comunidades indígenas</a:t>
            </a:r>
            <a:r>
              <a:rPr lang="pt-BR" dirty="0" smtClean="0"/>
              <a:t>.</a:t>
            </a:r>
            <a:endParaRPr lang="pt-BR" sz="26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523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636108"/>
            <a:ext cx="8001000" cy="495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/>
              <a:t>Capítulo VI - CORRUPÇÃO </a:t>
            </a:r>
            <a:endParaRPr lang="pt-BR" sz="2600" b="1" dirty="0" smtClean="0"/>
          </a:p>
          <a:p>
            <a:pPr marL="0" indent="0">
              <a:buNone/>
            </a:pPr>
            <a:endParaRPr lang="pt-BR" sz="2600" b="1" dirty="0"/>
          </a:p>
          <a:p>
            <a:pPr marL="0" indent="0">
              <a:buNone/>
            </a:pPr>
            <a:r>
              <a:rPr lang="pt-BR" dirty="0" smtClean="0"/>
              <a:t>Trata-se </a:t>
            </a:r>
            <a:r>
              <a:rPr lang="pt-BR" dirty="0"/>
              <a:t>de um verdadeiro flagelo moral, que faz perder a confiança nas instituições e em seus representantes, o que desprestigia totalmente a política e as organizações sociais.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Os </a:t>
            </a:r>
            <a:r>
              <a:rPr lang="pt-BR" dirty="0"/>
              <a:t>povos amazônicos não são alheios à corrupção, mas se convertem em suas principais </a:t>
            </a:r>
            <a:r>
              <a:rPr lang="pt-BR" dirty="0" smtClean="0"/>
              <a:t>vítimas (Parágrafo 82).</a:t>
            </a:r>
            <a:endParaRPr lang="pt-BR" sz="26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976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983044"/>
            <a:ext cx="8001000" cy="4608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 Capítulo VII - </a:t>
            </a:r>
            <a:r>
              <a:rPr lang="pt-BR" b="1" dirty="0"/>
              <a:t>A QUESTÃO DA SAÚDE INTEGRAL</a:t>
            </a:r>
            <a:endParaRPr lang="pt-BR" sz="2800" dirty="0"/>
          </a:p>
          <a:p>
            <a:pPr marL="0" indent="0">
              <a:buNone/>
            </a:pPr>
            <a:r>
              <a:rPr lang="pt-BR" sz="2800" b="1" dirty="0" smtClean="0"/>
              <a:t>Saúde na Amazônia</a:t>
            </a:r>
          </a:p>
          <a:p>
            <a:pPr marL="0" indent="0">
              <a:buNone/>
            </a:pPr>
            <a:endParaRPr lang="pt-BR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 </a:t>
            </a:r>
            <a:r>
              <a:rPr lang="pt-BR" sz="2800" dirty="0"/>
              <a:t>Amazônia é um território </a:t>
            </a:r>
            <a:r>
              <a:rPr lang="pt-BR" sz="2800" dirty="0" smtClean="0"/>
              <a:t>saudável.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As </a:t>
            </a:r>
            <a:r>
              <a:rPr lang="pt-BR" sz="2800" dirty="0"/>
              <a:t>enfermidades </a:t>
            </a:r>
            <a:r>
              <a:rPr lang="pt-BR" sz="2800" dirty="0" smtClean="0"/>
              <a:t>chegaram com os colonizadores, com as </a:t>
            </a:r>
            <a:r>
              <a:rPr lang="pt-BR" sz="2800" dirty="0"/>
              <a:t>indústrias poluidoras sem controle </a:t>
            </a:r>
            <a:r>
              <a:rPr lang="pt-BR" sz="2800" dirty="0" smtClean="0"/>
              <a:t>das </a:t>
            </a:r>
            <a:r>
              <a:rPr lang="pt-BR" sz="2800" dirty="0"/>
              <a:t>autoridades da saúde pública, e pelos efeitos das mudanças climáticas. </a:t>
            </a:r>
            <a:endParaRPr lang="pt-BR" sz="28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685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983044"/>
            <a:ext cx="8001000" cy="4608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 Capítulo VII - </a:t>
            </a:r>
            <a:r>
              <a:rPr lang="pt-BR" b="1" dirty="0"/>
              <a:t>A QUESTÃO DA SAÚDE </a:t>
            </a:r>
            <a:r>
              <a:rPr lang="pt-BR" b="1" dirty="0" smtClean="0"/>
              <a:t>INTEGRAL</a:t>
            </a:r>
          </a:p>
          <a:p>
            <a:pPr marL="0" indent="0">
              <a:buNone/>
            </a:pPr>
            <a:r>
              <a:rPr lang="pt-BR" sz="2800" b="1" dirty="0"/>
              <a:t>Saúde na Amazônia</a:t>
            </a: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O </a:t>
            </a:r>
            <a:r>
              <a:rPr lang="pt-BR" sz="2800" dirty="0"/>
              <a:t>modelo de desenvolvimento que se limita somente a explorar economicamente a riqueza </a:t>
            </a:r>
            <a:r>
              <a:rPr lang="pt-BR" sz="2800" dirty="0" smtClean="0"/>
              <a:t>dos recursos naturais e minerais afeta </a:t>
            </a:r>
            <a:r>
              <a:rPr lang="pt-BR" sz="2800" dirty="0"/>
              <a:t>a saúde dos territórios amazônicos, de suas comunidades e de todo o planeta.</a:t>
            </a:r>
            <a:endParaRPr lang="pt-BR" sz="28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84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983044"/>
            <a:ext cx="8001000" cy="4608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 Capítulo VII - </a:t>
            </a:r>
            <a:r>
              <a:rPr lang="pt-BR" b="1" dirty="0"/>
              <a:t>A QUESTÃO DA SAÚDE </a:t>
            </a:r>
            <a:r>
              <a:rPr lang="pt-BR" b="1" dirty="0" smtClean="0"/>
              <a:t>INTEGRAL</a:t>
            </a:r>
          </a:p>
          <a:p>
            <a:pPr marL="0" indent="0">
              <a:buNone/>
            </a:pPr>
            <a:r>
              <a:rPr lang="pt-BR" sz="2800" b="1" dirty="0"/>
              <a:t>Saúde na Amazônia</a:t>
            </a: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endParaRPr lang="pt-BR" sz="700" dirty="0" smtClean="0"/>
          </a:p>
          <a:p>
            <a:r>
              <a:rPr lang="pt-BR" dirty="0"/>
              <a:t>Os rituais e as cerimônias indígenas são essenciais para a saúde </a:t>
            </a:r>
            <a:r>
              <a:rPr lang="pt-BR" dirty="0" smtClean="0"/>
              <a:t>integral; </a:t>
            </a:r>
          </a:p>
          <a:p>
            <a:r>
              <a:rPr lang="pt-BR" dirty="0" smtClean="0"/>
              <a:t>criam </a:t>
            </a:r>
            <a:r>
              <a:rPr lang="pt-BR" dirty="0"/>
              <a:t>harmonia e equilíbrio entre os </a:t>
            </a:r>
            <a:r>
              <a:rPr lang="pt-BR" dirty="0" smtClean="0"/>
              <a:t>seres humanos </a:t>
            </a:r>
            <a:r>
              <a:rPr lang="pt-BR" dirty="0"/>
              <a:t>e o cosmo. </a:t>
            </a:r>
            <a:endParaRPr lang="pt-BR" dirty="0" smtClean="0"/>
          </a:p>
          <a:p>
            <a:r>
              <a:rPr lang="pt-BR" dirty="0" smtClean="0"/>
              <a:t>Protegem </a:t>
            </a:r>
            <a:r>
              <a:rPr lang="pt-BR" dirty="0"/>
              <a:t>a vida contra os males que podem ser provocados tanto </a:t>
            </a:r>
            <a:r>
              <a:rPr lang="pt-BR" dirty="0" smtClean="0"/>
              <a:t>por seres </a:t>
            </a:r>
            <a:r>
              <a:rPr lang="pt-BR" dirty="0"/>
              <a:t>humanos como por outros seres vivos. Ajudam a curar as doenças que prejudicam </a:t>
            </a:r>
            <a:r>
              <a:rPr lang="pt-BR" dirty="0" smtClean="0"/>
              <a:t>o meio </a:t>
            </a:r>
            <a:r>
              <a:rPr lang="pt-BR" dirty="0"/>
              <a:t>ambiente, a vida humana e outros seres vivos</a:t>
            </a:r>
            <a:r>
              <a:rPr lang="pt-BR" dirty="0" smtClean="0"/>
              <a:t>. (Parágrafo 87)</a:t>
            </a:r>
            <a:endParaRPr lang="pt-BR" sz="2800" b="1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933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4850" y="1983044"/>
            <a:ext cx="8001000" cy="4608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 smtClean="0"/>
              <a:t>Capítulo VIII - EDUCAÇÃO INTEGRAL</a:t>
            </a:r>
            <a:endParaRPr lang="pt-BR" sz="2600" dirty="0"/>
          </a:p>
          <a:p>
            <a:r>
              <a:rPr lang="pt-BR" sz="2600" dirty="0"/>
              <a:t>E</a:t>
            </a:r>
            <a:r>
              <a:rPr lang="pt-BR" sz="2600" dirty="0" smtClean="0"/>
              <a:t>ducação não </a:t>
            </a:r>
            <a:r>
              <a:rPr lang="pt-BR" sz="2600" dirty="0"/>
              <a:t>significa </a:t>
            </a:r>
            <a:r>
              <a:rPr lang="pt-BR" sz="2600" dirty="0" smtClean="0"/>
              <a:t>imposição de parâmetros </a:t>
            </a:r>
            <a:r>
              <a:rPr lang="pt-BR" sz="2600" dirty="0"/>
              <a:t>culturais, filosofias, teologias, liturgias e costumes </a:t>
            </a:r>
            <a:r>
              <a:rPr lang="pt-BR" sz="2600" dirty="0" smtClean="0"/>
              <a:t>alheios.</a:t>
            </a:r>
          </a:p>
          <a:p>
            <a:r>
              <a:rPr lang="pt-BR" sz="2600" dirty="0" smtClean="0"/>
              <a:t>É necessária </a:t>
            </a:r>
            <a:r>
              <a:rPr lang="pt-BR" sz="2600" dirty="0"/>
              <a:t>uma educação que ensine a pensar criticamente e ofereça um caminho de amadurecimento </a:t>
            </a:r>
            <a:r>
              <a:rPr lang="pt-BR" sz="2600" dirty="0" smtClean="0"/>
              <a:t>e de </a:t>
            </a:r>
            <a:r>
              <a:rPr lang="pt-BR" sz="2600" dirty="0"/>
              <a:t>valores. </a:t>
            </a:r>
            <a:endParaRPr lang="pt-BR" sz="2600" dirty="0" smtClean="0"/>
          </a:p>
          <a:p>
            <a:r>
              <a:rPr lang="pt-BR" sz="2600" dirty="0" smtClean="0"/>
              <a:t>Uma </a:t>
            </a:r>
            <a:r>
              <a:rPr lang="pt-BR" sz="2600" dirty="0"/>
              <a:t>educação baseada somente em soluções técnicas para problemas ambientais complexos esconde os verdadeiros e mais profundos problemas do sistema </a:t>
            </a:r>
            <a:r>
              <a:rPr lang="pt-BR" sz="2600" dirty="0" smtClean="0"/>
              <a:t>mundial (Parágrafos 92-94). </a:t>
            </a:r>
            <a:endParaRPr lang="pt-BR" sz="2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29302" y="206674"/>
            <a:ext cx="7176277" cy="749067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Instrumentum</a:t>
            </a:r>
            <a:r>
              <a:rPr lang="pt-BR" sz="3200" i="1" dirty="0"/>
              <a:t> </a:t>
            </a:r>
            <a:r>
              <a:rPr lang="pt-BR" sz="3200" i="1" dirty="0" err="1"/>
              <a:t>Laboris</a:t>
            </a:r>
            <a:endParaRPr lang="pt-BR" sz="3200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329301" y="887041"/>
            <a:ext cx="7176277" cy="41563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ECOLOGIA INTEGRAL: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clamor da terra e dos pobres</a:t>
            </a:r>
            <a:endParaRPr lang="pt-BR" sz="4000" b="1" spc="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29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ODO.pptx" id="{F2593219-E4A6-EE46-BFBB-9090B86ED018}" vid="{EC655A98-A8E4-374D-A2FE-637005C163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SINODO Instrumento Laboris Versão Pawer Point</Template>
  <TotalTime>1038</TotalTime>
  <Words>10977</Words>
  <Application>Microsoft Office PowerPoint</Application>
  <PresentationFormat>Apresentação na tela (4:3)</PresentationFormat>
  <Paragraphs>887</Paragraphs>
  <Slides>157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157</vt:i4>
      </vt:variant>
    </vt:vector>
  </HeadingPairs>
  <TitlesOfParts>
    <vt:vector size="163" baseType="lpstr">
      <vt:lpstr>Meiryo</vt:lpstr>
      <vt:lpstr>Arial</vt:lpstr>
      <vt:lpstr>Garamond</vt:lpstr>
      <vt:lpstr>Trebuchet MS</vt:lpstr>
      <vt:lpstr>Wingdings</vt:lpstr>
      <vt:lpstr>Tema do Office</vt:lpstr>
      <vt:lpstr>Apresentação do PowerPoint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 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  <vt:lpstr>Instrumentum Laboris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</cp:lastModifiedBy>
  <cp:revision>89</cp:revision>
  <dcterms:created xsi:type="dcterms:W3CDTF">2019-06-19T01:17:21Z</dcterms:created>
  <dcterms:modified xsi:type="dcterms:W3CDTF">2019-08-08T13:26:35Z</dcterms:modified>
</cp:coreProperties>
</file>