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sldIdLst>
    <p:sldId id="256" r:id="rId2"/>
    <p:sldId id="260" r:id="rId3"/>
    <p:sldId id="261" r:id="rId4"/>
    <p:sldId id="262" r:id="rId5"/>
    <p:sldId id="263" r:id="rId6"/>
    <p:sldId id="277" r:id="rId7"/>
    <p:sldId id="272" r:id="rId8"/>
    <p:sldId id="273" r:id="rId9"/>
    <p:sldId id="264" r:id="rId10"/>
    <p:sldId id="279" r:id="rId11"/>
    <p:sldId id="280" r:id="rId12"/>
    <p:sldId id="281" r:id="rId13"/>
    <p:sldId id="276" r:id="rId14"/>
    <p:sldId id="282" r:id="rId15"/>
    <p:sldId id="283" r:id="rId16"/>
    <p:sldId id="284" r:id="rId17"/>
    <p:sldId id="285" r:id="rId18"/>
    <p:sldId id="287" r:id="rId19"/>
    <p:sldId id="286" r:id="rId20"/>
    <p:sldId id="288" r:id="rId21"/>
    <p:sldId id="290" r:id="rId22"/>
    <p:sldId id="291" r:id="rId23"/>
    <p:sldId id="292" r:id="rId24"/>
    <p:sldId id="293" r:id="rId25"/>
    <p:sldId id="294" r:id="rId26"/>
    <p:sldId id="295" r:id="rId27"/>
    <p:sldId id="296" r:id="rId28"/>
    <p:sldId id="297" r:id="rId29"/>
    <p:sldId id="267" r:id="rId30"/>
    <p:sldId id="323" r:id="rId31"/>
    <p:sldId id="324"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6" r:id="rId58"/>
    <p:sldId id="327"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4" autoAdjust="0"/>
    <p:restoredTop sz="94712" autoAdjust="0"/>
  </p:normalViewPr>
  <p:slideViewPr>
    <p:cSldViewPr snapToGrid="0">
      <p:cViewPr varScale="1">
        <p:scale>
          <a:sx n="70" d="100"/>
          <a:sy n="70"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92242-4C77-4FAC-8CAE-25D025865D3F}" type="datetimeFigureOut">
              <a:rPr lang="pt-BR" smtClean="0"/>
              <a:t>17/06/2018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27B10-BBCA-4275-89A7-D8E83D1F3E1B}" type="slidenum">
              <a:rPr lang="pt-BR" smtClean="0"/>
              <a:t>‹nº›</a:t>
            </a:fld>
            <a:endParaRPr lang="pt-BR"/>
          </a:p>
        </p:txBody>
      </p:sp>
    </p:spTree>
    <p:extLst>
      <p:ext uri="{BB962C8B-B14F-4D97-AF65-F5344CB8AC3E}">
        <p14:creationId xmlns:p14="http://schemas.microsoft.com/office/powerpoint/2010/main" val="376029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F0D0364-1DCF-488B-A99A-63F34176F33C}" type="slidenum">
              <a:rPr lang="pt-BR" altLang="pt-BR">
                <a:latin typeface="Arial" panose="020B0604020202020204" pitchFamily="34" charset="0"/>
              </a:rPr>
              <a:pPr eaLnBrk="1" hangingPunct="1"/>
              <a:t>13</a:t>
            </a:fld>
            <a:endParaRPr lang="pt-BR" altLang="pt-BR">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2029014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pt-BR" smtClean="0"/>
              <a:t>Clique para editar o título mestre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6/17/2018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GALIANI@UOL.COM.B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mailto:jgaliani@uol.com.br" TargetMode="External"/><Relationship Id="rId2" Type="http://schemas.openxmlformats.org/officeDocument/2006/relationships/hyperlink" Target="https://youtu.be/bhLL7gyNgv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62399" y="264257"/>
            <a:ext cx="7087674" cy="2337275"/>
          </a:xfrm>
        </p:spPr>
        <p:txBody>
          <a:bodyPr anchor="ctr"/>
          <a:lstStyle/>
          <a:p>
            <a:pPr algn="ctr"/>
            <a:r>
              <a:rPr lang="pt-BR" dirty="0" smtClean="0"/>
              <a:t>LAUDATO SI</a:t>
            </a:r>
            <a:endParaRPr lang="pt-BR" dirty="0"/>
          </a:p>
        </p:txBody>
      </p:sp>
      <p:sp>
        <p:nvSpPr>
          <p:cNvPr id="3" name="Subtítulo 2"/>
          <p:cNvSpPr>
            <a:spLocks noGrp="1"/>
          </p:cNvSpPr>
          <p:nvPr>
            <p:ph type="subTitle" idx="1"/>
          </p:nvPr>
        </p:nvSpPr>
        <p:spPr>
          <a:xfrm>
            <a:off x="3490176" y="2923503"/>
            <a:ext cx="8036416" cy="3760631"/>
          </a:xfrm>
        </p:spPr>
        <p:txBody>
          <a:bodyPr>
            <a:noAutofit/>
          </a:bodyPr>
          <a:lstStyle/>
          <a:p>
            <a:r>
              <a:rPr lang="pt-BR" sz="3200" dirty="0" smtClean="0"/>
              <a:t>ESCOLA FÉ E POLÍTICA WaLDEMAR ROSSI</a:t>
            </a:r>
          </a:p>
          <a:p>
            <a:r>
              <a:rPr lang="pt-BR" sz="3200" dirty="0" smtClean="0"/>
              <a:t>Região episcopal Belém</a:t>
            </a:r>
          </a:p>
          <a:p>
            <a:r>
              <a:rPr lang="pt-BR" sz="3200" dirty="0" smtClean="0"/>
              <a:t>Arquidiocese de são Paulo</a:t>
            </a:r>
          </a:p>
          <a:p>
            <a:r>
              <a:rPr lang="pt-BR" sz="3200" dirty="0" smtClean="0"/>
              <a:t>J. A. galiani</a:t>
            </a:r>
          </a:p>
          <a:p>
            <a:r>
              <a:rPr lang="pt-BR" sz="3200" dirty="0" smtClean="0">
                <a:hlinkClick r:id="rId2"/>
              </a:rPr>
              <a:t>JGALIANI@UOL.COM.BR</a:t>
            </a:r>
            <a:endParaRPr lang="pt-BR" sz="3200" dirty="0" smtClean="0"/>
          </a:p>
          <a:p>
            <a:r>
              <a:rPr lang="pt-BR" sz="3200" dirty="0" smtClean="0"/>
              <a:t>(11) 96340-0763</a:t>
            </a:r>
            <a:endParaRPr lang="pt-BR" sz="3200" dirty="0"/>
          </a:p>
        </p:txBody>
      </p:sp>
    </p:spTree>
    <p:extLst>
      <p:ext uri="{BB962C8B-B14F-4D97-AF65-F5344CB8AC3E}">
        <p14:creationId xmlns:p14="http://schemas.microsoft.com/office/powerpoint/2010/main" val="3155874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35360" y="291030"/>
            <a:ext cx="11551840" cy="6050311"/>
          </a:xfrm>
          <a:prstGeom prst="rect">
            <a:avLst/>
          </a:prstGeom>
        </p:spPr>
        <p:txBody>
          <a:bodyPr wrap="square">
            <a:spAutoFit/>
          </a:bodyPr>
          <a:lstStyle/>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V</a:t>
            </a:r>
            <a:r>
              <a:rPr lang="pt-BR" sz="2400" b="1" dirty="0" smtClean="0">
                <a:latin typeface="Calibri" panose="020F0502020204030204" pitchFamily="34" charset="0"/>
                <a:ea typeface="Calibri" panose="020F0502020204030204" pitchFamily="34" charset="0"/>
                <a:cs typeface="Times New Roman" panose="02020603050405020304" pitchFamily="18" charset="0"/>
              </a:rPr>
              <a:t>alores – na sociedade </a:t>
            </a:r>
            <a:r>
              <a:rPr lang="pt-BR" sz="2400" b="1" dirty="0">
                <a:latin typeface="Calibri" panose="020F0502020204030204" pitchFamily="34" charset="0"/>
                <a:ea typeface="Calibri" panose="020F0502020204030204" pitchFamily="34" charset="0"/>
                <a:cs typeface="Times New Roman" panose="02020603050405020304" pitchFamily="18" charset="0"/>
              </a:rPr>
              <a:t>Industrial </a:t>
            </a:r>
            <a:r>
              <a:rPr lang="pt-BR" sz="2400" b="1" dirty="0" smtClean="0">
                <a:latin typeface="Calibri" panose="020F0502020204030204" pitchFamily="34" charset="0"/>
                <a:ea typeface="Calibri" panose="020F0502020204030204" pitchFamily="34" charset="0"/>
                <a:cs typeface="Times New Roman" panose="02020603050405020304" pitchFamily="18" charset="0"/>
              </a:rPr>
              <a:t>eram:</a:t>
            </a:r>
          </a:p>
          <a:p>
            <a:pPr marL="1714500" lvl="3" indent="-342900" algn="just">
              <a:lnSpc>
                <a:spcPct val="107000"/>
              </a:lnSpc>
              <a:spcAft>
                <a:spcPts val="800"/>
              </a:spcAft>
              <a:buFont typeface="Wingdings" panose="05000000000000000000" pitchFamily="2" charset="2"/>
              <a:buChar char="Ø"/>
            </a:pPr>
            <a:r>
              <a:rPr lang="pt-BR" sz="2400" b="1" dirty="0" smtClean="0">
                <a:latin typeface="Calibri" panose="020F0502020204030204" pitchFamily="34" charset="0"/>
                <a:ea typeface="Calibri" panose="020F0502020204030204" pitchFamily="34" charset="0"/>
                <a:cs typeface="Times New Roman" panose="02020603050405020304" pitchFamily="18" charset="0"/>
              </a:rPr>
              <a:t> </a:t>
            </a:r>
            <a:r>
              <a:rPr lang="pt-BR" sz="2400" b="1" dirty="0">
                <a:latin typeface="Calibri" panose="020F0502020204030204" pitchFamily="34" charset="0"/>
                <a:ea typeface="Calibri" panose="020F0502020204030204" pitchFamily="34" charset="0"/>
                <a:cs typeface="Times New Roman" panose="02020603050405020304" pitchFamily="18" charset="0"/>
              </a:rPr>
              <a:t>a racionalidade e a eficiência</a:t>
            </a:r>
            <a:r>
              <a:rPr lang="pt-BR" sz="2400" b="1" dirty="0" smtClean="0">
                <a:latin typeface="Calibri" panose="020F0502020204030204" pitchFamily="34" charset="0"/>
                <a:ea typeface="Calibri" panose="020F0502020204030204" pitchFamily="34" charset="0"/>
                <a:cs typeface="Times New Roman" panose="02020603050405020304" pitchFamily="18" charset="0"/>
              </a:rPr>
              <a:t>,</a:t>
            </a:r>
          </a:p>
          <a:p>
            <a:pPr marL="1714500" lvl="3" indent="-342900" algn="just">
              <a:lnSpc>
                <a:spcPct val="107000"/>
              </a:lnSpc>
              <a:spcAft>
                <a:spcPts val="800"/>
              </a:spcAft>
              <a:buFont typeface="Wingdings" panose="05000000000000000000" pitchFamily="2" charset="2"/>
              <a:buChar char="Ø"/>
            </a:pPr>
            <a:r>
              <a:rPr lang="pt-BR" sz="2400" b="1" dirty="0" smtClean="0">
                <a:latin typeface="Calibri" panose="020F0502020204030204" pitchFamily="34" charset="0"/>
                <a:ea typeface="Calibri" panose="020F0502020204030204" pitchFamily="34" charset="0"/>
                <a:cs typeface="Times New Roman" panose="02020603050405020304" pitchFamily="18" charset="0"/>
              </a:rPr>
              <a:t>a </a:t>
            </a:r>
            <a:r>
              <a:rPr lang="pt-BR" sz="2400" b="1" dirty="0">
                <a:latin typeface="Calibri" panose="020F0502020204030204" pitchFamily="34" charset="0"/>
                <a:ea typeface="Calibri" panose="020F0502020204030204" pitchFamily="34" charset="0"/>
                <a:cs typeface="Times New Roman" panose="02020603050405020304" pitchFamily="18" charset="0"/>
              </a:rPr>
              <a:t>hierarquia </a:t>
            </a:r>
            <a:r>
              <a:rPr lang="pt-BR" sz="2400" b="1" dirty="0" smtClean="0">
                <a:latin typeface="Calibri" panose="020F0502020204030204" pitchFamily="34" charset="0"/>
                <a:ea typeface="Calibri" panose="020F0502020204030204" pitchFamily="34" charset="0"/>
                <a:cs typeface="Times New Roman" panose="02020603050405020304" pitchFamily="18" charset="0"/>
              </a:rPr>
              <a:t>piramidal, a economia de escala </a:t>
            </a:r>
            <a:r>
              <a:rPr lang="pt-BR" sz="2400" b="1" dirty="0">
                <a:latin typeface="Calibri" panose="020F0502020204030204" pitchFamily="34" charset="0"/>
                <a:ea typeface="Calibri" panose="020F0502020204030204" pitchFamily="34" charset="0"/>
                <a:cs typeface="Times New Roman" panose="02020603050405020304" pitchFamily="18" charset="0"/>
              </a:rPr>
              <a:t>e, assim por diante</a:t>
            </a:r>
            <a:r>
              <a:rPr lang="pt-BR" sz="2400" b="1"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pt-BR" sz="24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V</a:t>
            </a:r>
            <a:r>
              <a:rPr lang="pt-BR" sz="2400" b="1" dirty="0" smtClean="0">
                <a:latin typeface="Calibri" panose="020F0502020204030204" pitchFamily="34" charset="0"/>
                <a:ea typeface="Calibri" panose="020F0502020204030204" pitchFamily="34" charset="0"/>
                <a:cs typeface="Times New Roman" panose="02020603050405020304" pitchFamily="18" charset="0"/>
              </a:rPr>
              <a:t>alores - Sociedade </a:t>
            </a:r>
            <a:r>
              <a:rPr lang="pt-BR" sz="2400" b="1" dirty="0">
                <a:latin typeface="Calibri" panose="020F0502020204030204" pitchFamily="34" charset="0"/>
                <a:ea typeface="Calibri" panose="020F0502020204030204" pitchFamily="34" charset="0"/>
                <a:cs typeface="Times New Roman" panose="02020603050405020304" pitchFamily="18" charset="0"/>
              </a:rPr>
              <a:t>pós-industrial são </a:t>
            </a:r>
            <a:r>
              <a:rPr lang="pt-BR" sz="2400" b="1" dirty="0" smtClean="0">
                <a:latin typeface="Calibri" panose="020F0502020204030204" pitchFamily="34" charset="0"/>
                <a:ea typeface="Calibri" panose="020F0502020204030204" pitchFamily="34" charset="0"/>
                <a:cs typeface="Times New Roman" panose="02020603050405020304" pitchFamily="18" charset="0"/>
              </a:rPr>
              <a:t>diferentes</a:t>
            </a:r>
            <a:r>
              <a:rPr lang="pt-BR" sz="2400" b="1" dirty="0">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Wingdings" panose="05000000000000000000" pitchFamily="2" charset="2"/>
              <a:buChar char="Ø"/>
            </a:pPr>
            <a:r>
              <a:rPr lang="pt-BR" sz="2400" b="1" dirty="0" smtClean="0">
                <a:latin typeface="Calibri" panose="020F0502020204030204" pitchFamily="34" charset="0"/>
                <a:ea typeface="Calibri" panose="020F0502020204030204" pitchFamily="34" charset="0"/>
                <a:cs typeface="Times New Roman" panose="02020603050405020304" pitchFamily="18" charset="0"/>
              </a:rPr>
              <a:t>INTELECTUALIZAÇÃO</a:t>
            </a:r>
            <a:r>
              <a:rPr lang="pt-BR" sz="2400" b="1" dirty="0">
                <a:latin typeface="Calibri" panose="020F0502020204030204" pitchFamily="34" charset="0"/>
                <a:ea typeface="Calibri" panose="020F0502020204030204" pitchFamily="34" charset="0"/>
                <a:cs typeface="Times New Roman" panose="02020603050405020304" pitchFamily="18" charset="0"/>
              </a:rPr>
              <a:t>: já fazemos tudo com a cabeça, seja quando trabalhamos, seja durante o tempo livre. </a:t>
            </a:r>
          </a:p>
          <a:p>
            <a:pPr marL="342900" indent="-342900" algn="just">
              <a:lnSpc>
                <a:spcPct val="107000"/>
              </a:lnSpc>
              <a:spcAft>
                <a:spcPts val="800"/>
              </a:spcAft>
              <a:buFont typeface="Wingdings" panose="05000000000000000000" pitchFamily="2" charset="2"/>
              <a:buChar char="Ø"/>
            </a:pPr>
            <a:r>
              <a:rPr lang="pt-BR" sz="2400" b="1" dirty="0" smtClean="0">
                <a:latin typeface="Calibri" panose="020F0502020204030204" pitchFamily="34" charset="0"/>
                <a:ea typeface="Calibri" panose="020F0502020204030204" pitchFamily="34" charset="0"/>
                <a:cs typeface="Times New Roman" panose="02020603050405020304" pitchFamily="18" charset="0"/>
              </a:rPr>
              <a:t>A </a:t>
            </a:r>
            <a:r>
              <a:rPr lang="pt-BR" sz="2400" b="1" dirty="0">
                <a:latin typeface="Calibri" panose="020F0502020204030204" pitchFamily="34" charset="0"/>
                <a:ea typeface="Calibri" panose="020F0502020204030204" pitchFamily="34" charset="0"/>
                <a:cs typeface="Times New Roman" panose="02020603050405020304" pitchFamily="18" charset="0"/>
              </a:rPr>
              <a:t>CRIATIVIDADE: a importância da estética, a importância da subjetividade contra toda coletividade imperante na sociedade industrial.</a:t>
            </a:r>
          </a:p>
          <a:p>
            <a:pPr marL="342900" indent="-342900" algn="just">
              <a:lnSpc>
                <a:spcPct val="107000"/>
              </a:lnSpc>
              <a:spcAft>
                <a:spcPts val="800"/>
              </a:spcAft>
              <a:buFont typeface="Wingdings" panose="05000000000000000000" pitchFamily="2" charset="2"/>
              <a:buChar char="Ø"/>
            </a:pPr>
            <a:r>
              <a:rPr lang="pt-BR" sz="2400" b="1" dirty="0" smtClean="0">
                <a:latin typeface="Calibri" panose="020F0502020204030204" pitchFamily="34" charset="0"/>
                <a:ea typeface="Calibri" panose="020F0502020204030204" pitchFamily="34" charset="0"/>
                <a:cs typeface="Times New Roman" panose="02020603050405020304" pitchFamily="18" charset="0"/>
              </a:rPr>
              <a:t>A </a:t>
            </a:r>
            <a:r>
              <a:rPr lang="pt-BR" sz="2400" b="1" dirty="0">
                <a:latin typeface="Calibri" panose="020F0502020204030204" pitchFamily="34" charset="0"/>
                <a:ea typeface="Calibri" panose="020F0502020204030204" pitchFamily="34" charset="0"/>
                <a:cs typeface="Times New Roman" panose="02020603050405020304" pitchFamily="18" charset="0"/>
              </a:rPr>
              <a:t>EMOTIVIDADE: contra toda a racionalidade que era própria da sociedade industrial.</a:t>
            </a:r>
          </a:p>
          <a:p>
            <a:pPr marL="342900" indent="-342900" algn="just">
              <a:lnSpc>
                <a:spcPct val="107000"/>
              </a:lnSpc>
              <a:spcAft>
                <a:spcPts val="800"/>
              </a:spcAft>
              <a:buFont typeface="Wingdings" panose="05000000000000000000" pitchFamily="2" charset="2"/>
              <a:buChar char="Ø"/>
            </a:pPr>
            <a:r>
              <a:rPr lang="pt-BR" sz="2400" b="1" dirty="0">
                <a:latin typeface="Calibri" panose="020F0502020204030204" pitchFamily="34" charset="0"/>
                <a:ea typeface="Calibri" panose="020F0502020204030204" pitchFamily="34" charset="0"/>
                <a:cs typeface="Times New Roman" panose="02020603050405020304" pitchFamily="18" charset="0"/>
              </a:rPr>
              <a:t>A DESESTRUTURAÇÃO DO TEMPO E DO ESPAÇO: enquanto na sociedade Industrial havia unidade de tempo e de lugar, seja para o trabalho, para a família, para o tempo livre e depois para a importância extraordinária da qualidade de vida.</a:t>
            </a:r>
          </a:p>
        </p:txBody>
      </p:sp>
    </p:spTree>
    <p:extLst>
      <p:ext uri="{BB962C8B-B14F-4D97-AF65-F5344CB8AC3E}">
        <p14:creationId xmlns:p14="http://schemas.microsoft.com/office/powerpoint/2010/main" val="42600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4546" y="206252"/>
            <a:ext cx="11702094" cy="5845126"/>
          </a:xfrm>
          <a:prstGeom prst="rect">
            <a:avLst/>
          </a:prstGeom>
        </p:spPr>
        <p:txBody>
          <a:bodyPr wrap="square">
            <a:spAutoFit/>
          </a:bodyPr>
          <a:lstStyle/>
          <a:p>
            <a:pPr algn="just">
              <a:lnSpc>
                <a:spcPct val="107000"/>
              </a:lnSpc>
              <a:spcAft>
                <a:spcPts val="800"/>
              </a:spcAft>
            </a:pPr>
            <a:r>
              <a:rPr lang="pt-BR" sz="2400" b="1" dirty="0" smtClean="0">
                <a:latin typeface="Calibri" panose="020F0502020204030204" pitchFamily="34" charset="0"/>
                <a:ea typeface="Calibri" panose="020F0502020204030204" pitchFamily="34" charset="0"/>
                <a:cs typeface="Times New Roman" panose="02020603050405020304" pitchFamily="18" charset="0"/>
              </a:rPr>
              <a:t>Equiparação de relação homem e mulher - força </a:t>
            </a:r>
            <a:r>
              <a:rPr lang="pt-BR" sz="2400" b="1" dirty="0">
                <a:latin typeface="Calibri" panose="020F0502020204030204" pitchFamily="34" charset="0"/>
                <a:ea typeface="Calibri" panose="020F0502020204030204" pitchFamily="34" charset="0"/>
                <a:cs typeface="Times New Roman" panose="02020603050405020304" pitchFamily="18" charset="0"/>
              </a:rPr>
              <a:t>e </a:t>
            </a:r>
            <a:r>
              <a:rPr lang="pt-BR" sz="2400" b="1" dirty="0" smtClean="0">
                <a:latin typeface="Calibri" panose="020F0502020204030204" pitchFamily="34" charset="0"/>
                <a:ea typeface="Calibri" panose="020F0502020204030204" pitchFamily="34" charset="0"/>
                <a:cs typeface="Times New Roman" panose="02020603050405020304" pitchFamily="18" charset="0"/>
              </a:rPr>
              <a:t>jurídica: </a:t>
            </a:r>
            <a:r>
              <a:rPr lang="pt-BR" sz="2400" b="1" dirty="0">
                <a:latin typeface="Calibri" panose="020F0502020204030204" pitchFamily="34" charset="0"/>
                <a:ea typeface="Calibri" panose="020F0502020204030204" pitchFamily="34" charset="0"/>
                <a:cs typeface="Times New Roman" panose="02020603050405020304" pitchFamily="18" charset="0"/>
              </a:rPr>
              <a:t>emerge a feminilização da </a:t>
            </a:r>
            <a:r>
              <a:rPr lang="pt-BR" sz="2400" b="1" dirty="0" smtClean="0">
                <a:latin typeface="Calibri" panose="020F0502020204030204" pitchFamily="34" charset="0"/>
                <a:ea typeface="Calibri" panose="020F0502020204030204" pitchFamily="34" charset="0"/>
                <a:cs typeface="Times New Roman" panose="02020603050405020304" pitchFamily="18" charset="0"/>
              </a:rPr>
              <a:t>sociedade:</a:t>
            </a:r>
          </a:p>
          <a:p>
            <a:pPr marL="285750" indent="-285750" algn="just">
              <a:lnSpc>
                <a:spcPct val="107000"/>
              </a:lnSpc>
              <a:spcAft>
                <a:spcPts val="800"/>
              </a:spcAft>
              <a:buFont typeface="Wingdings" panose="05000000000000000000" pitchFamily="2" charset="2"/>
              <a:buChar char="ü"/>
            </a:pPr>
            <a:r>
              <a:rPr lang="pt-BR" sz="2400" b="1" dirty="0" smtClean="0">
                <a:latin typeface="Calibri" panose="020F0502020204030204" pitchFamily="34" charset="0"/>
                <a:ea typeface="Calibri" panose="020F0502020204030204" pitchFamily="34" charset="0"/>
                <a:cs typeface="Times New Roman" panose="02020603050405020304" pitchFamily="18" charset="0"/>
              </a:rPr>
              <a:t>Sociedade andrógena</a:t>
            </a:r>
            <a:r>
              <a:rPr lang="pt-BR" sz="2400" b="1" dirty="0">
                <a:latin typeface="Calibri" panose="020F0502020204030204" pitchFamily="34" charset="0"/>
                <a:ea typeface="Calibri" panose="020F0502020204030204" pitchFamily="34" charset="0"/>
                <a:cs typeface="Times New Roman" panose="02020603050405020304" pitchFamily="18" charset="0"/>
              </a:rPr>
              <a:t>, os homens cultivam valores femininos e as mulheres masculinos. </a:t>
            </a:r>
            <a:endParaRPr lang="pt-BR" sz="2400"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pt-BR" sz="2400" b="1" dirty="0" smtClean="0">
                <a:latin typeface="Calibri" panose="020F0502020204030204" pitchFamily="34" charset="0"/>
                <a:ea typeface="Calibri" panose="020F0502020204030204" pitchFamily="34" charset="0"/>
                <a:cs typeface="Times New Roman" panose="02020603050405020304" pitchFamily="18" charset="0"/>
              </a:rPr>
              <a:t>Sociedade desorientada. Como </a:t>
            </a:r>
            <a:r>
              <a:rPr lang="pt-BR" sz="2400" b="1" dirty="0">
                <a:latin typeface="Calibri" panose="020F0502020204030204" pitchFamily="34" charset="0"/>
                <a:ea typeface="Calibri" panose="020F0502020204030204" pitchFamily="34" charset="0"/>
                <a:cs typeface="Times New Roman" panose="02020603050405020304" pitchFamily="18" charset="0"/>
              </a:rPr>
              <a:t>católicos, por ex. desorientação da Igreja Católica, se dá por não ter percebido as grandes revoluções científicas, que hoje são reconhecidas, mas antes condenadas</a:t>
            </a:r>
            <a:r>
              <a:rPr lang="pt-BR" sz="2400" b="1" dirty="0" smtClean="0">
                <a:latin typeface="Calibri" panose="020F0502020204030204" pitchFamily="34" charset="0"/>
                <a:ea typeface="Calibri" panose="020F0502020204030204" pitchFamily="34" charset="0"/>
                <a:cs typeface="Times New Roman" panose="02020603050405020304" pitchFamily="18" charset="0"/>
              </a:rPr>
              <a:t>. Antes </a:t>
            </a:r>
            <a:r>
              <a:rPr lang="pt-BR" sz="2400" b="1" dirty="0">
                <a:latin typeface="Calibri" panose="020F0502020204030204" pitchFamily="34" charset="0"/>
                <a:ea typeface="Calibri" panose="020F0502020204030204" pitchFamily="34" charset="0"/>
                <a:cs typeface="Times New Roman" panose="02020603050405020304" pitchFamily="18" charset="0"/>
              </a:rPr>
              <a:t>da Ciência era claro dizer quando se nascia, hoje não se tem tanta clareza quando se nasce. Nasce no momento da inseminação artificial? No momento da concepção? Em que saí do útero </a:t>
            </a:r>
            <a:r>
              <a:rPr lang="pt-BR" sz="2400" b="1" dirty="0" smtClean="0">
                <a:latin typeface="Calibri" panose="020F0502020204030204" pitchFamily="34" charset="0"/>
                <a:ea typeface="Calibri" panose="020F0502020204030204" pitchFamily="34" charset="0"/>
                <a:cs typeface="Times New Roman" panose="02020603050405020304" pitchFamily="18" charset="0"/>
              </a:rPr>
              <a:t>materno? Como </a:t>
            </a:r>
            <a:r>
              <a:rPr lang="pt-BR" sz="2400" b="1" dirty="0">
                <a:latin typeface="Calibri" panose="020F0502020204030204" pitchFamily="34" charset="0"/>
                <a:ea typeface="Calibri" panose="020F0502020204030204" pitchFamily="34" charset="0"/>
                <a:cs typeface="Times New Roman" panose="02020603050405020304" pitchFamily="18" charset="0"/>
              </a:rPr>
              <a:t>também dizer quando se morre? O que dizer do estado vegetativo, morte artificial, porque artificial é a sua vida. </a:t>
            </a:r>
            <a:endParaRPr lang="pt-BR" sz="2400"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endParaRPr lang="pt-B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2400" b="1" dirty="0" smtClean="0">
                <a:latin typeface="Calibri" panose="020F0502020204030204" pitchFamily="34" charset="0"/>
                <a:ea typeface="Calibri" panose="020F0502020204030204" pitchFamily="34" charset="0"/>
                <a:cs typeface="Times New Roman" panose="02020603050405020304" pitchFamily="18" charset="0"/>
              </a:rPr>
              <a:t>Há </a:t>
            </a:r>
            <a:r>
              <a:rPr lang="pt-BR" sz="2400" b="1" dirty="0">
                <a:latin typeface="Calibri" panose="020F0502020204030204" pitchFamily="34" charset="0"/>
                <a:ea typeface="Calibri" panose="020F0502020204030204" pitchFamily="34" charset="0"/>
                <a:cs typeface="Times New Roman" panose="02020603050405020304" pitchFamily="18" charset="0"/>
              </a:rPr>
              <a:t>uma </a:t>
            </a:r>
            <a:r>
              <a:rPr lang="pt-BR" sz="2400" b="1" dirty="0" smtClean="0">
                <a:latin typeface="Calibri" panose="020F0502020204030204" pitchFamily="34" charset="0"/>
                <a:ea typeface="Calibri" panose="020F0502020204030204" pitchFamily="34" charset="0"/>
                <a:cs typeface="Times New Roman" panose="02020603050405020304" pitchFamily="18" charset="0"/>
              </a:rPr>
              <a:t>desorientação:</a:t>
            </a:r>
          </a:p>
          <a:p>
            <a:pPr algn="ctr">
              <a:lnSpc>
                <a:spcPct val="107000"/>
              </a:lnSpc>
              <a:spcAft>
                <a:spcPts val="800"/>
              </a:spcAft>
            </a:pPr>
            <a:r>
              <a:rPr lang="pt-BR" sz="2400" b="1" dirty="0" smtClean="0">
                <a:latin typeface="Calibri" panose="020F0502020204030204" pitchFamily="34" charset="0"/>
                <a:ea typeface="Calibri" panose="020F0502020204030204" pitchFamily="34" charset="0"/>
                <a:cs typeface="Times New Roman" panose="02020603050405020304" pitchFamily="18" charset="0"/>
              </a:rPr>
              <a:t>religiosa</a:t>
            </a:r>
            <a:r>
              <a:rPr lang="pt-BR" sz="2400" b="1" dirty="0">
                <a:latin typeface="Calibri" panose="020F0502020204030204" pitchFamily="34" charset="0"/>
                <a:ea typeface="Calibri" panose="020F0502020204030204" pitchFamily="34" charset="0"/>
                <a:cs typeface="Times New Roman" panose="02020603050405020304" pitchFamily="18" charset="0"/>
              </a:rPr>
              <a:t>, política, </a:t>
            </a:r>
            <a:r>
              <a:rPr lang="pt-BR" sz="2400" b="1" dirty="0" smtClean="0">
                <a:latin typeface="Calibri" panose="020F0502020204030204" pitchFamily="34" charset="0"/>
                <a:ea typeface="Calibri" panose="020F0502020204030204" pitchFamily="34" charset="0"/>
                <a:cs typeface="Times New Roman" panose="02020603050405020304" pitchFamily="18" charset="0"/>
              </a:rPr>
              <a:t>ideológica, </a:t>
            </a:r>
            <a:r>
              <a:rPr lang="pt-BR" sz="2400" b="1" dirty="0">
                <a:latin typeface="Calibri" panose="020F0502020204030204" pitchFamily="34" charset="0"/>
                <a:ea typeface="Calibri" panose="020F0502020204030204" pitchFamily="34" charset="0"/>
                <a:cs typeface="Times New Roman" panose="02020603050405020304" pitchFamily="18" charset="0"/>
              </a:rPr>
              <a:t>desorientação das sociedades.</a:t>
            </a:r>
          </a:p>
        </p:txBody>
      </p:sp>
    </p:spTree>
    <p:extLst>
      <p:ext uri="{BB962C8B-B14F-4D97-AF65-F5344CB8AC3E}">
        <p14:creationId xmlns:p14="http://schemas.microsoft.com/office/powerpoint/2010/main" val="35378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7425" y="44624"/>
            <a:ext cx="11848564" cy="6720558"/>
          </a:xfrm>
          <a:prstGeom prst="rect">
            <a:avLst/>
          </a:prstGeom>
        </p:spPr>
        <p:txBody>
          <a:bodyPr wrap="square">
            <a:spAutoFit/>
          </a:bodyPr>
          <a:lstStyle/>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Como reagir a esta desorientação?</a:t>
            </a:r>
          </a:p>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 Com criatividade, isto é essencial para modificar a relação entre trabalho e tempo livre. </a:t>
            </a:r>
          </a:p>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 Enquanto se faz um trabalho manual, repetitivo e se separa nitidamente as horas de trabalho das horas de tempo livre, para o trabalhador criativo </a:t>
            </a:r>
            <a:r>
              <a:rPr lang="pt-BR" sz="2400" b="1" dirty="0" smtClean="0">
                <a:latin typeface="Calibri" panose="020F0502020204030204" pitchFamily="34" charset="0"/>
                <a:ea typeface="Calibri" panose="020F0502020204030204" pitchFamily="34" charset="0"/>
                <a:cs typeface="Times New Roman" panose="02020603050405020304" pitchFamily="18" charset="0"/>
              </a:rPr>
              <a:t>esta </a:t>
            </a:r>
            <a:r>
              <a:rPr lang="pt-BR" sz="2400" b="1" dirty="0">
                <a:latin typeface="Calibri" panose="020F0502020204030204" pitchFamily="34" charset="0"/>
                <a:ea typeface="Calibri" panose="020F0502020204030204" pitchFamily="34" charset="0"/>
                <a:cs typeface="Times New Roman" panose="02020603050405020304" pitchFamily="18" charset="0"/>
              </a:rPr>
              <a:t>divisão não existe. </a:t>
            </a:r>
          </a:p>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Se um </a:t>
            </a:r>
            <a:r>
              <a:rPr lang="pt-BR" sz="2400" b="1" dirty="0" smtClean="0">
                <a:latin typeface="Calibri" panose="020F0502020204030204" pitchFamily="34" charset="0"/>
                <a:ea typeface="Calibri" panose="020F0502020204030204" pitchFamily="34" charset="0"/>
                <a:cs typeface="Times New Roman" panose="02020603050405020304" pitchFamily="18" charset="0"/>
              </a:rPr>
              <a:t>trabalhador</a:t>
            </a:r>
            <a:r>
              <a:rPr lang="pt-BR" sz="2400" b="1" dirty="0" smtClean="0">
                <a:latin typeface="Calibri" panose="020F0502020204030204" pitchFamily="34" charset="0"/>
                <a:ea typeface="Calibri" panose="020F0502020204030204" pitchFamily="34" charset="0"/>
                <a:cs typeface="Times New Roman" panose="02020603050405020304" pitchFamily="18" charset="0"/>
              </a:rPr>
              <a:t> </a:t>
            </a:r>
            <a:r>
              <a:rPr lang="pt-BR" sz="2400" b="1" dirty="0">
                <a:latin typeface="Calibri" panose="020F0502020204030204" pitchFamily="34" charset="0"/>
                <a:ea typeface="Calibri" panose="020F0502020204030204" pitchFamily="34" charset="0"/>
                <a:cs typeface="Times New Roman" panose="02020603050405020304" pitchFamily="18" charset="0"/>
              </a:rPr>
              <a:t>vai ao cinema, se diverte e pronto, se um jornalista vai ao cinema, se diverte, mas trabalha ao mesmo tempo, porque prepara o artigo para o jornal no dia seguinte. Esta situação e completamente nova e, é isto que se chama de ÓCIO CRIATIVO e de difícil compreensão. Neste momento eu posso estar trabalhando, transmitindo ideias, portanto, criando aprendizagem ou posso estar me divertindo.</a:t>
            </a:r>
          </a:p>
          <a:p>
            <a:pPr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Essa situação intermediária, na qual é difícil entender se alguém se diverte, estuda ou trabalha, isto é, o que se chama ÓCIO CRIATIVO, não significa NÃO FAZER NADA, significa fazer 3 </a:t>
            </a:r>
            <a:r>
              <a:rPr lang="pt-BR" sz="2400" b="1" dirty="0" smtClean="0">
                <a:latin typeface="Calibri" panose="020F0502020204030204" pitchFamily="34" charset="0"/>
                <a:ea typeface="Calibri" panose="020F0502020204030204" pitchFamily="34" charset="0"/>
                <a:cs typeface="Times New Roman" panose="02020603050405020304" pitchFamily="18" charset="0"/>
              </a:rPr>
              <a:t>coisas </a:t>
            </a:r>
            <a:r>
              <a:rPr lang="pt-BR" sz="2400" b="1" dirty="0">
                <a:latin typeface="Calibri" panose="020F0502020204030204" pitchFamily="34" charset="0"/>
                <a:ea typeface="Calibri" panose="020F0502020204030204" pitchFamily="34" charset="0"/>
                <a:cs typeface="Times New Roman" panose="02020603050405020304" pitchFamily="18" charset="0"/>
              </a:rPr>
              <a:t>ou mais ao mesmo tempo, ou seja:</a:t>
            </a:r>
          </a:p>
          <a:p>
            <a:pPr lvl="5"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Divertir-se  - criando alegria</a:t>
            </a:r>
          </a:p>
          <a:p>
            <a:pPr lvl="5"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Trabalhar - criando riqueza</a:t>
            </a:r>
          </a:p>
          <a:p>
            <a:pPr lvl="5" algn="just">
              <a:lnSpc>
                <a:spcPct val="107000"/>
              </a:lnSpc>
              <a:spcAft>
                <a:spcPts val="800"/>
              </a:spcAft>
            </a:pPr>
            <a:r>
              <a:rPr lang="pt-BR" sz="2400" b="1" dirty="0">
                <a:latin typeface="Calibri" panose="020F0502020204030204" pitchFamily="34" charset="0"/>
                <a:ea typeface="Calibri" panose="020F0502020204030204" pitchFamily="34" charset="0"/>
                <a:cs typeface="Times New Roman" panose="02020603050405020304" pitchFamily="18" charset="0"/>
              </a:rPr>
              <a:t>Estudar  - criando aprendizagem e saber. </a:t>
            </a:r>
          </a:p>
        </p:txBody>
      </p:sp>
    </p:spTree>
    <p:extLst>
      <p:ext uri="{BB962C8B-B14F-4D97-AF65-F5344CB8AC3E}">
        <p14:creationId xmlns:p14="http://schemas.microsoft.com/office/powerpoint/2010/main" val="38972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18187" y="772733"/>
            <a:ext cx="10199040" cy="5589430"/>
          </a:xfrm>
        </p:spPr>
        <p:txBody>
          <a:bodyPr anchor="ctr">
            <a:normAutofit/>
          </a:bodyPr>
          <a:lstStyle/>
          <a:p>
            <a:pPr marL="0" indent="0" algn="ctr">
              <a:buNone/>
            </a:pPr>
            <a:r>
              <a:rPr lang="pt-BR" sz="3200" dirty="0" smtClean="0"/>
              <a:t>PARA RESPONDER A ESTA FORMA DE VIDA EM SOCIEDADE </a:t>
            </a:r>
            <a:endParaRPr lang="pt-BR" sz="3200" dirty="0"/>
          </a:p>
          <a:p>
            <a:pPr marL="0" indent="0" algn="ctr">
              <a:buNone/>
            </a:pPr>
            <a:endParaRPr lang="pt-BR" sz="3200" dirty="0" smtClean="0"/>
          </a:p>
          <a:p>
            <a:pPr marL="0" indent="0" algn="ctr">
              <a:buNone/>
            </a:pPr>
            <a:r>
              <a:rPr lang="pt-BR" sz="3200" dirty="0" smtClean="0"/>
              <a:t>LAUDATO SI - Papa Francisco</a:t>
            </a:r>
          </a:p>
          <a:p>
            <a:pPr marL="0" indent="0" algn="ctr">
              <a:buNone/>
            </a:pPr>
            <a:endParaRPr lang="pt-BR" sz="3200" dirty="0"/>
          </a:p>
          <a:p>
            <a:pPr marL="0" indent="0" algn="ctr">
              <a:buNone/>
            </a:pPr>
            <a:r>
              <a:rPr lang="pt-BR" sz="3200" dirty="0" smtClean="0"/>
              <a:t>Base teológica</a:t>
            </a:r>
          </a:p>
          <a:p>
            <a:pPr marL="0" indent="0" algn="ctr">
              <a:buNone/>
            </a:pPr>
            <a:endParaRPr lang="pt-BR" sz="3200" dirty="0" smtClean="0"/>
          </a:p>
          <a:p>
            <a:pPr marL="0" indent="0" algn="ctr">
              <a:buNone/>
            </a:pPr>
            <a:r>
              <a:rPr lang="pt-BR" sz="3200" dirty="0" smtClean="0"/>
              <a:t>TEOLOGIA DO POVO.</a:t>
            </a:r>
          </a:p>
          <a:p>
            <a:pPr marL="0" indent="0" algn="ctr">
              <a:buNone/>
            </a:pPr>
            <a:endParaRPr lang="pt-BR" sz="3200" dirty="0"/>
          </a:p>
        </p:txBody>
      </p:sp>
    </p:spTree>
    <p:extLst>
      <p:ext uri="{BB962C8B-B14F-4D97-AF65-F5344CB8AC3E}">
        <p14:creationId xmlns:p14="http://schemas.microsoft.com/office/powerpoint/2010/main" val="34480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3999" y="3146248"/>
            <a:ext cx="10170017" cy="2494702"/>
          </a:xfrm>
        </p:spPr>
        <p:txBody>
          <a:bodyPr anchor="ctr">
            <a:noAutofit/>
          </a:bodyPr>
          <a:lstStyle/>
          <a:p>
            <a:r>
              <a:rPr lang="pt-BR" sz="3200" dirty="0"/>
              <a:t/>
            </a:r>
            <a:br>
              <a:rPr lang="pt-BR" sz="3200" dirty="0"/>
            </a:br>
            <a:r>
              <a:rPr lang="pt-BR" sz="3200" dirty="0"/>
              <a:t>sem desprezar o sócio estrutural e sem ter como base a luta de classes como princípio determinante de </a:t>
            </a:r>
            <a:r>
              <a:rPr lang="pt-BR" sz="3200" dirty="0" smtClean="0"/>
              <a:t>interpretações </a:t>
            </a:r>
            <a:r>
              <a:rPr lang="pt-BR" sz="3200" dirty="0"/>
              <a:t>da sociedade e da história</a:t>
            </a:r>
          </a:p>
        </p:txBody>
      </p:sp>
      <p:sp>
        <p:nvSpPr>
          <p:cNvPr id="5" name="Retângulo 4"/>
          <p:cNvSpPr/>
          <p:nvPr/>
        </p:nvSpPr>
        <p:spPr>
          <a:xfrm>
            <a:off x="444843" y="1030310"/>
            <a:ext cx="11249173" cy="1569660"/>
          </a:xfrm>
          <a:prstGeom prst="rect">
            <a:avLst/>
          </a:prstGeom>
        </p:spPr>
        <p:txBody>
          <a:bodyPr wrap="square" anchor="ctr">
            <a:spAutoFit/>
          </a:bodyPr>
          <a:lstStyle/>
          <a:p>
            <a:pPr algn="ctr"/>
            <a:r>
              <a:rPr lang="pt-BR" sz="3200" dirty="0"/>
              <a:t>Na teologia do povo, não se usa a análise social </a:t>
            </a:r>
            <a:br>
              <a:rPr lang="pt-BR" sz="3200" dirty="0"/>
            </a:br>
            <a:r>
              <a:rPr lang="pt-BR" sz="3200" dirty="0" smtClean="0"/>
              <a:t>marxista</a:t>
            </a:r>
            <a:r>
              <a:rPr lang="pt-BR" sz="3200" dirty="0"/>
              <a:t>, mas se usa preferentemente uma análise </a:t>
            </a:r>
            <a:endParaRPr lang="pt-BR" sz="3200" dirty="0" smtClean="0"/>
          </a:p>
          <a:p>
            <a:pPr algn="ctr"/>
            <a:r>
              <a:rPr lang="pt-BR" sz="3200" dirty="0" smtClean="0"/>
              <a:t>histórico-cultural</a:t>
            </a:r>
            <a:r>
              <a:rPr lang="pt-BR" sz="3200" dirty="0"/>
              <a:t>, </a:t>
            </a:r>
          </a:p>
        </p:txBody>
      </p:sp>
    </p:spTree>
    <p:extLst>
      <p:ext uri="{BB962C8B-B14F-4D97-AF65-F5344CB8AC3E}">
        <p14:creationId xmlns:p14="http://schemas.microsoft.com/office/powerpoint/2010/main" val="715920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16908" y="1758205"/>
            <a:ext cx="7451678" cy="1126663"/>
          </a:xfrm>
        </p:spPr>
        <p:txBody>
          <a:bodyPr anchor="ctr">
            <a:normAutofit/>
          </a:bodyPr>
          <a:lstStyle/>
          <a:p>
            <a:pPr algn="ctr"/>
            <a:r>
              <a:rPr lang="pt-BR" sz="3200" dirty="0" smtClean="0"/>
              <a:t>Teologia do POVO HISTÓRICA/SOCIAL</a:t>
            </a:r>
            <a:endParaRPr lang="pt-BR" sz="3200" dirty="0"/>
          </a:p>
        </p:txBody>
      </p:sp>
      <p:sp>
        <p:nvSpPr>
          <p:cNvPr id="3" name="Subtítulo 2"/>
          <p:cNvSpPr>
            <a:spLocks noGrp="1"/>
          </p:cNvSpPr>
          <p:nvPr>
            <p:ph type="subTitle" idx="1"/>
          </p:nvPr>
        </p:nvSpPr>
        <p:spPr>
          <a:xfrm>
            <a:off x="4548165" y="3084393"/>
            <a:ext cx="7311742" cy="2947148"/>
          </a:xfrm>
        </p:spPr>
        <p:txBody>
          <a:bodyPr>
            <a:normAutofit/>
          </a:bodyPr>
          <a:lstStyle/>
          <a:p>
            <a:pPr marL="342900" indent="-342900" algn="l">
              <a:buFont typeface="Wingdings" panose="05000000000000000000" pitchFamily="2" charset="2"/>
              <a:buChar char="ü"/>
            </a:pPr>
            <a:r>
              <a:rPr lang="pt-BR" sz="3200" dirty="0" smtClean="0"/>
              <a:t>EVANGELIZAÇÃO DA CULTURA</a:t>
            </a:r>
          </a:p>
          <a:p>
            <a:pPr marL="342900" indent="-342900" algn="l">
              <a:buFont typeface="Wingdings" panose="05000000000000000000" pitchFamily="2" charset="2"/>
              <a:buChar char="ü"/>
            </a:pPr>
            <a:r>
              <a:rPr lang="pt-BR" sz="3200" dirty="0" smtClean="0"/>
              <a:t>TEMA PRINCIPAL PIEDADE POPULAR</a:t>
            </a:r>
          </a:p>
          <a:p>
            <a:pPr marL="342900" indent="-342900" algn="l">
              <a:buFont typeface="Wingdings" panose="05000000000000000000" pitchFamily="2" charset="2"/>
              <a:buChar char="ü"/>
            </a:pPr>
            <a:r>
              <a:rPr lang="pt-BR" sz="3200" dirty="0" smtClean="0"/>
              <a:t>POVO DE DEUS</a:t>
            </a:r>
          </a:p>
          <a:p>
            <a:pPr marL="342900" indent="-342900" algn="l">
              <a:buFont typeface="Wingdings" panose="05000000000000000000" pitchFamily="2" charset="2"/>
              <a:buChar char="ü"/>
            </a:pPr>
            <a:r>
              <a:rPr lang="pt-BR" sz="3200" dirty="0" smtClean="0"/>
              <a:t>INCULTURAÇÃO</a:t>
            </a:r>
            <a:endParaRPr lang="pt-BR" sz="3200" dirty="0"/>
          </a:p>
        </p:txBody>
      </p:sp>
    </p:spTree>
    <p:extLst>
      <p:ext uri="{BB962C8B-B14F-4D97-AF65-F5344CB8AC3E}">
        <p14:creationId xmlns:p14="http://schemas.microsoft.com/office/powerpoint/2010/main" val="1625423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76530" y="3493976"/>
            <a:ext cx="9504608" cy="2082576"/>
          </a:xfrm>
        </p:spPr>
        <p:txBody>
          <a:bodyPr>
            <a:noAutofit/>
          </a:bodyPr>
          <a:lstStyle/>
          <a:p>
            <a:r>
              <a:rPr lang="pt-BR" sz="3200" dirty="0" smtClean="0"/>
              <a:t>Parte de uma FÉ que busca aprofundar a partir da TRADIÇÃO, mas, ao mesmo tempo, a partir da necessidade da busca do Povo de  Deus</a:t>
            </a:r>
          </a:p>
          <a:p>
            <a:r>
              <a:rPr lang="pt-BR" sz="3200" dirty="0" smtClean="0"/>
              <a:t>BUSCA = HISTÓRICA/CULTURAL</a:t>
            </a:r>
            <a:endParaRPr lang="pt-BR" sz="3200" dirty="0"/>
          </a:p>
        </p:txBody>
      </p:sp>
      <p:sp>
        <p:nvSpPr>
          <p:cNvPr id="5" name="Subtítulo 2"/>
          <p:cNvSpPr txBox="1">
            <a:spLocks/>
          </p:cNvSpPr>
          <p:nvPr/>
        </p:nvSpPr>
        <p:spPr>
          <a:xfrm>
            <a:off x="1933979" y="1109230"/>
            <a:ext cx="10082007" cy="21748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pt-BR" sz="3200" dirty="0" smtClean="0"/>
              <a:t>PROPÕE UM MODO DE AGIR ser PASTORES ESPIRITUAIS, PRÓXIMOS DAS PESSOAS, A PARTIR DA FIDELIDADE À IGREJA, COM UM ESPÍRITO MUITO CRIATIVO, FRATERNO E MISSIONÁRIO</a:t>
            </a:r>
            <a:endParaRPr lang="pt-BR" sz="3200" dirty="0"/>
          </a:p>
        </p:txBody>
      </p:sp>
    </p:spTree>
    <p:extLst>
      <p:ext uri="{BB962C8B-B14F-4D97-AF65-F5344CB8AC3E}">
        <p14:creationId xmlns:p14="http://schemas.microsoft.com/office/powerpoint/2010/main" val="149176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71913" y="698340"/>
            <a:ext cx="8910072" cy="5422005"/>
          </a:xfrm>
        </p:spPr>
        <p:txBody>
          <a:bodyPr>
            <a:normAutofit/>
          </a:bodyPr>
          <a:lstStyle/>
          <a:p>
            <a:pPr marL="0" indent="0" algn="just">
              <a:lnSpc>
                <a:spcPct val="150000"/>
              </a:lnSpc>
              <a:buNone/>
            </a:pPr>
            <a:r>
              <a:rPr lang="pt-BR" sz="3200" dirty="0" smtClean="0"/>
              <a:t>TEOLOGIA DO POVO</a:t>
            </a:r>
          </a:p>
          <a:p>
            <a:pPr marL="0" indent="0" algn="just">
              <a:lnSpc>
                <a:spcPct val="150000"/>
              </a:lnSpc>
              <a:buNone/>
            </a:pPr>
            <a:r>
              <a:rPr lang="pt-BR" sz="3200" dirty="0" smtClean="0"/>
              <a:t>É O OLHAR DO MISTÉRIO DE JESUS </a:t>
            </a:r>
          </a:p>
          <a:p>
            <a:pPr marL="0" indent="0" algn="just">
              <a:lnSpc>
                <a:spcPct val="150000"/>
              </a:lnSpc>
              <a:buNone/>
            </a:pPr>
            <a:r>
              <a:rPr lang="pt-BR" sz="3200" dirty="0" smtClean="0"/>
              <a:t>E DE UMA IGREJA QUE É POVO DE DEUS, </a:t>
            </a:r>
          </a:p>
          <a:p>
            <a:pPr marL="0" indent="0" algn="just">
              <a:lnSpc>
                <a:spcPct val="150000"/>
              </a:lnSpc>
              <a:buNone/>
            </a:pPr>
            <a:r>
              <a:rPr lang="pt-BR" sz="3200" dirty="0" smtClean="0"/>
              <a:t>QUE ESTÁ PRESENTE, COMPROMETE-SE, </a:t>
            </a:r>
          </a:p>
          <a:p>
            <a:pPr marL="0" indent="0" algn="just">
              <a:lnSpc>
                <a:spcPct val="150000"/>
              </a:lnSpc>
              <a:buNone/>
            </a:pPr>
            <a:r>
              <a:rPr lang="pt-BR" sz="3200" dirty="0" smtClean="0"/>
              <a:t>QUE É FIEL ÀS ORIENTAÇÕES DA IGREJA UNIVERSAL, </a:t>
            </a:r>
          </a:p>
          <a:p>
            <a:pPr marL="0" indent="0" algn="just">
              <a:lnSpc>
                <a:spcPct val="150000"/>
              </a:lnSpc>
              <a:buNone/>
            </a:pPr>
            <a:r>
              <a:rPr lang="pt-BR" sz="3200" dirty="0" smtClean="0"/>
              <a:t>MAS TAMBÉM FIEL AO POVO</a:t>
            </a:r>
            <a:endParaRPr lang="pt-BR" sz="3200" dirty="0"/>
          </a:p>
        </p:txBody>
      </p:sp>
    </p:spTree>
    <p:extLst>
      <p:ext uri="{BB962C8B-B14F-4D97-AF65-F5344CB8AC3E}">
        <p14:creationId xmlns:p14="http://schemas.microsoft.com/office/powerpoint/2010/main" val="228516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0"/>
            <a:ext cx="10131425" cy="1489656"/>
          </a:xfrm>
        </p:spPr>
        <p:txBody>
          <a:bodyPr/>
          <a:lstStyle/>
          <a:p>
            <a:pPr algn="ctr"/>
            <a:r>
              <a:rPr lang="pt-BR" dirty="0" smtClean="0"/>
              <a:t>IMPACTO DA TEOLOGIA DO POVO</a:t>
            </a:r>
            <a:br>
              <a:rPr lang="pt-BR" dirty="0" smtClean="0"/>
            </a:br>
            <a:r>
              <a:rPr lang="pt-BR" dirty="0" smtClean="0"/>
              <a:t>NA AÇÃO PASTORAL DO PAPA</a:t>
            </a:r>
            <a:endParaRPr lang="pt-BR" dirty="0"/>
          </a:p>
        </p:txBody>
      </p:sp>
      <p:sp>
        <p:nvSpPr>
          <p:cNvPr id="3" name="Espaço Reservado para Conteúdo 2"/>
          <p:cNvSpPr>
            <a:spLocks noGrp="1"/>
          </p:cNvSpPr>
          <p:nvPr>
            <p:ph idx="1"/>
          </p:nvPr>
        </p:nvSpPr>
        <p:spPr>
          <a:xfrm>
            <a:off x="334851" y="2114712"/>
            <a:ext cx="11603864" cy="3770934"/>
          </a:xfrm>
        </p:spPr>
        <p:txBody>
          <a:bodyPr>
            <a:noAutofit/>
          </a:bodyPr>
          <a:lstStyle/>
          <a:p>
            <a:r>
              <a:rPr lang="pt-BR" sz="3200" dirty="0" smtClean="0"/>
              <a:t>Propõe de modo simples, a forma de viver de Jesus,</a:t>
            </a:r>
          </a:p>
          <a:p>
            <a:r>
              <a:rPr lang="pt-BR" sz="3200" dirty="0" smtClean="0"/>
              <a:t>Propõe um modo de vida que todas captam,</a:t>
            </a:r>
          </a:p>
          <a:p>
            <a:r>
              <a:rPr lang="pt-BR" sz="3200" dirty="0" smtClean="0"/>
              <a:t>Propõe um humanismo rico, simples, fraterno, solidário e ao mesmo tempo religioso.</a:t>
            </a:r>
          </a:p>
          <a:p>
            <a:endParaRPr lang="pt-BR" sz="3200" dirty="0"/>
          </a:p>
          <a:p>
            <a:pPr marL="0" indent="0" algn="ctr">
              <a:buNone/>
            </a:pPr>
            <a:r>
              <a:rPr lang="pt-BR" sz="3200" dirty="0"/>
              <a:t>I</a:t>
            </a:r>
            <a:r>
              <a:rPr lang="pt-BR" sz="3200" dirty="0" smtClean="0"/>
              <a:t>sto para a IGREJA é DOM e RESPONSABILIDADE</a:t>
            </a:r>
            <a:endParaRPr lang="pt-BR" sz="3200" dirty="0"/>
          </a:p>
        </p:txBody>
      </p:sp>
    </p:spTree>
    <p:extLst>
      <p:ext uri="{BB962C8B-B14F-4D97-AF65-F5344CB8AC3E}">
        <p14:creationId xmlns:p14="http://schemas.microsoft.com/office/powerpoint/2010/main" val="2465813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Teologia DO POVO é social</a:t>
            </a:r>
            <a:endParaRPr lang="pt-BR" dirty="0"/>
          </a:p>
        </p:txBody>
      </p:sp>
      <p:sp>
        <p:nvSpPr>
          <p:cNvPr id="3" name="Espaço Reservado para Conteúdo 2"/>
          <p:cNvSpPr>
            <a:spLocks noGrp="1"/>
          </p:cNvSpPr>
          <p:nvPr>
            <p:ph idx="1"/>
          </p:nvPr>
        </p:nvSpPr>
        <p:spPr>
          <a:xfrm>
            <a:off x="167424" y="2153348"/>
            <a:ext cx="11745533" cy="4479271"/>
          </a:xfrm>
        </p:spPr>
        <p:txBody>
          <a:bodyPr>
            <a:noAutofit/>
          </a:bodyPr>
          <a:lstStyle/>
          <a:p>
            <a:pPr algn="just"/>
            <a:r>
              <a:rPr lang="pt-BR" sz="3200" dirty="0" smtClean="0"/>
              <a:t>VÊ A CARÊNCIA NO DESENVOLVIMENTO TECNOLÓGICO E SOCIOPOLÍTICO, CONSEQUENTEMENTE ECONOMICO, MAS REFLETE A PARTIR DOS VALORES CRISTÃOS E PELA RELIGIOSIDADE POPULAR VINCULA A AÇÃO PASTORAL AO POVO.</a:t>
            </a:r>
          </a:p>
          <a:p>
            <a:pPr algn="just"/>
            <a:endParaRPr lang="pt-BR" sz="3200" dirty="0"/>
          </a:p>
          <a:p>
            <a:pPr algn="just"/>
            <a:r>
              <a:rPr lang="pt-BR" sz="3200" dirty="0" smtClean="0"/>
              <a:t>Assim leigos, religiosos, ministros, padres, bispos e o Papa não é uma figura que está acima, guardada as devidas reverências, cada um é alguém do povo que caminha com o povo.</a:t>
            </a:r>
            <a:endParaRPr lang="pt-BR" sz="3200" dirty="0"/>
          </a:p>
        </p:txBody>
      </p:sp>
    </p:spTree>
    <p:extLst>
      <p:ext uri="{BB962C8B-B14F-4D97-AF65-F5344CB8AC3E}">
        <p14:creationId xmlns:p14="http://schemas.microsoft.com/office/powerpoint/2010/main" val="142260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latin typeface="Adobe Fan Heiti Std B" panose="020B0700000000000000" pitchFamily="34" charset="-128"/>
                <a:ea typeface="Adobe Fan Heiti Std B" panose="020B0700000000000000" pitchFamily="34" charset="-128"/>
              </a:rPr>
              <a:t>o olhar </a:t>
            </a:r>
            <a:r>
              <a:rPr lang="pt-BR" b="1" dirty="0">
                <a:latin typeface="Adobe Fan Heiti Std B" panose="020B0700000000000000" pitchFamily="34" charset="-128"/>
                <a:ea typeface="Adobe Fan Heiti Std B" panose="020B0700000000000000" pitchFamily="34" charset="-128"/>
              </a:rPr>
              <a:t>do homem sobre ele mesmo</a:t>
            </a:r>
            <a:endParaRPr lang="pt-BR" dirty="0">
              <a:latin typeface="Adobe Fan Heiti Std B" panose="020B0700000000000000" pitchFamily="34" charset="-128"/>
              <a:ea typeface="Adobe Fan Heiti Std B" panose="020B0700000000000000" pitchFamily="34" charset="-128"/>
            </a:endParaRPr>
          </a:p>
        </p:txBody>
      </p:sp>
      <p:sp>
        <p:nvSpPr>
          <p:cNvPr id="3" name="Espaço Reservado para Conteúdo 2"/>
          <p:cNvSpPr>
            <a:spLocks noGrp="1"/>
          </p:cNvSpPr>
          <p:nvPr>
            <p:ph idx="1"/>
          </p:nvPr>
        </p:nvSpPr>
        <p:spPr/>
        <p:txBody>
          <a:bodyPr/>
          <a:lstStyle/>
          <a:p>
            <a:pPr marL="301752" indent="-301752" algn="just" defTabSz="1216152">
              <a:lnSpc>
                <a:spcPct val="95000"/>
              </a:lnSpc>
              <a:spcBef>
                <a:spcPts val="1866"/>
              </a:spcBef>
              <a:buClr>
                <a:srgbClr val="374C81"/>
              </a:buClr>
            </a:pPr>
            <a:r>
              <a:rPr lang="pt-BR" sz="3200" b="1" dirty="0">
                <a:latin typeface="Century Gothic"/>
              </a:rPr>
              <a:t>FILOSOFIA GREGA</a:t>
            </a:r>
          </a:p>
          <a:p>
            <a:pPr marL="301752" indent="-301752" algn="just" defTabSz="1216152">
              <a:lnSpc>
                <a:spcPct val="95000"/>
              </a:lnSpc>
              <a:spcBef>
                <a:spcPts val="1866"/>
              </a:spcBef>
              <a:buClr>
                <a:srgbClr val="374C81"/>
              </a:buClr>
            </a:pPr>
            <a:r>
              <a:rPr lang="pt-BR" sz="3200" b="1" dirty="0">
                <a:latin typeface="Century Gothic"/>
              </a:rPr>
              <a:t>IDADE MÉDIA</a:t>
            </a:r>
          </a:p>
          <a:p>
            <a:pPr marL="301752" indent="-301752" algn="just" defTabSz="1216152">
              <a:lnSpc>
                <a:spcPct val="95000"/>
              </a:lnSpc>
              <a:spcBef>
                <a:spcPts val="1866"/>
              </a:spcBef>
              <a:buClr>
                <a:srgbClr val="374C81"/>
              </a:buClr>
            </a:pPr>
            <a:r>
              <a:rPr lang="pt-BR" sz="3200" b="1" dirty="0">
                <a:latin typeface="Century Gothic"/>
              </a:rPr>
              <a:t>IDADE MODERNA / INDUSTRIAL</a:t>
            </a:r>
          </a:p>
          <a:p>
            <a:pPr marL="301752" indent="-301752" algn="just" defTabSz="1216152">
              <a:lnSpc>
                <a:spcPct val="95000"/>
              </a:lnSpc>
              <a:spcBef>
                <a:spcPts val="1866"/>
              </a:spcBef>
              <a:buClr>
                <a:srgbClr val="374C81"/>
              </a:buClr>
            </a:pPr>
            <a:r>
              <a:rPr lang="pt-BR" sz="3200" b="1" dirty="0">
                <a:latin typeface="Century Gothic"/>
              </a:rPr>
              <a:t>SOCIEDADE PÓS-MODERNA / PÓS INDUSTRIAL</a:t>
            </a:r>
          </a:p>
          <a:p>
            <a:pPr marL="0" indent="0">
              <a:buNone/>
            </a:pPr>
            <a:endParaRPr lang="pt-BR" dirty="0"/>
          </a:p>
        </p:txBody>
      </p:sp>
    </p:spTree>
    <p:extLst>
      <p:ext uri="{BB962C8B-B14F-4D97-AF65-F5344CB8AC3E}">
        <p14:creationId xmlns:p14="http://schemas.microsoft.com/office/powerpoint/2010/main" val="229590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8836" y="17172"/>
            <a:ext cx="10131425" cy="1456267"/>
          </a:xfrm>
        </p:spPr>
        <p:txBody>
          <a:bodyPr>
            <a:normAutofit/>
          </a:bodyPr>
          <a:lstStyle/>
          <a:p>
            <a:pPr algn="ctr"/>
            <a:r>
              <a:rPr lang="pt-BR" sz="3200" dirty="0" smtClean="0"/>
              <a:t>Teologia do povo + Francisco </a:t>
            </a:r>
            <a:br>
              <a:rPr lang="pt-BR" sz="3200" dirty="0" smtClean="0"/>
            </a:br>
            <a:r>
              <a:rPr lang="pt-BR" sz="3200" dirty="0" smtClean="0"/>
              <a:t>= CIDADE/URBANIZAÇÃO</a:t>
            </a:r>
            <a:endParaRPr lang="pt-BR" sz="3200" dirty="0"/>
          </a:p>
        </p:txBody>
      </p:sp>
      <p:sp>
        <p:nvSpPr>
          <p:cNvPr id="3" name="Espaço Reservado para Conteúdo 2"/>
          <p:cNvSpPr>
            <a:spLocks noGrp="1"/>
          </p:cNvSpPr>
          <p:nvPr>
            <p:ph idx="1"/>
          </p:nvPr>
        </p:nvSpPr>
        <p:spPr>
          <a:xfrm>
            <a:off x="283335" y="1339403"/>
            <a:ext cx="11603864" cy="5331853"/>
          </a:xfrm>
        </p:spPr>
        <p:txBody>
          <a:bodyPr>
            <a:normAutofit/>
          </a:bodyPr>
          <a:lstStyle/>
          <a:p>
            <a:pPr marL="0" indent="0">
              <a:buNone/>
            </a:pPr>
            <a:r>
              <a:rPr lang="pt-BR" sz="3200" dirty="0" smtClean="0"/>
              <a:t>PROPÕE “ENCONTRAR DEUS NO CORAÇÃO DA CIDADE”</a:t>
            </a:r>
          </a:p>
          <a:p>
            <a:pPr marL="0" indent="0" algn="just">
              <a:buNone/>
            </a:pPr>
            <a:r>
              <a:rPr lang="pt-BR" sz="3200" dirty="0" smtClean="0"/>
              <a:t>“O SEU PROJETO PARA A CIDADE É O DE TRANSFORMAR O CONJUNTO DOS CIDADÃOS EM UM POVO. O POVO NÃO É PORTANTO UMA MASSA AMÓRFICA, COMO ÀS VEZES PARECEM OS HABITANTES DAS NOSSAS GRANDES CIDADES, MAS UM CONJUNTO ORGÂNICO DE ‘CIDADÃOS RESPONSÁVEIS’  - ‘UMA PLURIFORME HARMONIA’ . É UM SUJEITO COLETIVO CAPAZ DE GERAR PROCESSOS HISTÓRICOS PRÓPRIOS” diz Cardeal </a:t>
            </a:r>
            <a:r>
              <a:rPr lang="pt-BR" sz="3200" dirty="0" err="1" smtClean="0"/>
              <a:t>Rylko</a:t>
            </a:r>
            <a:r>
              <a:rPr lang="pt-BR" sz="3200" dirty="0" smtClean="0"/>
              <a:t> sobre a visão do Papa em relação à cidade. </a:t>
            </a:r>
          </a:p>
          <a:p>
            <a:pPr marL="0" indent="0">
              <a:buNone/>
            </a:pPr>
            <a:endParaRPr lang="pt-BR" sz="3200" dirty="0"/>
          </a:p>
        </p:txBody>
      </p:sp>
    </p:spTree>
    <p:extLst>
      <p:ext uri="{BB962C8B-B14F-4D97-AF65-F5344CB8AC3E}">
        <p14:creationId xmlns:p14="http://schemas.microsoft.com/office/powerpoint/2010/main" val="2905691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101"/>
            <a:ext cx="10131425" cy="1456267"/>
          </a:xfrm>
        </p:spPr>
        <p:txBody>
          <a:bodyPr/>
          <a:lstStyle/>
          <a:p>
            <a:pPr algn="ctr"/>
            <a:r>
              <a:rPr lang="pt-BR" dirty="0" smtClean="0"/>
              <a:t>Para a teologia do povo</a:t>
            </a:r>
            <a:endParaRPr lang="pt-BR" dirty="0"/>
          </a:p>
        </p:txBody>
      </p:sp>
      <p:sp>
        <p:nvSpPr>
          <p:cNvPr id="3" name="Espaço Reservado para Conteúdo 2"/>
          <p:cNvSpPr>
            <a:spLocks noGrp="1"/>
          </p:cNvSpPr>
          <p:nvPr>
            <p:ph idx="1"/>
          </p:nvPr>
        </p:nvSpPr>
        <p:spPr>
          <a:xfrm>
            <a:off x="685801" y="1396167"/>
            <a:ext cx="11201399" cy="4395034"/>
          </a:xfrm>
        </p:spPr>
        <p:txBody>
          <a:bodyPr>
            <a:normAutofit/>
          </a:bodyPr>
          <a:lstStyle/>
          <a:p>
            <a:pPr marL="0" indent="0" algn="ctr">
              <a:buNone/>
            </a:pPr>
            <a:r>
              <a:rPr lang="pt-BR" sz="3200" dirty="0" smtClean="0"/>
              <a:t>AS MUDANÇAS HISTÓRICAS/POLITICAS/SOCIAIS/ECONOMICAS serão desconstruídas pela LIBERTAÇÃO INTEGRAL DO PECADO,</a:t>
            </a:r>
          </a:p>
          <a:p>
            <a:pPr marL="0" indent="0" algn="ctr">
              <a:buNone/>
            </a:pPr>
            <a:r>
              <a:rPr lang="pt-BR" sz="3200" dirty="0" smtClean="0"/>
              <a:t>daí sua hermenêutica e visão de que o </a:t>
            </a:r>
            <a:r>
              <a:rPr lang="pt-BR" sz="3200" dirty="0" smtClean="0"/>
              <a:t>CRISTÃO </a:t>
            </a:r>
            <a:r>
              <a:rPr lang="pt-BR" sz="3200" dirty="0" smtClean="0"/>
              <a:t>precisa estar dentro da Igreja EM SAÍDA inserido na vivência histórica dos povos, como sujeitos da história e da cultura, receptores de evangelização e, se já evangelizados, evangelizadores.</a:t>
            </a:r>
            <a:endParaRPr lang="pt-BR" sz="3200" dirty="0"/>
          </a:p>
        </p:txBody>
      </p:sp>
    </p:spTree>
    <p:extLst>
      <p:ext uri="{BB962C8B-B14F-4D97-AF65-F5344CB8AC3E}">
        <p14:creationId xmlns:p14="http://schemas.microsoft.com/office/powerpoint/2010/main" val="678495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1" y="386366"/>
            <a:ext cx="10853669" cy="6040191"/>
          </a:xfrm>
        </p:spPr>
        <p:txBody>
          <a:bodyPr>
            <a:normAutofit/>
          </a:bodyPr>
          <a:lstStyle/>
          <a:p>
            <a:pPr marL="0" indent="0" algn="ctr">
              <a:buNone/>
            </a:pPr>
            <a:r>
              <a:rPr lang="pt-BR" sz="3200" dirty="0" smtClean="0"/>
              <a:t>O contexto teológico argentino tem na </a:t>
            </a:r>
          </a:p>
          <a:p>
            <a:pPr marL="0" indent="0" algn="ctr">
              <a:buNone/>
            </a:pPr>
            <a:r>
              <a:rPr lang="pt-BR" sz="3200" dirty="0" smtClean="0"/>
              <a:t>OPÇÃO PREFERENCIAL PELOS POBRES E PELOS MARGINALIZADOS a ideia de formação do POVO DOS FIÉIS = POVO DE DEUS, vindo da LUMEM GENTIUM, mas com os olhos latino-americanos. </a:t>
            </a:r>
          </a:p>
          <a:p>
            <a:pPr marL="0" indent="0" algn="ctr">
              <a:buNone/>
            </a:pPr>
            <a:r>
              <a:rPr lang="pt-BR" sz="3200" dirty="0" smtClean="0"/>
              <a:t>Não faz alusão à luta de classes, mas o POVO DE </a:t>
            </a:r>
            <a:r>
              <a:rPr lang="pt-BR" sz="3200" dirty="0" smtClean="0"/>
              <a:t>DEUS: </a:t>
            </a:r>
            <a:r>
              <a:rPr lang="pt-BR" sz="3200" dirty="0" smtClean="0"/>
              <a:t>os pobres e excluídos da América Latina que conservam a cultura comum, a piedade popular e a inculturação do Evangelho.</a:t>
            </a:r>
            <a:endParaRPr lang="pt-BR" sz="3200" dirty="0"/>
          </a:p>
        </p:txBody>
      </p:sp>
    </p:spTree>
    <p:extLst>
      <p:ext uri="{BB962C8B-B14F-4D97-AF65-F5344CB8AC3E}">
        <p14:creationId xmlns:p14="http://schemas.microsoft.com/office/powerpoint/2010/main" val="3007246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616" y="55807"/>
            <a:ext cx="10147523" cy="1456267"/>
          </a:xfrm>
        </p:spPr>
        <p:txBody>
          <a:bodyPr/>
          <a:lstStyle/>
          <a:p>
            <a:pPr algn="ctr"/>
            <a:r>
              <a:rPr lang="pt-BR" dirty="0" smtClean="0"/>
              <a:t>Frutos da teologia do povo</a:t>
            </a:r>
            <a:endParaRPr lang="pt-BR" dirty="0"/>
          </a:p>
        </p:txBody>
      </p:sp>
      <p:sp>
        <p:nvSpPr>
          <p:cNvPr id="3" name="Espaço Reservado para Conteúdo 2"/>
          <p:cNvSpPr>
            <a:spLocks noGrp="1"/>
          </p:cNvSpPr>
          <p:nvPr>
            <p:ph idx="1"/>
          </p:nvPr>
        </p:nvSpPr>
        <p:spPr>
          <a:xfrm>
            <a:off x="180303" y="1223493"/>
            <a:ext cx="11745531" cy="5357609"/>
          </a:xfrm>
        </p:spPr>
        <p:txBody>
          <a:bodyPr>
            <a:noAutofit/>
          </a:bodyPr>
          <a:lstStyle/>
          <a:p>
            <a:pPr algn="just"/>
            <a:r>
              <a:rPr lang="pt-BR" sz="2800" dirty="0" smtClean="0"/>
              <a:t>VALORIZAÇÃO DA RELIGIOSIDADE POPULAR, que deixou uma grande marca em toda a Igreja Argentina </a:t>
            </a:r>
          </a:p>
          <a:p>
            <a:pPr marL="0" indent="0" algn="just">
              <a:buNone/>
            </a:pPr>
            <a:r>
              <a:rPr lang="pt-BR" sz="2400" dirty="0" smtClean="0"/>
              <a:t>= festa de San Cayetano, padroeiro do pão e do trabalho, há pessoas que ficam na fila por até 15 dias para </a:t>
            </a:r>
            <a:r>
              <a:rPr lang="pt-BR" sz="2400" dirty="0" smtClean="0"/>
              <a:t>entrar no santuário;</a:t>
            </a:r>
            <a:endParaRPr lang="pt-BR" sz="2400" dirty="0" smtClean="0"/>
          </a:p>
          <a:p>
            <a:pPr marL="0" indent="0" algn="just">
              <a:buNone/>
            </a:pPr>
            <a:r>
              <a:rPr lang="pt-BR" sz="2400" dirty="0" smtClean="0"/>
              <a:t>= peregrinações juvenis a pé a Luján, idealizadas por Rafael </a:t>
            </a:r>
            <a:r>
              <a:rPr lang="pt-BR" sz="2400" dirty="0" err="1" smtClean="0"/>
              <a:t>Tello</a:t>
            </a:r>
            <a:r>
              <a:rPr lang="pt-BR" sz="2400" dirty="0" smtClean="0"/>
              <a:t> durante o regime militar, que mobilizam ainda hoje centenas de milhares de pessoas a cada ano.</a:t>
            </a:r>
          </a:p>
          <a:p>
            <a:pPr marL="0" indent="0" algn="just">
              <a:buNone/>
            </a:pPr>
            <a:r>
              <a:rPr lang="pt-BR" sz="2800" dirty="0" smtClean="0"/>
              <a:t>MANIFESTAÇÕES RELIGIOSAS QUE SEMPRE EXISTIRAM, PORÉM O MAIS INTERESSANTE DESSA TEOLOGIA É O FATO DE TÊ-LA RECONHECIDO COMO AUTÊNTICA FÉ POPULAR – Bento XVI em Aparecida reconhece essa teologia, quando afirma que a América Latina tem um grande tesouro A PIEDADE POPULAR.</a:t>
            </a:r>
            <a:endParaRPr lang="pt-BR" sz="2800" dirty="0"/>
          </a:p>
        </p:txBody>
      </p:sp>
    </p:spTree>
    <p:extLst>
      <p:ext uri="{BB962C8B-B14F-4D97-AF65-F5344CB8AC3E}">
        <p14:creationId xmlns:p14="http://schemas.microsoft.com/office/powerpoint/2010/main" val="397527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821" y="94443"/>
            <a:ext cx="11409654" cy="1000261"/>
          </a:xfrm>
        </p:spPr>
        <p:txBody>
          <a:bodyPr>
            <a:normAutofit/>
          </a:bodyPr>
          <a:lstStyle/>
          <a:p>
            <a:pPr algn="ctr"/>
            <a:r>
              <a:rPr lang="pt-BR" sz="3200" dirty="0" smtClean="0"/>
              <a:t>O PAPA FRANCISCO sua identidade</a:t>
            </a:r>
            <a:endParaRPr lang="pt-BR" sz="3200" dirty="0"/>
          </a:p>
        </p:txBody>
      </p:sp>
      <p:sp>
        <p:nvSpPr>
          <p:cNvPr id="3" name="Espaço Reservado para Conteúdo 2"/>
          <p:cNvSpPr>
            <a:spLocks noGrp="1"/>
          </p:cNvSpPr>
          <p:nvPr>
            <p:ph idx="1"/>
          </p:nvPr>
        </p:nvSpPr>
        <p:spPr>
          <a:xfrm>
            <a:off x="231820" y="1094705"/>
            <a:ext cx="11681138" cy="5525036"/>
          </a:xfrm>
        </p:spPr>
        <p:txBody>
          <a:bodyPr>
            <a:noAutofit/>
          </a:bodyPr>
          <a:lstStyle/>
          <a:p>
            <a:pPr marL="0" indent="0" algn="just">
              <a:buNone/>
            </a:pPr>
            <a:r>
              <a:rPr lang="pt-BR" sz="3200" dirty="0" smtClean="0"/>
              <a:t>“</a:t>
            </a:r>
            <a:r>
              <a:rPr lang="pt-BR" sz="3200" dirty="0" smtClean="0"/>
              <a:t>NÃO </a:t>
            </a:r>
            <a:r>
              <a:rPr lang="pt-BR" sz="3200" dirty="0" smtClean="0"/>
              <a:t>É POSSÍVEL ENTENDER FRANCISCO SEM COMPREENDER A ESPIRITUALIDADE </a:t>
            </a:r>
            <a:r>
              <a:rPr lang="pt-BR" sz="3200" dirty="0" smtClean="0"/>
              <a:t>INACIANA = DISCERNIMENTO </a:t>
            </a:r>
            <a:r>
              <a:rPr lang="pt-BR" sz="3200" dirty="0" smtClean="0"/>
              <a:t>ESPIRITUAL DE SANTO INÁCIO” </a:t>
            </a:r>
            <a:endParaRPr lang="pt-BR" sz="3200" dirty="0" smtClean="0"/>
          </a:p>
          <a:p>
            <a:pPr marL="0" indent="0" algn="just">
              <a:buNone/>
            </a:pPr>
            <a:r>
              <a:rPr lang="pt-BR" sz="3200" dirty="0" smtClean="0"/>
              <a:t>– </a:t>
            </a:r>
            <a:r>
              <a:rPr lang="pt-BR" sz="3200" dirty="0" smtClean="0"/>
              <a:t>0 DISCERNIMENTO é </a:t>
            </a:r>
            <a:r>
              <a:rPr lang="pt-BR" sz="3200" dirty="0" smtClean="0"/>
              <a:t>a </a:t>
            </a:r>
            <a:r>
              <a:rPr lang="pt-BR" sz="3200" dirty="0" smtClean="0"/>
              <a:t>capacidade de crivo interior para “sair do mal e buscar o bem” e, portanto, ESCOLHER LIVREMENTE, que está no centro dos Exercícios Espirituais e que para FRANCISCO deve acontecer “NÃO SOMENTE NA VIDA DAS PESSOAS, MAS TAMBÉM NA PASTORAL DA IGREJA</a:t>
            </a:r>
            <a:r>
              <a:rPr lang="pt-BR" sz="3200" dirty="0" smtClean="0"/>
              <a:t>!</a:t>
            </a:r>
          </a:p>
          <a:p>
            <a:pPr marL="0" indent="0" algn="r">
              <a:buNone/>
            </a:pPr>
            <a:r>
              <a:rPr lang="pt-BR" sz="3200" dirty="0"/>
              <a:t>Diz o padre </a:t>
            </a:r>
            <a:r>
              <a:rPr lang="pt-BR" sz="3200" dirty="0" err="1" smtClean="0"/>
              <a:t>Scannone</a:t>
            </a:r>
            <a:endParaRPr lang="pt-BR" sz="3200" dirty="0"/>
          </a:p>
        </p:txBody>
      </p:sp>
    </p:spTree>
    <p:extLst>
      <p:ext uri="{BB962C8B-B14F-4D97-AF65-F5344CB8AC3E}">
        <p14:creationId xmlns:p14="http://schemas.microsoft.com/office/powerpoint/2010/main" val="2983059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10355"/>
            <a:ext cx="10131425" cy="716924"/>
          </a:xfrm>
        </p:spPr>
        <p:txBody>
          <a:bodyPr/>
          <a:lstStyle/>
          <a:p>
            <a:pPr algn="ctr"/>
            <a:r>
              <a:rPr lang="pt-BR" dirty="0" smtClean="0"/>
              <a:t>“IGREJA POBRE E PARA OS POBRES”</a:t>
            </a:r>
            <a:endParaRPr lang="pt-BR" dirty="0"/>
          </a:p>
        </p:txBody>
      </p:sp>
      <p:sp>
        <p:nvSpPr>
          <p:cNvPr id="3" name="Espaço Reservado para Conteúdo 2"/>
          <p:cNvSpPr>
            <a:spLocks noGrp="1"/>
          </p:cNvSpPr>
          <p:nvPr>
            <p:ph idx="1"/>
          </p:nvPr>
        </p:nvSpPr>
        <p:spPr>
          <a:xfrm>
            <a:off x="502276" y="1455313"/>
            <a:ext cx="10484723" cy="4584879"/>
          </a:xfrm>
        </p:spPr>
        <p:txBody>
          <a:bodyPr>
            <a:noAutofit/>
          </a:bodyPr>
          <a:lstStyle/>
          <a:p>
            <a:pPr marL="0" indent="0" algn="just">
              <a:lnSpc>
                <a:spcPct val="150000"/>
              </a:lnSpc>
              <a:buNone/>
            </a:pPr>
            <a:r>
              <a:rPr lang="pt-BR" sz="3200" dirty="0" smtClean="0"/>
              <a:t>A TEOLOGIA DO POVO no Papa Francisco o faz querer uma Igreja NOVA e, </a:t>
            </a:r>
            <a:r>
              <a:rPr lang="pt-BR" sz="3200" dirty="0" smtClean="0"/>
              <a:t>por </a:t>
            </a:r>
            <a:r>
              <a:rPr lang="pt-BR" sz="3200" dirty="0" smtClean="0"/>
              <a:t>isso </a:t>
            </a:r>
            <a:endParaRPr lang="pt-BR" sz="3200" dirty="0" smtClean="0"/>
          </a:p>
          <a:p>
            <a:pPr marL="0" indent="0" algn="just">
              <a:lnSpc>
                <a:spcPct val="150000"/>
              </a:lnSpc>
              <a:buNone/>
            </a:pPr>
            <a:r>
              <a:rPr lang="pt-BR" sz="3200" dirty="0" smtClean="0"/>
              <a:t>DENUNCIA </a:t>
            </a:r>
            <a:r>
              <a:rPr lang="pt-BR" sz="3200" dirty="0" smtClean="0"/>
              <a:t>a mentalidade para a qual “É UMA TRAGÉDIA SE OS BANCOS CAEM, </a:t>
            </a:r>
            <a:r>
              <a:rPr lang="pt-BR" sz="3200" dirty="0" smtClean="0"/>
              <a:t>MAS</a:t>
            </a:r>
          </a:p>
          <a:p>
            <a:pPr marL="0" indent="0" algn="just">
              <a:lnSpc>
                <a:spcPct val="150000"/>
              </a:lnSpc>
              <a:buNone/>
            </a:pPr>
            <a:r>
              <a:rPr lang="pt-BR" sz="3200" dirty="0" smtClean="0"/>
              <a:t>SE </a:t>
            </a:r>
            <a:r>
              <a:rPr lang="pt-BR" sz="3200" dirty="0" smtClean="0"/>
              <a:t>AS FAMÍLIAS NÃO TÊM NADA PARA COMER, </a:t>
            </a:r>
            <a:endParaRPr lang="pt-BR" sz="3200" dirty="0" smtClean="0"/>
          </a:p>
          <a:p>
            <a:pPr marL="0" indent="0" algn="just">
              <a:lnSpc>
                <a:spcPct val="150000"/>
              </a:lnSpc>
              <a:buNone/>
            </a:pPr>
            <a:r>
              <a:rPr lang="pt-BR" sz="3200" dirty="0" smtClean="0"/>
              <a:t>ENTÃO </a:t>
            </a:r>
            <a:r>
              <a:rPr lang="pt-BR" sz="3200" dirty="0" smtClean="0"/>
              <a:t>NÃO SE FAZ NADA</a:t>
            </a:r>
            <a:r>
              <a:rPr lang="pt-BR" sz="3200" dirty="0" smtClean="0"/>
              <a:t>”</a:t>
            </a:r>
          </a:p>
          <a:p>
            <a:pPr marL="0" indent="0" algn="just">
              <a:lnSpc>
                <a:spcPct val="150000"/>
              </a:lnSpc>
              <a:buNone/>
            </a:pPr>
            <a:endParaRPr lang="pt-BR" sz="3200" dirty="0"/>
          </a:p>
        </p:txBody>
      </p:sp>
    </p:spTree>
    <p:extLst>
      <p:ext uri="{BB962C8B-B14F-4D97-AF65-F5344CB8AC3E}">
        <p14:creationId xmlns:p14="http://schemas.microsoft.com/office/powerpoint/2010/main" val="3627379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TEOLOGIA DO POVO + homem = papa</a:t>
            </a:r>
            <a:endParaRPr lang="pt-BR" dirty="0"/>
          </a:p>
        </p:txBody>
      </p:sp>
      <p:sp>
        <p:nvSpPr>
          <p:cNvPr id="3" name="Espaço Reservado para Conteúdo 2"/>
          <p:cNvSpPr>
            <a:spLocks noGrp="1"/>
          </p:cNvSpPr>
          <p:nvPr>
            <p:ph idx="1"/>
          </p:nvPr>
        </p:nvSpPr>
        <p:spPr/>
        <p:txBody>
          <a:bodyPr>
            <a:normAutofit/>
          </a:bodyPr>
          <a:lstStyle/>
          <a:p>
            <a:pPr marL="514350" indent="-514350" algn="just">
              <a:buAutoNum type="arabicPeriod"/>
            </a:pPr>
            <a:r>
              <a:rPr lang="pt-BR" sz="3200" dirty="0" smtClean="0"/>
              <a:t>ELE É UM HOMEM DE ESPIRITUALIDADE e governa com base no DISCERNIMENTO ESPIRITUAL.</a:t>
            </a:r>
          </a:p>
          <a:p>
            <a:pPr marL="514350" indent="-514350" algn="just">
              <a:buAutoNum type="arabicPeriod"/>
            </a:pPr>
            <a:r>
              <a:rPr lang="pt-BR" sz="3200" dirty="0" smtClean="0"/>
              <a:t>ELE É UM HOMEM AUSTERO, usava transporte público, visitava as </a:t>
            </a:r>
            <a:r>
              <a:rPr lang="pt-BR" sz="3200" dirty="0" smtClean="0"/>
              <a:t>favelas, </a:t>
            </a:r>
            <a:r>
              <a:rPr lang="pt-BR" sz="3200" dirty="0" smtClean="0"/>
              <a:t>defendia o povo e os pobres.</a:t>
            </a:r>
          </a:p>
          <a:p>
            <a:pPr marL="514350" indent="-514350" algn="just">
              <a:buAutoNum type="arabicPeriod"/>
            </a:pPr>
            <a:r>
              <a:rPr lang="pt-BR" sz="3200" dirty="0" smtClean="0"/>
              <a:t>ELE É DETERMINADO, e por isso implementa as mudanças necessárias na Igreja, mas sem rupturas. </a:t>
            </a:r>
            <a:endParaRPr lang="pt-BR" sz="3200" dirty="0"/>
          </a:p>
        </p:txBody>
      </p:sp>
    </p:spTree>
    <p:extLst>
      <p:ext uri="{BB962C8B-B14F-4D97-AF65-F5344CB8AC3E}">
        <p14:creationId xmlns:p14="http://schemas.microsoft.com/office/powerpoint/2010/main" val="3522750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Papa Francisco</a:t>
            </a:r>
            <a:endParaRPr lang="pt-BR" dirty="0"/>
          </a:p>
        </p:txBody>
      </p:sp>
      <p:sp>
        <p:nvSpPr>
          <p:cNvPr id="3" name="Espaço Reservado para Conteúdo 2"/>
          <p:cNvSpPr>
            <a:spLocks noGrp="1"/>
          </p:cNvSpPr>
          <p:nvPr>
            <p:ph idx="1"/>
          </p:nvPr>
        </p:nvSpPr>
        <p:spPr>
          <a:xfrm>
            <a:off x="685801" y="2142067"/>
            <a:ext cx="10879427" cy="3649133"/>
          </a:xfrm>
        </p:spPr>
        <p:txBody>
          <a:bodyPr>
            <a:normAutofit/>
          </a:bodyPr>
          <a:lstStyle/>
          <a:p>
            <a:pPr marL="0" indent="0" algn="just">
              <a:lnSpc>
                <a:spcPct val="150000"/>
              </a:lnSpc>
              <a:buNone/>
            </a:pPr>
            <a:r>
              <a:rPr lang="pt-BR" sz="3200" dirty="0" smtClean="0"/>
              <a:t>É UMA PESSOA SIMPLES, PREOCUPADA COM OS POBRES, COM A RENOVAÇÃO EVANGÉLICA DA IGREJA E COM UM APOSTOLADO “NA CIDADE”, REALIZADO TAMBÉM PELAS RUAS, E NÃO SÓ NOS TEMPLOS, COMO FOI O DE SÃO FRANCISCO DE ASSIS.</a:t>
            </a:r>
            <a:endParaRPr lang="pt-BR" sz="3200" dirty="0"/>
          </a:p>
        </p:txBody>
      </p:sp>
    </p:spTree>
    <p:extLst>
      <p:ext uri="{BB962C8B-B14F-4D97-AF65-F5344CB8AC3E}">
        <p14:creationId xmlns:p14="http://schemas.microsoft.com/office/powerpoint/2010/main" val="3018102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2023" y="284176"/>
            <a:ext cx="5403943" cy="604466"/>
          </a:xfrm>
        </p:spPr>
        <p:txBody>
          <a:bodyPr>
            <a:normAutofit/>
          </a:bodyPr>
          <a:lstStyle/>
          <a:p>
            <a:r>
              <a:rPr lang="pt-BR" sz="3200" dirty="0" smtClean="0"/>
              <a:t>Frases QUE FAZEM PENSAR:</a:t>
            </a:r>
            <a:endParaRPr lang="pt-BR" sz="3200" dirty="0"/>
          </a:p>
        </p:txBody>
      </p:sp>
      <p:sp>
        <p:nvSpPr>
          <p:cNvPr id="3" name="Espaço Reservado para Conteúdo 2"/>
          <p:cNvSpPr>
            <a:spLocks noGrp="1"/>
          </p:cNvSpPr>
          <p:nvPr>
            <p:ph idx="1"/>
          </p:nvPr>
        </p:nvSpPr>
        <p:spPr>
          <a:xfrm>
            <a:off x="167424" y="1661376"/>
            <a:ext cx="11861443" cy="5022760"/>
          </a:xfrm>
        </p:spPr>
        <p:txBody>
          <a:bodyPr>
            <a:noAutofit/>
          </a:bodyPr>
          <a:lstStyle/>
          <a:p>
            <a:pPr algn="just">
              <a:buFont typeface="Wingdings" panose="05000000000000000000" pitchFamily="2" charset="2"/>
              <a:buChar char="q"/>
            </a:pPr>
            <a:r>
              <a:rPr lang="pt-BR" sz="2400" dirty="0" smtClean="0"/>
              <a:t>“QUANDO NOS APROXIMAMOS DO NOSSO POVO COM O OLHAR DO BOM PASTOR, QUANDO NÃO VAMOS PARA JULGAR, MAS PARA AMAR, PODEMOS DESCOBRIR QUE ESSA FORMA CULTURAL DE EXPRESSAR A FÉ CRISTÃ AINDA ESTÁ PRESENTE ENTRE NÓS, ESPECIALMENTE EM NOSSOS POBRES”</a:t>
            </a:r>
          </a:p>
          <a:p>
            <a:pPr algn="just">
              <a:buFont typeface="Wingdings" panose="05000000000000000000" pitchFamily="2" charset="2"/>
              <a:buChar char="q"/>
            </a:pPr>
            <a:endParaRPr lang="pt-BR" sz="2400" dirty="0" smtClean="0"/>
          </a:p>
          <a:p>
            <a:pPr algn="just">
              <a:buFont typeface="Wingdings" panose="05000000000000000000" pitchFamily="2" charset="2"/>
              <a:buChar char="q"/>
            </a:pPr>
            <a:r>
              <a:rPr lang="pt-BR" sz="2400" dirty="0" smtClean="0"/>
              <a:t>“A ESPIRITUALIDADE POPULAR É A FORMA ORIGINAL ATRAVÉS DA QUAL O ESPÍRITO SANTO CONDUZ E CONTINUA A CONDUZIR MILHÕES DE NOSSOS IRMÃOS”</a:t>
            </a:r>
          </a:p>
          <a:p>
            <a:pPr algn="just">
              <a:buFont typeface="Wingdings" panose="05000000000000000000" pitchFamily="2" charset="2"/>
              <a:buChar char="q"/>
            </a:pPr>
            <a:endParaRPr lang="pt-BR" sz="2400" dirty="0"/>
          </a:p>
          <a:p>
            <a:pPr algn="just">
              <a:buFont typeface="Wingdings" panose="05000000000000000000" pitchFamily="2" charset="2"/>
              <a:buChar char="q"/>
            </a:pPr>
            <a:r>
              <a:rPr lang="pt-BR" sz="2400" dirty="0" smtClean="0"/>
              <a:t>UM OUVIDO NO POVO E OUTRO NO EVANGELHO – “UM PREGADOR PRECISA OUVIR O POVO, PARA DESCOBRIR O QUE OS FIÉIS NECESSITAM ESCUTAR. UM PREGADOR É UM CONTEMPLATIVO DA PALAVRA E TAMBÉM UM CONTEMPLATIVO DO POVO”</a:t>
            </a:r>
          </a:p>
          <a:p>
            <a:pPr marL="0" indent="0" algn="just">
              <a:buNone/>
            </a:pPr>
            <a:endParaRPr lang="pt-BR" sz="2400" dirty="0"/>
          </a:p>
        </p:txBody>
      </p:sp>
      <p:sp>
        <p:nvSpPr>
          <p:cNvPr id="4" name="CaixaDeTexto 3"/>
          <p:cNvSpPr txBox="1"/>
          <p:nvPr/>
        </p:nvSpPr>
        <p:spPr>
          <a:xfrm>
            <a:off x="180301" y="875762"/>
            <a:ext cx="11848565" cy="523220"/>
          </a:xfrm>
          <a:prstGeom prst="rect">
            <a:avLst/>
          </a:prstGeom>
          <a:noFill/>
        </p:spPr>
        <p:txBody>
          <a:bodyPr wrap="square" rtlCol="0">
            <a:spAutoFit/>
          </a:bodyPr>
          <a:lstStyle/>
          <a:p>
            <a:pPr marL="457200" indent="-457200">
              <a:buFont typeface="Wingdings" panose="05000000000000000000" pitchFamily="2" charset="2"/>
              <a:buChar char="q"/>
            </a:pPr>
            <a:r>
              <a:rPr lang="pt-BR" sz="2800" dirty="0" smtClean="0">
                <a:solidFill>
                  <a:srgbClr val="00B0F0"/>
                </a:solidFill>
              </a:rPr>
              <a:t>“A DEVOCAÇÃO POPULAR É A ANTÍTESE DA SECULARIZAÇÃO GENERALIZADA”</a:t>
            </a:r>
            <a:endParaRPr lang="pt-BR" sz="2800" dirty="0">
              <a:solidFill>
                <a:srgbClr val="00B0F0"/>
              </a:solidFill>
            </a:endParaRPr>
          </a:p>
        </p:txBody>
      </p:sp>
    </p:spTree>
    <p:extLst>
      <p:ext uri="{BB962C8B-B14F-4D97-AF65-F5344CB8AC3E}">
        <p14:creationId xmlns:p14="http://schemas.microsoft.com/office/powerpoint/2010/main" val="3199551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3087" y="267286"/>
            <a:ext cx="10131425" cy="771634"/>
          </a:xfrm>
        </p:spPr>
        <p:txBody>
          <a:bodyPr/>
          <a:lstStyle/>
          <a:p>
            <a:pPr algn="ctr"/>
            <a:r>
              <a:rPr lang="pt-BR" dirty="0" smtClean="0"/>
              <a:t>DESSA BASE TEOLÓGICA NASCE A LAUDATO SI</a:t>
            </a:r>
            <a:endParaRPr lang="pt-BR" dirty="0"/>
          </a:p>
        </p:txBody>
      </p:sp>
      <p:pic>
        <p:nvPicPr>
          <p:cNvPr id="4" name="Espaço Reservado para Conteúdo 3"/>
          <p:cNvPicPr>
            <a:picLocks noGrp="1" noChangeAspect="1"/>
          </p:cNvPicPr>
          <p:nvPr>
            <p:ph idx="1"/>
          </p:nvPr>
        </p:nvPicPr>
        <p:blipFill rotWithShape="1">
          <a:blip r:embed="rId2"/>
          <a:srcRect l="15109" t="22879" r="14257" b="8844"/>
          <a:stretch/>
        </p:blipFill>
        <p:spPr>
          <a:xfrm>
            <a:off x="867000" y="1186515"/>
            <a:ext cx="4529797" cy="2461846"/>
          </a:xfrm>
          <a:prstGeom prst="rect">
            <a:avLst/>
          </a:prstGeom>
        </p:spPr>
      </p:pic>
      <p:pic>
        <p:nvPicPr>
          <p:cNvPr id="5" name="Imagem 4"/>
          <p:cNvPicPr>
            <a:picLocks noChangeAspect="1"/>
          </p:cNvPicPr>
          <p:nvPr/>
        </p:nvPicPr>
        <p:blipFill rotWithShape="1">
          <a:blip r:embed="rId3"/>
          <a:srcRect l="29520" t="21955" r="30411" b="17416"/>
          <a:stretch/>
        </p:blipFill>
        <p:spPr>
          <a:xfrm>
            <a:off x="5871067" y="2265530"/>
            <a:ext cx="5213445" cy="4107977"/>
          </a:xfrm>
          <a:prstGeom prst="rect">
            <a:avLst/>
          </a:prstGeom>
        </p:spPr>
      </p:pic>
    </p:spTree>
    <p:extLst>
      <p:ext uri="{BB962C8B-B14F-4D97-AF65-F5344CB8AC3E}">
        <p14:creationId xmlns:p14="http://schemas.microsoft.com/office/powerpoint/2010/main" val="183467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Filosofia grega</a:t>
            </a:r>
            <a:endParaRPr lang="pt-BR" dirty="0"/>
          </a:p>
        </p:txBody>
      </p:sp>
      <p:sp>
        <p:nvSpPr>
          <p:cNvPr id="4" name="Rectangle 3"/>
          <p:cNvSpPr>
            <a:spLocks noGrp="1" noChangeArrowheads="1"/>
          </p:cNvSpPr>
          <p:nvPr>
            <p:ph idx="1"/>
          </p:nvPr>
        </p:nvSpPr>
        <p:spPr/>
        <p:style>
          <a:lnRef idx="3">
            <a:schemeClr val="lt1"/>
          </a:lnRef>
          <a:fillRef idx="1">
            <a:schemeClr val="dk1"/>
          </a:fillRef>
          <a:effectRef idx="1">
            <a:schemeClr val="dk1"/>
          </a:effectRef>
          <a:fontRef idx="minor">
            <a:schemeClr val="lt1"/>
          </a:fontRef>
        </p:style>
        <p:txBody>
          <a:bodyPr anchor="ctr">
            <a:normAutofit lnSpcReduction="10000"/>
          </a:bodyPr>
          <a:lstStyle/>
          <a:p>
            <a:pPr algn="ctr">
              <a:buNone/>
            </a:pPr>
            <a:r>
              <a:rPr lang="pt-BR" sz="3200" b="1" dirty="0"/>
              <a:t>O HOMEM É O EIXO UNIFICADOR </a:t>
            </a:r>
          </a:p>
          <a:p>
            <a:pPr algn="ctr">
              <a:buNone/>
            </a:pPr>
            <a:r>
              <a:rPr lang="pt-BR" sz="3200" b="1" dirty="0"/>
              <a:t>DA ORDEM UNIVERSAL </a:t>
            </a:r>
          </a:p>
          <a:p>
            <a:pPr algn="ctr">
              <a:buNone/>
            </a:pPr>
            <a:r>
              <a:rPr lang="pt-BR" sz="3200" b="1" dirty="0"/>
              <a:t>E TEM COMO CARACTERÍSTICAS: </a:t>
            </a:r>
          </a:p>
          <a:p>
            <a:pPr algn="ctr">
              <a:buNone/>
            </a:pPr>
            <a:r>
              <a:rPr lang="pt-BR" sz="3200" b="1" dirty="0"/>
              <a:t>A ESSÊNCIA </a:t>
            </a:r>
          </a:p>
          <a:p>
            <a:pPr algn="ctr">
              <a:buNone/>
            </a:pPr>
            <a:r>
              <a:rPr lang="pt-BR" sz="3200" b="1" dirty="0"/>
              <a:t>E </a:t>
            </a:r>
          </a:p>
          <a:p>
            <a:pPr algn="ctr">
              <a:buNone/>
            </a:pPr>
            <a:r>
              <a:rPr lang="pt-BR" sz="3200" b="1" dirty="0"/>
              <a:t>A ALMA.</a:t>
            </a:r>
          </a:p>
        </p:txBody>
      </p:sp>
    </p:spTree>
    <p:extLst>
      <p:ext uri="{BB962C8B-B14F-4D97-AF65-F5344CB8AC3E}">
        <p14:creationId xmlns:p14="http://schemas.microsoft.com/office/powerpoint/2010/main" val="3248462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9791" t="16558" r="29826" b="42771"/>
          <a:stretch/>
        </p:blipFill>
        <p:spPr>
          <a:xfrm>
            <a:off x="5813945" y="204717"/>
            <a:ext cx="5254388" cy="2975212"/>
          </a:xfrm>
          <a:prstGeom prst="rect">
            <a:avLst/>
          </a:prstGeom>
        </p:spPr>
      </p:pic>
      <p:pic>
        <p:nvPicPr>
          <p:cNvPr id="5" name="Imagem 4"/>
          <p:cNvPicPr>
            <a:picLocks noChangeAspect="1"/>
          </p:cNvPicPr>
          <p:nvPr/>
        </p:nvPicPr>
        <p:blipFill rotWithShape="1">
          <a:blip r:embed="rId3"/>
          <a:srcRect l="30945" t="17304" r="28986" b="10494"/>
          <a:stretch/>
        </p:blipFill>
        <p:spPr>
          <a:xfrm>
            <a:off x="409432" y="1139586"/>
            <a:ext cx="5213444" cy="5281683"/>
          </a:xfrm>
          <a:prstGeom prst="rect">
            <a:avLst/>
          </a:prstGeom>
        </p:spPr>
      </p:pic>
      <p:pic>
        <p:nvPicPr>
          <p:cNvPr id="6" name="Imagem 5"/>
          <p:cNvPicPr>
            <a:picLocks noChangeAspect="1"/>
          </p:cNvPicPr>
          <p:nvPr/>
        </p:nvPicPr>
        <p:blipFill rotWithShape="1">
          <a:blip r:embed="rId4"/>
          <a:srcRect l="31154" t="31670" r="27832" b="29711"/>
          <a:stretch/>
        </p:blipFill>
        <p:spPr>
          <a:xfrm>
            <a:off x="6237026" y="3780428"/>
            <a:ext cx="5336275" cy="2825087"/>
          </a:xfrm>
          <a:prstGeom prst="rect">
            <a:avLst/>
          </a:prstGeom>
        </p:spPr>
      </p:pic>
    </p:spTree>
    <p:extLst>
      <p:ext uri="{BB962C8B-B14F-4D97-AF65-F5344CB8AC3E}">
        <p14:creationId xmlns:p14="http://schemas.microsoft.com/office/powerpoint/2010/main" val="737523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28741" t="23647" r="28881" b="46875"/>
          <a:stretch/>
        </p:blipFill>
        <p:spPr>
          <a:xfrm>
            <a:off x="245659" y="136478"/>
            <a:ext cx="5513695" cy="2156346"/>
          </a:xfrm>
          <a:prstGeom prst="rect">
            <a:avLst/>
          </a:prstGeom>
        </p:spPr>
      </p:pic>
      <p:pic>
        <p:nvPicPr>
          <p:cNvPr id="5" name="Imagem 4"/>
          <p:cNvPicPr>
            <a:picLocks noChangeAspect="1"/>
          </p:cNvPicPr>
          <p:nvPr/>
        </p:nvPicPr>
        <p:blipFill rotWithShape="1">
          <a:blip r:embed="rId3"/>
          <a:srcRect l="30105" t="42304" r="30350" b="29151"/>
          <a:stretch/>
        </p:blipFill>
        <p:spPr>
          <a:xfrm>
            <a:off x="245660" y="2292824"/>
            <a:ext cx="5513694" cy="2088107"/>
          </a:xfrm>
          <a:prstGeom prst="rect">
            <a:avLst/>
          </a:prstGeom>
        </p:spPr>
      </p:pic>
      <p:pic>
        <p:nvPicPr>
          <p:cNvPr id="6" name="Imagem 5"/>
          <p:cNvPicPr>
            <a:picLocks noChangeAspect="1"/>
          </p:cNvPicPr>
          <p:nvPr/>
        </p:nvPicPr>
        <p:blipFill rotWithShape="1">
          <a:blip r:embed="rId4"/>
          <a:srcRect l="28113" t="18237" r="29721" b="14786"/>
          <a:stretch/>
        </p:blipFill>
        <p:spPr>
          <a:xfrm>
            <a:off x="5943598" y="423080"/>
            <a:ext cx="5486400" cy="4899547"/>
          </a:xfrm>
          <a:prstGeom prst="rect">
            <a:avLst/>
          </a:prstGeom>
        </p:spPr>
      </p:pic>
      <p:pic>
        <p:nvPicPr>
          <p:cNvPr id="7" name="Imagem 6"/>
          <p:cNvPicPr>
            <a:picLocks noChangeAspect="1"/>
          </p:cNvPicPr>
          <p:nvPr/>
        </p:nvPicPr>
        <p:blipFill rotWithShape="1">
          <a:blip r:embed="rId5"/>
          <a:srcRect l="27796" t="30363" r="30770" b="59189"/>
          <a:stretch/>
        </p:blipFill>
        <p:spPr>
          <a:xfrm>
            <a:off x="6237026" y="5663821"/>
            <a:ext cx="5390866" cy="764274"/>
          </a:xfrm>
          <a:prstGeom prst="rect">
            <a:avLst/>
          </a:prstGeom>
        </p:spPr>
      </p:pic>
    </p:spTree>
    <p:extLst>
      <p:ext uri="{BB962C8B-B14F-4D97-AF65-F5344CB8AC3E}">
        <p14:creationId xmlns:p14="http://schemas.microsoft.com/office/powerpoint/2010/main" val="3555721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2667000" y="2492896"/>
            <a:ext cx="7772400" cy="1440160"/>
          </a:xfrm>
        </p:spPr>
        <p:txBody>
          <a:bodyPr>
            <a:normAutofit/>
          </a:bodyPr>
          <a:lstStyle/>
          <a:p>
            <a:r>
              <a:rPr lang="pt-BR" sz="3200" dirty="0" smtClean="0"/>
              <a:t>Laudato </a:t>
            </a:r>
            <a:r>
              <a:rPr lang="pt-BR" sz="3200" dirty="0"/>
              <a:t>Si – novo paradigma.</a:t>
            </a:r>
            <a:br>
              <a:rPr lang="pt-BR" sz="3200" dirty="0"/>
            </a:br>
            <a:endParaRPr lang="pt-BR" sz="3200" dirty="0"/>
          </a:p>
        </p:txBody>
      </p:sp>
      <p:sp>
        <p:nvSpPr>
          <p:cNvPr id="3" name="Subtítulo 2"/>
          <p:cNvSpPr>
            <a:spLocks noGrp="1"/>
          </p:cNvSpPr>
          <p:nvPr>
            <p:ph type="subTitle" sz="quarter" idx="1"/>
          </p:nvPr>
        </p:nvSpPr>
        <p:spPr/>
        <p:txBody>
          <a:bodyPr anchor="ctr">
            <a:normAutofit/>
          </a:bodyPr>
          <a:lstStyle/>
          <a:p>
            <a:r>
              <a:rPr lang="pt-BR" sz="2800" dirty="0" smtClean="0"/>
              <a:t>denUncia que o Modelo atual de desenvolvimento destrói o ambiente.</a:t>
            </a:r>
          </a:p>
        </p:txBody>
      </p:sp>
    </p:spTree>
    <p:extLst>
      <p:ext uri="{BB962C8B-B14F-4D97-AF65-F5344CB8AC3E}">
        <p14:creationId xmlns:p14="http://schemas.microsoft.com/office/powerpoint/2010/main" val="444031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2711623" y="1484784"/>
            <a:ext cx="8902621" cy="4154016"/>
          </a:xfrm>
        </p:spPr>
        <p:txBody>
          <a:bodyPr anchor="ctr">
            <a:noAutofit/>
          </a:bodyPr>
          <a:lstStyle/>
          <a:p>
            <a:pPr>
              <a:lnSpc>
                <a:spcPct val="150000"/>
              </a:lnSpc>
            </a:pPr>
            <a:r>
              <a:rPr lang="pt-BR" sz="3200" dirty="0" smtClean="0"/>
              <a:t>Laudato Si conclama - Mudança radical: </a:t>
            </a:r>
          </a:p>
          <a:p>
            <a:pPr>
              <a:lnSpc>
                <a:spcPct val="150000"/>
              </a:lnSpc>
            </a:pPr>
            <a:r>
              <a:rPr lang="pt-BR" sz="3200" dirty="0" smtClean="0"/>
              <a:t>se queremos salvar a Terra,</a:t>
            </a:r>
          </a:p>
          <a:p>
            <a:pPr>
              <a:lnSpc>
                <a:spcPct val="150000"/>
              </a:lnSpc>
            </a:pPr>
            <a:r>
              <a:rPr lang="pt-BR" sz="3200" dirty="0" smtClean="0"/>
              <a:t>salvar a Humanidade é necessário construir outro paradigma de desenvolvimento</a:t>
            </a:r>
            <a:endParaRPr lang="pt-BR" sz="3200" dirty="0"/>
          </a:p>
        </p:txBody>
      </p:sp>
    </p:spTree>
    <p:extLst>
      <p:ext uri="{BB962C8B-B14F-4D97-AF65-F5344CB8AC3E}">
        <p14:creationId xmlns:p14="http://schemas.microsoft.com/office/powerpoint/2010/main" val="3411382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2711623" y="620688"/>
            <a:ext cx="9093689" cy="5018112"/>
          </a:xfrm>
        </p:spPr>
        <p:txBody>
          <a:bodyPr anchor="ctr">
            <a:normAutofit/>
          </a:bodyPr>
          <a:lstStyle/>
          <a:p>
            <a:pPr>
              <a:lnSpc>
                <a:spcPct val="150000"/>
              </a:lnSpc>
            </a:pPr>
            <a:r>
              <a:rPr lang="pt-BR" sz="3200" dirty="0" smtClean="0"/>
              <a:t>O </a:t>
            </a:r>
            <a:r>
              <a:rPr lang="pt-BR" sz="3200" b="1" dirty="0" smtClean="0">
                <a:solidFill>
                  <a:srgbClr val="FF0000"/>
                </a:solidFill>
              </a:rPr>
              <a:t>modelo de produção atual</a:t>
            </a:r>
            <a:r>
              <a:rPr lang="pt-BR" sz="3200" dirty="0" smtClean="0"/>
              <a:t>, </a:t>
            </a:r>
          </a:p>
          <a:p>
            <a:pPr>
              <a:lnSpc>
                <a:spcPct val="150000"/>
              </a:lnSpc>
            </a:pPr>
            <a:r>
              <a:rPr lang="pt-BR" sz="3200" dirty="0" smtClean="0"/>
              <a:t>a utilização desmedida dos bens renováveis impede que eles se regenerem a tempo, </a:t>
            </a:r>
          </a:p>
          <a:p>
            <a:pPr>
              <a:lnSpc>
                <a:spcPct val="150000"/>
              </a:lnSpc>
            </a:pPr>
            <a:r>
              <a:rPr lang="pt-BR" sz="3200" dirty="0" smtClean="0"/>
              <a:t>como está ocorrendo com a água doce.</a:t>
            </a:r>
            <a:endParaRPr lang="pt-BR" sz="3200" dirty="0"/>
          </a:p>
        </p:txBody>
      </p:sp>
    </p:spTree>
    <p:extLst>
      <p:ext uri="{BB962C8B-B14F-4D97-AF65-F5344CB8AC3E}">
        <p14:creationId xmlns:p14="http://schemas.microsoft.com/office/powerpoint/2010/main" val="1444155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3376685" y="692696"/>
            <a:ext cx="8155675" cy="1944216"/>
          </a:xfrm>
        </p:spPr>
        <p:txBody>
          <a:bodyPr anchor="ctr">
            <a:noAutofit/>
          </a:bodyPr>
          <a:lstStyle/>
          <a:p>
            <a:r>
              <a:rPr lang="pt-BR" sz="3200" dirty="0" smtClean="0"/>
              <a:t>Converter o </a:t>
            </a:r>
            <a:r>
              <a:rPr lang="pt-BR" sz="3200" b="1" dirty="0" smtClean="0">
                <a:solidFill>
                  <a:srgbClr val="FF0000"/>
                </a:solidFill>
              </a:rPr>
              <a:t>modelo de desenvolvimento global</a:t>
            </a:r>
            <a:endParaRPr lang="pt-BR" sz="3200" b="1" dirty="0">
              <a:solidFill>
                <a:srgbClr val="FF0000"/>
              </a:solidFill>
            </a:endParaRPr>
          </a:p>
        </p:txBody>
      </p:sp>
      <p:sp>
        <p:nvSpPr>
          <p:cNvPr id="3" name="Subtítulo 2"/>
          <p:cNvSpPr>
            <a:spLocks noGrp="1"/>
          </p:cNvSpPr>
          <p:nvPr>
            <p:ph type="subTitle" sz="quarter" idx="1"/>
          </p:nvPr>
        </p:nvSpPr>
        <p:spPr>
          <a:xfrm>
            <a:off x="2999656" y="2636912"/>
            <a:ext cx="8792010" cy="3816424"/>
          </a:xfrm>
        </p:spPr>
        <p:txBody>
          <a:bodyPr anchor="ctr">
            <a:normAutofit fontScale="92500" lnSpcReduction="10000"/>
          </a:bodyPr>
          <a:lstStyle/>
          <a:p>
            <a:pPr>
              <a:lnSpc>
                <a:spcPct val="150000"/>
              </a:lnSpc>
            </a:pPr>
            <a:r>
              <a:rPr lang="pt-BR" sz="3200" dirty="0" smtClean="0"/>
              <a:t>Refletir responsavelmente</a:t>
            </a:r>
          </a:p>
          <a:p>
            <a:pPr>
              <a:lnSpc>
                <a:spcPct val="150000"/>
              </a:lnSpc>
            </a:pPr>
            <a:r>
              <a:rPr lang="pt-BR" sz="3200" dirty="0" smtClean="0"/>
              <a:t>“SOBRE O SENTIDO DA ECONOMIA E </a:t>
            </a:r>
          </a:p>
          <a:p>
            <a:pPr>
              <a:lnSpc>
                <a:spcPct val="150000"/>
              </a:lnSpc>
            </a:pPr>
            <a:r>
              <a:rPr lang="pt-BR" sz="3200" dirty="0" smtClean="0"/>
              <a:t>DOS SEUS OBJETIVOS, </a:t>
            </a:r>
          </a:p>
          <a:p>
            <a:pPr>
              <a:lnSpc>
                <a:spcPct val="150000"/>
              </a:lnSpc>
            </a:pPr>
            <a:r>
              <a:rPr lang="pt-BR" sz="3200" dirty="0" smtClean="0"/>
              <a:t>PARA CORRIGIR AS SUAS DISFUNÇÕES E DETURPAÇÕES” (LS194)</a:t>
            </a:r>
            <a:endParaRPr lang="pt-BR" sz="3200" dirty="0"/>
          </a:p>
        </p:txBody>
      </p:sp>
    </p:spTree>
    <p:extLst>
      <p:ext uri="{BB962C8B-B14F-4D97-AF65-F5344CB8AC3E}">
        <p14:creationId xmlns:p14="http://schemas.microsoft.com/office/powerpoint/2010/main" val="2253031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8134071" y="972398"/>
            <a:ext cx="2320119" cy="861197"/>
          </a:xfrm>
        </p:spPr>
        <p:txBody>
          <a:bodyPr anchor="ctr">
            <a:normAutofit/>
          </a:bodyPr>
          <a:lstStyle/>
          <a:p>
            <a:r>
              <a:rPr lang="pt-BR" sz="3200" b="1" dirty="0" smtClean="0">
                <a:solidFill>
                  <a:srgbClr val="FF0000"/>
                </a:solidFill>
              </a:rPr>
              <a:t>PROGRESSO</a:t>
            </a:r>
            <a:endParaRPr lang="pt-BR" sz="3200" b="1" dirty="0">
              <a:solidFill>
                <a:srgbClr val="FF0000"/>
              </a:solidFill>
            </a:endParaRPr>
          </a:p>
        </p:txBody>
      </p:sp>
      <p:sp>
        <p:nvSpPr>
          <p:cNvPr id="3" name="Subtítulo 2"/>
          <p:cNvSpPr>
            <a:spLocks noGrp="1"/>
          </p:cNvSpPr>
          <p:nvPr>
            <p:ph type="subTitle" sz="quarter" idx="1"/>
          </p:nvPr>
        </p:nvSpPr>
        <p:spPr>
          <a:xfrm>
            <a:off x="1387521" y="3210634"/>
            <a:ext cx="10513329" cy="2209800"/>
          </a:xfrm>
        </p:spPr>
        <p:txBody>
          <a:bodyPr>
            <a:noAutofit/>
          </a:bodyPr>
          <a:lstStyle/>
          <a:p>
            <a:pPr>
              <a:lnSpc>
                <a:spcPct val="150000"/>
              </a:lnSpc>
            </a:pPr>
            <a:r>
              <a:rPr lang="pt-BR" sz="3200" dirty="0" smtClean="0"/>
              <a:t>PRESSUPÕE um desenvolvimento tecnológico e econômico, que deixa a vida integralmente superior (LS194)</a:t>
            </a:r>
            <a:endParaRPr lang="pt-BR" sz="3200" dirty="0"/>
          </a:p>
        </p:txBody>
      </p:sp>
    </p:spTree>
    <p:extLst>
      <p:ext uri="{BB962C8B-B14F-4D97-AF65-F5344CB8AC3E}">
        <p14:creationId xmlns:p14="http://schemas.microsoft.com/office/powerpoint/2010/main" val="1067571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6605516" y="1484784"/>
            <a:ext cx="3833884" cy="1143000"/>
          </a:xfrm>
        </p:spPr>
        <p:txBody>
          <a:bodyPr anchor="ctr">
            <a:normAutofit/>
          </a:bodyPr>
          <a:lstStyle/>
          <a:p>
            <a:r>
              <a:rPr lang="pt-BR" sz="3200" b="1" dirty="0" smtClean="0">
                <a:solidFill>
                  <a:srgbClr val="FF0000"/>
                </a:solidFill>
              </a:rPr>
              <a:t>consumismo</a:t>
            </a:r>
            <a:endParaRPr lang="pt-BR" sz="3200" b="1" dirty="0">
              <a:solidFill>
                <a:srgbClr val="FF0000"/>
              </a:solidFill>
            </a:endParaRPr>
          </a:p>
        </p:txBody>
      </p:sp>
      <p:sp>
        <p:nvSpPr>
          <p:cNvPr id="3" name="Subtítulo 2"/>
          <p:cNvSpPr>
            <a:spLocks noGrp="1"/>
          </p:cNvSpPr>
          <p:nvPr>
            <p:ph type="subTitle" sz="quarter" idx="1"/>
          </p:nvPr>
        </p:nvSpPr>
        <p:spPr>
          <a:xfrm>
            <a:off x="2783631" y="2852936"/>
            <a:ext cx="8953443" cy="2785864"/>
          </a:xfrm>
        </p:spPr>
        <p:txBody>
          <a:bodyPr anchor="ctr">
            <a:normAutofit/>
          </a:bodyPr>
          <a:lstStyle/>
          <a:p>
            <a:r>
              <a:rPr lang="pt-BR" sz="3200" dirty="0" smtClean="0"/>
              <a:t>A concepção produtivista-consumista </a:t>
            </a:r>
          </a:p>
          <a:p>
            <a:r>
              <a:rPr lang="pt-BR" sz="3200" dirty="0" smtClean="0"/>
              <a:t>é insustentável e nos levará </a:t>
            </a:r>
          </a:p>
          <a:p>
            <a:r>
              <a:rPr lang="pt-BR" sz="3200" dirty="0" smtClean="0"/>
              <a:t>mais cedo ou mais tarde ao desastre.</a:t>
            </a:r>
            <a:endParaRPr lang="pt-BR" sz="3200" dirty="0"/>
          </a:p>
        </p:txBody>
      </p:sp>
    </p:spTree>
    <p:extLst>
      <p:ext uri="{BB962C8B-B14F-4D97-AF65-F5344CB8AC3E}">
        <p14:creationId xmlns:p14="http://schemas.microsoft.com/office/powerpoint/2010/main" val="3344010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4107977" y="1061864"/>
            <a:ext cx="6959221" cy="1143000"/>
          </a:xfrm>
        </p:spPr>
        <p:txBody>
          <a:bodyPr anchor="ctr">
            <a:normAutofit/>
          </a:bodyPr>
          <a:lstStyle/>
          <a:p>
            <a:r>
              <a:rPr lang="pt-BR" sz="3200" b="1" dirty="0" smtClean="0">
                <a:solidFill>
                  <a:srgbClr val="FF0000"/>
                </a:solidFill>
              </a:rPr>
              <a:t>REDEFINIR/RECONCEITUAR A ECONOMIA</a:t>
            </a:r>
            <a:endParaRPr lang="pt-BR" sz="3200" b="1" dirty="0">
              <a:solidFill>
                <a:srgbClr val="FF0000"/>
              </a:solidFill>
            </a:endParaRPr>
          </a:p>
        </p:txBody>
      </p:sp>
      <p:sp>
        <p:nvSpPr>
          <p:cNvPr id="3" name="Subtítulo 2"/>
          <p:cNvSpPr>
            <a:spLocks noGrp="1"/>
          </p:cNvSpPr>
          <p:nvPr>
            <p:ph type="subTitle" sz="quarter" idx="1"/>
          </p:nvPr>
        </p:nvSpPr>
        <p:spPr>
          <a:xfrm>
            <a:off x="2666999" y="2420888"/>
            <a:ext cx="9274791" cy="3744416"/>
          </a:xfrm>
        </p:spPr>
        <p:txBody>
          <a:bodyPr anchor="ctr">
            <a:normAutofit/>
          </a:bodyPr>
          <a:lstStyle/>
          <a:p>
            <a:pPr>
              <a:lnSpc>
                <a:spcPct val="150000"/>
              </a:lnSpc>
            </a:pPr>
            <a:r>
              <a:rPr lang="pt-BR" sz="3200" dirty="0" smtClean="0"/>
              <a:t>A POLÍTICA NÃO DEVE SUBMETER-SE À ECONOMIA,</a:t>
            </a:r>
          </a:p>
          <a:p>
            <a:pPr>
              <a:lnSpc>
                <a:spcPct val="150000"/>
              </a:lnSpc>
            </a:pPr>
            <a:r>
              <a:rPr lang="pt-BR" sz="3200" dirty="0" smtClean="0"/>
              <a:t>E ESTA NÃO DEVE SUBMETER-SE AOS DITAMES E </a:t>
            </a:r>
          </a:p>
          <a:p>
            <a:pPr>
              <a:lnSpc>
                <a:spcPct val="150000"/>
              </a:lnSpc>
            </a:pPr>
            <a:r>
              <a:rPr lang="pt-BR" sz="3200" dirty="0" smtClean="0"/>
              <a:t>AO PARADIGMA EFICIENTISTA DA TECNOCRACIA. </a:t>
            </a:r>
            <a:endParaRPr lang="pt-BR" sz="3200" dirty="0"/>
          </a:p>
        </p:txBody>
      </p:sp>
    </p:spTree>
    <p:extLst>
      <p:ext uri="{BB962C8B-B14F-4D97-AF65-F5344CB8AC3E}">
        <p14:creationId xmlns:p14="http://schemas.microsoft.com/office/powerpoint/2010/main" val="3008917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2711623" y="232012"/>
            <a:ext cx="9216519" cy="6293332"/>
          </a:xfrm>
        </p:spPr>
        <p:txBody>
          <a:bodyPr anchor="ctr">
            <a:normAutofit/>
          </a:bodyPr>
          <a:lstStyle/>
          <a:p>
            <a:pPr>
              <a:lnSpc>
                <a:spcPct val="150000"/>
              </a:lnSpc>
            </a:pPr>
            <a:r>
              <a:rPr lang="pt-BR" sz="3200" dirty="0" smtClean="0"/>
              <a:t>PENSANDO NO BEM COMUM,</a:t>
            </a:r>
          </a:p>
          <a:p>
            <a:pPr>
              <a:lnSpc>
                <a:spcPct val="150000"/>
              </a:lnSpc>
            </a:pPr>
            <a:r>
              <a:rPr lang="pt-BR" sz="3200" dirty="0" smtClean="0"/>
              <a:t>HOJE PRECISAMOS IMPERIOSAMENTE</a:t>
            </a:r>
          </a:p>
          <a:p>
            <a:pPr>
              <a:lnSpc>
                <a:spcPct val="150000"/>
              </a:lnSpc>
            </a:pPr>
            <a:r>
              <a:rPr lang="pt-BR" sz="3200" dirty="0" smtClean="0"/>
              <a:t>QUE A </a:t>
            </a:r>
            <a:r>
              <a:rPr lang="pt-BR" sz="3200" b="1" dirty="0" smtClean="0">
                <a:solidFill>
                  <a:srgbClr val="FF0000"/>
                </a:solidFill>
              </a:rPr>
              <a:t>POLÍTICA E A ECONOMIA</a:t>
            </a:r>
            <a:r>
              <a:rPr lang="pt-BR" sz="3200" dirty="0" smtClean="0"/>
              <a:t>, EM DIÁLOGO,</a:t>
            </a:r>
          </a:p>
          <a:p>
            <a:pPr>
              <a:lnSpc>
                <a:spcPct val="150000"/>
              </a:lnSpc>
            </a:pPr>
            <a:r>
              <a:rPr lang="pt-BR" sz="3200" dirty="0" smtClean="0"/>
              <a:t>SE COLOQUEM  DECIDIDAMENTE </a:t>
            </a:r>
          </a:p>
          <a:p>
            <a:pPr>
              <a:lnSpc>
                <a:spcPct val="150000"/>
              </a:lnSpc>
            </a:pPr>
            <a:r>
              <a:rPr lang="pt-BR" sz="3200" b="1" dirty="0" smtClean="0">
                <a:solidFill>
                  <a:srgbClr val="FF0000"/>
                </a:solidFill>
              </a:rPr>
              <a:t>AO SERVIÇO DA VIDA, </a:t>
            </a:r>
          </a:p>
          <a:p>
            <a:pPr>
              <a:lnSpc>
                <a:spcPct val="150000"/>
              </a:lnSpc>
            </a:pPr>
            <a:r>
              <a:rPr lang="pt-BR" sz="3200" b="1" dirty="0" smtClean="0">
                <a:solidFill>
                  <a:srgbClr val="FF0000"/>
                </a:solidFill>
              </a:rPr>
              <a:t>ESPECIALMENTE DA VIDA HUMANA</a:t>
            </a:r>
          </a:p>
          <a:p>
            <a:pPr>
              <a:lnSpc>
                <a:spcPct val="150000"/>
              </a:lnSpc>
            </a:pPr>
            <a:r>
              <a:rPr lang="pt-BR" sz="3200" dirty="0" smtClean="0"/>
              <a:t>(LS189)</a:t>
            </a:r>
            <a:endParaRPr lang="pt-BR" sz="3200" dirty="0"/>
          </a:p>
        </p:txBody>
      </p:sp>
    </p:spTree>
    <p:extLst>
      <p:ext uri="{BB962C8B-B14F-4D97-AF65-F5344CB8AC3E}">
        <p14:creationId xmlns:p14="http://schemas.microsoft.com/office/powerpoint/2010/main" val="375302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Teocentrismo – idade média</a:t>
            </a:r>
            <a:endParaRPr lang="pt-BR" dirty="0"/>
          </a:p>
        </p:txBody>
      </p:sp>
      <p:sp>
        <p:nvSpPr>
          <p:cNvPr id="4" name="Rectangle 3"/>
          <p:cNvSpPr>
            <a:spLocks noGrp="1" noChangeArrowheads="1"/>
          </p:cNvSpPr>
          <p:nvPr>
            <p:ph idx="1"/>
          </p:nvPr>
        </p:nvSpPr>
        <p:spPr/>
        <p:txBody>
          <a:bodyPr>
            <a:normAutofit lnSpcReduction="10000"/>
          </a:bodyPr>
          <a:lstStyle/>
          <a:p>
            <a:pPr algn="just" eaLnBrk="1" hangingPunct="1">
              <a:lnSpc>
                <a:spcPct val="150000"/>
              </a:lnSpc>
              <a:buFontTx/>
              <a:buNone/>
              <a:defRPr/>
            </a:pPr>
            <a:r>
              <a:rPr lang="pt-BR" sz="3200" b="1" dirty="0"/>
              <a:t>PARA O CRISTIANISMO TUDO PROCEDE DA LIVRE PALAVRA CRIADORA DE DEUS QUE DISSE “Fiat” (</a:t>
            </a:r>
            <a:r>
              <a:rPr lang="pt-BR" sz="3200" b="1" dirty="0" err="1"/>
              <a:t>Gn</a:t>
            </a:r>
            <a:r>
              <a:rPr lang="pt-BR" sz="3200" b="1" dirty="0"/>
              <a:t> 1,3) E NÃO MAIS DO HOMEM COMO DETENTOR DO CONHECIMENTO HUMANO, COMO NA FILOSOFIA GREGA.</a:t>
            </a:r>
          </a:p>
        </p:txBody>
      </p:sp>
    </p:spTree>
    <p:extLst>
      <p:ext uri="{BB962C8B-B14F-4D97-AF65-F5344CB8AC3E}">
        <p14:creationId xmlns:p14="http://schemas.microsoft.com/office/powerpoint/2010/main" val="2965608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1665027" y="188640"/>
            <a:ext cx="10099343" cy="1431032"/>
          </a:xfrm>
        </p:spPr>
        <p:txBody>
          <a:bodyPr anchor="ctr">
            <a:normAutofit/>
          </a:bodyPr>
          <a:lstStyle/>
          <a:p>
            <a:r>
              <a:rPr lang="pt-BR" sz="3200" dirty="0"/>
              <a:t>NOVO PARADIGMA É POSSÍVEL PARA </a:t>
            </a:r>
            <a:r>
              <a:rPr lang="pt-BR" sz="3200" b="1" dirty="0">
                <a:solidFill>
                  <a:srgbClr val="FF0000"/>
                </a:solidFill>
              </a:rPr>
              <a:t>MUDAR O QUE AÍ ESTÁ</a:t>
            </a:r>
          </a:p>
        </p:txBody>
      </p:sp>
      <p:sp>
        <p:nvSpPr>
          <p:cNvPr id="3" name="Subtítulo 2"/>
          <p:cNvSpPr>
            <a:spLocks noGrp="1"/>
          </p:cNvSpPr>
          <p:nvPr>
            <p:ph type="subTitle" sz="quarter" idx="1"/>
          </p:nvPr>
        </p:nvSpPr>
        <p:spPr>
          <a:xfrm>
            <a:off x="2470247" y="1619672"/>
            <a:ext cx="9539785" cy="5121696"/>
          </a:xfrm>
        </p:spPr>
        <p:txBody>
          <a:bodyPr anchor="ctr">
            <a:normAutofit/>
          </a:bodyPr>
          <a:lstStyle/>
          <a:p>
            <a:pPr>
              <a:lnSpc>
                <a:spcPct val="150000"/>
              </a:lnSpc>
            </a:pPr>
            <a:r>
              <a:rPr lang="pt-BR" sz="3200" dirty="0" smtClean="0"/>
              <a:t>PODEMOS MENCIONAR TAMBÉM UMA BOA GESTÃO DOS T</a:t>
            </a:r>
            <a:r>
              <a:rPr lang="pt-BR" sz="3200" b="1" dirty="0" smtClean="0">
                <a:solidFill>
                  <a:srgbClr val="FF0000"/>
                </a:solidFill>
              </a:rPr>
              <a:t>RANSPORTES</a:t>
            </a:r>
            <a:r>
              <a:rPr lang="pt-BR" sz="3200" dirty="0" smtClean="0"/>
              <a:t> OU </a:t>
            </a:r>
            <a:r>
              <a:rPr lang="pt-BR" sz="3200" b="1" dirty="0" smtClean="0">
                <a:solidFill>
                  <a:srgbClr val="FF0000"/>
                </a:solidFill>
              </a:rPr>
              <a:t>TÉCNICAS DE CONSTRUÇÃO </a:t>
            </a:r>
          </a:p>
          <a:p>
            <a:pPr>
              <a:lnSpc>
                <a:spcPct val="150000"/>
              </a:lnSpc>
            </a:pPr>
            <a:r>
              <a:rPr lang="pt-BR" sz="3200" dirty="0" smtClean="0"/>
              <a:t>E REESTRUTURAÇÃO DE EDIFÍCIOS </a:t>
            </a:r>
            <a:r>
              <a:rPr lang="pt-BR" sz="3200" b="1" dirty="0" smtClean="0">
                <a:solidFill>
                  <a:srgbClr val="FF0000"/>
                </a:solidFill>
              </a:rPr>
              <a:t>QUE REDUZAM O SEU CONSUMO ENERGÉTICO E O SEU NÍVEL DE POLUIÇÃO”</a:t>
            </a:r>
          </a:p>
          <a:p>
            <a:pPr>
              <a:lnSpc>
                <a:spcPct val="150000"/>
              </a:lnSpc>
            </a:pPr>
            <a:r>
              <a:rPr lang="pt-BR" sz="3200" dirty="0" smtClean="0"/>
              <a:t>(LS180)</a:t>
            </a:r>
            <a:endParaRPr lang="pt-BR" sz="3200" dirty="0"/>
          </a:p>
        </p:txBody>
      </p:sp>
    </p:spTree>
    <p:extLst>
      <p:ext uri="{BB962C8B-B14F-4D97-AF65-F5344CB8AC3E}">
        <p14:creationId xmlns:p14="http://schemas.microsoft.com/office/powerpoint/2010/main" val="2770299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1746913" y="260648"/>
            <a:ext cx="10304059" cy="6336704"/>
          </a:xfrm>
        </p:spPr>
        <p:txBody>
          <a:bodyPr anchor="ctr">
            <a:normAutofit/>
          </a:bodyPr>
          <a:lstStyle/>
          <a:p>
            <a:pPr algn="just"/>
            <a:r>
              <a:rPr lang="pt-BR" sz="3200" dirty="0"/>
              <a:t>PARA ENFRENTAR OS PROBLEMAS DE FUNDO, QUE NÃO SE PODEM RESOLVER COM AÇÕES DE PAÍSES ISOLADOS, TORNA-SE INDISPENSÁVEL UM </a:t>
            </a:r>
            <a:r>
              <a:rPr lang="pt-BR" sz="3200" b="1" dirty="0">
                <a:solidFill>
                  <a:srgbClr val="FF0000"/>
                </a:solidFill>
              </a:rPr>
              <a:t>CONSENSO MUNDIAL</a:t>
            </a:r>
            <a:r>
              <a:rPr lang="pt-BR" sz="3200" dirty="0"/>
              <a:t> QUE LEVE, POR EXEMPLO, </a:t>
            </a:r>
            <a:r>
              <a:rPr lang="pt-BR" sz="3200" u="sng" dirty="0"/>
              <a:t>A PROGRAMAR UMA </a:t>
            </a:r>
            <a:r>
              <a:rPr lang="pt-BR" sz="3200" u="sng" dirty="0">
                <a:solidFill>
                  <a:srgbClr val="FF0000"/>
                </a:solidFill>
              </a:rPr>
              <a:t>AGRICULTURA SUSTENTÁVEL E DIVERSIFICADA</a:t>
            </a:r>
            <a:r>
              <a:rPr lang="pt-BR" sz="3200" dirty="0"/>
              <a:t>, </a:t>
            </a:r>
            <a:r>
              <a:rPr lang="pt-BR" sz="3200" u="sng" dirty="0"/>
              <a:t>DESENVOLVER FORMAS DE </a:t>
            </a:r>
            <a:r>
              <a:rPr lang="pt-BR" sz="3200" u="sng" dirty="0" smtClean="0">
                <a:solidFill>
                  <a:srgbClr val="FF0000"/>
                </a:solidFill>
              </a:rPr>
              <a:t>ENERGIA </a:t>
            </a:r>
            <a:r>
              <a:rPr lang="pt-BR" sz="3200" u="sng" dirty="0">
                <a:solidFill>
                  <a:srgbClr val="FF0000"/>
                </a:solidFill>
              </a:rPr>
              <a:t>RENOVÁVEIS</a:t>
            </a:r>
            <a:r>
              <a:rPr lang="pt-BR" sz="3200" u="sng" dirty="0"/>
              <a:t> E POUCO POLUIDORAS</a:t>
            </a:r>
            <a:r>
              <a:rPr lang="pt-BR" sz="3200" dirty="0"/>
              <a:t>, </a:t>
            </a:r>
            <a:r>
              <a:rPr lang="pt-BR" sz="3200" u="sng" dirty="0"/>
              <a:t>FOMENTAR UMA MAIOR </a:t>
            </a:r>
            <a:r>
              <a:rPr lang="pt-BR" sz="3200" u="sng" dirty="0">
                <a:solidFill>
                  <a:srgbClr val="FF0000"/>
                </a:solidFill>
              </a:rPr>
              <a:t>EFICIÊNCIA ENERGÉTICA</a:t>
            </a:r>
            <a:r>
              <a:rPr lang="pt-BR" sz="3200" u="sng" dirty="0"/>
              <a:t>, PROMOVER UMA GESTÃO MAIS ADEQUADA DOS </a:t>
            </a:r>
            <a:r>
              <a:rPr lang="pt-BR" sz="3200" u="sng" dirty="0">
                <a:solidFill>
                  <a:srgbClr val="FF0000"/>
                </a:solidFill>
              </a:rPr>
              <a:t>RECURSOS FLORESTAIS E MARINHOS</a:t>
            </a:r>
            <a:r>
              <a:rPr lang="pt-BR" sz="3200" u="sng" dirty="0"/>
              <a:t>, GARANTIR A TODOS O ACESSO À ÁGUA POTÁVEL </a:t>
            </a:r>
            <a:r>
              <a:rPr lang="pt-BR" sz="3200" dirty="0"/>
              <a:t>(LS164)</a:t>
            </a:r>
          </a:p>
        </p:txBody>
      </p:sp>
    </p:spTree>
    <p:extLst>
      <p:ext uri="{BB962C8B-B14F-4D97-AF65-F5344CB8AC3E}">
        <p14:creationId xmlns:p14="http://schemas.microsoft.com/office/powerpoint/2010/main" val="3474222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39616" y="286603"/>
            <a:ext cx="9384062" cy="6291617"/>
          </a:xfrm>
        </p:spPr>
        <p:txBody>
          <a:bodyPr anchor="ctr">
            <a:noAutofit/>
          </a:bodyPr>
          <a:lstStyle/>
          <a:p>
            <a:pPr marL="0" indent="0" algn="r">
              <a:buNone/>
            </a:pPr>
            <a:r>
              <a:rPr lang="pt-BR" sz="3200" dirty="0"/>
              <a:t>EM ALGUNS LUGARES, ESTÃO A DESENVOLVER-SE  </a:t>
            </a:r>
            <a:r>
              <a:rPr lang="pt-BR" sz="3200" dirty="0">
                <a:solidFill>
                  <a:srgbClr val="FF0000"/>
                </a:solidFill>
              </a:rPr>
              <a:t>COOPERATIVAS PARA A EXPLORAÇÃO DE ENERGIAS RENOVÁVEIS,</a:t>
            </a:r>
            <a:r>
              <a:rPr lang="pt-BR" sz="3200" dirty="0"/>
              <a:t> QUE CONSENTEM O AUTOABASTECIMENTO LOCAL E ATÉ MESMO A VENDA DA PRODUÇÃO EM EXCESSO. ESTE EXEMPLO SIMPLES INDICA </a:t>
            </a:r>
            <a:r>
              <a:rPr lang="pt-BR" sz="3200" dirty="0" smtClean="0"/>
              <a:t>QUE, </a:t>
            </a:r>
          </a:p>
          <a:p>
            <a:pPr marL="0" indent="0" algn="r">
              <a:buNone/>
            </a:pPr>
            <a:r>
              <a:rPr lang="pt-BR" sz="3200" b="1" i="1" dirty="0" smtClean="0"/>
              <a:t>ENQUANTO </a:t>
            </a:r>
            <a:r>
              <a:rPr lang="pt-BR" sz="3200" b="1" i="1" dirty="0"/>
              <a:t>A ORDEM MUNDIAL EXISTENTE SE REVELA IMPOTENTE PARA ASSUMIR RESPONSABILIDADES</a:t>
            </a:r>
            <a:r>
              <a:rPr lang="pt-BR" sz="3200" b="1" i="1" dirty="0" smtClean="0"/>
              <a:t>,</a:t>
            </a:r>
          </a:p>
          <a:p>
            <a:pPr marL="0" indent="0" algn="r">
              <a:buNone/>
            </a:pPr>
            <a:r>
              <a:rPr lang="pt-BR" sz="3200" b="1" i="1" dirty="0" smtClean="0"/>
              <a:t>A </a:t>
            </a:r>
            <a:r>
              <a:rPr lang="pt-BR" sz="3200" b="1" i="1" dirty="0"/>
              <a:t>INSTÂNCIA LOCAL PODE FAZER  DIFERENÇA </a:t>
            </a:r>
            <a:r>
              <a:rPr lang="pt-BR" sz="3200" dirty="0"/>
              <a:t>(LS179)</a:t>
            </a:r>
          </a:p>
        </p:txBody>
      </p:sp>
    </p:spTree>
    <p:extLst>
      <p:ext uri="{BB962C8B-B14F-4D97-AF65-F5344CB8AC3E}">
        <p14:creationId xmlns:p14="http://schemas.microsoft.com/office/powerpoint/2010/main" val="1855569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2667000" y="188640"/>
            <a:ext cx="7772400" cy="1143000"/>
          </a:xfrm>
        </p:spPr>
        <p:txBody>
          <a:bodyPr>
            <a:normAutofit/>
          </a:bodyPr>
          <a:lstStyle/>
          <a:p>
            <a:r>
              <a:rPr lang="pt-BR" sz="3200" b="1" dirty="0">
                <a:solidFill>
                  <a:srgbClr val="FF0000"/>
                </a:solidFill>
              </a:rPr>
              <a:t>A TERRA É UM BEM COLETIVO</a:t>
            </a:r>
          </a:p>
        </p:txBody>
      </p:sp>
      <p:sp>
        <p:nvSpPr>
          <p:cNvPr id="3" name="Subtítulo 2"/>
          <p:cNvSpPr>
            <a:spLocks noGrp="1"/>
          </p:cNvSpPr>
          <p:nvPr>
            <p:ph type="subTitle" sz="quarter" idx="1"/>
          </p:nvPr>
        </p:nvSpPr>
        <p:spPr>
          <a:xfrm>
            <a:off x="3176227" y="1297360"/>
            <a:ext cx="8779211" cy="3456384"/>
          </a:xfrm>
        </p:spPr>
        <p:txBody>
          <a:bodyPr anchor="ctr">
            <a:normAutofit/>
          </a:bodyPr>
          <a:lstStyle/>
          <a:p>
            <a:r>
              <a:rPr lang="pt-BR" sz="3200" dirty="0" smtClean="0"/>
              <a:t>A </a:t>
            </a:r>
            <a:r>
              <a:rPr lang="pt-BR" sz="3200" dirty="0" smtClean="0">
                <a:solidFill>
                  <a:srgbClr val="FF0000"/>
                </a:solidFill>
              </a:rPr>
              <a:t>SALVAÇÃO DA NATUREZA</a:t>
            </a:r>
            <a:r>
              <a:rPr lang="pt-BR" sz="3200" dirty="0" smtClean="0"/>
              <a:t> NÃO SE DARÁ PELA FINANCEIRIZAÇÃO, PELA SUA INSERÇÃO NO “MERCADO”, MAS POR </a:t>
            </a:r>
            <a:r>
              <a:rPr lang="pt-BR" sz="3200" b="1" dirty="0" smtClean="0">
                <a:solidFill>
                  <a:srgbClr val="FF0000"/>
                </a:solidFill>
              </a:rPr>
              <a:t>CONSIDERÁ-LA COMO </a:t>
            </a:r>
          </a:p>
          <a:p>
            <a:r>
              <a:rPr lang="pt-BR" sz="3200" b="1" i="1" dirty="0" smtClean="0">
                <a:solidFill>
                  <a:srgbClr val="FF0000"/>
                </a:solidFill>
              </a:rPr>
              <a:t>um bem comum</a:t>
            </a:r>
            <a:endParaRPr lang="pt-BR" sz="3200" b="1" dirty="0" smtClean="0">
              <a:solidFill>
                <a:srgbClr val="FF0000"/>
              </a:solidFill>
            </a:endParaRPr>
          </a:p>
        </p:txBody>
      </p:sp>
      <p:sp>
        <p:nvSpPr>
          <p:cNvPr id="4" name="CaixaDeTexto 3"/>
          <p:cNvSpPr txBox="1"/>
          <p:nvPr/>
        </p:nvSpPr>
        <p:spPr>
          <a:xfrm>
            <a:off x="1856096" y="4303491"/>
            <a:ext cx="10099342" cy="2062103"/>
          </a:xfrm>
          <a:prstGeom prst="rect">
            <a:avLst/>
          </a:prstGeom>
          <a:noFill/>
        </p:spPr>
        <p:txBody>
          <a:bodyPr wrap="square" rtlCol="0">
            <a:spAutoFit/>
          </a:bodyPr>
          <a:lstStyle/>
          <a:p>
            <a:pPr algn="ctr"/>
            <a:r>
              <a:rPr lang="pt-BR" sz="3200" dirty="0"/>
              <a:t>“O MEIO AMBIENTE É UM BEM COLETIVO,</a:t>
            </a:r>
          </a:p>
          <a:p>
            <a:pPr algn="ctr"/>
            <a:r>
              <a:rPr lang="pt-BR" sz="3200" dirty="0"/>
              <a:t> PATRIMÔNIO DE TODA A HUMANIDADE </a:t>
            </a:r>
          </a:p>
          <a:p>
            <a:pPr algn="ctr"/>
            <a:r>
              <a:rPr lang="pt-BR" sz="3200" dirty="0"/>
              <a:t>E RESPONSABILIDADE  DE TODOS</a:t>
            </a:r>
            <a:r>
              <a:rPr lang="pt-BR" sz="3200" dirty="0" smtClean="0"/>
              <a:t>”</a:t>
            </a:r>
          </a:p>
          <a:p>
            <a:pPr lvl="8" algn="ctr"/>
            <a:r>
              <a:rPr lang="pt-BR" sz="3200" dirty="0" smtClean="0"/>
              <a:t> </a:t>
            </a:r>
            <a:r>
              <a:rPr lang="pt-BR" sz="3200" dirty="0"/>
              <a:t>(LS95)</a:t>
            </a:r>
          </a:p>
        </p:txBody>
      </p:sp>
    </p:spTree>
    <p:extLst>
      <p:ext uri="{BB962C8B-B14F-4D97-AF65-F5344CB8AC3E}">
        <p14:creationId xmlns:p14="http://schemas.microsoft.com/office/powerpoint/2010/main" val="1178574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1228299" y="908720"/>
            <a:ext cx="10577013" cy="4730080"/>
          </a:xfrm>
        </p:spPr>
        <p:txBody>
          <a:bodyPr anchor="ctr">
            <a:normAutofit/>
          </a:bodyPr>
          <a:lstStyle/>
          <a:p>
            <a:pPr>
              <a:lnSpc>
                <a:spcPct val="150000"/>
              </a:lnSpc>
            </a:pPr>
            <a:r>
              <a:rPr lang="pt-BR" sz="3200" dirty="0" smtClean="0"/>
              <a:t>NÃO SE PODE SOLUCIONAR A </a:t>
            </a:r>
            <a:r>
              <a:rPr lang="pt-BR" sz="3200" dirty="0" smtClean="0">
                <a:solidFill>
                  <a:srgbClr val="FF0000"/>
                </a:solidFill>
              </a:rPr>
              <a:t>CRISE ECOLÓGICA ATUAL</a:t>
            </a:r>
          </a:p>
          <a:p>
            <a:pPr>
              <a:lnSpc>
                <a:spcPct val="150000"/>
              </a:lnSpc>
            </a:pPr>
            <a:r>
              <a:rPr lang="pt-BR" sz="3200" dirty="0" smtClean="0">
                <a:solidFill>
                  <a:srgbClr val="FF0000"/>
                </a:solidFill>
              </a:rPr>
              <a:t>COM MEDIDAS ISOLADAS</a:t>
            </a:r>
            <a:r>
              <a:rPr lang="pt-BR" sz="3200" dirty="0" smtClean="0"/>
              <a:t>, PORQUE AS COISAS, </a:t>
            </a:r>
          </a:p>
          <a:p>
            <a:pPr>
              <a:lnSpc>
                <a:spcPct val="150000"/>
              </a:lnSpc>
            </a:pPr>
            <a:r>
              <a:rPr lang="pt-BR" sz="3200" dirty="0" smtClean="0"/>
              <a:t>“NA REALIDADE, ESTÃO TODAS </a:t>
            </a:r>
            <a:r>
              <a:rPr lang="pt-BR" sz="3200" dirty="0" smtClean="0">
                <a:solidFill>
                  <a:srgbClr val="FF0000"/>
                </a:solidFill>
              </a:rPr>
              <a:t>INTERLIGADAS</a:t>
            </a:r>
            <a:r>
              <a:rPr lang="pt-BR" sz="3200" dirty="0" smtClean="0"/>
              <a:t>”</a:t>
            </a:r>
          </a:p>
          <a:p>
            <a:pPr>
              <a:lnSpc>
                <a:spcPct val="150000"/>
              </a:lnSpc>
            </a:pPr>
            <a:r>
              <a:rPr lang="pt-BR" sz="3200" dirty="0" smtClean="0"/>
              <a:t>(LS111)</a:t>
            </a:r>
            <a:endParaRPr lang="pt-BR" sz="3200" dirty="0"/>
          </a:p>
        </p:txBody>
      </p:sp>
    </p:spTree>
    <p:extLst>
      <p:ext uri="{BB962C8B-B14F-4D97-AF65-F5344CB8AC3E}">
        <p14:creationId xmlns:p14="http://schemas.microsoft.com/office/powerpoint/2010/main" val="646182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2374711" y="368490"/>
            <a:ext cx="9567080" cy="6018662"/>
          </a:xfrm>
        </p:spPr>
        <p:txBody>
          <a:bodyPr anchor="ctr">
            <a:normAutofit/>
          </a:bodyPr>
          <a:lstStyle/>
          <a:p>
            <a:pPr>
              <a:lnSpc>
                <a:spcPct val="150000"/>
              </a:lnSpc>
            </a:pPr>
            <a:r>
              <a:rPr lang="pt-BR" sz="3200" dirty="0" smtClean="0"/>
              <a:t>PRECISAMOS DE UMA POLÍTICA QUE PENSE </a:t>
            </a:r>
            <a:r>
              <a:rPr lang="pt-BR" sz="3200" dirty="0" smtClean="0"/>
              <a:t>COM</a:t>
            </a:r>
          </a:p>
          <a:p>
            <a:pPr>
              <a:lnSpc>
                <a:spcPct val="150000"/>
              </a:lnSpc>
            </a:pPr>
            <a:r>
              <a:rPr lang="pt-BR" sz="3200" dirty="0" smtClean="0"/>
              <a:t>VISÃO </a:t>
            </a:r>
            <a:r>
              <a:rPr lang="pt-BR" sz="3200" dirty="0" smtClean="0"/>
              <a:t>AMPLA E LEVE EM FRENTE </a:t>
            </a:r>
            <a:endParaRPr lang="pt-BR" sz="3200" dirty="0" smtClean="0"/>
          </a:p>
          <a:p>
            <a:pPr>
              <a:lnSpc>
                <a:spcPct val="150000"/>
              </a:lnSpc>
            </a:pPr>
            <a:r>
              <a:rPr lang="pt-BR" sz="3200" dirty="0" smtClean="0"/>
              <a:t>UMA </a:t>
            </a:r>
            <a:r>
              <a:rPr lang="pt-BR" sz="3200" dirty="0" smtClean="0"/>
              <a:t>REFORMULAÇÃO INTEGRAL, </a:t>
            </a:r>
            <a:endParaRPr lang="pt-BR" sz="3200" dirty="0" smtClean="0"/>
          </a:p>
          <a:p>
            <a:pPr>
              <a:lnSpc>
                <a:spcPct val="150000"/>
              </a:lnSpc>
            </a:pPr>
            <a:r>
              <a:rPr lang="pt-BR" sz="3200" dirty="0" smtClean="0"/>
              <a:t>ABRANGENDO </a:t>
            </a:r>
            <a:r>
              <a:rPr lang="pt-BR" sz="3200" dirty="0" smtClean="0"/>
              <a:t>EM UM </a:t>
            </a:r>
            <a:r>
              <a:rPr lang="pt-BR" sz="3200" dirty="0" smtClean="0"/>
              <a:t>DIÁLOGO</a:t>
            </a:r>
          </a:p>
          <a:p>
            <a:pPr>
              <a:lnSpc>
                <a:spcPct val="150000"/>
              </a:lnSpc>
            </a:pPr>
            <a:r>
              <a:rPr lang="pt-BR" sz="3200" dirty="0" smtClean="0"/>
              <a:t>INTERDISCIPLINAR </a:t>
            </a:r>
            <a:r>
              <a:rPr lang="pt-BR" sz="3200" dirty="0" smtClean="0"/>
              <a:t>OS VÁRIOS </a:t>
            </a:r>
            <a:endParaRPr lang="pt-BR" sz="3200" dirty="0" smtClean="0"/>
          </a:p>
          <a:p>
            <a:pPr>
              <a:lnSpc>
                <a:spcPct val="150000"/>
              </a:lnSpc>
            </a:pPr>
            <a:r>
              <a:rPr lang="pt-BR" sz="3200" dirty="0" smtClean="0"/>
              <a:t>ASPECTOS </a:t>
            </a:r>
            <a:r>
              <a:rPr lang="pt-BR" sz="3200" dirty="0" smtClean="0"/>
              <a:t>DA CRISE (LS197)</a:t>
            </a:r>
            <a:endParaRPr lang="pt-BR" sz="3200" dirty="0"/>
          </a:p>
        </p:txBody>
      </p:sp>
    </p:spTree>
    <p:extLst>
      <p:ext uri="{BB962C8B-B14F-4D97-AF65-F5344CB8AC3E}">
        <p14:creationId xmlns:p14="http://schemas.microsoft.com/office/powerpoint/2010/main" val="3503688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736979" y="404663"/>
            <a:ext cx="11273051" cy="6037079"/>
          </a:xfrm>
        </p:spPr>
        <p:txBody>
          <a:bodyPr anchor="ctr">
            <a:normAutofit/>
          </a:bodyPr>
          <a:lstStyle/>
          <a:p>
            <a:pPr algn="just"/>
            <a:r>
              <a:rPr lang="pt-BR" sz="3200" dirty="0" smtClean="0"/>
              <a:t>NÃO HÁ DUAS </a:t>
            </a:r>
            <a:r>
              <a:rPr lang="pt-BR" sz="3200" dirty="0" smtClean="0">
                <a:solidFill>
                  <a:srgbClr val="FF0000"/>
                </a:solidFill>
              </a:rPr>
              <a:t>CRISES</a:t>
            </a:r>
            <a:r>
              <a:rPr lang="pt-BR" sz="3200" dirty="0" smtClean="0"/>
              <a:t> SEPARADAS: </a:t>
            </a:r>
            <a:endParaRPr lang="pt-BR" sz="3200" dirty="0" smtClean="0"/>
          </a:p>
          <a:p>
            <a:r>
              <a:rPr lang="pt-BR" sz="3200" dirty="0" smtClean="0">
                <a:solidFill>
                  <a:srgbClr val="FF0000"/>
                </a:solidFill>
              </a:rPr>
              <a:t>UMA </a:t>
            </a:r>
            <a:r>
              <a:rPr lang="pt-BR" sz="3200" dirty="0" smtClean="0">
                <a:solidFill>
                  <a:srgbClr val="FF0000"/>
                </a:solidFill>
              </a:rPr>
              <a:t>AMBIENTAL E OUTRA SOCIAL; </a:t>
            </a:r>
          </a:p>
          <a:p>
            <a:pPr algn="just"/>
            <a:endParaRPr lang="pt-BR" sz="3200" dirty="0"/>
          </a:p>
          <a:p>
            <a:pPr algn="ctr"/>
            <a:r>
              <a:rPr lang="pt-BR" sz="3200" dirty="0" smtClean="0"/>
              <a:t>MAS UMA ÚNICA E COMPLEXA CRISE </a:t>
            </a:r>
            <a:r>
              <a:rPr lang="pt-BR" sz="3200" b="1" dirty="0" smtClean="0">
                <a:solidFill>
                  <a:srgbClr val="FF0000"/>
                </a:solidFill>
              </a:rPr>
              <a:t>SOCIOAMBIENTAL. </a:t>
            </a:r>
          </a:p>
          <a:p>
            <a:pPr algn="just"/>
            <a:endParaRPr lang="pt-BR" sz="3200" dirty="0"/>
          </a:p>
          <a:p>
            <a:pPr algn="just"/>
            <a:r>
              <a:rPr lang="pt-BR" sz="3200" dirty="0" smtClean="0"/>
              <a:t>A </a:t>
            </a:r>
            <a:r>
              <a:rPr lang="pt-BR" sz="3200" dirty="0" smtClean="0">
                <a:solidFill>
                  <a:srgbClr val="FF0000"/>
                </a:solidFill>
              </a:rPr>
              <a:t>SOLUÇÃO</a:t>
            </a:r>
            <a:r>
              <a:rPr lang="pt-BR" sz="3200" dirty="0" smtClean="0"/>
              <a:t> DESTA CRISE REQUER UMA ABORDAGEM </a:t>
            </a:r>
            <a:r>
              <a:rPr lang="pt-BR" sz="3200" dirty="0" smtClean="0">
                <a:solidFill>
                  <a:srgbClr val="FF0000"/>
                </a:solidFill>
              </a:rPr>
              <a:t>INTEGRAL </a:t>
            </a:r>
            <a:r>
              <a:rPr lang="pt-BR" sz="3200" dirty="0" smtClean="0"/>
              <a:t>PARA COMBATER A </a:t>
            </a:r>
            <a:r>
              <a:rPr lang="pt-BR" sz="3200" dirty="0" smtClean="0">
                <a:solidFill>
                  <a:srgbClr val="FF0000"/>
                </a:solidFill>
              </a:rPr>
              <a:t>PROBREZA</a:t>
            </a:r>
            <a:r>
              <a:rPr lang="pt-BR" sz="3200" dirty="0" smtClean="0"/>
              <a:t>, DEVOLVER A DIGNIDADE AOS </a:t>
            </a:r>
            <a:r>
              <a:rPr lang="pt-BR" sz="3200" dirty="0" smtClean="0">
                <a:solidFill>
                  <a:srgbClr val="FF0000"/>
                </a:solidFill>
              </a:rPr>
              <a:t>EXCLUÍDOS</a:t>
            </a:r>
            <a:r>
              <a:rPr lang="pt-BR" sz="3200" dirty="0" smtClean="0"/>
              <a:t> E, SIMULTANEAMENTE, CUIDAR DA NATUREZA.</a:t>
            </a:r>
          </a:p>
          <a:p>
            <a:r>
              <a:rPr lang="pt-BR" sz="3200" dirty="0" smtClean="0"/>
              <a:t>(LS 139)</a:t>
            </a:r>
            <a:endParaRPr lang="pt-BR" sz="3200" dirty="0"/>
          </a:p>
        </p:txBody>
      </p:sp>
    </p:spTree>
    <p:extLst>
      <p:ext uri="{BB962C8B-B14F-4D97-AF65-F5344CB8AC3E}">
        <p14:creationId xmlns:p14="http://schemas.microsoft.com/office/powerpoint/2010/main" val="4012311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2639616" y="908720"/>
            <a:ext cx="9111106" cy="4248472"/>
          </a:xfrm>
        </p:spPr>
        <p:txBody>
          <a:bodyPr/>
          <a:lstStyle/>
          <a:p>
            <a:pPr>
              <a:lnSpc>
                <a:spcPct val="150000"/>
              </a:lnSpc>
            </a:pPr>
            <a:r>
              <a:rPr lang="pt-BR" sz="3200" dirty="0"/>
              <a:t>A INTERDEPENDÊNCIA OBRIGA-NOS A PENSAR EM</a:t>
            </a:r>
            <a:br>
              <a:rPr lang="pt-BR" sz="3200" dirty="0"/>
            </a:br>
            <a:r>
              <a:rPr lang="pt-BR" sz="3200" b="1" i="1" dirty="0">
                <a:solidFill>
                  <a:srgbClr val="FF0000"/>
                </a:solidFill>
              </a:rPr>
              <a:t>UM ÚNICO MUNDO, </a:t>
            </a:r>
            <a:br>
              <a:rPr lang="pt-BR" sz="3200" b="1" i="1" dirty="0">
                <a:solidFill>
                  <a:srgbClr val="FF0000"/>
                </a:solidFill>
              </a:rPr>
            </a:br>
            <a:r>
              <a:rPr lang="pt-BR" sz="3200" b="1" i="1" dirty="0">
                <a:solidFill>
                  <a:srgbClr val="FF0000"/>
                </a:solidFill>
              </a:rPr>
              <a:t>EM UM PROJETO COMUM </a:t>
            </a:r>
            <a:r>
              <a:rPr lang="pt-BR" sz="3200" b="1" i="1" dirty="0" smtClean="0">
                <a:solidFill>
                  <a:srgbClr val="FF0000"/>
                </a:solidFill>
              </a:rPr>
              <a:t/>
            </a:r>
            <a:br>
              <a:rPr lang="pt-BR" sz="3200" b="1" i="1" dirty="0" smtClean="0">
                <a:solidFill>
                  <a:srgbClr val="FF0000"/>
                </a:solidFill>
              </a:rPr>
            </a:br>
            <a:r>
              <a:rPr lang="pt-BR" sz="3200" dirty="0" smtClean="0"/>
              <a:t>(</a:t>
            </a:r>
            <a:r>
              <a:rPr lang="pt-BR" sz="3200" dirty="0"/>
              <a:t>LS164)</a:t>
            </a:r>
          </a:p>
        </p:txBody>
      </p:sp>
    </p:spTree>
    <p:extLst>
      <p:ext uri="{BB962C8B-B14F-4D97-AF65-F5344CB8AC3E}">
        <p14:creationId xmlns:p14="http://schemas.microsoft.com/office/powerpoint/2010/main" val="1395336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2667000" y="404664"/>
            <a:ext cx="8428630" cy="1143000"/>
          </a:xfrm>
        </p:spPr>
        <p:txBody>
          <a:bodyPr anchor="ctr"/>
          <a:lstStyle/>
          <a:p>
            <a:r>
              <a:rPr lang="pt-BR" sz="3200" b="1" dirty="0">
                <a:solidFill>
                  <a:srgbClr val="FF0000"/>
                </a:solidFill>
              </a:rPr>
              <a:t>NO NOVO PARADIGMA DE DESENVOLVIMENTO</a:t>
            </a:r>
          </a:p>
        </p:txBody>
      </p:sp>
      <p:sp>
        <p:nvSpPr>
          <p:cNvPr id="3" name="Subtítulo 2"/>
          <p:cNvSpPr>
            <a:spLocks noGrp="1"/>
          </p:cNvSpPr>
          <p:nvPr>
            <p:ph type="subTitle" sz="quarter" idx="1"/>
          </p:nvPr>
        </p:nvSpPr>
        <p:spPr>
          <a:xfrm>
            <a:off x="4326343" y="1733266"/>
            <a:ext cx="6491785" cy="1191678"/>
          </a:xfrm>
        </p:spPr>
        <p:txBody>
          <a:bodyPr anchor="ctr">
            <a:normAutofit/>
          </a:bodyPr>
          <a:lstStyle/>
          <a:p>
            <a:r>
              <a:rPr lang="pt-BR" sz="3200" b="1" dirty="0" smtClean="0">
                <a:solidFill>
                  <a:srgbClr val="FF0000"/>
                </a:solidFill>
              </a:rPr>
              <a:t>O TRABALHO OCUPA LUGAR CENTRAL</a:t>
            </a:r>
            <a:endParaRPr lang="pt-BR" sz="3200" b="1" dirty="0">
              <a:solidFill>
                <a:srgbClr val="FF0000"/>
              </a:solidFill>
            </a:endParaRPr>
          </a:p>
        </p:txBody>
      </p:sp>
      <p:sp>
        <p:nvSpPr>
          <p:cNvPr id="4" name="CaixaDeTexto 3"/>
          <p:cNvSpPr txBox="1"/>
          <p:nvPr/>
        </p:nvSpPr>
        <p:spPr>
          <a:xfrm>
            <a:off x="1282889" y="2924944"/>
            <a:ext cx="10426889" cy="3539430"/>
          </a:xfrm>
          <a:prstGeom prst="rect">
            <a:avLst/>
          </a:prstGeom>
          <a:noFill/>
        </p:spPr>
        <p:txBody>
          <a:bodyPr wrap="square" rtlCol="0">
            <a:spAutoFit/>
          </a:bodyPr>
          <a:lstStyle/>
          <a:p>
            <a:pPr algn="ctr"/>
            <a:r>
              <a:rPr lang="pt-BR" sz="3200" dirty="0"/>
              <a:t>A REALIDADE SOCIAL DO MUNDO ATUAL EXIGE QUE, </a:t>
            </a:r>
            <a:endParaRPr lang="pt-BR" sz="3200" dirty="0" smtClean="0"/>
          </a:p>
          <a:p>
            <a:pPr algn="ctr"/>
            <a:r>
              <a:rPr lang="pt-BR" sz="3200" dirty="0" smtClean="0"/>
              <a:t>ACIMA </a:t>
            </a:r>
            <a:r>
              <a:rPr lang="pt-BR" sz="3200" dirty="0" smtClean="0"/>
              <a:t>DOS LIMITADOS </a:t>
            </a:r>
            <a:r>
              <a:rPr lang="pt-BR" sz="3200" dirty="0"/>
              <a:t>INTERESSES DAS EMPRESAS E </a:t>
            </a:r>
            <a:endParaRPr lang="pt-BR" sz="3200" dirty="0" smtClean="0"/>
          </a:p>
          <a:p>
            <a:pPr algn="ctr"/>
            <a:r>
              <a:rPr lang="pt-BR" sz="3200" dirty="0" smtClean="0"/>
              <a:t>DE </a:t>
            </a:r>
            <a:r>
              <a:rPr lang="pt-BR" sz="3200" dirty="0"/>
              <a:t>UMA DISCUTÍVEL RACIONALIDADE ECONÔMICA</a:t>
            </a:r>
            <a:r>
              <a:rPr lang="pt-BR" sz="3200" dirty="0" smtClean="0"/>
              <a:t>,</a:t>
            </a:r>
          </a:p>
          <a:p>
            <a:pPr algn="ctr"/>
            <a:endParaRPr lang="pt-BR" sz="3200" dirty="0"/>
          </a:p>
          <a:p>
            <a:pPr algn="just"/>
            <a:r>
              <a:rPr lang="pt-BR" sz="3200" dirty="0" smtClean="0">
                <a:solidFill>
                  <a:srgbClr val="FF0000"/>
                </a:solidFill>
              </a:rPr>
              <a:t> </a:t>
            </a:r>
            <a:r>
              <a:rPr lang="pt-BR" sz="3200" dirty="0">
                <a:solidFill>
                  <a:srgbClr val="FF0000"/>
                </a:solidFill>
              </a:rPr>
              <a:t>“</a:t>
            </a:r>
            <a:r>
              <a:rPr lang="pt-BR" sz="3200" b="1" i="1" dirty="0">
                <a:solidFill>
                  <a:srgbClr val="FF0000"/>
                </a:solidFill>
              </a:rPr>
              <a:t>SE CONTINUE A PERSEGUIR COMO PRIORITÁRIO O OBJETIVO DO ACESSO AO TRABALHO PARA TODOS” </a:t>
            </a:r>
            <a:endParaRPr lang="pt-BR" sz="3200" b="1" i="1" dirty="0" smtClean="0">
              <a:solidFill>
                <a:srgbClr val="FF0000"/>
              </a:solidFill>
            </a:endParaRPr>
          </a:p>
          <a:p>
            <a:pPr algn="r"/>
            <a:r>
              <a:rPr lang="pt-BR" sz="3200" dirty="0" smtClean="0"/>
              <a:t> </a:t>
            </a:r>
            <a:r>
              <a:rPr lang="pt-BR" sz="3200" dirty="0"/>
              <a:t>(LS127)</a:t>
            </a:r>
          </a:p>
        </p:txBody>
      </p:sp>
    </p:spTree>
    <p:extLst>
      <p:ext uri="{BB962C8B-B14F-4D97-AF65-F5344CB8AC3E}">
        <p14:creationId xmlns:p14="http://schemas.microsoft.com/office/powerpoint/2010/main" val="1953075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300251" y="188640"/>
            <a:ext cx="11737073" cy="6336704"/>
          </a:xfrm>
        </p:spPr>
        <p:txBody>
          <a:bodyPr>
            <a:noAutofit/>
          </a:bodyPr>
          <a:lstStyle/>
          <a:p>
            <a:r>
              <a:rPr lang="pt-BR" sz="3200" dirty="0" smtClean="0"/>
              <a:t>PARA DAR TRABALHO PARA TODOS É INDISPENSÁVEL PROMOVER UMA </a:t>
            </a:r>
            <a:r>
              <a:rPr lang="pt-BR" sz="3200" b="1" dirty="0" smtClean="0">
                <a:solidFill>
                  <a:srgbClr val="FF0000"/>
                </a:solidFill>
              </a:rPr>
              <a:t>ECONOMIA QUE FAVOREÇA A DIVERSIFICAÇÃO PRODUTIVA </a:t>
            </a:r>
          </a:p>
          <a:p>
            <a:r>
              <a:rPr lang="pt-BR" sz="3200" b="1" dirty="0" smtClean="0">
                <a:solidFill>
                  <a:srgbClr val="FF0000"/>
                </a:solidFill>
              </a:rPr>
              <a:t>E A CRIATIVIDADE EMPRESARIAL</a:t>
            </a:r>
          </a:p>
          <a:p>
            <a:endParaRPr lang="pt-BR" sz="3200" dirty="0"/>
          </a:p>
          <a:p>
            <a:pPr algn="just"/>
            <a:r>
              <a:rPr lang="pt-BR" sz="3200" dirty="0"/>
              <a:t>Por ex.: há uma grande variedade de sistemas alimentares rurais de pequena </a:t>
            </a:r>
            <a:r>
              <a:rPr lang="pt-BR" sz="3200" dirty="0" smtClean="0"/>
              <a:t>escala </a:t>
            </a:r>
            <a:r>
              <a:rPr lang="pt-BR" sz="3200" dirty="0"/>
              <a:t>que continuam a alimentar a maior parte da população mundial, utilizando uma porção reduzida de terreno e de água e produzindo menos resíduos, quer em pequenas parcelas agrícolas e hortas, quer na caça e recolha de produtos silvestres, </a:t>
            </a:r>
            <a:r>
              <a:rPr lang="pt-BR" sz="3200" dirty="0" smtClean="0"/>
              <a:t>quer </a:t>
            </a:r>
            <a:r>
              <a:rPr lang="pt-BR" sz="3200" dirty="0"/>
              <a:t>na pesca artesanal </a:t>
            </a:r>
            <a:endParaRPr lang="pt-BR" sz="3200" dirty="0" smtClean="0"/>
          </a:p>
          <a:p>
            <a:r>
              <a:rPr lang="pt-BR" sz="3200" dirty="0" smtClean="0"/>
              <a:t>(</a:t>
            </a:r>
            <a:r>
              <a:rPr lang="pt-BR" sz="3200" dirty="0"/>
              <a:t>LS129)</a:t>
            </a:r>
          </a:p>
        </p:txBody>
      </p:sp>
    </p:spTree>
    <p:extLst>
      <p:ext uri="{BB962C8B-B14F-4D97-AF65-F5344CB8AC3E}">
        <p14:creationId xmlns:p14="http://schemas.microsoft.com/office/powerpoint/2010/main" val="373804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Idade moderna</a:t>
            </a:r>
            <a:endParaRPr lang="pt-BR" dirty="0"/>
          </a:p>
        </p:txBody>
      </p:sp>
      <p:sp>
        <p:nvSpPr>
          <p:cNvPr id="3" name="Espaço Reservado para Conteúdo 2"/>
          <p:cNvSpPr>
            <a:spLocks noGrp="1"/>
          </p:cNvSpPr>
          <p:nvPr>
            <p:ph idx="1"/>
          </p:nvPr>
        </p:nvSpPr>
        <p:spPr/>
        <p:txBody>
          <a:bodyPr>
            <a:normAutofit/>
          </a:bodyPr>
          <a:lstStyle/>
          <a:p>
            <a:pPr marL="0" indent="0" algn="ctr">
              <a:lnSpc>
                <a:spcPct val="95000"/>
              </a:lnSpc>
              <a:buNone/>
            </a:pPr>
            <a:r>
              <a:rPr lang="pt-BR" sz="3200" b="1" dirty="0"/>
              <a:t>PREOCUPAÇÃO VOLTADA PARA A PESSOA</a:t>
            </a:r>
          </a:p>
          <a:p>
            <a:pPr marL="0" indent="0" algn="ctr">
              <a:lnSpc>
                <a:spcPct val="95000"/>
              </a:lnSpc>
              <a:buNone/>
            </a:pPr>
            <a:endParaRPr lang="pt-BR" sz="3200" b="1" dirty="0" smtClean="0"/>
          </a:p>
          <a:p>
            <a:pPr marL="0" indent="0" algn="ctr">
              <a:lnSpc>
                <a:spcPct val="95000"/>
              </a:lnSpc>
              <a:buNone/>
            </a:pPr>
            <a:endParaRPr lang="pt-BR" sz="3200" b="1" dirty="0"/>
          </a:p>
          <a:p>
            <a:pPr marL="0" indent="0" algn="ctr">
              <a:lnSpc>
                <a:spcPct val="95000"/>
              </a:lnSpc>
              <a:buNone/>
            </a:pPr>
            <a:r>
              <a:rPr lang="pt-BR" sz="3200" b="1" dirty="0" smtClean="0"/>
              <a:t>ANTROPOCENTRISMO</a:t>
            </a:r>
            <a:endParaRPr lang="pt-BR" sz="3200" b="1" dirty="0"/>
          </a:p>
          <a:p>
            <a:endParaRPr lang="pt-BR" sz="3200" dirty="0"/>
          </a:p>
        </p:txBody>
      </p:sp>
    </p:spTree>
    <p:extLst>
      <p:ext uri="{BB962C8B-B14F-4D97-AF65-F5344CB8AC3E}">
        <p14:creationId xmlns:p14="http://schemas.microsoft.com/office/powerpoint/2010/main" val="1277215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3962399" y="1351125"/>
            <a:ext cx="7197726" cy="769074"/>
          </a:xfrm>
        </p:spPr>
        <p:txBody>
          <a:bodyPr>
            <a:normAutofit/>
          </a:bodyPr>
          <a:lstStyle/>
          <a:p>
            <a:r>
              <a:rPr lang="pt-BR" sz="3200" b="1" dirty="0" smtClean="0">
                <a:solidFill>
                  <a:srgbClr val="FF0000"/>
                </a:solidFill>
              </a:rPr>
              <a:t>NOVO PARADIGMA</a:t>
            </a:r>
            <a:endParaRPr lang="pt-BR" sz="3200" b="1" dirty="0">
              <a:solidFill>
                <a:srgbClr val="FF0000"/>
              </a:solidFill>
            </a:endParaRPr>
          </a:p>
        </p:txBody>
      </p:sp>
      <p:sp>
        <p:nvSpPr>
          <p:cNvPr id="3" name="Subtítulo 2"/>
          <p:cNvSpPr>
            <a:spLocks noGrp="1"/>
          </p:cNvSpPr>
          <p:nvPr>
            <p:ph type="subTitle" sz="quarter" idx="1"/>
          </p:nvPr>
        </p:nvSpPr>
        <p:spPr>
          <a:xfrm>
            <a:off x="2667000" y="3886200"/>
            <a:ext cx="7893496" cy="1752600"/>
          </a:xfrm>
        </p:spPr>
        <p:txBody>
          <a:bodyPr>
            <a:noAutofit/>
          </a:bodyPr>
          <a:lstStyle/>
          <a:p>
            <a:r>
              <a:rPr lang="pt-BR" sz="3200" b="1" dirty="0" smtClean="0">
                <a:solidFill>
                  <a:srgbClr val="FF0000"/>
                </a:solidFill>
              </a:rPr>
              <a:t>POVOS INDÍGENAS</a:t>
            </a:r>
          </a:p>
          <a:p>
            <a:r>
              <a:rPr lang="pt-BR" sz="3200" b="1" dirty="0" smtClean="0">
                <a:solidFill>
                  <a:srgbClr val="FF0000"/>
                </a:solidFill>
              </a:rPr>
              <a:t>MOVIMENTOS SOCIAIS</a:t>
            </a:r>
          </a:p>
          <a:p>
            <a:r>
              <a:rPr lang="pt-BR" sz="3200" b="1" dirty="0" smtClean="0">
                <a:solidFill>
                  <a:srgbClr val="FF0000"/>
                </a:solidFill>
              </a:rPr>
              <a:t>ORGANIZAÇÕES DA SOCIEDADE CIVIL</a:t>
            </a:r>
            <a:endParaRPr lang="pt-BR" sz="3200" b="1" dirty="0">
              <a:solidFill>
                <a:srgbClr val="FF0000"/>
              </a:solidFill>
            </a:endParaRPr>
          </a:p>
        </p:txBody>
      </p:sp>
    </p:spTree>
    <p:extLst>
      <p:ext uri="{BB962C8B-B14F-4D97-AF65-F5344CB8AC3E}">
        <p14:creationId xmlns:p14="http://schemas.microsoft.com/office/powerpoint/2010/main" val="3017285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sz="quarter" idx="1"/>
          </p:nvPr>
        </p:nvSpPr>
        <p:spPr>
          <a:xfrm>
            <a:off x="2711624" y="476672"/>
            <a:ext cx="9134633" cy="5569286"/>
          </a:xfrm>
        </p:spPr>
        <p:txBody>
          <a:bodyPr anchor="ctr">
            <a:normAutofit/>
          </a:bodyPr>
          <a:lstStyle/>
          <a:p>
            <a:r>
              <a:rPr lang="pt-BR" sz="3200" dirty="0" smtClean="0"/>
              <a:t>Para OS </a:t>
            </a:r>
            <a:r>
              <a:rPr lang="pt-BR" sz="3200" dirty="0" smtClean="0"/>
              <a:t>POVOS INDÍGENAS A </a:t>
            </a:r>
            <a:r>
              <a:rPr lang="pt-BR" sz="3200" dirty="0" smtClean="0"/>
              <a:t>TERRA NÃO É UM BEM ECONÔMICO, MAS DOM GRATUITO DE DEUS E DOS ANTEPASSADOS QUE NELA DESCANSAM, UM ESPAÇO SAGRADO COM O QUAL PRECISAM INTERAGIR PARA MANTER A SUA IDENTIDADE E OS SEUS VALORES               (LS146)</a:t>
            </a:r>
            <a:endParaRPr lang="pt-BR" sz="3200" dirty="0"/>
          </a:p>
        </p:txBody>
      </p:sp>
    </p:spTree>
    <p:extLst>
      <p:ext uri="{BB962C8B-B14F-4D97-AF65-F5344CB8AC3E}">
        <p14:creationId xmlns:p14="http://schemas.microsoft.com/office/powerpoint/2010/main" val="2023340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1692326" y="404664"/>
            <a:ext cx="9894626" cy="1143000"/>
          </a:xfrm>
        </p:spPr>
        <p:txBody>
          <a:bodyPr anchor="ctr"/>
          <a:lstStyle/>
          <a:p>
            <a:r>
              <a:rPr lang="pt-BR" sz="3200" dirty="0"/>
              <a:t>MOVIMENTOS SOCIAIS E </a:t>
            </a:r>
            <a:r>
              <a:rPr lang="pt-BR" sz="3200" dirty="0" smtClean="0"/>
              <a:t>ORGANIZAÇÕES </a:t>
            </a:r>
            <a:r>
              <a:rPr lang="pt-BR" sz="3200" dirty="0"/>
              <a:t>SOCIEDADE CIVIL</a:t>
            </a:r>
          </a:p>
        </p:txBody>
      </p:sp>
      <p:sp>
        <p:nvSpPr>
          <p:cNvPr id="3" name="Subtítulo 2"/>
          <p:cNvSpPr>
            <a:spLocks noGrp="1"/>
          </p:cNvSpPr>
          <p:nvPr>
            <p:ph type="subTitle" sz="quarter" idx="1"/>
          </p:nvPr>
        </p:nvSpPr>
        <p:spPr>
          <a:xfrm>
            <a:off x="2667000" y="1700808"/>
            <a:ext cx="8551460" cy="1152128"/>
          </a:xfrm>
        </p:spPr>
        <p:txBody>
          <a:bodyPr>
            <a:normAutofit/>
          </a:bodyPr>
          <a:lstStyle/>
          <a:p>
            <a:r>
              <a:rPr lang="pt-BR" sz="3200" dirty="0" smtClean="0"/>
              <a:t>DIANTE DE GOVERNOS INOPERANTES OS </a:t>
            </a:r>
            <a:r>
              <a:rPr lang="pt-BR" sz="3200" dirty="0" smtClean="0"/>
              <a:t>Cidadãos </a:t>
            </a:r>
            <a:r>
              <a:rPr lang="pt-BR" sz="3200" dirty="0" smtClean="0"/>
              <a:t>PRECISAM REAGIR</a:t>
            </a:r>
            <a:endParaRPr lang="pt-BR" sz="3200" dirty="0"/>
          </a:p>
        </p:txBody>
      </p:sp>
      <p:sp>
        <p:nvSpPr>
          <p:cNvPr id="4" name="CaixaDeTexto 3"/>
          <p:cNvSpPr txBox="1"/>
          <p:nvPr/>
        </p:nvSpPr>
        <p:spPr>
          <a:xfrm>
            <a:off x="450376" y="3262332"/>
            <a:ext cx="11409528" cy="3539430"/>
          </a:xfrm>
          <a:prstGeom prst="rect">
            <a:avLst/>
          </a:prstGeom>
          <a:noFill/>
        </p:spPr>
        <p:txBody>
          <a:bodyPr wrap="square" rtlCol="0">
            <a:spAutoFit/>
          </a:bodyPr>
          <a:lstStyle/>
          <a:p>
            <a:pPr algn="just"/>
            <a:r>
              <a:rPr lang="pt-BR" sz="3200" dirty="0" smtClean="0"/>
              <a:t>ATRAVÉS </a:t>
            </a:r>
            <a:r>
              <a:rPr lang="pt-BR" sz="3200" dirty="0"/>
              <a:t>DE ORGANISMOS NÃO GOVERNAMENTAIS E ASSOCIAÇÕES INTERMÉDIAS, DEVE FORÇAR OS GOVERNOS A DESENVOLVER NORMATIVAS, PROCEDIMENTOS E CONTROLES MAIS RIGOROSOS. SE OS CIDADÃOS NÃO CONTROLAM O PODER POLÍTICO – NACIONAL, REGIONAL E MUNICIPAL - , TAMBÉM NÃO É POSSÍVEL COMBATER OS DANOS AMBIENTAIS. </a:t>
            </a:r>
            <a:endParaRPr lang="pt-BR" sz="3200" dirty="0" smtClean="0"/>
          </a:p>
          <a:p>
            <a:pPr algn="r"/>
            <a:r>
              <a:rPr lang="pt-BR" sz="3200" dirty="0" smtClean="0"/>
              <a:t>(</a:t>
            </a:r>
            <a:r>
              <a:rPr lang="pt-BR" sz="3200" dirty="0"/>
              <a:t>LS 179,181)</a:t>
            </a:r>
          </a:p>
        </p:txBody>
      </p:sp>
    </p:spTree>
    <p:extLst>
      <p:ext uri="{BB962C8B-B14F-4D97-AF65-F5344CB8AC3E}">
        <p14:creationId xmlns:p14="http://schemas.microsoft.com/office/powerpoint/2010/main" val="561826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2711623" y="1268760"/>
            <a:ext cx="8916269" cy="4320480"/>
          </a:xfrm>
        </p:spPr>
        <p:txBody>
          <a:bodyPr anchor="ctr"/>
          <a:lstStyle/>
          <a:p>
            <a:pPr>
              <a:lnSpc>
                <a:spcPct val="150000"/>
              </a:lnSpc>
            </a:pPr>
            <a:r>
              <a:rPr lang="pt-BR" sz="3200" dirty="0"/>
              <a:t>FRANCISCO PROPÕE UMA UNIDADE </a:t>
            </a:r>
            <a:r>
              <a:rPr lang="pt-BR" sz="3200" dirty="0" smtClean="0"/>
              <a:t/>
            </a:r>
            <a:br>
              <a:rPr lang="pt-BR" sz="3200" dirty="0" smtClean="0"/>
            </a:br>
            <a:r>
              <a:rPr lang="pt-BR" sz="3200" dirty="0" smtClean="0"/>
              <a:t>EM </a:t>
            </a:r>
            <a:r>
              <a:rPr lang="pt-BR" sz="3200" dirty="0"/>
              <a:t>TORNO DA CONSTRUÇÃO </a:t>
            </a:r>
            <a:r>
              <a:rPr lang="pt-BR" sz="3200" dirty="0"/>
              <a:t/>
            </a:r>
            <a:br>
              <a:rPr lang="pt-BR" sz="3200" dirty="0"/>
            </a:br>
            <a:r>
              <a:rPr lang="pt-BR" sz="3200" dirty="0" smtClean="0"/>
              <a:t>DE </a:t>
            </a:r>
            <a:r>
              <a:rPr lang="pt-BR" sz="3200" dirty="0"/>
              <a:t>OUTRO </a:t>
            </a:r>
            <a:r>
              <a:rPr lang="pt-BR" sz="3200" dirty="0" smtClean="0"/>
              <a:t>PARADIGMA DE DESENVOLVIMENTO</a:t>
            </a:r>
            <a:br>
              <a:rPr lang="pt-BR" sz="3200" dirty="0" smtClean="0"/>
            </a:br>
            <a:r>
              <a:rPr lang="pt-BR" sz="3200" dirty="0" smtClean="0"/>
              <a:t>E CONCLAMA RETOMANDO </a:t>
            </a:r>
            <a:r>
              <a:rPr lang="pt-BR" sz="3200" dirty="0" smtClean="0"/>
              <a:t>A CARTA DA TERRA</a:t>
            </a:r>
            <a:endParaRPr lang="pt-BR" sz="3200" dirty="0"/>
          </a:p>
        </p:txBody>
      </p:sp>
    </p:spTree>
    <p:extLst>
      <p:ext uri="{BB962C8B-B14F-4D97-AF65-F5344CB8AC3E}">
        <p14:creationId xmlns:p14="http://schemas.microsoft.com/office/powerpoint/2010/main" val="859724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97039" y="1196752"/>
            <a:ext cx="10031104" cy="4876502"/>
          </a:xfrm>
        </p:spPr>
        <p:txBody>
          <a:bodyPr anchor="ctr">
            <a:normAutofit/>
          </a:bodyPr>
          <a:lstStyle/>
          <a:p>
            <a:pPr marL="0" indent="0" algn="just">
              <a:buNone/>
            </a:pPr>
            <a:r>
              <a:rPr lang="pt-BR" sz="3200" dirty="0" smtClean="0">
                <a:solidFill>
                  <a:srgbClr val="FFFF00"/>
                </a:solidFill>
              </a:rPr>
              <a:t>A CARTA DA TERRA CONVIDA, A TODOS, </a:t>
            </a:r>
            <a:endParaRPr lang="pt-BR" sz="3200" dirty="0" smtClean="0">
              <a:solidFill>
                <a:srgbClr val="FFFF00"/>
              </a:solidFill>
            </a:endParaRPr>
          </a:p>
          <a:p>
            <a:pPr marL="0" indent="0" algn="just">
              <a:buNone/>
            </a:pPr>
            <a:r>
              <a:rPr lang="pt-BR" sz="3200" dirty="0" smtClean="0">
                <a:solidFill>
                  <a:srgbClr val="FFFF00"/>
                </a:solidFill>
              </a:rPr>
              <a:t>A </a:t>
            </a:r>
            <a:r>
              <a:rPr lang="pt-BR" sz="3200" dirty="0" smtClean="0">
                <a:solidFill>
                  <a:srgbClr val="FFFF00"/>
                </a:solidFill>
              </a:rPr>
              <a:t>COMEÇAR DE NOVO, </a:t>
            </a:r>
          </a:p>
          <a:p>
            <a:pPr marL="0" indent="0" algn="just">
              <a:buNone/>
            </a:pPr>
            <a:endParaRPr lang="pt-BR" sz="3200" dirty="0" smtClean="0">
              <a:solidFill>
                <a:srgbClr val="FFFF00"/>
              </a:solidFill>
            </a:endParaRPr>
          </a:p>
          <a:p>
            <a:pPr marL="0" indent="0" algn="just">
              <a:buNone/>
            </a:pPr>
            <a:r>
              <a:rPr lang="pt-BR" sz="3200" dirty="0" smtClean="0">
                <a:solidFill>
                  <a:srgbClr val="FFFF00"/>
                </a:solidFill>
              </a:rPr>
              <a:t>DEIXANDO PARA TRÁS UMA ETAPA DE AUTODESTRUIÇÃO, MAS AINDA </a:t>
            </a:r>
            <a:r>
              <a:rPr lang="pt-BR" sz="3200" dirty="0" smtClean="0">
                <a:solidFill>
                  <a:srgbClr val="FFFF00"/>
                </a:solidFill>
              </a:rPr>
              <a:t>NÃO </a:t>
            </a:r>
            <a:r>
              <a:rPr lang="pt-BR" sz="3200" dirty="0" smtClean="0">
                <a:solidFill>
                  <a:srgbClr val="FFFF00"/>
                </a:solidFill>
              </a:rPr>
              <a:t>DESENVOLVEMOS UMA CONSCIÊNCIA UNIVERSAL QUE TORNE ISSO POSSÍVEL.</a:t>
            </a:r>
            <a:endParaRPr lang="pt-BR" sz="3200" dirty="0">
              <a:solidFill>
                <a:srgbClr val="FFFF00"/>
              </a:solidFill>
            </a:endParaRPr>
          </a:p>
        </p:txBody>
      </p:sp>
    </p:spTree>
    <p:extLst>
      <p:ext uri="{BB962C8B-B14F-4D97-AF65-F5344CB8AC3E}">
        <p14:creationId xmlns:p14="http://schemas.microsoft.com/office/powerpoint/2010/main" val="996634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67000" y="1981200"/>
            <a:ext cx="8865358" cy="1591816"/>
          </a:xfrm>
        </p:spPr>
        <p:txBody>
          <a:bodyPr>
            <a:normAutofit/>
          </a:bodyPr>
          <a:lstStyle/>
          <a:p>
            <a:pPr marL="0" indent="0" algn="just">
              <a:buNone/>
            </a:pPr>
            <a:r>
              <a:rPr lang="pt-BR" sz="3200" dirty="0" smtClean="0">
                <a:solidFill>
                  <a:srgbClr val="FFFF00"/>
                </a:solidFill>
              </a:rPr>
              <a:t>POR ISSO, ATREVO-ME A PROPOR DE NOVO AQUELE CONSIDERÁVEL DESAFIO: </a:t>
            </a:r>
            <a:endParaRPr lang="pt-BR" sz="3200" dirty="0">
              <a:solidFill>
                <a:srgbClr val="FFFF00"/>
              </a:solidFill>
            </a:endParaRPr>
          </a:p>
        </p:txBody>
      </p:sp>
    </p:spTree>
    <p:extLst>
      <p:ext uri="{BB962C8B-B14F-4D97-AF65-F5344CB8AC3E}">
        <p14:creationId xmlns:p14="http://schemas.microsoft.com/office/powerpoint/2010/main" val="534187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64275" y="177422"/>
            <a:ext cx="11218459" cy="6578220"/>
          </a:xfrm>
        </p:spPr>
        <p:txBody>
          <a:bodyPr anchor="ctr">
            <a:normAutofit lnSpcReduction="10000"/>
          </a:bodyPr>
          <a:lstStyle/>
          <a:p>
            <a:pPr marL="0" indent="0" algn="ctr">
              <a:lnSpc>
                <a:spcPct val="150000"/>
              </a:lnSpc>
              <a:buNone/>
            </a:pPr>
            <a:r>
              <a:rPr lang="pt-BR" sz="3200" b="1" dirty="0" smtClean="0">
                <a:solidFill>
                  <a:srgbClr val="FFFF00"/>
                </a:solidFill>
              </a:rPr>
              <a:t>“COMO NUNCA ANTES NA HISTÓRIA, O DESTINO COMUM OBRIGA-NOS A PROCURAR UM NOVO INÍCIO [...] </a:t>
            </a:r>
          </a:p>
          <a:p>
            <a:pPr marL="0" indent="0" algn="r">
              <a:lnSpc>
                <a:spcPct val="150000"/>
              </a:lnSpc>
              <a:buNone/>
            </a:pPr>
            <a:r>
              <a:rPr lang="pt-BR" sz="3200" b="1" dirty="0" smtClean="0"/>
              <a:t>Que o nosso TEMPO seja um tempo que se recorde </a:t>
            </a:r>
            <a:endParaRPr lang="pt-BR" sz="3200" b="1" dirty="0" smtClean="0"/>
          </a:p>
          <a:p>
            <a:pPr marL="0" indent="0" algn="r">
              <a:lnSpc>
                <a:spcPct val="150000"/>
              </a:lnSpc>
              <a:buNone/>
            </a:pPr>
            <a:r>
              <a:rPr lang="pt-BR" sz="3200" b="1" dirty="0" smtClean="0"/>
              <a:t>pelo </a:t>
            </a:r>
            <a:r>
              <a:rPr lang="pt-BR" sz="3200" b="1" dirty="0" smtClean="0"/>
              <a:t>despertar de uma nova reverência perante a vida,</a:t>
            </a:r>
          </a:p>
          <a:p>
            <a:pPr marL="0" indent="0" algn="r">
              <a:lnSpc>
                <a:spcPct val="150000"/>
              </a:lnSpc>
              <a:buNone/>
            </a:pPr>
            <a:r>
              <a:rPr lang="pt-BR" sz="3200" b="1" dirty="0" smtClean="0"/>
              <a:t>pela firme resolução de alcançar a sustentabilidade,</a:t>
            </a:r>
          </a:p>
          <a:p>
            <a:pPr marL="0" indent="0" algn="r">
              <a:lnSpc>
                <a:spcPct val="150000"/>
              </a:lnSpc>
              <a:buNone/>
            </a:pPr>
            <a:r>
              <a:rPr lang="pt-BR" sz="3200" b="1" dirty="0" smtClean="0"/>
              <a:t>pela intensificação da luta em prol da justiça e da </a:t>
            </a:r>
            <a:r>
              <a:rPr lang="pt-BR" sz="3200" b="1" dirty="0" smtClean="0"/>
              <a:t>paz</a:t>
            </a:r>
          </a:p>
          <a:p>
            <a:pPr marL="0" indent="0" algn="r">
              <a:lnSpc>
                <a:spcPct val="150000"/>
              </a:lnSpc>
              <a:buNone/>
            </a:pPr>
            <a:r>
              <a:rPr lang="pt-BR" sz="3200" b="1" dirty="0" smtClean="0"/>
              <a:t>e </a:t>
            </a:r>
            <a:r>
              <a:rPr lang="pt-BR" sz="3200" b="1" dirty="0" smtClean="0"/>
              <a:t>pela jubilosa celebração da vida”</a:t>
            </a:r>
          </a:p>
          <a:p>
            <a:pPr marL="0" indent="0" algn="r">
              <a:lnSpc>
                <a:spcPct val="150000"/>
              </a:lnSpc>
              <a:buNone/>
            </a:pPr>
            <a:r>
              <a:rPr lang="pt-BR" sz="3200" b="1" dirty="0" smtClean="0"/>
              <a:t> </a:t>
            </a:r>
            <a:r>
              <a:rPr lang="pt-BR" sz="3200" dirty="0"/>
              <a:t>(LS207)</a:t>
            </a:r>
          </a:p>
        </p:txBody>
      </p:sp>
    </p:spTree>
    <p:extLst>
      <p:ext uri="{BB962C8B-B14F-4D97-AF65-F5344CB8AC3E}">
        <p14:creationId xmlns:p14="http://schemas.microsoft.com/office/powerpoint/2010/main" val="2285487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599" y="736979"/>
            <a:ext cx="10474657" cy="4353636"/>
          </a:xfrm>
        </p:spPr>
        <p:txBody>
          <a:bodyPr>
            <a:noAutofit/>
          </a:bodyPr>
          <a:lstStyle/>
          <a:p>
            <a:pPr algn="ctr">
              <a:lnSpc>
                <a:spcPct val="150000"/>
              </a:lnSpc>
            </a:pPr>
            <a:r>
              <a:rPr lang="pt-BR" sz="3200" dirty="0" smtClean="0"/>
              <a:t>A LAUDATO SI</a:t>
            </a:r>
          </a:p>
          <a:p>
            <a:pPr algn="ctr">
              <a:lnSpc>
                <a:spcPct val="150000"/>
              </a:lnSpc>
            </a:pPr>
            <a:r>
              <a:rPr lang="pt-BR" sz="3200" dirty="0" smtClean="0"/>
              <a:t> aponta</a:t>
            </a:r>
          </a:p>
          <a:p>
            <a:pPr algn="ctr">
              <a:lnSpc>
                <a:spcPct val="150000"/>
              </a:lnSpc>
            </a:pPr>
            <a:r>
              <a:rPr lang="pt-BR" sz="3200" b="1" dirty="0" smtClean="0">
                <a:solidFill>
                  <a:srgbClr val="FFFF00"/>
                </a:solidFill>
              </a:rPr>
              <a:t>“PARA OUTRO ESTILO DE VIDA”</a:t>
            </a:r>
          </a:p>
          <a:p>
            <a:pPr algn="ctr">
              <a:lnSpc>
                <a:spcPct val="150000"/>
              </a:lnSpc>
            </a:pPr>
            <a:r>
              <a:rPr lang="pt-BR" sz="3200" b="1" dirty="0" smtClean="0">
                <a:solidFill>
                  <a:srgbClr val="FFFF00"/>
                </a:solidFill>
              </a:rPr>
              <a:t>“QUANTO MENOS, TANTO MAIS”</a:t>
            </a:r>
            <a:r>
              <a:rPr lang="pt-BR" sz="3200" dirty="0" smtClean="0"/>
              <a:t> </a:t>
            </a:r>
          </a:p>
          <a:p>
            <a:pPr>
              <a:lnSpc>
                <a:spcPct val="150000"/>
              </a:lnSpc>
            </a:pPr>
            <a:r>
              <a:rPr lang="pt-BR" sz="3200" dirty="0" smtClean="0"/>
              <a:t>(</a:t>
            </a:r>
            <a:r>
              <a:rPr lang="pt-BR" sz="3200" dirty="0" err="1" smtClean="0"/>
              <a:t>ls</a:t>
            </a:r>
            <a:r>
              <a:rPr lang="pt-BR" sz="3200" dirty="0" smtClean="0"/>
              <a:t> 222)</a:t>
            </a:r>
            <a:endParaRPr lang="pt-BR" sz="3200" dirty="0"/>
          </a:p>
        </p:txBody>
      </p:sp>
    </p:spTree>
    <p:extLst>
      <p:ext uri="{BB962C8B-B14F-4D97-AF65-F5344CB8AC3E}">
        <p14:creationId xmlns:p14="http://schemas.microsoft.com/office/powerpoint/2010/main" val="7810791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5802" y="654460"/>
            <a:ext cx="3927142" cy="1911318"/>
          </a:xfrm>
        </p:spPr>
        <p:txBody>
          <a:bodyPr/>
          <a:lstStyle/>
          <a:p>
            <a:pPr marL="0" indent="0">
              <a:buNone/>
            </a:pPr>
            <a:r>
              <a:rPr lang="pt-BR" dirty="0">
                <a:hlinkClick r:id="rId2"/>
              </a:rPr>
              <a:t>https://</a:t>
            </a:r>
            <a:r>
              <a:rPr lang="pt-BR" dirty="0" smtClean="0">
                <a:hlinkClick r:id="rId2"/>
              </a:rPr>
              <a:t>youtu.be/bhLL7gyNgvM</a:t>
            </a:r>
            <a:r>
              <a:rPr lang="pt-BR" dirty="0" smtClean="0"/>
              <a:t>  </a:t>
            </a:r>
            <a:endParaRPr lang="pt-BR" dirty="0"/>
          </a:p>
        </p:txBody>
      </p:sp>
      <p:sp>
        <p:nvSpPr>
          <p:cNvPr id="2" name="CaixaDeTexto 1"/>
          <p:cNvSpPr txBox="1"/>
          <p:nvPr/>
        </p:nvSpPr>
        <p:spPr>
          <a:xfrm>
            <a:off x="3998794" y="2702257"/>
            <a:ext cx="7683690" cy="3293209"/>
          </a:xfrm>
          <a:prstGeom prst="rect">
            <a:avLst/>
          </a:prstGeom>
          <a:noFill/>
        </p:spPr>
        <p:txBody>
          <a:bodyPr wrap="square" rtlCol="0">
            <a:spAutoFit/>
          </a:bodyPr>
          <a:lstStyle/>
          <a:p>
            <a:r>
              <a:rPr lang="pt-BR" sz="4800" dirty="0" smtClean="0"/>
              <a:t>OBRIGADO!</a:t>
            </a:r>
          </a:p>
          <a:p>
            <a:endParaRPr lang="pt-BR" sz="3200" dirty="0"/>
          </a:p>
          <a:p>
            <a:pPr algn="r"/>
            <a:r>
              <a:rPr lang="pt-BR" sz="3200" dirty="0" smtClean="0"/>
              <a:t>GALIANI</a:t>
            </a:r>
          </a:p>
          <a:p>
            <a:pPr algn="r"/>
            <a:r>
              <a:rPr lang="pt-BR" sz="3200" dirty="0" smtClean="0">
                <a:hlinkClick r:id="rId3"/>
              </a:rPr>
              <a:t>jgaliani@uol.com.br</a:t>
            </a:r>
            <a:endParaRPr lang="pt-BR" sz="3200" dirty="0" smtClean="0"/>
          </a:p>
          <a:p>
            <a:pPr algn="r"/>
            <a:r>
              <a:rPr lang="pt-BR" sz="3200" dirty="0" smtClean="0"/>
              <a:t>(11) 96340-0763</a:t>
            </a:r>
          </a:p>
          <a:p>
            <a:pPr algn="r"/>
            <a:r>
              <a:rPr lang="pt-BR" sz="3200" dirty="0"/>
              <a:t>http://professorgaliani.blogspot.com.br/</a:t>
            </a:r>
          </a:p>
        </p:txBody>
      </p:sp>
    </p:spTree>
    <p:extLst>
      <p:ext uri="{BB962C8B-B14F-4D97-AF65-F5344CB8AC3E}">
        <p14:creationId xmlns:p14="http://schemas.microsoft.com/office/powerpoint/2010/main" val="289007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8788" y="968991"/>
            <a:ext cx="11109820" cy="5127009"/>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algn="just">
              <a:lnSpc>
                <a:spcPct val="90000"/>
              </a:lnSpc>
              <a:buFontTx/>
              <a:buNone/>
              <a:defRPr/>
            </a:pPr>
            <a:r>
              <a:rPr lang="pt-BR" sz="3200" b="1" dirty="0"/>
              <a:t>O homem tem lugar assegurado no mundo, </a:t>
            </a:r>
            <a:endParaRPr lang="pt-BR" sz="3200" b="1" dirty="0" smtClean="0"/>
          </a:p>
          <a:p>
            <a:pPr algn="just">
              <a:lnSpc>
                <a:spcPct val="90000"/>
              </a:lnSpc>
              <a:buFontTx/>
              <a:buNone/>
              <a:defRPr/>
            </a:pPr>
            <a:r>
              <a:rPr lang="pt-BR" sz="3200" b="1" dirty="0" smtClean="0"/>
              <a:t>onde </a:t>
            </a:r>
            <a:r>
              <a:rPr lang="pt-BR" sz="3200" b="1" dirty="0"/>
              <a:t>se pergunta sobre o SER e o SENTIDO DA VIDA. </a:t>
            </a:r>
            <a:endParaRPr lang="pt-BR" sz="3200" b="1" dirty="0" smtClean="0"/>
          </a:p>
          <a:p>
            <a:pPr algn="just">
              <a:lnSpc>
                <a:spcPct val="90000"/>
              </a:lnSpc>
              <a:buFontTx/>
              <a:buNone/>
              <a:defRPr/>
            </a:pPr>
            <a:endParaRPr lang="pt-BR" sz="3200" b="1" dirty="0"/>
          </a:p>
          <a:p>
            <a:pPr algn="ctr">
              <a:lnSpc>
                <a:spcPct val="90000"/>
              </a:lnSpc>
              <a:buFontTx/>
              <a:buNone/>
              <a:defRPr/>
            </a:pPr>
            <a:r>
              <a:rPr lang="pt-BR" sz="3200" b="1" dirty="0" smtClean="0"/>
              <a:t>O </a:t>
            </a:r>
            <a:r>
              <a:rPr lang="pt-BR" sz="3200" b="1" dirty="0"/>
              <a:t>homem  não está mais subjugado a uma religião</a:t>
            </a:r>
            <a:r>
              <a:rPr lang="pt-BR" sz="3200" b="1" dirty="0" smtClean="0"/>
              <a:t>,</a:t>
            </a:r>
          </a:p>
          <a:p>
            <a:pPr algn="ctr">
              <a:lnSpc>
                <a:spcPct val="90000"/>
              </a:lnSpc>
              <a:buFontTx/>
              <a:buNone/>
              <a:defRPr/>
            </a:pPr>
            <a:r>
              <a:rPr lang="pt-BR" sz="3200" b="1" dirty="0" smtClean="0"/>
              <a:t>está </a:t>
            </a:r>
            <a:r>
              <a:rPr lang="pt-BR" sz="3200" b="1" dirty="0"/>
              <a:t>tomado pela AUTONOMIA por meio </a:t>
            </a:r>
            <a:endParaRPr lang="pt-BR" sz="3200" b="1" dirty="0" smtClean="0"/>
          </a:p>
          <a:p>
            <a:pPr algn="ctr">
              <a:lnSpc>
                <a:spcPct val="90000"/>
              </a:lnSpc>
              <a:buFontTx/>
              <a:buNone/>
              <a:defRPr/>
            </a:pPr>
            <a:r>
              <a:rPr lang="pt-BR" sz="3200" b="1" dirty="0" smtClean="0"/>
              <a:t>da </a:t>
            </a:r>
            <a:r>
              <a:rPr lang="pt-BR" sz="3200" b="1" dirty="0"/>
              <a:t>RAZÃO e da EXPERIÊNCIA. </a:t>
            </a:r>
          </a:p>
        </p:txBody>
      </p:sp>
    </p:spTree>
    <p:extLst>
      <p:ext uri="{BB962C8B-B14F-4D97-AF65-F5344CB8AC3E}">
        <p14:creationId xmlns:p14="http://schemas.microsoft.com/office/powerpoint/2010/main" val="5471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6520" y="332085"/>
            <a:ext cx="11473191" cy="5450210"/>
          </a:xfrm>
          <a:prstGeom prst="rect">
            <a:avLst/>
          </a:prstGeom>
        </p:spPr>
        <p:txBody>
          <a:bodyPr wrap="square">
            <a:spAutoFit/>
          </a:bodyPr>
          <a:lstStyle/>
          <a:p>
            <a:pPr>
              <a:lnSpc>
                <a:spcPct val="107000"/>
              </a:lnSpc>
              <a:spcAft>
                <a:spcPts val="800"/>
              </a:spcAft>
            </a:pPr>
            <a:r>
              <a:rPr lang="pt-BR" sz="3600" b="1" dirty="0" smtClean="0">
                <a:latin typeface="Calibri" panose="020F0502020204030204" pitchFamily="34" charset="0"/>
                <a:ea typeface="Calibri" panose="020F0502020204030204" pitchFamily="34" charset="0"/>
                <a:cs typeface="Times New Roman" panose="02020603050405020304" pitchFamily="18" charset="0"/>
              </a:rPr>
              <a:t>HOJE - sociedade pós-industrial (pós-moderna) </a:t>
            </a:r>
            <a:r>
              <a:rPr lang="pt-BR" sz="3600" b="1" dirty="0">
                <a:latin typeface="Calibri" panose="020F0502020204030204" pitchFamily="34" charset="0"/>
                <a:ea typeface="Calibri" panose="020F0502020204030204" pitchFamily="34" charset="0"/>
                <a:cs typeface="Times New Roman" panose="02020603050405020304" pitchFamily="18" charset="0"/>
              </a:rPr>
              <a:t>que exige a criatividade, a convicção de que existem novos </a:t>
            </a:r>
            <a:endParaRPr lang="pt-BR" sz="3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3600" b="1" dirty="0" smtClean="0">
                <a:latin typeface="Calibri" panose="020F0502020204030204" pitchFamily="34" charset="0"/>
                <a:ea typeface="Calibri" panose="020F0502020204030204" pitchFamily="34" charset="0"/>
                <a:cs typeface="Times New Roman" panose="02020603050405020304" pitchFamily="18" charset="0"/>
              </a:rPr>
              <a:t>valores </a:t>
            </a:r>
            <a:r>
              <a:rPr lang="pt-BR" sz="3600" b="1" dirty="0">
                <a:latin typeface="Calibri" panose="020F0502020204030204" pitchFamily="34" charset="0"/>
                <a:ea typeface="Calibri" panose="020F0502020204030204" pitchFamily="34" charset="0"/>
                <a:cs typeface="Times New Roman" panose="02020603050405020304" pitchFamily="18" charset="0"/>
              </a:rPr>
              <a:t>e uma </a:t>
            </a:r>
            <a:endParaRPr lang="pt-BR" sz="3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3600" b="1" dirty="0" smtClean="0">
                <a:latin typeface="Calibri" panose="020F0502020204030204" pitchFamily="34" charset="0"/>
                <a:ea typeface="Calibri" panose="020F0502020204030204" pitchFamily="34" charset="0"/>
                <a:cs typeface="Times New Roman" panose="02020603050405020304" pitchFamily="18" charset="0"/>
              </a:rPr>
              <a:t>mudança </a:t>
            </a:r>
            <a:endParaRPr lang="pt-BR"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3600" b="1" dirty="0">
                <a:latin typeface="Calibri" panose="020F0502020204030204" pitchFamily="34" charset="0"/>
                <a:ea typeface="Calibri" panose="020F0502020204030204" pitchFamily="34" charset="0"/>
                <a:cs typeface="Times New Roman" panose="02020603050405020304" pitchFamily="18" charset="0"/>
              </a:rPr>
              <a:t>expressiva </a:t>
            </a:r>
          </a:p>
          <a:p>
            <a:pPr>
              <a:lnSpc>
                <a:spcPct val="107000"/>
              </a:lnSpc>
              <a:spcAft>
                <a:spcPts val="800"/>
              </a:spcAft>
            </a:pPr>
            <a:r>
              <a:rPr lang="pt-BR" sz="3600" b="1" dirty="0">
                <a:latin typeface="Calibri" panose="020F0502020204030204" pitchFamily="34" charset="0"/>
                <a:ea typeface="Calibri" panose="020F0502020204030204" pitchFamily="34" charset="0"/>
                <a:cs typeface="Times New Roman" panose="02020603050405020304" pitchFamily="18" charset="0"/>
              </a:rPr>
              <a:t>na relação </a:t>
            </a:r>
          </a:p>
          <a:p>
            <a:pPr>
              <a:lnSpc>
                <a:spcPct val="107000"/>
              </a:lnSpc>
              <a:spcAft>
                <a:spcPts val="800"/>
              </a:spcAft>
            </a:pPr>
            <a:r>
              <a:rPr lang="pt-BR" sz="3600" b="1" dirty="0">
                <a:latin typeface="Calibri" panose="020F0502020204030204" pitchFamily="34" charset="0"/>
                <a:ea typeface="Calibri" panose="020F0502020204030204" pitchFamily="34" charset="0"/>
                <a:cs typeface="Times New Roman" panose="02020603050405020304" pitchFamily="18" charset="0"/>
              </a:rPr>
              <a:t>entre trabalho </a:t>
            </a:r>
          </a:p>
          <a:p>
            <a:pPr>
              <a:lnSpc>
                <a:spcPct val="107000"/>
              </a:lnSpc>
              <a:spcAft>
                <a:spcPts val="800"/>
              </a:spcAft>
            </a:pPr>
            <a:r>
              <a:rPr lang="pt-BR" sz="3600" b="1" dirty="0">
                <a:latin typeface="Calibri" panose="020F0502020204030204" pitchFamily="34" charset="0"/>
                <a:ea typeface="Calibri" panose="020F0502020204030204" pitchFamily="34" charset="0"/>
                <a:cs typeface="Times New Roman" panose="02020603050405020304" pitchFamily="18" charset="0"/>
              </a:rPr>
              <a:t>e tempo livre.</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43" y="1983574"/>
            <a:ext cx="6165477" cy="4514248"/>
          </a:xfrm>
          <a:prstGeom prst="rect">
            <a:avLst/>
          </a:prstGeom>
        </p:spPr>
      </p:pic>
    </p:spTree>
    <p:extLst>
      <p:ext uri="{BB962C8B-B14F-4D97-AF65-F5344CB8AC3E}">
        <p14:creationId xmlns:p14="http://schemas.microsoft.com/office/powerpoint/2010/main" val="204845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67408" y="1124745"/>
            <a:ext cx="10225136" cy="4247317"/>
          </a:xfrm>
          <a:prstGeom prst="rect">
            <a:avLst/>
          </a:prstGeom>
        </p:spPr>
        <p:txBody>
          <a:bodyPr wrap="square">
            <a:spAutoFit/>
          </a:bodyPr>
          <a:lstStyle/>
          <a:p>
            <a:pPr algn="just">
              <a:lnSpc>
                <a:spcPct val="150000"/>
              </a:lnSpc>
              <a:spcAft>
                <a:spcPts val="800"/>
              </a:spcAft>
            </a:pPr>
            <a:r>
              <a:rPr lang="pt-BR" sz="3600" b="1" dirty="0">
                <a:latin typeface="Arial Narrow" panose="020B0606020202030204" pitchFamily="34" charset="0"/>
                <a:ea typeface="Calibri" panose="020F0502020204030204" pitchFamily="34" charset="0"/>
                <a:cs typeface="Times New Roman" panose="02020603050405020304" pitchFamily="18" charset="0"/>
              </a:rPr>
              <a:t>No século XXI há uma ruptura entre período precedente e o período sucessivo, isto ocorre por uma série de fatores, sobretudo pelo deslocamento do poder, pelas relações entre as classes sociais, entre os gêneros, entre a cidade e o campo. </a:t>
            </a:r>
            <a:endParaRPr lang="pt-BR"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92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24438" y="1017430"/>
            <a:ext cx="10131425" cy="5357611"/>
          </a:xfrm>
        </p:spPr>
        <p:txBody>
          <a:bodyPr>
            <a:normAutofit/>
          </a:bodyPr>
          <a:lstStyle/>
          <a:p>
            <a:pPr marL="0" indent="0" algn="ctr">
              <a:buNone/>
            </a:pPr>
            <a:r>
              <a:rPr lang="pt-BR" sz="3200" dirty="0" smtClean="0">
                <a:latin typeface="Calibri" panose="020F0502020204030204" pitchFamily="34" charset="0"/>
                <a:ea typeface="Calibri" panose="020F0502020204030204" pitchFamily="34" charset="0"/>
                <a:cs typeface="Times New Roman" panose="02020603050405020304" pitchFamily="18" charset="0"/>
              </a:rPr>
              <a:t>Cultura </a:t>
            </a:r>
            <a:r>
              <a:rPr lang="pt-BR" sz="3200" dirty="0">
                <a:latin typeface="Calibri" panose="020F0502020204030204" pitchFamily="34" charset="0"/>
                <a:ea typeface="Calibri" panose="020F0502020204030204" pitchFamily="34" charset="0"/>
                <a:cs typeface="Times New Roman" panose="02020603050405020304" pitchFamily="18" charset="0"/>
              </a:rPr>
              <a:t>pós-moderna </a:t>
            </a: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pt-BR" sz="3200" dirty="0" smtClean="0">
                <a:latin typeface="Calibri" panose="020F0502020204030204" pitchFamily="34" charset="0"/>
                <a:ea typeface="Calibri" panose="020F0502020204030204" pitchFamily="34" charset="0"/>
                <a:cs typeface="Times New Roman" panose="02020603050405020304" pitchFamily="18" charset="0"/>
              </a:rPr>
              <a:t>gera </a:t>
            </a:r>
            <a:r>
              <a:rPr lang="pt-BR" sz="3200" dirty="0">
                <a:latin typeface="Calibri" panose="020F0502020204030204" pitchFamily="34" charset="0"/>
                <a:ea typeface="Calibri" panose="020F0502020204030204" pitchFamily="34" charset="0"/>
                <a:cs typeface="Times New Roman" panose="02020603050405020304" pitchFamily="18" charset="0"/>
              </a:rPr>
              <a:t>um novo </a:t>
            </a:r>
            <a:r>
              <a:rPr lang="pt-BR" sz="3200" dirty="0" smtClean="0">
                <a:latin typeface="Calibri" panose="020F0502020204030204" pitchFamily="34" charset="0"/>
                <a:ea typeface="Calibri" panose="020F0502020204030204" pitchFamily="34" charset="0"/>
                <a:cs typeface="Times New Roman" panose="02020603050405020304" pitchFamily="18" charset="0"/>
              </a:rPr>
              <a:t>desafio</a:t>
            </a:r>
          </a:p>
          <a:p>
            <a:pPr marL="0" indent="0" algn="ctr">
              <a:buNone/>
            </a:pPr>
            <a:r>
              <a:rPr lang="pt-BR" sz="3200" dirty="0" smtClean="0">
                <a:latin typeface="Calibri" panose="020F0502020204030204" pitchFamily="34" charset="0"/>
                <a:ea typeface="Calibri" panose="020F0502020204030204" pitchFamily="34" charset="0"/>
                <a:cs typeface="Times New Roman" panose="02020603050405020304" pitchFamily="18" charset="0"/>
              </a:rPr>
              <a:t>distribuição </a:t>
            </a:r>
            <a:r>
              <a:rPr lang="pt-BR" sz="3200" dirty="0">
                <a:latin typeface="Calibri" panose="020F0502020204030204" pitchFamily="34" charset="0"/>
                <a:ea typeface="Calibri" panose="020F0502020204030204" pitchFamily="34" charset="0"/>
                <a:cs typeface="Times New Roman" panose="02020603050405020304" pitchFamily="18" charset="0"/>
              </a:rPr>
              <a:t>entre </a:t>
            </a: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sz="3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pt-BR" sz="3200" dirty="0" smtClean="0">
                <a:latin typeface="Calibri" panose="020F0502020204030204" pitchFamily="34" charset="0"/>
                <a:ea typeface="Calibri" panose="020F0502020204030204" pitchFamily="34" charset="0"/>
                <a:cs typeface="Times New Roman" panose="02020603050405020304" pitchFamily="18" charset="0"/>
              </a:rPr>
              <a:t>tempo </a:t>
            </a:r>
            <a:r>
              <a:rPr lang="pt-BR" sz="3200" dirty="0">
                <a:latin typeface="Calibri" panose="020F0502020204030204" pitchFamily="34" charset="0"/>
                <a:ea typeface="Calibri" panose="020F0502020204030204" pitchFamily="34" charset="0"/>
                <a:cs typeface="Times New Roman" panose="02020603050405020304" pitchFamily="18" charset="0"/>
              </a:rPr>
              <a:t>de trabalho </a:t>
            </a:r>
            <a:r>
              <a:rPr lang="pt-BR" sz="3200" dirty="0" smtClean="0">
                <a:latin typeface="Calibri" panose="020F0502020204030204" pitchFamily="34" charset="0"/>
                <a:ea typeface="Calibri" panose="020F0502020204030204" pitchFamily="34" charset="0"/>
                <a:cs typeface="Times New Roman" panose="02020603050405020304" pitchFamily="18" charset="0"/>
              </a:rPr>
              <a:t>e tempo </a:t>
            </a:r>
            <a:r>
              <a:rPr lang="pt-BR" sz="3200" dirty="0">
                <a:latin typeface="Calibri" panose="020F0502020204030204" pitchFamily="34" charset="0"/>
                <a:ea typeface="Calibri" panose="020F0502020204030204" pitchFamily="34" charset="0"/>
                <a:cs typeface="Times New Roman" panose="02020603050405020304" pitchFamily="18" charset="0"/>
              </a:rPr>
              <a:t>livre.</a:t>
            </a:r>
          </a:p>
          <a:p>
            <a:endParaRPr lang="pt-BR" sz="3200" dirty="0"/>
          </a:p>
        </p:txBody>
      </p:sp>
    </p:spTree>
    <p:extLst>
      <p:ext uri="{BB962C8B-B14F-4D97-AF65-F5344CB8AC3E}">
        <p14:creationId xmlns:p14="http://schemas.microsoft.com/office/powerpoint/2010/main" val="1709934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TM03457452[[fn=Celeste]]</Template>
  <TotalTime>2162</TotalTime>
  <Words>2461</Words>
  <Application>Microsoft Office PowerPoint</Application>
  <PresentationFormat>Widescreen</PresentationFormat>
  <Paragraphs>251</Paragraphs>
  <Slides>58</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58</vt:i4>
      </vt:variant>
    </vt:vector>
  </HeadingPairs>
  <TitlesOfParts>
    <vt:vector size="67" baseType="lpstr">
      <vt:lpstr>Adobe Fan Heiti Std B</vt:lpstr>
      <vt:lpstr>Arial</vt:lpstr>
      <vt:lpstr>Arial Narrow</vt:lpstr>
      <vt:lpstr>Calibri</vt:lpstr>
      <vt:lpstr>Calibri Light</vt:lpstr>
      <vt:lpstr>Century Gothic</vt:lpstr>
      <vt:lpstr>Times New Roman</vt:lpstr>
      <vt:lpstr>Wingdings</vt:lpstr>
      <vt:lpstr>Celestial</vt:lpstr>
      <vt:lpstr>LAUDATO SI</vt:lpstr>
      <vt:lpstr>o olhar do homem sobre ele mesmo</vt:lpstr>
      <vt:lpstr>Filosofia grega</vt:lpstr>
      <vt:lpstr>Teocentrismo – idade média</vt:lpstr>
      <vt:lpstr>Idade moderna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Teologia do POVO HISTÓRICA/SOCIAL</vt:lpstr>
      <vt:lpstr>Apresentação do PowerPoint</vt:lpstr>
      <vt:lpstr>Apresentação do PowerPoint</vt:lpstr>
      <vt:lpstr>IMPACTO DA TEOLOGIA DO POVO NA AÇÃO PASTORAL DO PAPA</vt:lpstr>
      <vt:lpstr>Teologia DO POVO é social</vt:lpstr>
      <vt:lpstr>Teologia do povo + Francisco  = CIDADE/URBANIZAÇÃO</vt:lpstr>
      <vt:lpstr>Para a teologia do povo</vt:lpstr>
      <vt:lpstr>Apresentação do PowerPoint</vt:lpstr>
      <vt:lpstr>Frutos da teologia do povo</vt:lpstr>
      <vt:lpstr>O PAPA FRANCISCO sua identidade</vt:lpstr>
      <vt:lpstr>“IGREJA POBRE E PARA OS POBRES”</vt:lpstr>
      <vt:lpstr>TEOLOGIA DO POVO + homem = papa</vt:lpstr>
      <vt:lpstr>Papa Francisco</vt:lpstr>
      <vt:lpstr>Frases QUE FAZEM PENSAR:</vt:lpstr>
      <vt:lpstr>DESSA BASE TEOLÓGICA NASCE A LAUDATO SI</vt:lpstr>
      <vt:lpstr>Apresentação do PowerPoint</vt:lpstr>
      <vt:lpstr>Apresentação do PowerPoint</vt:lpstr>
      <vt:lpstr>Laudato Si – novo paradigma. </vt:lpstr>
      <vt:lpstr>Apresentação do PowerPoint</vt:lpstr>
      <vt:lpstr>Apresentação do PowerPoint</vt:lpstr>
      <vt:lpstr>Converter o modelo de desenvolvimento global</vt:lpstr>
      <vt:lpstr>PROGRESSO</vt:lpstr>
      <vt:lpstr>consumismo</vt:lpstr>
      <vt:lpstr>REDEFINIR/RECONCEITUAR A ECONOMIA</vt:lpstr>
      <vt:lpstr>Apresentação do PowerPoint</vt:lpstr>
      <vt:lpstr>NOVO PARADIGMA É POSSÍVEL PARA MUDAR O QUE AÍ ESTÁ</vt:lpstr>
      <vt:lpstr>Apresentação do PowerPoint</vt:lpstr>
      <vt:lpstr>Apresentação do PowerPoint</vt:lpstr>
      <vt:lpstr>A TERRA É UM BEM COLETIVO</vt:lpstr>
      <vt:lpstr>Apresentação do PowerPoint</vt:lpstr>
      <vt:lpstr>Apresentação do PowerPoint</vt:lpstr>
      <vt:lpstr>Apresentação do PowerPoint</vt:lpstr>
      <vt:lpstr>A INTERDEPENDÊNCIA OBRIGA-NOS A PENSAR EM UM ÚNICO MUNDO,  EM UM PROJETO COMUM  (LS164)</vt:lpstr>
      <vt:lpstr>NO NOVO PARADIGMA DE DESENVOLVIMENTO</vt:lpstr>
      <vt:lpstr>Apresentação do PowerPoint</vt:lpstr>
      <vt:lpstr>NOVO PARADIGMA</vt:lpstr>
      <vt:lpstr>Apresentação do PowerPoint</vt:lpstr>
      <vt:lpstr>MOVIMENTOS SOCIAIS E ORGANIZAÇÕES SOCIEDADE CIVIL</vt:lpstr>
      <vt:lpstr>FRANCISCO PROPÕE UMA UNIDADE  EM TORNO DA CONSTRUÇÃO  DE OUTRO PARADIGMA DE DESENVOLVIMENTO E CONCLAMA RETOMANDO A CARTA DA TERRA</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dc:title>
  <dc:creator>José Galiani</dc:creator>
  <cp:lastModifiedBy>jose antonio galiani</cp:lastModifiedBy>
  <cp:revision>91</cp:revision>
  <dcterms:created xsi:type="dcterms:W3CDTF">2017-05-21T12:39:47Z</dcterms:created>
  <dcterms:modified xsi:type="dcterms:W3CDTF">2018-06-18T20:44:34Z</dcterms:modified>
</cp:coreProperties>
</file>