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83585-1099-43B8-A267-71A4FD7E9C16}" type="datetimeFigureOut">
              <a:rPr lang="pt-BR" smtClean="0"/>
              <a:t>27/05/2019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9B06F-DFE5-48C2-BAB3-301AFF4D9D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944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83585-1099-43B8-A267-71A4FD7E9C16}" type="datetimeFigureOut">
              <a:rPr lang="pt-BR" smtClean="0"/>
              <a:t>27/05/2019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9B06F-DFE5-48C2-BAB3-301AFF4D9D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6683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83585-1099-43B8-A267-71A4FD7E9C16}" type="datetimeFigureOut">
              <a:rPr lang="pt-BR" smtClean="0"/>
              <a:t>27/05/2019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9B06F-DFE5-48C2-BAB3-301AFF4D9D3C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613119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83585-1099-43B8-A267-71A4FD7E9C16}" type="datetimeFigureOut">
              <a:rPr lang="pt-BR" smtClean="0"/>
              <a:t>27/05/2019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9B06F-DFE5-48C2-BAB3-301AFF4D9D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07081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83585-1099-43B8-A267-71A4FD7E9C16}" type="datetimeFigureOut">
              <a:rPr lang="pt-BR" smtClean="0"/>
              <a:t>27/05/2019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9B06F-DFE5-48C2-BAB3-301AFF4D9D3C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762443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83585-1099-43B8-A267-71A4FD7E9C16}" type="datetimeFigureOut">
              <a:rPr lang="pt-BR" smtClean="0"/>
              <a:t>27/05/2019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9B06F-DFE5-48C2-BAB3-301AFF4D9D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50002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83585-1099-43B8-A267-71A4FD7E9C16}" type="datetimeFigureOut">
              <a:rPr lang="pt-BR" smtClean="0"/>
              <a:t>27/05/2019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9B06F-DFE5-48C2-BAB3-301AFF4D9D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51904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83585-1099-43B8-A267-71A4FD7E9C16}" type="datetimeFigureOut">
              <a:rPr lang="pt-BR" smtClean="0"/>
              <a:t>27/05/2019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9B06F-DFE5-48C2-BAB3-301AFF4D9D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8045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83585-1099-43B8-A267-71A4FD7E9C16}" type="datetimeFigureOut">
              <a:rPr lang="pt-BR" smtClean="0"/>
              <a:t>27/05/2019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9B06F-DFE5-48C2-BAB3-301AFF4D9D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4785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83585-1099-43B8-A267-71A4FD7E9C16}" type="datetimeFigureOut">
              <a:rPr lang="pt-BR" smtClean="0"/>
              <a:t>27/05/2019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9B06F-DFE5-48C2-BAB3-301AFF4D9D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7236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83585-1099-43B8-A267-71A4FD7E9C16}" type="datetimeFigureOut">
              <a:rPr lang="pt-BR" smtClean="0"/>
              <a:t>27/05/2019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9B06F-DFE5-48C2-BAB3-301AFF4D9D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0883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83585-1099-43B8-A267-71A4FD7E9C16}" type="datetimeFigureOut">
              <a:rPr lang="pt-BR" smtClean="0"/>
              <a:t>27/05/2019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9B06F-DFE5-48C2-BAB3-301AFF4D9D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063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83585-1099-43B8-A267-71A4FD7E9C16}" type="datetimeFigureOut">
              <a:rPr lang="pt-BR" smtClean="0"/>
              <a:t>27/05/2019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9B06F-DFE5-48C2-BAB3-301AFF4D9D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3147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83585-1099-43B8-A267-71A4FD7E9C16}" type="datetimeFigureOut">
              <a:rPr lang="pt-BR" smtClean="0"/>
              <a:t>27/05/2019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9B06F-DFE5-48C2-BAB3-301AFF4D9D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0231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83585-1099-43B8-A267-71A4FD7E9C16}" type="datetimeFigureOut">
              <a:rPr lang="pt-BR" smtClean="0"/>
              <a:t>27/05/2019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9B06F-DFE5-48C2-BAB3-301AFF4D9D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5902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83585-1099-43B8-A267-71A4FD7E9C16}" type="datetimeFigureOut">
              <a:rPr lang="pt-BR" smtClean="0"/>
              <a:t>27/05/2019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9B06F-DFE5-48C2-BAB3-301AFF4D9D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8237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8083">
              <a:srgbClr val="E4F4C3"/>
            </a:gs>
            <a:gs pos="60162">
              <a:srgbClr val="D8EEA7"/>
            </a:gs>
            <a:gs pos="19483">
              <a:srgbClr val="EFF8DA"/>
            </a:gs>
            <a:gs pos="7083">
              <a:srgbClr val="F6FBEA"/>
            </a:gs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83585-1099-43B8-A267-71A4FD7E9C16}" type="datetimeFigureOut">
              <a:rPr lang="pt-BR" smtClean="0"/>
              <a:t>27/05/2019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119B06F-DFE5-48C2-BAB3-301AFF4D9D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4520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LAUDATO SI 	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O CUIDADO COM A CASA COMUM!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485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09093" y="1997839"/>
            <a:ext cx="10818253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 </a:t>
            </a:r>
            <a:endParaRPr lang="pt-BR" dirty="0"/>
          </a:p>
          <a:p>
            <a:pPr algn="just"/>
            <a:r>
              <a:rPr lang="pt-BR" dirty="0" smtClean="0"/>
              <a:t> </a:t>
            </a:r>
            <a:r>
              <a:rPr lang="pt-BR" sz="2800" dirty="0" smtClean="0">
                <a:latin typeface="Arial Narrow" panose="020B0606020202030204" pitchFamily="34" charset="0"/>
              </a:rPr>
              <a:t>O ambiente humano e o ambiente natural degradam-se em conjunto; e não podemos enfrentar adequadamente a degradação ambiental, se não prestarmos atenção às causas que têm a ver com a degradação humana e social. De facto, a deterioração do meio ambiente e a da sociedade afetam de modo especial os mais frágeis do planeta: «Tanto a experiência comum da vida quotidiana como a investigação científica demonstram que os efeitos mais graves de todas as agressões ambientais recaem sobre as pessoas mais pobres».</a:t>
            </a:r>
            <a:endParaRPr lang="pt-BR" sz="2800" dirty="0">
              <a:latin typeface="Arial Narrow" panose="020B060602020203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862885" y="450761"/>
            <a:ext cx="9594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 smtClean="0">
                <a:latin typeface="Arial Black" panose="020B0A04020102020204" pitchFamily="34" charset="0"/>
              </a:rPr>
              <a:t>Desigualdade planetária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9464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06062" y="3124636"/>
            <a:ext cx="893793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 </a:t>
            </a:r>
            <a:endParaRPr lang="pt-BR" dirty="0"/>
          </a:p>
          <a:p>
            <a:pPr algn="just"/>
            <a:r>
              <a:rPr lang="pt-BR" dirty="0" smtClean="0"/>
              <a:t> </a:t>
            </a:r>
            <a:r>
              <a:rPr lang="pt-BR" sz="2400" dirty="0" smtClean="0">
                <a:latin typeface="Arial Narrow" panose="020B0606020202030204" pitchFamily="34" charset="0"/>
              </a:rPr>
              <a:t>Finalmente reconhecemos, a propósito da situação e das possíveis soluções, que se desenvolveram diferentes perspectivas e linhas de pensamento. Num dos extremos, alguns defendem a todo o custo o mito do progresso, afirmando que os problemas ecológicos resolver-se-ão simplesmente com novas aplicações técnicas, sem considerações éticas nem mudanças de fundo. No extremo oposto, outros pensam que o ser humano, com qualquer uma das suas intervenções, só pode ameaçar e comprometer o ecossistema mundial, pelo que convém reduzir a sua presença no planeta e impedir-lhe todo o tipo de intervenção</a:t>
            </a:r>
            <a:endParaRPr lang="pt-BR" sz="2400" dirty="0">
              <a:latin typeface="Arial Narrow" panose="020B060602020203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06062" y="437882"/>
            <a:ext cx="1171977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 smtClean="0">
                <a:latin typeface="Arial Black" panose="020B0A04020102020204" pitchFamily="34" charset="0"/>
              </a:rPr>
              <a:t>Diversidade de opiniões 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4608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01521" y="1057276"/>
            <a:ext cx="1003264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 smtClean="0"/>
          </a:p>
          <a:p>
            <a:pPr algn="just"/>
            <a:r>
              <a:rPr lang="pt-BR" dirty="0" smtClean="0"/>
              <a:t> </a:t>
            </a:r>
            <a:r>
              <a:rPr lang="pt-BR" sz="2400" dirty="0" smtClean="0"/>
              <a:t>Deus Omnipotente, que estais presente em todo o universo e na mais pequenina das vossas criaturas, Vós que envolveis com a vossa ternura tudo o que existe, derramai em nós a força do vosso amor para cuidarmos da vida e da beleza. Inundai-nos de paz, para que vivamos como irmãos e irmãs sem prejudicar ninguém. Ó Deus dos pobres, ajudai-nos a resgatar os abandonados e esquecidos desta terra que valem tanto aos vossos olhos. Curai a nossa vida, para que protejamos o mundo e não o depredemos, para que semeemos beleza e não poluição nem destruição. Tocai os corações daqueles que buscam apenas benefícios à custa dos pobres e da terra. Ensinai-nos a descobrir o valor de cada coisa, a contemplar com encanto, a reconhecer que estamos profundamente unidos com todas as criaturas no nosso caminho para a vossa luz infinita. Obrigado porque estais conosco todos os dias. Sustentai-nos, por favor, na nossa luta pela justiça, o amor e a paz.</a:t>
            </a:r>
            <a:endParaRPr lang="pt-BR" sz="24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270456" y="257577"/>
            <a:ext cx="1066370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>
                <a:latin typeface="Arial Black" panose="020B0A04020102020204" pitchFamily="34" charset="0"/>
              </a:rPr>
              <a:t>Oração pela nossa terra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8015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FAÇAMOS FLORESCER A CIVLIZAÇÃO DO AMOR! </a:t>
            </a: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6944751" y="4436907"/>
            <a:ext cx="526600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000" b="1" dirty="0" smtClean="0">
              <a:latin typeface="Arial Black" panose="020B0A04020102020204" pitchFamily="34" charset="0"/>
            </a:endParaRPr>
          </a:p>
          <a:p>
            <a:endParaRPr lang="pt-BR" sz="2000" dirty="0" smtClean="0">
              <a:latin typeface="Arial Black" panose="020B0A04020102020204" pitchFamily="34" charset="0"/>
            </a:endParaRPr>
          </a:p>
          <a:p>
            <a:endParaRPr lang="pt-BR" sz="2000" dirty="0" smtClean="0">
              <a:latin typeface="Arial Black" panose="020B0A04020102020204" pitchFamily="34" charset="0"/>
            </a:endParaRPr>
          </a:p>
          <a:p>
            <a:endParaRPr lang="pt-BR" sz="2000" dirty="0">
              <a:latin typeface="Arial Black" panose="020B0A04020102020204" pitchFamily="34" charset="0"/>
            </a:endParaRPr>
          </a:p>
        </p:txBody>
      </p:sp>
      <p:sp>
        <p:nvSpPr>
          <p:cNvPr id="4" name="Elipse 3"/>
          <p:cNvSpPr/>
          <p:nvPr/>
        </p:nvSpPr>
        <p:spPr>
          <a:xfrm>
            <a:off x="1420837" y="3108960"/>
            <a:ext cx="4431323" cy="302455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FadeLeft">
              <a:avLst/>
            </a:prstTxWarp>
          </a:bodyPr>
          <a:lstStyle/>
          <a:p>
            <a:pPr algn="ctr"/>
            <a:r>
              <a:rPr lang="pt-BR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OBRIGADO </a:t>
            </a:r>
            <a:endParaRPr lang="pt-BR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50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41669" y="489398"/>
            <a:ext cx="830687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«</a:t>
            </a:r>
            <a:r>
              <a:rPr lang="pt-BR" dirty="0" err="1" smtClean="0"/>
              <a:t>Laudato</a:t>
            </a:r>
            <a:r>
              <a:rPr lang="pt-BR" dirty="0" smtClean="0"/>
              <a:t> si’, mi’ </a:t>
            </a:r>
            <a:r>
              <a:rPr lang="pt-BR" dirty="0" err="1" smtClean="0"/>
              <a:t>Signore</a:t>
            </a:r>
            <a:r>
              <a:rPr lang="pt-BR" dirty="0" smtClean="0"/>
              <a:t> – Louvado sejas, meu Senhor», cantava São Francisco de Assis.</a:t>
            </a:r>
          </a:p>
          <a:p>
            <a:endParaRPr lang="pt-BR" dirty="0"/>
          </a:p>
          <a:p>
            <a:r>
              <a:rPr lang="pt-BR" dirty="0" smtClean="0"/>
              <a:t> Neste gracioso cântico, recordava-nos que a nossa casa comum se pode comparar ora a uma irmã, com quem partilhamos a existência, ora a uma boa mãe, que nos acolhe nos seus braços: «Louvado sejas, meu Senhor, pela nossa irmã, a mãe terra, que nos sustenta e governa e produz variados frutos com flores coloridas e verduras».1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2987900" y="3773514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latin typeface="Arial Rounded MT Bold" panose="020F0704030504030204" pitchFamily="34" charset="0"/>
              </a:rPr>
              <a:t>Crescemos a pensar que éramos seus proprietários e dominadores, autorizados a saqueá-la. A violência, que está no coração humano ferido pelo pecado, vislumbra-se nos sintomas de doença que notamos no solo, na água, no ar e nos seres vivos.</a:t>
            </a:r>
            <a:endParaRPr lang="pt-BR" sz="32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11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Nada deste mundo nos é indiferente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618186" y="2395470"/>
            <a:ext cx="1073561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EM DIVERSOS MOMENTOS GLOBAIS JÁ VIVEMOS SITUAÇÕES DE PRECARIEDADE, SEJA DIRETAMENTE COM A VIDA HUMANA OU COM A VIDA DA HUMANIDADE QUANDO FALAMOS DO PLANETA.... </a:t>
            </a:r>
          </a:p>
          <a:p>
            <a:r>
              <a:rPr lang="pt-BR" dirty="0" smtClean="0"/>
              <a:t>NESTA ENCICLA O PAPA FRANCISCO TBM RETOMA ALGUMAS DECISÕES DE OUTROS PAPAS, EM FAVOR DA HUMANIDADE E NÃO APENAS AO POVO CATOLICO. </a:t>
            </a:r>
          </a:p>
          <a:p>
            <a:endParaRPr lang="pt-BR" dirty="0"/>
          </a:p>
          <a:p>
            <a:r>
              <a:rPr lang="pt-BR" dirty="0" smtClean="0"/>
              <a:t>FRANCISCO AO ESCREVER SOBRE O CUIDADO DA CASA COMUM, NÃO ESTA FALANDO APENAS AOS CATOLICOS MAS OUSA EM DIALOGAR COM A HUAMANIDADE. </a:t>
            </a:r>
          </a:p>
          <a:p>
            <a:endParaRPr lang="pt-BR" dirty="0"/>
          </a:p>
          <a:p>
            <a:r>
              <a:rPr lang="pt-BR" dirty="0" smtClean="0"/>
              <a:t>Muito inteligente do papa </a:t>
            </a:r>
            <a:r>
              <a:rPr lang="pt-BR" dirty="0" err="1" smtClean="0"/>
              <a:t>tbm</a:t>
            </a:r>
            <a:r>
              <a:rPr lang="pt-BR" dirty="0" smtClean="0"/>
              <a:t> lembrar PAULO IV quando falava da catástrofe ecológica que poderia acontecer </a:t>
            </a:r>
            <a:r>
              <a:rPr lang="pt-BR" dirty="0" err="1" smtClean="0"/>
              <a:t>la</a:t>
            </a:r>
            <a:r>
              <a:rPr lang="pt-BR" dirty="0" smtClean="0"/>
              <a:t> nos anos 70 quando a indústria estava em alta. E a exploração do planeta aumentou exorbitantemente.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9627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Unidos por uma preocupação comum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168498" y="2176528"/>
            <a:ext cx="524062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>
                <a:latin typeface="Arial Narrow" panose="020B0606020202030204" pitchFamily="34" charset="0"/>
              </a:rPr>
              <a:t>Estas contribuições dos Papas recolhem a reflexão de inúmeros cientistas, filósofos, teólogos e organizações sociais que enriqueceram o pensamento da Igreja sobre estas questões. Mas não podemos ignorar que, também fora da Igreja Católica, noutras Igrejas e Comunidades cristãs – bem como noutras religiões – se tem desenvolvido uma profunda preocupação e uma reflexão valiosa sobre estes temas que a todos nos estão a peito.</a:t>
            </a:r>
            <a:endParaRPr lang="pt-BR" sz="2400" dirty="0">
              <a:latin typeface="Arial Narrow" panose="020B060602020203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8603092" y="2678810"/>
            <a:ext cx="350305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>
                <a:latin typeface="Arial Rounded MT Bold" panose="020F0704030504030204" pitchFamily="34" charset="0"/>
              </a:rPr>
              <a:t>todos, na medida em que causamos pequenos danos ecológicos», somos chamados a reconhecer « a nossa contribuição – pequena ou grande – para a desfiguração e destruição do ambiente »</a:t>
            </a:r>
            <a:endParaRPr lang="pt-BR" sz="2400" dirty="0">
              <a:latin typeface="Arial Rounded MT Bold" panose="020F0704030504030204" pitchFamily="34" charset="0"/>
            </a:endParaRPr>
          </a:p>
        </p:txBody>
      </p:sp>
      <p:sp>
        <p:nvSpPr>
          <p:cNvPr id="5" name="Seta para a esquerda e para a direita 4"/>
          <p:cNvSpPr/>
          <p:nvPr/>
        </p:nvSpPr>
        <p:spPr>
          <a:xfrm>
            <a:off x="5525038" y="3992451"/>
            <a:ext cx="2923504" cy="1339403"/>
          </a:xfrm>
          <a:prstGeom prst="left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754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São Francisco de Assis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257578" y="2318208"/>
            <a:ext cx="990385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>
                <a:latin typeface="Arial Narrow" panose="020B0606020202030204" pitchFamily="34" charset="0"/>
              </a:rPr>
              <a:t>Não quero prosseguir esta encíclica sem invocar um modelo belo e motivador. Tomei o seu nome por guia e inspiração, no momento da minha eleição para Bispo de Roma. Acho que Francisco é o exemplo por excelência do cuidado pelo que é frágil e por uma ecologia integral, vivida com alegria e autenticidade. É o santo padroeiro de todos os que estudam e trabalham no campo da ecologia, amado também por muitos que não são cristãos. Manifestou uma atenção particular pela criação de Deus e pelos mais pobres e abandonados. Amava e era amado pela sua alegria, a sua dedicação generosa, o seu coração universal. Era um místico e um peregrino que vivia com simplicidade e numa maravilhosa harmonia com Deus, com os outros, com a natureza e consigo mesmo. Nele se nota até que ponto são inseparáveis a preocupação pela natureza, a justiça para com os pobres, o empenhamento na sociedade e a paz interior.</a:t>
            </a:r>
            <a:endParaRPr lang="pt-BR" sz="2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31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meu apelo/ O nosso apelo??? </a:t>
            </a: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111618" y="2551837"/>
            <a:ext cx="494977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/>
              <a:t>O urgente desafio de proteger a nossa casa comum inclui a preocupação de unir toda a família humana na busca de um desenvolvimento sustentável e integral, pois sabemos que as coisas podem mudar. O Criador não nos abandona, nunca recua no seu </a:t>
            </a:r>
            <a:r>
              <a:rPr lang="pt-BR" sz="2400" dirty="0" smtClean="0"/>
              <a:t>projeto </a:t>
            </a:r>
            <a:r>
              <a:rPr lang="pt-BR" sz="2400" dirty="0" smtClean="0"/>
              <a:t>de amor, nem Se arrepende de nos ter criado</a:t>
            </a:r>
            <a:r>
              <a:rPr lang="pt-BR" dirty="0" smtClean="0"/>
              <a:t>. 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7431110" y="2150772"/>
            <a:ext cx="466215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Arial Narrow" panose="020B0606020202030204" pitchFamily="34" charset="0"/>
              </a:rPr>
              <a:t>Lanço um convite urgente a renovar o </a:t>
            </a:r>
            <a:r>
              <a:rPr lang="pt-BR" sz="2400" dirty="0" smtClean="0">
                <a:latin typeface="Arial Narrow" panose="020B0606020202030204" pitchFamily="34" charset="0"/>
              </a:rPr>
              <a:t>diálogo </a:t>
            </a:r>
            <a:r>
              <a:rPr lang="pt-BR" sz="2400" dirty="0" smtClean="0">
                <a:latin typeface="Arial Narrow" panose="020B0606020202030204" pitchFamily="34" charset="0"/>
              </a:rPr>
              <a:t>sobre a maneira como estamos a construir o futuro do planeta. Precisamos de um debate que nos una a todos, porque o desafio ambiental, que vivemos, e as suas raízes humanas dizem respeito e têm impacto sobre todos nós. O movimento ecológico mundial já percorreu um longo e rico caminho, tendo gerado numerosas agregações de cidadãos que ajudaram na consciencialização</a:t>
            </a:r>
            <a:r>
              <a:rPr lang="pt-BR" dirty="0" smtClean="0"/>
              <a:t>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0877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ESTÁ A ACONTECER À NOSSA CASA</a:t>
            </a: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231820" y="2233278"/>
            <a:ext cx="6078828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i="1" dirty="0" smtClean="0">
                <a:latin typeface="Aharoni" pitchFamily="2" charset="-79"/>
                <a:cs typeface="Aharoni" pitchFamily="2" charset="-79"/>
              </a:rPr>
              <a:t>UM OLHAR PARA AS CRISES. </a:t>
            </a:r>
          </a:p>
          <a:p>
            <a:endParaRPr lang="pt-BR" dirty="0" smtClean="0"/>
          </a:p>
          <a:p>
            <a:endParaRPr lang="pt-BR" dirty="0" smtClean="0"/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pt-BR" b="1" dirty="0" smtClean="0"/>
              <a:t>CRISE ECONOMICA  DESDE 2008 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pt-BR" b="1" dirty="0" smtClean="0"/>
              <a:t>CRISE SOCIAIS: DESIGUALDADES ESTRUTURAIS 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pt-BR" b="1" dirty="0" smtClean="0"/>
              <a:t>CRISES POLITICAS:  QUE SÃO CRISES DA DEMOCRACIA E DOS MODELOS DE PARTICIPAÇÃO 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pt-BR" b="1" dirty="0" smtClean="0"/>
              <a:t>CRISES AMBIENTAIS: O ATUAL MODELO DE DESENVOLVIMENTO. “DESENVOLVEMENTISMO” </a:t>
            </a:r>
          </a:p>
          <a:p>
            <a:endParaRPr lang="pt-BR" dirty="0" smtClean="0"/>
          </a:p>
        </p:txBody>
      </p:sp>
      <p:pic>
        <p:nvPicPr>
          <p:cNvPr id="4" name="Imagem 3" descr="16038152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81874" y="1937893"/>
            <a:ext cx="2952180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58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171979" y="475375"/>
            <a:ext cx="71348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dirty="0" smtClean="0">
                <a:latin typeface="Arial Black" panose="020B0A04020102020204" pitchFamily="34" charset="0"/>
                <a:cs typeface="Aharoni" pitchFamily="2" charset="-79"/>
              </a:rPr>
              <a:t>racismo ambiental</a:t>
            </a:r>
            <a:endParaRPr lang="pt-BR" sz="4000" dirty="0">
              <a:latin typeface="Arial Black" panose="020B0A04020102020204" pitchFamily="34" charset="0"/>
              <a:cs typeface="Aharoni" pitchFamily="2" charset="-79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44702" y="2413338"/>
            <a:ext cx="428866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Arial Narrow" panose="020B0606020202030204" pitchFamily="34" charset="0"/>
                <a:ea typeface="Arial Unicode MS" pitchFamily="34" charset="-128"/>
                <a:cs typeface="Arial Unicode MS" pitchFamily="34" charset="-128"/>
              </a:rPr>
              <a:t>Por racismo ambiental se compreende a distribuição desigual dos riscos e danos ambientais em populações por recortes étnicos, tradicionais e de gênero. A percepção de iniquidades ambientais locais pode conduzir a luta por superação da crise ambiental com uma lógica de defesa dos direitos iguais para todos" (IUNIANELLI, 2012, p. 106)</a:t>
            </a:r>
            <a:endParaRPr lang="pt-BR" sz="2400" dirty="0">
              <a:latin typeface="Arial Narrow" panose="020B0606020202030204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4" name="Imagem 3" descr="2015050819125936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03065" y="2361822"/>
            <a:ext cx="6851560" cy="422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819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048000" y="504301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3200" b="1" i="1" dirty="0" smtClean="0">
                <a:latin typeface="Arial Black" panose="020B0A04020102020204" pitchFamily="34" charset="0"/>
                <a:cs typeface="Aharoni" pitchFamily="2" charset="-79"/>
              </a:rPr>
              <a:t>racismo, injustiça socioambiental e o desenvolvimento urbano</a:t>
            </a:r>
            <a:endParaRPr lang="pt-BR" sz="3200" b="1" i="1" dirty="0">
              <a:latin typeface="Arial Black" panose="020B0A04020102020204" pitchFamily="34" charset="0"/>
              <a:cs typeface="Aharoni" pitchFamily="2" charset="-79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811369" y="2344088"/>
            <a:ext cx="10148551" cy="3249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David Harvey: a desigualdade que organiza o espaço público (neoliberalismo &amp; especulação).</a:t>
            </a:r>
          </a:p>
          <a:p>
            <a:pPr algn="just">
              <a:lnSpc>
                <a:spcPct val="150000"/>
              </a:lnSpc>
              <a:buFont typeface="Arial" charset="0"/>
              <a:buChar char="•"/>
            </a:pPr>
            <a:r>
              <a:rPr lang="pt-BR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Leitura complexa e enredada da problemática - justiça socioambiental;</a:t>
            </a:r>
          </a:p>
          <a:p>
            <a:pPr algn="just">
              <a:lnSpc>
                <a:spcPct val="150000"/>
              </a:lnSpc>
              <a:buFont typeface="Arial" charset="0"/>
              <a:buChar char="•"/>
            </a:pPr>
            <a:r>
              <a:rPr lang="pt-BR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A cidade e o desejo dos nossos corações!</a:t>
            </a:r>
          </a:p>
        </p:txBody>
      </p:sp>
    </p:spTree>
    <p:extLst>
      <p:ext uri="{BB962C8B-B14F-4D97-AF65-F5344CB8AC3E}">
        <p14:creationId xmlns:p14="http://schemas.microsoft.com/office/powerpoint/2010/main" val="205660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738</TotalTime>
  <Words>1037</Words>
  <Application>Microsoft Office PowerPoint</Application>
  <PresentationFormat>Widescreen</PresentationFormat>
  <Paragraphs>48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22" baseType="lpstr">
      <vt:lpstr>Arial Unicode MS</vt:lpstr>
      <vt:lpstr>Aharoni</vt:lpstr>
      <vt:lpstr>Arial</vt:lpstr>
      <vt:lpstr>Arial Black</vt:lpstr>
      <vt:lpstr>Arial Narrow</vt:lpstr>
      <vt:lpstr>Arial Rounded MT Bold</vt:lpstr>
      <vt:lpstr>Trebuchet MS</vt:lpstr>
      <vt:lpstr>Wingdings 3</vt:lpstr>
      <vt:lpstr>Facetado</vt:lpstr>
      <vt:lpstr>LAUDATO SI  </vt:lpstr>
      <vt:lpstr>Apresentação do PowerPoint</vt:lpstr>
      <vt:lpstr>Nada deste mundo nos é indiferente</vt:lpstr>
      <vt:lpstr>Unidos por uma preocupação comum</vt:lpstr>
      <vt:lpstr>São Francisco de Assis</vt:lpstr>
      <vt:lpstr>O meu apelo/ O nosso apelo??? </vt:lpstr>
      <vt:lpstr>O QUE ESTÁ A ACONTECER À NOSSA CASA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FAÇAMOS FLORESCER A CIVLIZAÇÃO DO AMOR!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LAUDATO SI</dc:title>
  <dc:creator>Eder PJ</dc:creator>
  <cp:lastModifiedBy>Eder Francisco Silva</cp:lastModifiedBy>
  <cp:revision>14</cp:revision>
  <dcterms:created xsi:type="dcterms:W3CDTF">2016-06-18T14:06:35Z</dcterms:created>
  <dcterms:modified xsi:type="dcterms:W3CDTF">2019-05-27T19:10:29Z</dcterms:modified>
</cp:coreProperties>
</file>