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381" r:id="rId2"/>
    <p:sldId id="514" r:id="rId3"/>
    <p:sldId id="259" r:id="rId4"/>
    <p:sldId id="260" r:id="rId5"/>
    <p:sldId id="262" r:id="rId6"/>
    <p:sldId id="517" r:id="rId7"/>
    <p:sldId id="342" r:id="rId8"/>
    <p:sldId id="266" r:id="rId9"/>
    <p:sldId id="522" r:id="rId10"/>
    <p:sldId id="587" r:id="rId11"/>
    <p:sldId id="521" r:id="rId12"/>
    <p:sldId id="5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B13F-9DA3-4179-A478-91F421B34C24}" type="datetimeFigureOut">
              <a:rPr lang="pt-BR" smtClean="0"/>
              <a:pPr/>
              <a:t>01/06/2020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666D8-B7E5-486A-96DA-0A69AD93A7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2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2D1DBB74-E546-4129-A680-3843A54F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9FAE9E0D-1957-4CD6-8168-492EE66D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90673315-8273-4B1E-BCEE-4EB6CA66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369035D0-3CBB-406A-833F-477C17A9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2EA4715F-4C10-4632-BAF4-41C0E86B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767AFEA0-4528-4874-8BB2-5F45824B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420BB920-AFD6-46DE-94B2-411F5D5D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1680B25B-B186-41EE-96FD-0F014D77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uonline.unisinos.br/edicao/238" TargetMode="External"/><Relationship Id="rId2" Type="http://schemas.openxmlformats.org/officeDocument/2006/relationships/hyperlink" Target="http://www.ihu.unisinos.br/78-noticias/578311-papa-francisco-lanca-um-novo-olhar-sobre-a-pobreza-a-paz-e-o-planet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8" y="268940"/>
            <a:ext cx="10383739" cy="646803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Laudato Si’</a:t>
            </a:r>
            <a:b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Louvado Sejas</a:t>
            </a:r>
            <a:b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b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pt-BR" sz="3600" b="1" dirty="0">
                <a:solidFill>
                  <a:schemeClr val="tx1"/>
                </a:solidFill>
              </a:rPr>
              <a:t>Cuidado da Casa Comum</a:t>
            </a:r>
            <a:br>
              <a:rPr lang="pt-BR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br>
              <a:rPr lang="pt-BR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b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endParaRPr lang="pt-B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1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24" y="268940"/>
            <a:ext cx="10313894" cy="6468035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/>
              <a:t> 2020:</a:t>
            </a:r>
            <a:br>
              <a:rPr lang="pt-BR" sz="3600" b="1" dirty="0"/>
            </a:br>
            <a:r>
              <a:rPr lang="pt-BR" sz="3200" b="1" dirty="0"/>
              <a:t>Patrimônio dos 6 mega bilionários equivale ao dos </a:t>
            </a:r>
            <a:br>
              <a:rPr lang="pt-BR" sz="3200" b="1" dirty="0"/>
            </a:br>
            <a:r>
              <a:rPr lang="pt-BR" sz="3200" b="1" dirty="0"/>
              <a:t>50% mais pobres do mundo, 3,5 bilhões de pessoas</a:t>
            </a: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b="1" dirty="0"/>
            </a:br>
            <a:endParaRPr lang="pt-BR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C:\Users\Toyansk\Desktop\AgenciaBrasil110612WDO_0275 catad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039" y="1720512"/>
            <a:ext cx="7328263" cy="456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05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24" y="268940"/>
            <a:ext cx="10313894" cy="6468035"/>
          </a:xfrm>
        </p:spPr>
        <p:txBody>
          <a:bodyPr>
            <a:noAutofit/>
          </a:bodyPr>
          <a:lstStyle/>
          <a:p>
            <a:pPr algn="ctr"/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/>
              <a:t>ara promover juntos, através de um </a:t>
            </a:r>
            <a:r>
              <a:rPr lang="pt-BR" sz="2800" b="1" dirty="0"/>
              <a:t>"pacto" comum</a:t>
            </a:r>
            <a:r>
              <a:rPr lang="pt-BR" sz="2800" dirty="0"/>
              <a:t>, um processo de </a:t>
            </a:r>
            <a:r>
              <a:rPr lang="pt-BR" sz="2800" b="1" dirty="0"/>
              <a:t>mudança global</a:t>
            </a:r>
            <a:r>
              <a:rPr lang="pt-BR" sz="2800" dirty="0"/>
              <a:t> que veja na comunhão de intenções não somente aqueles que têm o dom da fé, mas todos os homens de boa vontade, para além das diferenças de credo e de nacionalidade, unidos por um ideal de fraternidade atento sobretudo aos </a:t>
            </a:r>
            <a:r>
              <a:rPr lang="pt-BR" sz="2800" b="1" dirty="0"/>
              <a:t>pobres</a:t>
            </a:r>
            <a:r>
              <a:rPr lang="pt-BR" sz="2800" dirty="0"/>
              <a:t> e aos </a:t>
            </a:r>
            <a:r>
              <a:rPr lang="pt-BR" sz="2800" b="1" dirty="0"/>
              <a:t>excluídos</a:t>
            </a:r>
            <a:r>
              <a:rPr lang="pt-BR" sz="2800" dirty="0"/>
              <a:t>. Convido cada um de vocês a ser protagonista deste pacto, assumindo um compromisso individual e coletivo para cultivar juntos o sonho de um novo humanismo que responda às expectativas do homem e ao projeto de Deus.</a:t>
            </a:r>
            <a:br>
              <a:rPr lang="pt-BR" sz="2800" dirty="0"/>
            </a:br>
            <a:endParaRPr lang="pt-BR" sz="2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8" y="268940"/>
            <a:ext cx="10383739" cy="646803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br>
              <a:rPr lang="pt-BR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br>
              <a:rPr lang="pt-BR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br>
              <a:rPr lang="pt-BR" b="1" dirty="0">
                <a:solidFill>
                  <a:srgbClr val="0070C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endParaRPr lang="pt-BR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FC0B6A-0692-401A-AB5F-041B8374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79" y="0"/>
            <a:ext cx="489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0148" y="5037225"/>
            <a:ext cx="5486399" cy="80706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6C29B7-AC98-4E15-8FCE-51FF97420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1246" y="4728754"/>
            <a:ext cx="5016137" cy="1789612"/>
          </a:xfrm>
        </p:spPr>
        <p:txBody>
          <a:bodyPr>
            <a:noAutofit/>
          </a:bodyPr>
          <a:lstStyle/>
          <a:p>
            <a:pPr algn="ctr"/>
            <a:r>
              <a:rPr lang="pt-BR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“Novos caminhos para a Igreja e por uma ecologia integral”</a:t>
            </a:r>
          </a:p>
        </p:txBody>
      </p:sp>
      <p:sp>
        <p:nvSpPr>
          <p:cNvPr id="4" name="AutoShape 2" descr="http://jpic.capuchinhos.org.br/wp-content/uploads/2017/11/jpic-modelo-5-com-brilho-1040x7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9394" name="Picture 2" descr="http://repam.org.br/wp-content/uploads/2018/07/logo_sinodo_p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866" y="-350518"/>
            <a:ext cx="4192242" cy="745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44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DE51C0DA-DDDF-4D4C-A0B6-731402C5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1800"/>
            <a:ext cx="8999538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Aft>
                <a:spcPts val="1425"/>
              </a:spcAft>
            </a:pPr>
            <a:r>
              <a:rPr lang="en-GB" altLang="pt-BR" sz="8000" u="sng">
                <a:solidFill>
                  <a:srgbClr val="804C19"/>
                </a:solidFill>
                <a:latin typeface="Trebuchet MS" panose="020B0603020202020204" pitchFamily="34" charset="0"/>
              </a:rPr>
              <a:t>Modelo </a:t>
            </a:r>
            <a:r>
              <a:rPr lang="en-GB" altLang="pt-BR" sz="8000" b="1" u="sng">
                <a:solidFill>
                  <a:srgbClr val="804C19"/>
                </a:solidFill>
                <a:latin typeface="Trebuchet MS" panose="020B0603020202020204" pitchFamily="34" charset="0"/>
              </a:rPr>
              <a:t>predatório</a:t>
            </a:r>
            <a:r>
              <a:rPr lang="en-GB" altLang="pt-BR" sz="8000" b="1">
                <a:solidFill>
                  <a:srgbClr val="804C19"/>
                </a:solidFill>
                <a:latin typeface="Trebuchet MS" panose="020B0603020202020204" pitchFamily="34" charset="0"/>
              </a:rPr>
              <a:t>:</a:t>
            </a:r>
          </a:p>
          <a:p>
            <a:pPr algn="ctr">
              <a:spcAft>
                <a:spcPts val="1425"/>
              </a:spcAft>
            </a:pPr>
            <a:r>
              <a:rPr lang="en-GB" altLang="pt-BR" sz="6600">
                <a:solidFill>
                  <a:srgbClr val="000000"/>
                </a:solidFill>
                <a:latin typeface="Trebuchet MS" panose="020B0603020202020204" pitchFamily="34" charset="0"/>
              </a:rPr>
              <a:t>Madeira, pecuária, mineração, monocultura e energia.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A9DB2F36-300C-4C14-A933-378D435F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800226"/>
            <a:ext cx="464343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80528303-7595-4397-885A-0FBB0A3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179389"/>
            <a:ext cx="4967287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pt-BR" sz="4400" u="sng">
                <a:solidFill>
                  <a:srgbClr val="804C19"/>
                </a:solidFill>
                <a:latin typeface="Trebuchet MS" panose="020B0603020202020204" pitchFamily="34" charset="0"/>
              </a:rPr>
              <a:t>Modelo </a:t>
            </a:r>
            <a:r>
              <a:rPr lang="en-GB" altLang="pt-BR" sz="4400" b="1" u="sng">
                <a:solidFill>
                  <a:srgbClr val="804C19"/>
                </a:solidFill>
                <a:latin typeface="Trebuchet MS" panose="020B0603020202020204" pitchFamily="34" charset="0"/>
              </a:rPr>
              <a:t>predatório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1DEA840B-7201-45A2-9A79-4017543E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143000"/>
            <a:ext cx="575945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Em</a:t>
            </a:r>
            <a:r>
              <a:rPr lang="en-GB" altLang="pt-BR" sz="3600">
                <a:latin typeface="Trebuchet MS" panose="020B0603020202020204" pitchFamily="34" charset="0"/>
              </a:rPr>
              <a:t> </a:t>
            </a: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4 décadas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, o</a:t>
            </a:r>
            <a:r>
              <a:rPr lang="en-GB" altLang="pt-BR" sz="3600">
                <a:latin typeface="Trebuchet MS" panose="020B0603020202020204" pitchFamily="34" charset="0"/>
              </a:rPr>
              <a:t> 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desmatamento passou    de 0,5% do território da floresta original para </a:t>
            </a:r>
          </a:p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cerca de </a:t>
            </a: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18% da</a:t>
            </a:r>
          </a:p>
          <a:p>
            <a:pPr>
              <a:buClrTx/>
              <a:buFontTx/>
              <a:buNone/>
            </a:pP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floresta original, área equivalente aos territórios do RS, </a:t>
            </a:r>
          </a:p>
          <a:p>
            <a:pPr>
              <a:buClrTx/>
              <a:buFontTx/>
              <a:buNone/>
            </a:pP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SC, PR, RJ e ES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53678B82-2DFC-4834-8508-50632BB4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452688"/>
            <a:ext cx="39560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E91DD8E9-9BA0-483B-A365-770AB8F5C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143000"/>
            <a:ext cx="7021512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221D49F-E579-4BF2-9BA2-391AA0D5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079500"/>
            <a:ext cx="82804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A Amazônia desmatada concentra </a:t>
            </a:r>
          </a:p>
          <a:p>
            <a:pPr>
              <a:buClrTx/>
              <a:buFontTx/>
              <a:buNone/>
            </a:pP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9 em cada 10 mortes</a:t>
            </a:r>
            <a:r>
              <a:rPr lang="en-GB" altLang="pt-BR" sz="3600">
                <a:latin typeface="Trebuchet MS" panose="020B0603020202020204" pitchFamily="34" charset="0"/>
              </a:rPr>
              <a:t> 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de</a:t>
            </a:r>
          </a:p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ativistas em conflitos</a:t>
            </a:r>
          </a:p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no campo.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18668D8-ACFC-45C3-AF57-20E42695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179389"/>
            <a:ext cx="4967287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pt-BR" sz="4400" u="sng">
                <a:solidFill>
                  <a:srgbClr val="804C19"/>
                </a:solidFill>
                <a:latin typeface="Trebuchet MS" panose="020B0603020202020204" pitchFamily="34" charset="0"/>
              </a:rPr>
              <a:t>Modelo </a:t>
            </a:r>
            <a:r>
              <a:rPr lang="en-GB" altLang="pt-BR" sz="4400" b="1" u="sng">
                <a:solidFill>
                  <a:srgbClr val="804C19"/>
                </a:solidFill>
                <a:latin typeface="Trebuchet MS" panose="020B0603020202020204" pitchFamily="34" charset="0"/>
              </a:rPr>
              <a:t>predatório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atualizada da plataforma Terra Brasilis sobre o desmatamento da Amazônia - Créditos: Reproduçã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2492896"/>
            <a:ext cx="8544949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28353" y="0"/>
            <a:ext cx="10398035" cy="2233749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Desmatamento na Amazônia em junho equivale a 100 mil campos de futebol</a:t>
            </a:r>
            <a:br>
              <a:rPr lang="pt-BR" dirty="0"/>
            </a:br>
            <a:r>
              <a:rPr lang="pt-BR" sz="3100" dirty="0"/>
              <a:t>Monitoramento do Inpe mostra que floresta perdeu 762,3 km² no mês, aumento de 60% sobre igual período de 2018</a:t>
            </a:r>
          </a:p>
        </p:txBody>
      </p:sp>
    </p:spTree>
    <p:extLst>
      <p:ext uri="{BB962C8B-B14F-4D97-AF65-F5344CB8AC3E}">
        <p14:creationId xmlns:p14="http://schemas.microsoft.com/office/powerpoint/2010/main" val="378307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24" y="268940"/>
            <a:ext cx="10313894" cy="6468035"/>
          </a:xfrm>
        </p:spPr>
        <p:txBody>
          <a:bodyPr>
            <a:normAutofit/>
          </a:bodyPr>
          <a:lstStyle/>
          <a:p>
            <a:pPr algn="ctr"/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brumadi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" y="-1607862"/>
            <a:ext cx="13144500" cy="87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E698AF96-35DA-4414-8BD8-A0AD8D77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439864"/>
            <a:ext cx="3627438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5674CEF6-B56E-44ED-BA81-A22FEC24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152525"/>
            <a:ext cx="5759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AAE2AD8-FE39-4D35-97DC-CD8664AE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700339"/>
            <a:ext cx="306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5C654674-D24D-454A-A3ED-E63D5DE6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144464"/>
            <a:ext cx="65881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pt-BR" sz="4400" u="sng">
                <a:solidFill>
                  <a:srgbClr val="355E00"/>
                </a:solidFill>
                <a:latin typeface="Trebuchet MS" panose="020B0603020202020204" pitchFamily="34" charset="0"/>
              </a:rPr>
              <a:t>Modelo </a:t>
            </a:r>
            <a:r>
              <a:rPr lang="en-GB" altLang="pt-BR" sz="4400" b="1" u="sng">
                <a:solidFill>
                  <a:srgbClr val="355E00"/>
                </a:solidFill>
                <a:latin typeface="Trebuchet MS" panose="020B0603020202020204" pitchFamily="34" charset="0"/>
              </a:rPr>
              <a:t>socioambiental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39B3C237-631E-4D8D-B758-1D017124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044575"/>
            <a:ext cx="56515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O conjunto de </a:t>
            </a: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17 tipos</a:t>
            </a:r>
            <a:r>
              <a:rPr lang="en-GB" altLang="pt-BR" sz="3600">
                <a:latin typeface="Trebuchet MS" panose="020B0603020202020204" pitchFamily="34" charset="0"/>
              </a:rPr>
              <a:t> de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 atividades do ecossistema amazônico — do abastecimento de água e regulação climática ao fornecimento de alimentos, como peixes, frutas e castanhas — atinge </a:t>
            </a:r>
            <a:r>
              <a:rPr lang="en-GB" altLang="pt-BR" sz="3600" b="1">
                <a:solidFill>
                  <a:srgbClr val="DC2300"/>
                </a:solidFill>
                <a:latin typeface="Trebuchet MS" panose="020B0603020202020204" pitchFamily="34" charset="0"/>
              </a:rPr>
              <a:t>692 bilhões de dólares por ano</a:t>
            </a:r>
            <a:r>
              <a:rPr lang="en-GB" altLang="pt-BR" sz="360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CAB0-3542-4B26-9B45-639CDDE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24" y="268940"/>
            <a:ext cx="10313894" cy="646803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ECONOMIA DE FRANCISCO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/>
              <a:t>recisamos "</a:t>
            </a:r>
            <a:r>
              <a:rPr lang="pt-BR" sz="2800" dirty="0" err="1"/>
              <a:t>re-almar</a:t>
            </a:r>
            <a:r>
              <a:rPr lang="pt-BR" sz="2800" dirty="0"/>
              <a:t>" a economia! E qual cidade seria mais adequada para isso do que </a:t>
            </a:r>
            <a:r>
              <a:rPr lang="pt-BR" sz="2800" b="1" dirty="0"/>
              <a:t>Assis</a:t>
            </a:r>
            <a:r>
              <a:rPr lang="pt-BR" sz="2800" dirty="0"/>
              <a:t>, que há séculos tem sido símbolo e mensagem de um </a:t>
            </a:r>
            <a:r>
              <a:rPr lang="pt-BR" sz="2800" b="1" dirty="0"/>
              <a:t>humanismo da fraternidade</a:t>
            </a:r>
            <a:r>
              <a:rPr lang="pt-BR" sz="2800" dirty="0"/>
              <a:t>? Se São </a:t>
            </a:r>
            <a:r>
              <a:rPr lang="pt-BR" sz="2800" b="1" dirty="0"/>
              <a:t>João Paulo II</a:t>
            </a:r>
            <a:r>
              <a:rPr lang="pt-BR" sz="2800" dirty="0"/>
              <a:t> a escolheu como ícone de uma </a:t>
            </a:r>
            <a:r>
              <a:rPr lang="pt-BR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 de paz</a:t>
            </a:r>
            <a:r>
              <a:rPr lang="pt-BR" sz="2800" dirty="0">
                <a:solidFill>
                  <a:schemeClr val="tx1"/>
                </a:solidFill>
              </a:rPr>
              <a:t>, a mim parece também um lugar que pode inspirar uma </a:t>
            </a:r>
            <a:r>
              <a:rPr lang="pt-BR" sz="2800" b="1" dirty="0">
                <a:solidFill>
                  <a:schemeClr val="tx1"/>
                </a:solidFill>
              </a:rPr>
              <a:t>nova economia</a:t>
            </a:r>
            <a:r>
              <a:rPr lang="pt-BR" sz="2800" dirty="0">
                <a:solidFill>
                  <a:schemeClr val="tx1"/>
                </a:solidFill>
              </a:rPr>
              <a:t>. Aqui, de fato, </a:t>
            </a:r>
            <a:r>
              <a:rPr lang="pt-BR" sz="2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Francisco</a:t>
            </a:r>
            <a:r>
              <a:rPr lang="pt-BR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t-BR" sz="2800" dirty="0"/>
              <a:t>se despojou de todo o mundanismo para escolher Deus como estrela guia de sua vida, </a:t>
            </a:r>
            <a:r>
              <a:rPr lang="pt-BR" sz="2800" b="1" dirty="0"/>
              <a:t>tornando-se pobre com os pobres</a:t>
            </a:r>
            <a:r>
              <a:rPr lang="pt-BR" sz="2800" dirty="0"/>
              <a:t> e irmão universal. Sua escolha da pobreza também deu origem a uma visão da economia que permanece muito atual. Pode dar esperança ao nosso amanhã, para o benefício não só dos mais </a:t>
            </a:r>
            <a:r>
              <a:rPr lang="pt-BR" sz="2800" b="1" dirty="0"/>
              <a:t>pobres</a:t>
            </a:r>
            <a:r>
              <a:rPr lang="pt-BR" sz="2800" dirty="0"/>
              <a:t>, mas de toda a humanidade. É necessária, aliás, para o destino de todo o planeta, a nossa casa comum.</a:t>
            </a:r>
            <a:endParaRPr lang="pt-BR" sz="2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8854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490</Words>
  <Application>Microsoft Office PowerPoint</Application>
  <PresentationFormat>Widescreen</PresentationFormat>
  <Paragraphs>23</Paragraphs>
  <Slides>12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Trebuchet MS</vt:lpstr>
      <vt:lpstr>Wingdings 3</vt:lpstr>
      <vt:lpstr>Cacho</vt:lpstr>
      <vt:lpstr>         Laudato Si’ Louvado Sejas  Cuidado da Casa Comum   </vt:lpstr>
      <vt:lpstr> </vt:lpstr>
      <vt:lpstr>Apresentação do PowerPoint</vt:lpstr>
      <vt:lpstr>Apresentação do PowerPoint</vt:lpstr>
      <vt:lpstr>Apresentação do PowerPoint</vt:lpstr>
      <vt:lpstr>Desmatamento na Amazônia em junho equivale a 100 mil campos de futebol Monitoramento do Inpe mostra que floresta perdeu 762,3 km² no mês, aumento de 60% sobre igual período de 2018</vt:lpstr>
      <vt:lpstr> .</vt:lpstr>
      <vt:lpstr>Apresentação do PowerPoint</vt:lpstr>
      <vt:lpstr>ECONOMIA DE FRANCISCO Precisamos "re-almar" a economia! E qual cidade seria mais adequada para isso do que Assis, que há séculos tem sido símbolo e mensagem de um humanismo da fraternidade? Se São João Paulo II a escolheu como ícone de uma cultura de paz, a mim parece também um lugar que pode inspirar uma nova economia. Aqui, de fato, Francisco se despojou de todo o mundanismo para escolher Deus como estrela guia de sua vida, tornando-se pobre com os pobres e irmão universal. Sua escolha da pobreza também deu origem a uma visão da economia que permanece muito atual. Pode dar esperança ao nosso amanhã, para o benefício não só dos mais pobres, mas de toda a humanidade. É necessária, aliás, para o destino de todo o planeta, a nossa casa comum.</vt:lpstr>
      <vt:lpstr>  2020: Patrimônio dos 6 mega bilionários equivale ao dos  50% mais pobres do mundo, 3,5 bilhões de pessoas          </vt:lpstr>
      <vt:lpstr> Para promover juntos, através de um "pacto" comum, um processo de mudança global que veja na comunhão de intenções não somente aqueles que têm o dom da fé, mas todos os homens de boa vontade, para além das diferenças de credo e de nacionalidade, unidos por um ideal de fraternidade atento sobretudo aos pobres e aos excluídos. Convido cada um de vocês a ser protagonista deste pacto, assumindo um compromisso individual e coletivo para cultivar juntos o sonho de um novo humanismo que responda às expectativas do homem e ao projeto de Deus. 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Alegrai e exultai</dc:title>
  <dc:creator>Marcelo Toyansk Silva Guimarais</dc:creator>
  <cp:lastModifiedBy>Marcelo Toyansk Silva Guimarais</cp:lastModifiedBy>
  <cp:revision>138</cp:revision>
  <dcterms:created xsi:type="dcterms:W3CDTF">2018-06-04T19:36:32Z</dcterms:created>
  <dcterms:modified xsi:type="dcterms:W3CDTF">2020-06-01T18:30:44Z</dcterms:modified>
</cp:coreProperties>
</file>