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0" r:id="rId4"/>
    <p:sldId id="257" r:id="rId5"/>
    <p:sldId id="258" r:id="rId6"/>
    <p:sldId id="275" r:id="rId7"/>
    <p:sldId id="282" r:id="rId8"/>
    <p:sldId id="283" r:id="rId9"/>
    <p:sldId id="261" r:id="rId10"/>
    <p:sldId id="264" r:id="rId11"/>
    <p:sldId id="265" r:id="rId12"/>
    <p:sldId id="262" r:id="rId13"/>
    <p:sldId id="267" r:id="rId14"/>
    <p:sldId id="277" r:id="rId15"/>
    <p:sldId id="278" r:id="rId16"/>
    <p:sldId id="276" r:id="rId17"/>
    <p:sldId id="263" r:id="rId18"/>
    <p:sldId id="284" r:id="rId19"/>
    <p:sldId id="268" r:id="rId20"/>
    <p:sldId id="286" r:id="rId21"/>
    <p:sldId id="279" r:id="rId22"/>
    <p:sldId id="259" r:id="rId23"/>
    <p:sldId id="280" r:id="rId24"/>
    <p:sldId id="269" r:id="rId25"/>
    <p:sldId id="285" r:id="rId26"/>
    <p:sldId id="272"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B4738D0-155A-4B5D-BEED-60B96CDC4D4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B4738D0-155A-4B5D-BEED-60B96CDC4D48}" type="slidenum">
              <a:rPr lang="pt-BR" smtClean="0"/>
              <a:pPr/>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9E398362-52EA-4D9B-AF96-ABE5A3306658}" type="datetimeFigureOut">
              <a:rPr lang="pt-BR" smtClean="0"/>
              <a:pPr/>
              <a:t>24/08/2015</a:t>
            </a:fld>
            <a:endParaRPr lang="pt-BR"/>
          </a:p>
        </p:txBody>
      </p:sp>
      <p:sp>
        <p:nvSpPr>
          <p:cNvPr id="9" name="Slide Number Placeholder 8"/>
          <p:cNvSpPr>
            <a:spLocks noGrp="1"/>
          </p:cNvSpPr>
          <p:nvPr>
            <p:ph type="sldNum" sz="quarter" idx="11"/>
          </p:nvPr>
        </p:nvSpPr>
        <p:spPr/>
        <p:txBody>
          <a:bodyPr/>
          <a:lstStyle/>
          <a:p>
            <a:fld id="{3B4738D0-155A-4B5D-BEED-60B96CDC4D48}" type="slidenum">
              <a:rPr lang="pt-BR" smtClean="0"/>
              <a:pPr/>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B4738D0-155A-4B5D-BEED-60B96CDC4D48}" type="slidenum">
              <a:rPr lang="pt-BR" smtClean="0"/>
              <a:pPr/>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E398362-52EA-4D9B-AF96-ABE5A3306658}" type="datetimeFigureOut">
              <a:rPr lang="pt-BR" smtClean="0"/>
              <a:pPr/>
              <a:t>24/08/2015</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www.acessoainformacao.gov.br/perguntas-frequentes-2/perguntas-frequente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artigo19.org/doc/entenda_a_lei_final_web.pdf" TargetMode="External"/><Relationship Id="rId2" Type="http://schemas.openxmlformats.org/officeDocument/2006/relationships/hyperlink" Target="http://www.acessoainformacao.gov.br/perguntas-frequentes-2/aspectos-gerais-da-le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escoladegoverno.org.br/"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Lei de Acesso à Informação</a:t>
            </a:r>
            <a:endParaRPr lang="pt-BR" dirty="0"/>
          </a:p>
        </p:txBody>
      </p:sp>
      <p:sp>
        <p:nvSpPr>
          <p:cNvPr id="3" name="Subtítulo 2"/>
          <p:cNvSpPr>
            <a:spLocks noGrp="1"/>
          </p:cNvSpPr>
          <p:nvPr>
            <p:ph type="subTitle" idx="1"/>
          </p:nvPr>
        </p:nvSpPr>
        <p:spPr/>
        <p:txBody>
          <a:bodyPr/>
          <a:lstStyle/>
          <a:p>
            <a:r>
              <a:rPr lang="pt-BR" b="1" dirty="0" smtClean="0"/>
              <a:t>Escola de Fé e Política Waldemar Rossi</a:t>
            </a:r>
            <a:r>
              <a:rPr lang="pt-BR" b="1" dirty="0"/>
              <a:t/>
            </a:r>
            <a:br>
              <a:rPr lang="pt-BR" b="1" dirty="0"/>
            </a:br>
            <a:r>
              <a:rPr lang="pt-BR" sz="1000" b="1" dirty="0" smtClean="0"/>
              <a:t>24 de agosto de 2015</a:t>
            </a:r>
          </a:p>
          <a:p>
            <a:endParaRPr lang="pt-BR" sz="1000" b="1" dirty="0" smtClean="0"/>
          </a:p>
          <a:p>
            <a:r>
              <a:rPr lang="pt-BR" sz="1000" b="1" dirty="0" smtClean="0"/>
              <a:t>Américo Sampaio – Escola de Governo de São Paulo</a:t>
            </a:r>
          </a:p>
          <a:p>
            <a:endParaRPr lang="pt-BR" dirty="0"/>
          </a:p>
        </p:txBody>
      </p:sp>
    </p:spTree>
    <p:extLst>
      <p:ext uri="{BB962C8B-B14F-4D97-AF65-F5344CB8AC3E}">
        <p14:creationId xmlns="" xmlns:p14="http://schemas.microsoft.com/office/powerpoint/2010/main" val="351651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lnSpcReduction="10000"/>
          </a:bodyPr>
          <a:lstStyle/>
          <a:p>
            <a:pPr algn="just"/>
            <a:r>
              <a:rPr lang="pt-BR" b="1" u="sng" dirty="0"/>
              <a:t>Cultura de Segredo </a:t>
            </a:r>
            <a:r>
              <a:rPr lang="pt-BR" b="1" u="sng" dirty="0" smtClean="0"/>
              <a:t>x </a:t>
            </a:r>
            <a:r>
              <a:rPr lang="pt-BR" b="1" u="sng" dirty="0"/>
              <a:t>Cultura de </a:t>
            </a:r>
            <a:r>
              <a:rPr lang="pt-BR" b="1" u="sng" dirty="0" smtClean="0"/>
              <a:t>Acesso</a:t>
            </a:r>
          </a:p>
          <a:p>
            <a:pPr marL="411480" lvl="1" indent="0" algn="just">
              <a:buNone/>
            </a:pPr>
            <a:r>
              <a:rPr lang="pt-BR" b="1" dirty="0"/>
              <a:t>Em uma cultura de segredo, a gestão pública é pautada pelo princípio de que a </a:t>
            </a:r>
            <a:r>
              <a:rPr lang="pt-BR" b="1" dirty="0" smtClean="0"/>
              <a:t>circulação </a:t>
            </a:r>
            <a:r>
              <a:rPr lang="pt-BR" b="1" dirty="0"/>
              <a:t>de informações representa riscos. Isto favorece a criação de obstáculos </a:t>
            </a:r>
            <a:r>
              <a:rPr lang="pt-BR" b="1" dirty="0" smtClean="0"/>
              <a:t>para </a:t>
            </a:r>
            <a:r>
              <a:rPr lang="pt-BR" b="1" dirty="0"/>
              <a:t>que as informações sejam disponibilizadas, devido a percepções do tipo:</a:t>
            </a:r>
          </a:p>
          <a:p>
            <a:pPr lvl="1" algn="just"/>
            <a:r>
              <a:rPr lang="pt-BR" dirty="0"/>
              <a:t>O cidadão só pode solicitar informações que lhe digam respeito </a:t>
            </a:r>
            <a:r>
              <a:rPr lang="pt-BR" dirty="0" smtClean="0"/>
              <a:t>direto;</a:t>
            </a:r>
            <a:endParaRPr lang="pt-BR" dirty="0"/>
          </a:p>
          <a:p>
            <a:pPr lvl="1" algn="just"/>
            <a:r>
              <a:rPr lang="pt-BR" dirty="0"/>
              <a:t> Os dados podem ser utilizados indevidamente por grupos de </a:t>
            </a:r>
            <a:r>
              <a:rPr lang="pt-BR" dirty="0" smtClean="0"/>
              <a:t>interesse; </a:t>
            </a:r>
            <a:endParaRPr lang="pt-BR" dirty="0"/>
          </a:p>
          <a:p>
            <a:pPr lvl="1" algn="just"/>
            <a:r>
              <a:rPr lang="pt-BR" dirty="0"/>
              <a:t>A demanda do cidadão é um problema: sobrecarrega os servidores e </a:t>
            </a:r>
            <a:r>
              <a:rPr lang="pt-BR" dirty="0" smtClean="0"/>
              <a:t>compromete </a:t>
            </a:r>
            <a:r>
              <a:rPr lang="pt-BR" dirty="0"/>
              <a:t>outras </a:t>
            </a:r>
            <a:r>
              <a:rPr lang="pt-BR" dirty="0" smtClean="0"/>
              <a:t>atividades; </a:t>
            </a:r>
            <a:endParaRPr lang="pt-BR" dirty="0"/>
          </a:p>
          <a:p>
            <a:pPr lvl="1" algn="just"/>
            <a:r>
              <a:rPr lang="pt-BR" dirty="0"/>
              <a:t>Cabe sempre à chefia decidir pela liberação ou não da </a:t>
            </a:r>
            <a:r>
              <a:rPr lang="pt-BR" dirty="0" smtClean="0"/>
              <a:t>informação; </a:t>
            </a:r>
            <a:endParaRPr lang="pt-BR" dirty="0"/>
          </a:p>
          <a:p>
            <a:pPr lvl="1" algn="just"/>
            <a:r>
              <a:rPr lang="pt-BR" dirty="0"/>
              <a:t>Os cidadãos não estão preparados para exercer o direito de acesso à </a:t>
            </a:r>
            <a:r>
              <a:rPr lang="pt-BR" dirty="0" smtClean="0"/>
              <a:t>informação.</a:t>
            </a:r>
            <a:endParaRPr lang="pt-BR" dirty="0"/>
          </a:p>
        </p:txBody>
      </p:sp>
    </p:spTree>
    <p:extLst>
      <p:ext uri="{BB962C8B-B14F-4D97-AF65-F5344CB8AC3E}">
        <p14:creationId xmlns="" xmlns:p14="http://schemas.microsoft.com/office/powerpoint/2010/main" val="925105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fontScale="85000" lnSpcReduction="10000"/>
          </a:bodyPr>
          <a:lstStyle/>
          <a:p>
            <a:pPr algn="just"/>
            <a:r>
              <a:rPr lang="pt-BR" sz="2600" b="1" u="sng" dirty="0"/>
              <a:t>Cultura de Segredo x Cultura de Acesso</a:t>
            </a:r>
          </a:p>
          <a:p>
            <a:pPr marL="114300" indent="0" algn="just">
              <a:buNone/>
            </a:pPr>
            <a:r>
              <a:rPr lang="pt-BR" b="1" dirty="0"/>
              <a:t>Em uma cultura de acesso, os agentes públicos têm consciência de que a </a:t>
            </a:r>
            <a:r>
              <a:rPr lang="pt-BR" b="1" dirty="0" smtClean="0"/>
              <a:t>informação pública </a:t>
            </a:r>
            <a:r>
              <a:rPr lang="pt-BR" b="1" dirty="0"/>
              <a:t>pertence ao cidadão e que cabe ao Estado provê-la de forma tempestiva </a:t>
            </a:r>
            <a:r>
              <a:rPr lang="pt-BR" b="1" dirty="0" smtClean="0"/>
              <a:t>e </a:t>
            </a:r>
            <a:r>
              <a:rPr lang="pt-BR" b="1" dirty="0"/>
              <a:t>compreensível e atender eficazmente às demandas da sociedade. Forma-se um </a:t>
            </a:r>
            <a:r>
              <a:rPr lang="pt-BR" b="1" dirty="0" smtClean="0"/>
              <a:t>círculo </a:t>
            </a:r>
            <a:r>
              <a:rPr lang="pt-BR" b="1" dirty="0"/>
              <a:t>virtuoso: </a:t>
            </a:r>
          </a:p>
          <a:p>
            <a:pPr lvl="1" algn="just"/>
            <a:r>
              <a:rPr lang="pt-BR" dirty="0"/>
              <a:t>A demanda do cidadão é vista como </a:t>
            </a:r>
            <a:r>
              <a:rPr lang="pt-BR" dirty="0" smtClean="0"/>
              <a:t>legítima;</a:t>
            </a:r>
            <a:endParaRPr lang="pt-BR" dirty="0"/>
          </a:p>
          <a:p>
            <a:pPr lvl="1" algn="just"/>
            <a:r>
              <a:rPr lang="pt-BR" dirty="0"/>
              <a:t>O cidadão pode solicitar a informação pública sem necessidade de </a:t>
            </a:r>
            <a:r>
              <a:rPr lang="pt-BR" dirty="0" smtClean="0"/>
              <a:t>justificativa;</a:t>
            </a:r>
            <a:endParaRPr lang="pt-BR" dirty="0"/>
          </a:p>
          <a:p>
            <a:pPr lvl="1" algn="just"/>
            <a:r>
              <a:rPr lang="pt-BR" dirty="0"/>
              <a:t>São criados canais eficientes de comunicação entre governo e sociedade </a:t>
            </a:r>
            <a:r>
              <a:rPr lang="pt-BR" dirty="0" smtClean="0"/>
              <a:t>;</a:t>
            </a:r>
            <a:endParaRPr lang="pt-BR" dirty="0"/>
          </a:p>
          <a:p>
            <a:pPr lvl="1" algn="just"/>
            <a:r>
              <a:rPr lang="pt-BR" dirty="0"/>
              <a:t>São estabelecidas regras claras e procedimentos para a gestão das </a:t>
            </a:r>
            <a:r>
              <a:rPr lang="pt-BR" dirty="0" smtClean="0"/>
              <a:t>informações </a:t>
            </a:r>
            <a:endParaRPr lang="pt-BR" dirty="0"/>
          </a:p>
          <a:p>
            <a:pPr marL="114300" indent="0" algn="just">
              <a:buNone/>
            </a:pPr>
            <a:r>
              <a:rPr lang="pt-BR" dirty="0" smtClean="0"/>
              <a:t> </a:t>
            </a:r>
            <a:endParaRPr lang="pt-BR" dirty="0"/>
          </a:p>
          <a:p>
            <a:pPr marL="114300" indent="0" algn="just">
              <a:buNone/>
            </a:pPr>
            <a:r>
              <a:rPr lang="pt-BR" b="1" dirty="0"/>
              <a:t>Cultura de Acesso</a:t>
            </a:r>
          </a:p>
          <a:p>
            <a:pPr lvl="1" algn="just"/>
            <a:r>
              <a:rPr lang="pt-BR" dirty="0"/>
              <a:t>Na cultura de acesso, o fluxo de informações favorece a tomada de decisões, </a:t>
            </a:r>
            <a:r>
              <a:rPr lang="pt-BR" dirty="0" smtClean="0"/>
              <a:t>a </a:t>
            </a:r>
            <a:r>
              <a:rPr lang="pt-BR" dirty="0"/>
              <a:t>boa gestão de políticas públicas e a inclusão do cidadão.</a:t>
            </a:r>
          </a:p>
          <a:p>
            <a:pPr lvl="1" algn="just"/>
            <a:r>
              <a:rPr lang="pt-BR" dirty="0"/>
              <a:t>Pesquisas mostraram que a confiança da população no serviço público </a:t>
            </a:r>
            <a:r>
              <a:rPr lang="pt-BR" dirty="0" smtClean="0"/>
              <a:t>aumentou </a:t>
            </a:r>
            <a:r>
              <a:rPr lang="pt-BR" dirty="0"/>
              <a:t>em países nos quais há lei de acesso</a:t>
            </a:r>
            <a:r>
              <a:rPr lang="pt-BR" dirty="0" smtClean="0"/>
              <a:t>.</a:t>
            </a:r>
            <a:endParaRPr lang="pt-BR" dirty="0"/>
          </a:p>
        </p:txBody>
      </p:sp>
    </p:spTree>
    <p:extLst>
      <p:ext uri="{BB962C8B-B14F-4D97-AF65-F5344CB8AC3E}">
        <p14:creationId xmlns="" xmlns:p14="http://schemas.microsoft.com/office/powerpoint/2010/main" val="401737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a:bodyPr>
          <a:lstStyle/>
          <a:p>
            <a:pPr algn="just"/>
            <a:r>
              <a:rPr lang="pt-BR" b="1" dirty="0" smtClean="0"/>
              <a:t>O que é preciso para solicitar Informação?</a:t>
            </a:r>
          </a:p>
          <a:p>
            <a:pPr lvl="1" algn="just"/>
            <a:r>
              <a:rPr lang="pt-BR" dirty="0" smtClean="0"/>
              <a:t>O </a:t>
            </a:r>
            <a:r>
              <a:rPr lang="pt-BR" dirty="0"/>
              <a:t>pedido não precisa ser </a:t>
            </a:r>
            <a:r>
              <a:rPr lang="pt-BR" dirty="0" smtClean="0"/>
              <a:t>justificado</a:t>
            </a:r>
            <a:r>
              <a:rPr lang="pt-BR" dirty="0"/>
              <a:t>, apenas conter a </a:t>
            </a:r>
            <a:r>
              <a:rPr lang="pt-BR" dirty="0" smtClean="0"/>
              <a:t>identificação </a:t>
            </a:r>
            <a:r>
              <a:rPr lang="pt-BR" dirty="0"/>
              <a:t>do requerente e </a:t>
            </a:r>
            <a:r>
              <a:rPr lang="pt-BR" dirty="0" smtClean="0"/>
              <a:t>a </a:t>
            </a:r>
            <a:r>
              <a:rPr lang="pt-BR" dirty="0"/>
              <a:t>especificação da informação </a:t>
            </a:r>
            <a:r>
              <a:rPr lang="pt-BR" dirty="0" smtClean="0"/>
              <a:t>solicitada (data, período, serviço, função e etc.).</a:t>
            </a:r>
            <a:endParaRPr lang="pt-BR" dirty="0"/>
          </a:p>
          <a:p>
            <a:pPr algn="just"/>
            <a:r>
              <a:rPr lang="pt-BR" b="1" dirty="0" smtClean="0"/>
              <a:t>Quem </a:t>
            </a:r>
            <a:r>
              <a:rPr lang="pt-BR" b="1" dirty="0"/>
              <a:t>pode solicitar Informação</a:t>
            </a:r>
            <a:r>
              <a:rPr lang="pt-BR" b="1" dirty="0" smtClean="0"/>
              <a:t>?</a:t>
            </a:r>
          </a:p>
          <a:p>
            <a:pPr lvl="1" algn="just"/>
            <a:r>
              <a:rPr lang="pt-BR" dirty="0" smtClean="0"/>
              <a:t>Qualquer Cidadão ou “Pessoa Jurídica”, identificando-se (CPF ou CNPJ) e solicitando a informação dentro dos meios estabelecidos: Internet, telefone, carta, pessoalmente. </a:t>
            </a:r>
            <a:endParaRPr lang="pt-BR" dirty="0"/>
          </a:p>
          <a:p>
            <a:pPr algn="just"/>
            <a:r>
              <a:rPr lang="pt-BR" b="1" dirty="0" smtClean="0"/>
              <a:t>Para quem vale a Lei de Acesso à Informação?</a:t>
            </a:r>
          </a:p>
          <a:p>
            <a:pPr lvl="1" algn="just"/>
            <a:r>
              <a:rPr lang="pt-BR" dirty="0"/>
              <a:t>A nova legislação vale para a </a:t>
            </a:r>
            <a:r>
              <a:rPr lang="pt-BR" dirty="0" smtClean="0"/>
              <a:t>administração </a:t>
            </a:r>
            <a:r>
              <a:rPr lang="pt-BR" dirty="0"/>
              <a:t>direta e indireta </a:t>
            </a:r>
            <a:r>
              <a:rPr lang="pt-BR" dirty="0" smtClean="0"/>
              <a:t>de </a:t>
            </a:r>
            <a:r>
              <a:rPr lang="pt-BR" dirty="0"/>
              <a:t>todos os Poderes e entes </a:t>
            </a:r>
            <a:r>
              <a:rPr lang="pt-BR" dirty="0" smtClean="0"/>
              <a:t>federativos, e para aquelas empresas e Organizações que recebem recursos públicos.</a:t>
            </a:r>
            <a:endParaRPr lang="pt-BR" dirty="0"/>
          </a:p>
        </p:txBody>
      </p:sp>
    </p:spTree>
    <p:extLst>
      <p:ext uri="{BB962C8B-B14F-4D97-AF65-F5344CB8AC3E}">
        <p14:creationId xmlns="" xmlns:p14="http://schemas.microsoft.com/office/powerpoint/2010/main" val="2037592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a:xfrm>
            <a:off x="457200" y="1340768"/>
            <a:ext cx="7620000" cy="4800600"/>
          </a:xfrm>
        </p:spPr>
        <p:txBody>
          <a:bodyPr>
            <a:noAutofit/>
          </a:bodyPr>
          <a:lstStyle/>
          <a:p>
            <a:pPr marL="114300" indent="0" algn="just">
              <a:buNone/>
            </a:pPr>
            <a:r>
              <a:rPr lang="pt-BR" sz="2000" b="1" dirty="0" smtClean="0"/>
              <a:t>Procedimento</a:t>
            </a:r>
          </a:p>
          <a:p>
            <a:pPr algn="just"/>
            <a:r>
              <a:rPr lang="pt-BR" sz="1800" dirty="0" smtClean="0"/>
              <a:t>Qualquer cidadão pode fazer a solicitação de informação;</a:t>
            </a:r>
          </a:p>
          <a:p>
            <a:pPr algn="just"/>
            <a:r>
              <a:rPr lang="pt-BR" sz="1800" dirty="0" smtClean="0"/>
              <a:t>A resposta </a:t>
            </a:r>
            <a:r>
              <a:rPr lang="pt-BR" sz="1800" dirty="0"/>
              <a:t>deve ser dada imediatamente</a:t>
            </a:r>
            <a:r>
              <a:rPr lang="pt-BR" sz="1800" dirty="0" smtClean="0"/>
              <a:t>, se </a:t>
            </a:r>
            <a:r>
              <a:rPr lang="pt-BR" sz="1800" dirty="0"/>
              <a:t>estiver disponível, ou em até 20 dias</a:t>
            </a:r>
            <a:r>
              <a:rPr lang="pt-BR" sz="1800" dirty="0" smtClean="0"/>
              <a:t>, prorrogáveis </a:t>
            </a:r>
            <a:r>
              <a:rPr lang="pt-BR" sz="1800" dirty="0"/>
              <a:t>por mais 10 </a:t>
            </a:r>
            <a:r>
              <a:rPr lang="pt-BR" sz="1800" dirty="0" smtClean="0"/>
              <a:t>dias;</a:t>
            </a:r>
          </a:p>
          <a:p>
            <a:pPr algn="just"/>
            <a:r>
              <a:rPr lang="pt-BR" sz="1800" dirty="0"/>
              <a:t>O</a:t>
            </a:r>
            <a:r>
              <a:rPr lang="pt-BR" sz="1800" dirty="0" smtClean="0"/>
              <a:t> </a:t>
            </a:r>
            <a:r>
              <a:rPr lang="pt-BR" sz="1800" dirty="0"/>
              <a:t>pedido não precisa </a:t>
            </a:r>
            <a:r>
              <a:rPr lang="pt-BR" sz="1800" dirty="0" smtClean="0"/>
              <a:t>ser justificado</a:t>
            </a:r>
            <a:r>
              <a:rPr lang="pt-BR" sz="1800" dirty="0"/>
              <a:t>, apenas conter </a:t>
            </a:r>
            <a:r>
              <a:rPr lang="pt-BR" sz="1800" dirty="0" smtClean="0"/>
              <a:t>a identificação do requerente e a </a:t>
            </a:r>
            <a:r>
              <a:rPr lang="pt-BR" sz="1800" dirty="0"/>
              <a:t>especificação da </a:t>
            </a:r>
            <a:r>
              <a:rPr lang="pt-BR" sz="1800" dirty="0" smtClean="0"/>
              <a:t>informação solicitada;</a:t>
            </a:r>
          </a:p>
          <a:p>
            <a:pPr algn="just"/>
            <a:r>
              <a:rPr lang="pt-BR" sz="1800" dirty="0"/>
              <a:t>O</a:t>
            </a:r>
            <a:r>
              <a:rPr lang="pt-BR" sz="1800" dirty="0" smtClean="0"/>
              <a:t> </a:t>
            </a:r>
            <a:r>
              <a:rPr lang="pt-BR" sz="1800" dirty="0"/>
              <a:t>serviço de busca e </a:t>
            </a:r>
            <a:r>
              <a:rPr lang="pt-BR" sz="1800" dirty="0" smtClean="0"/>
              <a:t>fornecimento das </a:t>
            </a:r>
            <a:r>
              <a:rPr lang="pt-BR" sz="1800" dirty="0"/>
              <a:t>informações é gratuito</a:t>
            </a:r>
            <a:r>
              <a:rPr lang="pt-BR" sz="1800" dirty="0" smtClean="0"/>
              <a:t>, salvo </a:t>
            </a:r>
            <a:r>
              <a:rPr lang="pt-BR" sz="1800" dirty="0"/>
              <a:t>cópias de </a:t>
            </a:r>
            <a:r>
              <a:rPr lang="pt-BR" sz="1800" dirty="0" smtClean="0"/>
              <a:t>documentos</a:t>
            </a:r>
          </a:p>
          <a:p>
            <a:pPr algn="just"/>
            <a:r>
              <a:rPr lang="pt-BR" sz="1800" dirty="0"/>
              <a:t>No caso de negativa de </a:t>
            </a:r>
            <a:r>
              <a:rPr lang="pt-BR" sz="1800" dirty="0" smtClean="0"/>
              <a:t>acesso a informações ou não atendimento (informações erradas, em formato fechado, incompletas ou inadequadas):</a:t>
            </a:r>
          </a:p>
          <a:p>
            <a:pPr lvl="1" algn="just"/>
            <a:r>
              <a:rPr lang="pt-BR" sz="1600" dirty="0" smtClean="0"/>
              <a:t>Recurso à autoridade máxima do órgão ou entidade (município, estado ou união)</a:t>
            </a:r>
          </a:p>
          <a:p>
            <a:pPr lvl="1" algn="just"/>
            <a:r>
              <a:rPr lang="pt-BR" sz="1600" dirty="0" smtClean="0"/>
              <a:t>Recurso ao órgão responsável pelo Acesso à Informação (CGU, CGA, CGM)</a:t>
            </a:r>
          </a:p>
          <a:p>
            <a:pPr marL="114300" indent="0" algn="just">
              <a:buNone/>
            </a:pPr>
            <a:endParaRPr lang="pt-BR" sz="1800" dirty="0" smtClean="0"/>
          </a:p>
          <a:p>
            <a:pPr marL="411480" lvl="1" indent="0" algn="just">
              <a:buNone/>
            </a:pPr>
            <a:endParaRPr lang="pt-BR" sz="1800" dirty="0" smtClean="0"/>
          </a:p>
          <a:p>
            <a:pPr marL="411480" lvl="1" indent="0" algn="just">
              <a:buNone/>
            </a:pPr>
            <a:r>
              <a:rPr lang="pt-BR" sz="1400" b="1" i="1" dirty="0" smtClean="0"/>
              <a:t>*Quanto maior a utilização da Lei de Acesso à Informação mais ela será aprimorada!</a:t>
            </a:r>
          </a:p>
        </p:txBody>
      </p:sp>
    </p:spTree>
    <p:extLst>
      <p:ext uri="{BB962C8B-B14F-4D97-AF65-F5344CB8AC3E}">
        <p14:creationId xmlns="" xmlns:p14="http://schemas.microsoft.com/office/powerpoint/2010/main" val="2111472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p:txBody>
          <a:bodyPr/>
          <a:lstStyle/>
          <a:p>
            <a:r>
              <a:rPr lang="pt-BR" dirty="0" smtClean="0"/>
              <a:t>Conceito de Acesso à Informação e os desafios históricos</a:t>
            </a:r>
            <a:endParaRPr lang="pt-BR" dirty="0"/>
          </a:p>
        </p:txBody>
      </p:sp>
    </p:spTree>
    <p:extLst>
      <p:ext uri="{BB962C8B-B14F-4D97-AF65-F5344CB8AC3E}">
        <p14:creationId xmlns="" xmlns:p14="http://schemas.microsoft.com/office/powerpoint/2010/main" val="2524525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lstStyle/>
          <a:p>
            <a:r>
              <a:rPr lang="pt-BR" dirty="0" smtClean="0"/>
              <a:t>Controle Social</a:t>
            </a:r>
          </a:p>
          <a:p>
            <a:r>
              <a:rPr lang="pt-BR" dirty="0" smtClean="0"/>
              <a:t>Construção histórica do Estado brasileiro</a:t>
            </a:r>
          </a:p>
          <a:p>
            <a:r>
              <a:rPr lang="pt-BR" dirty="0" smtClean="0"/>
              <a:t>Noção de transparência a partir da história do Brasil</a:t>
            </a:r>
          </a:p>
          <a:p>
            <a:r>
              <a:rPr lang="pt-BR" dirty="0" smtClean="0"/>
              <a:t>Cultura do Acesso x Cultura do Segredo</a:t>
            </a:r>
          </a:p>
          <a:p>
            <a:r>
              <a:rPr lang="pt-BR" dirty="0" smtClean="0"/>
              <a:t>Informação </a:t>
            </a:r>
            <a:r>
              <a:rPr lang="pt-BR" dirty="0"/>
              <a:t>e</a:t>
            </a:r>
            <a:r>
              <a:rPr lang="pt-BR" dirty="0" smtClean="0"/>
              <a:t> poder</a:t>
            </a:r>
            <a:endParaRPr lang="pt-BR" dirty="0"/>
          </a:p>
        </p:txBody>
      </p:sp>
    </p:spTree>
    <p:extLst>
      <p:ext uri="{BB962C8B-B14F-4D97-AF65-F5344CB8AC3E}">
        <p14:creationId xmlns="" xmlns:p14="http://schemas.microsoft.com/office/powerpoint/2010/main" val="376468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a:bodyPr>
          <a:lstStyle/>
          <a:p>
            <a:pPr algn="just"/>
            <a:r>
              <a:rPr lang="pt-BR" sz="1500" b="1" dirty="0"/>
              <a:t>Transparência Ativa</a:t>
            </a:r>
          </a:p>
          <a:p>
            <a:pPr lvl="1" algn="just"/>
            <a:r>
              <a:rPr lang="pt-BR" sz="1500" dirty="0"/>
              <a:t>A Administração Pública divulga informações à sociedade por iniciativa própria, de forma espontânea, independente de qualquer solicitação.</a:t>
            </a:r>
          </a:p>
          <a:p>
            <a:pPr algn="just"/>
            <a:r>
              <a:rPr lang="pt-BR" sz="1500" b="1" dirty="0"/>
              <a:t>Transparência Passiva</a:t>
            </a:r>
          </a:p>
          <a:p>
            <a:pPr lvl="1" algn="just"/>
            <a:r>
              <a:rPr lang="pt-BR" sz="1500" dirty="0"/>
              <a:t>A Administração Pública divulga informações sob demanda em atendimento às solicitações da sociedade</a:t>
            </a:r>
            <a:r>
              <a:rPr lang="pt-BR" sz="1500" dirty="0" smtClean="0"/>
              <a:t>.</a:t>
            </a:r>
          </a:p>
          <a:p>
            <a:r>
              <a:rPr lang="pt-BR" sz="1400" b="1" i="1" dirty="0"/>
              <a:t>Art. 8o  É dever dos órgãos e entidades públicas promover, independentemente de requerimentos, a divulgação em local de fácil acesso, no âmbito de suas competências, de informações de interesse coletivo ou geral por eles produzidas ou custodiadas. </a:t>
            </a:r>
          </a:p>
          <a:p>
            <a:pPr lvl="1"/>
            <a:r>
              <a:rPr lang="pt-BR" sz="1400" i="1" dirty="0"/>
              <a:t>§ 1o  Na divulgação das informações a que se refere o caput, deverão constar</a:t>
            </a:r>
            <a:r>
              <a:rPr lang="pt-BR" sz="1400" b="1" i="1" dirty="0"/>
              <a:t>, no mínimo</a:t>
            </a:r>
            <a:r>
              <a:rPr lang="pt-BR" sz="1400" i="1" dirty="0"/>
              <a:t>: </a:t>
            </a:r>
          </a:p>
          <a:p>
            <a:pPr marL="411480" lvl="1" indent="0">
              <a:buNone/>
            </a:pPr>
            <a:r>
              <a:rPr lang="pt-BR" sz="1400" i="1" dirty="0"/>
              <a:t>I - registro das competências e estrutura organizacional, endereços e telefones das respectivas unidades e horários de atendimento ao público; </a:t>
            </a:r>
          </a:p>
          <a:p>
            <a:pPr marL="411480" lvl="1" indent="0">
              <a:buNone/>
            </a:pPr>
            <a:r>
              <a:rPr lang="pt-BR" sz="1400" i="1" dirty="0"/>
              <a:t>II - registros de quaisquer repasses ou transferências de recursos financeiros; </a:t>
            </a:r>
          </a:p>
          <a:p>
            <a:pPr marL="411480" lvl="1" indent="0">
              <a:buNone/>
            </a:pPr>
            <a:r>
              <a:rPr lang="pt-BR" sz="1400" i="1" dirty="0"/>
              <a:t>III - registros das despesas; </a:t>
            </a:r>
          </a:p>
          <a:p>
            <a:pPr marL="411480" lvl="1" indent="0">
              <a:buNone/>
            </a:pPr>
            <a:r>
              <a:rPr lang="pt-BR" sz="1400" i="1" dirty="0"/>
              <a:t>IV - informações concernentes a procedimentos licitatórios, inclusive os respectivos editais e resultados, bem como a todos os contratos celebrados; </a:t>
            </a:r>
          </a:p>
          <a:p>
            <a:pPr marL="411480" lvl="1" indent="0">
              <a:buNone/>
            </a:pPr>
            <a:r>
              <a:rPr lang="pt-BR" sz="1400" i="1" dirty="0"/>
              <a:t>V - dados gerais para o acompanhamento de programas, ações, projetos e obras de órgãos e entidades; e </a:t>
            </a:r>
          </a:p>
          <a:p>
            <a:pPr marL="411480" lvl="1" indent="0">
              <a:buNone/>
            </a:pPr>
            <a:r>
              <a:rPr lang="pt-BR" sz="1400" i="1" dirty="0"/>
              <a:t>VI - respostas a perguntas mais frequentes da sociedade. </a:t>
            </a:r>
          </a:p>
          <a:p>
            <a:pPr lvl="1" algn="just"/>
            <a:endParaRPr lang="pt-BR" sz="1600" dirty="0"/>
          </a:p>
          <a:p>
            <a:endParaRPr lang="pt-BR" dirty="0"/>
          </a:p>
        </p:txBody>
      </p:sp>
    </p:spTree>
    <p:extLst>
      <p:ext uri="{BB962C8B-B14F-4D97-AF65-F5344CB8AC3E}">
        <p14:creationId xmlns="" xmlns:p14="http://schemas.microsoft.com/office/powerpoint/2010/main" val="926459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fontScale="92500"/>
          </a:bodyPr>
          <a:lstStyle/>
          <a:p>
            <a:pPr algn="just"/>
            <a:r>
              <a:rPr lang="pt-BR" b="1" dirty="0" smtClean="0"/>
              <a:t>Quem pode colocar exceções na Lei de Acesso à Informação?</a:t>
            </a:r>
          </a:p>
          <a:p>
            <a:pPr algn="just"/>
            <a:r>
              <a:rPr lang="pt-BR" sz="1900" b="1" dirty="0"/>
              <a:t>GRAU ULTRASSECRETO </a:t>
            </a:r>
            <a:r>
              <a:rPr lang="pt-BR" sz="1700" b="1" dirty="0"/>
              <a:t>(prazo de segredo: 25 anos (renovável </a:t>
            </a:r>
            <a:r>
              <a:rPr lang="pt-BR" sz="1700" b="1" dirty="0" smtClean="0"/>
              <a:t>uma </a:t>
            </a:r>
            <a:r>
              <a:rPr lang="pt-BR" sz="1700" b="1" dirty="0"/>
              <a:t>única vez</a:t>
            </a:r>
            <a:r>
              <a:rPr lang="pt-BR" sz="1700" b="1" dirty="0" smtClean="0"/>
              <a:t>)) </a:t>
            </a:r>
            <a:endParaRPr lang="pt-BR" sz="1700" b="1" dirty="0"/>
          </a:p>
          <a:p>
            <a:pPr lvl="1" algn="just"/>
            <a:r>
              <a:rPr lang="pt-BR" dirty="0"/>
              <a:t>Do Presidente da República, </a:t>
            </a:r>
            <a:r>
              <a:rPr lang="pt-BR" dirty="0" smtClean="0"/>
              <a:t>Vice-Presidente </a:t>
            </a:r>
            <a:r>
              <a:rPr lang="pt-BR" dirty="0"/>
              <a:t>da República, Ministros </a:t>
            </a:r>
            <a:r>
              <a:rPr lang="pt-BR" dirty="0" smtClean="0"/>
              <a:t>de Estado </a:t>
            </a:r>
            <a:r>
              <a:rPr lang="pt-BR" dirty="0"/>
              <a:t>e autoridades com as </a:t>
            </a:r>
            <a:r>
              <a:rPr lang="pt-BR" dirty="0" smtClean="0"/>
              <a:t>mesmas prerrogativas</a:t>
            </a:r>
            <a:r>
              <a:rPr lang="pt-BR" dirty="0"/>
              <a:t>, Comandantes </a:t>
            </a:r>
            <a:r>
              <a:rPr lang="pt-BR" dirty="0" smtClean="0"/>
              <a:t>da Marinha</a:t>
            </a:r>
            <a:r>
              <a:rPr lang="pt-BR" dirty="0"/>
              <a:t>, do Exército e da </a:t>
            </a:r>
            <a:r>
              <a:rPr lang="pt-BR" dirty="0" smtClean="0"/>
              <a:t>Aeronáutica, Chefes </a:t>
            </a:r>
            <a:r>
              <a:rPr lang="pt-BR" dirty="0"/>
              <a:t>de Missões Diplomáticas </a:t>
            </a:r>
            <a:r>
              <a:rPr lang="pt-BR" dirty="0" smtClean="0"/>
              <a:t>e Consulares </a:t>
            </a:r>
            <a:r>
              <a:rPr lang="pt-BR" dirty="0"/>
              <a:t>permanentes no </a:t>
            </a:r>
            <a:r>
              <a:rPr lang="pt-BR" dirty="0" smtClean="0"/>
              <a:t>exterior.</a:t>
            </a:r>
          </a:p>
          <a:p>
            <a:pPr algn="just"/>
            <a:r>
              <a:rPr lang="pt-BR" sz="1900" b="1" dirty="0" smtClean="0"/>
              <a:t>GRAU SECRETO </a:t>
            </a:r>
            <a:r>
              <a:rPr lang="pt-BR" sz="1700" b="1" dirty="0"/>
              <a:t>(prazo de segredo: 15 </a:t>
            </a:r>
            <a:r>
              <a:rPr lang="pt-BR" sz="1700" b="1" dirty="0" smtClean="0"/>
              <a:t>anos)</a:t>
            </a:r>
            <a:endParaRPr lang="pt-BR" sz="1700" b="1" dirty="0"/>
          </a:p>
          <a:p>
            <a:pPr lvl="1" algn="just"/>
            <a:r>
              <a:rPr lang="pt-BR" dirty="0"/>
              <a:t>Das autoridades mencionadas </a:t>
            </a:r>
            <a:r>
              <a:rPr lang="pt-BR" dirty="0" smtClean="0"/>
              <a:t>acima, mais</a:t>
            </a:r>
            <a:r>
              <a:rPr lang="pt-BR" dirty="0"/>
              <a:t>: titulares de autarquias, </a:t>
            </a:r>
            <a:r>
              <a:rPr lang="pt-BR" dirty="0" smtClean="0"/>
              <a:t>fundações ou </a:t>
            </a:r>
            <a:r>
              <a:rPr lang="pt-BR" dirty="0"/>
              <a:t>empresas públicas e sociedades </a:t>
            </a:r>
            <a:r>
              <a:rPr lang="pt-BR" dirty="0" smtClean="0"/>
              <a:t>de economia </a:t>
            </a:r>
            <a:r>
              <a:rPr lang="pt-BR" dirty="0"/>
              <a:t>mista.</a:t>
            </a:r>
          </a:p>
          <a:p>
            <a:pPr algn="just"/>
            <a:r>
              <a:rPr lang="pt-BR" sz="1900" b="1" dirty="0"/>
              <a:t>GRAU </a:t>
            </a:r>
            <a:r>
              <a:rPr lang="pt-BR" sz="1900" b="1" dirty="0" smtClean="0"/>
              <a:t>RESERVADO </a:t>
            </a:r>
            <a:r>
              <a:rPr lang="pt-BR" sz="1700" b="1" dirty="0"/>
              <a:t>(prazo de segredo: 5 </a:t>
            </a:r>
            <a:r>
              <a:rPr lang="pt-BR" sz="1700" b="1" dirty="0" smtClean="0"/>
              <a:t>anos)</a:t>
            </a:r>
            <a:endParaRPr lang="pt-BR" b="1" dirty="0"/>
          </a:p>
          <a:p>
            <a:pPr lvl="1" algn="just"/>
            <a:r>
              <a:rPr lang="pt-BR" dirty="0"/>
              <a:t>Das autoridades supracitadas, mais</a:t>
            </a:r>
            <a:r>
              <a:rPr lang="pt-BR" dirty="0" smtClean="0"/>
              <a:t>: as </a:t>
            </a:r>
            <a:r>
              <a:rPr lang="pt-BR" dirty="0"/>
              <a:t>que exercem funções de </a:t>
            </a:r>
            <a:r>
              <a:rPr lang="pt-BR" dirty="0" smtClean="0"/>
              <a:t>direção, comando </a:t>
            </a:r>
            <a:r>
              <a:rPr lang="pt-BR" dirty="0"/>
              <a:t>ou chefia, de </a:t>
            </a:r>
            <a:r>
              <a:rPr lang="pt-BR" dirty="0" smtClean="0"/>
              <a:t>hierarquia equivalente </a:t>
            </a:r>
            <a:r>
              <a:rPr lang="pt-BR" dirty="0"/>
              <a:t>ou superior ao </a:t>
            </a:r>
            <a:r>
              <a:rPr lang="pt-BR" dirty="0" smtClean="0"/>
              <a:t>nível DAS </a:t>
            </a:r>
            <a:r>
              <a:rPr lang="pt-BR" dirty="0"/>
              <a:t>101.5; as que compõe o grupo </a:t>
            </a:r>
            <a:r>
              <a:rPr lang="pt-BR" dirty="0" smtClean="0"/>
              <a:t>- Direção </a:t>
            </a:r>
            <a:r>
              <a:rPr lang="pt-BR" dirty="0"/>
              <a:t>e Assessoramento Superiores</a:t>
            </a:r>
            <a:r>
              <a:rPr lang="pt-BR" dirty="0" smtClean="0"/>
              <a:t>, conforme </a:t>
            </a:r>
            <a:r>
              <a:rPr lang="pt-BR" dirty="0"/>
              <a:t>regulamentação </a:t>
            </a:r>
            <a:r>
              <a:rPr lang="pt-BR" dirty="0" smtClean="0"/>
              <a:t>específica de </a:t>
            </a:r>
            <a:r>
              <a:rPr lang="pt-BR" dirty="0"/>
              <a:t>cada órgão ou entidade</a:t>
            </a:r>
          </a:p>
        </p:txBody>
      </p:sp>
    </p:spTree>
    <p:extLst>
      <p:ext uri="{BB962C8B-B14F-4D97-AF65-F5344CB8AC3E}">
        <p14:creationId xmlns="" xmlns:p14="http://schemas.microsoft.com/office/powerpoint/2010/main" val="22959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 de Acesso à Informação</a:t>
            </a:r>
            <a:endParaRPr lang="pt-BR" dirty="0"/>
          </a:p>
        </p:txBody>
      </p:sp>
      <p:pic>
        <p:nvPicPr>
          <p:cNvPr id="1026" name="Picture 2"/>
          <p:cNvPicPr>
            <a:picLocks noChangeAspect="1" noChangeArrowheads="1"/>
          </p:cNvPicPr>
          <p:nvPr/>
        </p:nvPicPr>
        <p:blipFill>
          <a:blip r:embed="rId2" cstate="print"/>
          <a:srcRect l="23517" t="11438" r="38850" b="6250"/>
          <a:stretch>
            <a:fillRect/>
          </a:stretch>
        </p:blipFill>
        <p:spPr bwMode="auto">
          <a:xfrm>
            <a:off x="1979712" y="1340768"/>
            <a:ext cx="4320480" cy="5312901"/>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fontScale="92500" lnSpcReduction="20000"/>
          </a:bodyPr>
          <a:lstStyle/>
          <a:p>
            <a:pPr marL="114300" indent="0" algn="just">
              <a:buNone/>
            </a:pPr>
            <a:r>
              <a:rPr lang="pt-BR" b="1" dirty="0" smtClean="0"/>
              <a:t>Palavras </a:t>
            </a:r>
            <a:r>
              <a:rPr lang="pt-BR" b="1" dirty="0"/>
              <a:t>e expressões </a:t>
            </a:r>
            <a:r>
              <a:rPr lang="pt-BR" b="1" dirty="0" smtClean="0"/>
              <a:t>que </a:t>
            </a:r>
            <a:r>
              <a:rPr lang="pt-BR" b="1" dirty="0"/>
              <a:t>integram uma cultura de acesso à </a:t>
            </a:r>
            <a:r>
              <a:rPr lang="pt-BR" b="1" dirty="0" smtClean="0"/>
              <a:t>informação</a:t>
            </a:r>
          </a:p>
          <a:p>
            <a:pPr marL="342900" lvl="1" algn="just">
              <a:buClr>
                <a:schemeClr val="accent1"/>
              </a:buClr>
            </a:pPr>
            <a:r>
              <a:rPr lang="pt-BR" sz="2200" b="1" dirty="0" smtClean="0"/>
              <a:t>Linguagem Cidadã</a:t>
            </a:r>
            <a:endParaRPr lang="pt-BR" sz="2200" b="1" dirty="0"/>
          </a:p>
          <a:p>
            <a:pPr lvl="1" algn="just"/>
            <a:r>
              <a:rPr lang="pt-BR" sz="2100" dirty="0"/>
              <a:t>Na comunicação da Administração com o cidadão a linguagem deve ser clara e objetiva. A meta é garantir a leitura fácil de informações e dados. Neste sentido, termos técnicos devem ser traduzidos para o vocabulário do dia-a-dia. </a:t>
            </a:r>
          </a:p>
          <a:p>
            <a:pPr marL="342900" lvl="1" algn="just">
              <a:buClr>
                <a:schemeClr val="accent1"/>
              </a:buClr>
            </a:pPr>
            <a:r>
              <a:rPr lang="pt-BR" sz="2200" b="1" dirty="0" smtClean="0"/>
              <a:t>Dados Abertos Governamentais</a:t>
            </a:r>
          </a:p>
          <a:p>
            <a:pPr lvl="1" algn="just"/>
            <a:r>
              <a:rPr lang="pt-BR" sz="2100" dirty="0"/>
              <a:t>Publicação e disseminação das informações do setor público na Web, compartilhadas em formato bruto e </a:t>
            </a:r>
            <a:r>
              <a:rPr lang="pt-BR" sz="2100" dirty="0" smtClean="0"/>
              <a:t>aberto</a:t>
            </a:r>
            <a:endParaRPr lang="pt-BR" dirty="0" smtClean="0"/>
          </a:p>
          <a:p>
            <a:pPr marL="342900" lvl="1" algn="just">
              <a:buClr>
                <a:schemeClr val="accent1"/>
              </a:buClr>
            </a:pPr>
            <a:r>
              <a:rPr lang="pt-BR" sz="2200" b="1" dirty="0" smtClean="0"/>
              <a:t>Acessibilidade</a:t>
            </a:r>
          </a:p>
          <a:p>
            <a:pPr lvl="1" algn="just"/>
            <a:r>
              <a:rPr lang="pt-BR" sz="2100" dirty="0"/>
              <a:t>A informação pública deve estar acessível a todos, inclusive aqueles portadores de deficiências </a:t>
            </a:r>
          </a:p>
          <a:p>
            <a:pPr algn="just"/>
            <a:r>
              <a:rPr lang="pt-BR" b="1" dirty="0" smtClean="0"/>
              <a:t>Controle Social</a:t>
            </a:r>
            <a:endParaRPr lang="pt-BR" dirty="0"/>
          </a:p>
          <a:p>
            <a:pPr lvl="1" algn="just"/>
            <a:r>
              <a:rPr lang="pt-BR" dirty="0"/>
              <a:t>É a participação do cidadão na </a:t>
            </a:r>
            <a:r>
              <a:rPr lang="pt-BR" dirty="0" smtClean="0"/>
              <a:t>gestão </a:t>
            </a:r>
            <a:r>
              <a:rPr lang="pt-BR" dirty="0"/>
              <a:t>pública, na fiscalização, no </a:t>
            </a:r>
            <a:r>
              <a:rPr lang="pt-BR" dirty="0" smtClean="0"/>
              <a:t>monitoramento </a:t>
            </a:r>
            <a:r>
              <a:rPr lang="pt-BR" dirty="0"/>
              <a:t>e no controle da </a:t>
            </a:r>
            <a:r>
              <a:rPr lang="pt-BR" dirty="0" smtClean="0"/>
              <a:t>Administração Pública.</a:t>
            </a:r>
          </a:p>
        </p:txBody>
      </p:sp>
    </p:spTree>
    <p:extLst>
      <p:ext uri="{BB962C8B-B14F-4D97-AF65-F5344CB8AC3E}">
        <p14:creationId xmlns="" xmlns:p14="http://schemas.microsoft.com/office/powerpoint/2010/main" val="313164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p:txBody>
          <a:bodyPr/>
          <a:lstStyle/>
          <a:p>
            <a:r>
              <a:rPr lang="pt-BR" dirty="0" smtClean="0"/>
              <a:t>Bases Legais</a:t>
            </a:r>
            <a:endParaRPr lang="pt-BR" dirty="0"/>
          </a:p>
        </p:txBody>
      </p:sp>
    </p:spTree>
    <p:extLst>
      <p:ext uri="{BB962C8B-B14F-4D97-AF65-F5344CB8AC3E}">
        <p14:creationId xmlns="" xmlns:p14="http://schemas.microsoft.com/office/powerpoint/2010/main" val="1100865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 de Acesso à Informação</a:t>
            </a:r>
            <a:endParaRPr lang="pt-BR" dirty="0"/>
          </a:p>
        </p:txBody>
      </p:sp>
      <p:sp>
        <p:nvSpPr>
          <p:cNvPr id="3" name="Espaço Reservado para Conteúdo 2"/>
          <p:cNvSpPr>
            <a:spLocks noGrp="1"/>
          </p:cNvSpPr>
          <p:nvPr>
            <p:ph idx="1"/>
          </p:nvPr>
        </p:nvSpPr>
        <p:spPr/>
        <p:txBody>
          <a:bodyPr>
            <a:normAutofit fontScale="25000" lnSpcReduction="20000"/>
          </a:bodyPr>
          <a:lstStyle/>
          <a:p>
            <a:pPr marL="571500" indent="-457200">
              <a:buNone/>
            </a:pPr>
            <a:r>
              <a:rPr lang="pt-BR" sz="3800" dirty="0" smtClean="0"/>
              <a:t>	O que é a Lei de Acesso à Informação?</a:t>
            </a:r>
            <a:br>
              <a:rPr lang="pt-BR" sz="3800" dirty="0" smtClean="0"/>
            </a:br>
            <a:r>
              <a:rPr lang="pt-BR" sz="3800" dirty="0" smtClean="0"/>
              <a:t/>
            </a:r>
            <a:br>
              <a:rPr lang="pt-BR" sz="3800" dirty="0" smtClean="0"/>
            </a:br>
            <a:r>
              <a:rPr lang="pt-BR" sz="3800" dirty="0" smtClean="0"/>
              <a:t>Quando a Lei de Acesso à Informação entrou em vigor?</a:t>
            </a:r>
            <a:br>
              <a:rPr lang="pt-BR" sz="3800" dirty="0" smtClean="0"/>
            </a:br>
            <a:r>
              <a:rPr lang="pt-BR" sz="3800" dirty="0" smtClean="0"/>
              <a:t/>
            </a:r>
            <a:br>
              <a:rPr lang="pt-BR" sz="3800" dirty="0" smtClean="0"/>
            </a:br>
            <a:r>
              <a:rPr lang="pt-BR" sz="3800" dirty="0" smtClean="0"/>
              <a:t>O que são informações?</a:t>
            </a:r>
            <a:br>
              <a:rPr lang="pt-BR" sz="3800" dirty="0" smtClean="0"/>
            </a:br>
            <a:r>
              <a:rPr lang="pt-BR" sz="3800" dirty="0" smtClean="0"/>
              <a:t/>
            </a:r>
            <a:br>
              <a:rPr lang="pt-BR" sz="3800" dirty="0" smtClean="0"/>
            </a:br>
            <a:r>
              <a:rPr lang="pt-BR" sz="3800" dirty="0" smtClean="0"/>
              <a:t>A que tipo de informação os cidadãos podem ter acesso pela Lei de Acesso?</a:t>
            </a:r>
            <a:br>
              <a:rPr lang="pt-BR" sz="3800" dirty="0" smtClean="0"/>
            </a:br>
            <a:r>
              <a:rPr lang="pt-BR" sz="3800" dirty="0" smtClean="0"/>
              <a:t/>
            </a:r>
            <a:br>
              <a:rPr lang="pt-BR" sz="3800" dirty="0" smtClean="0"/>
            </a:br>
            <a:r>
              <a:rPr lang="pt-BR" sz="3800" dirty="0" smtClean="0"/>
              <a:t>É preciso justificar o pedido de acesso à informação?</a:t>
            </a:r>
            <a:br>
              <a:rPr lang="pt-BR" sz="3800" dirty="0" smtClean="0"/>
            </a:br>
            <a:r>
              <a:rPr lang="pt-BR" sz="3800" dirty="0" smtClean="0"/>
              <a:t/>
            </a:r>
            <a:br>
              <a:rPr lang="pt-BR" sz="3800" dirty="0" smtClean="0"/>
            </a:br>
            <a:r>
              <a:rPr lang="pt-BR" sz="3800" dirty="0" smtClean="0"/>
              <a:t>O acesso à informação é gratuito?</a:t>
            </a:r>
            <a:br>
              <a:rPr lang="pt-BR" sz="3800" dirty="0" smtClean="0"/>
            </a:br>
            <a:r>
              <a:rPr lang="pt-BR" sz="3800" dirty="0" smtClean="0"/>
              <a:t/>
            </a:r>
            <a:br>
              <a:rPr lang="pt-BR" sz="3800" dirty="0" smtClean="0"/>
            </a:br>
            <a:r>
              <a:rPr lang="pt-BR" sz="3800" dirty="0" smtClean="0"/>
              <a:t>O que é o Decreto 7.724/2012?</a:t>
            </a:r>
            <a:br>
              <a:rPr lang="pt-BR" sz="3800" dirty="0" smtClean="0"/>
            </a:br>
            <a:r>
              <a:rPr lang="pt-BR" sz="3800" dirty="0" smtClean="0"/>
              <a:t/>
            </a:r>
            <a:br>
              <a:rPr lang="pt-BR" sz="3800" dirty="0" smtClean="0"/>
            </a:br>
            <a:r>
              <a:rPr lang="pt-BR" sz="3800" dirty="0" smtClean="0"/>
              <a:t>Quais são os prazos para resposta dos pedidos apresentados com base na da Lei de Acesso à Informação?</a:t>
            </a:r>
            <a:br>
              <a:rPr lang="pt-BR" sz="3800" dirty="0" smtClean="0"/>
            </a:br>
            <a:r>
              <a:rPr lang="pt-BR" sz="3800" dirty="0" smtClean="0"/>
              <a:t/>
            </a:r>
            <a:br>
              <a:rPr lang="pt-BR" sz="3800" dirty="0" smtClean="0"/>
            </a:br>
            <a:r>
              <a:rPr lang="pt-BR" sz="3800" dirty="0" smtClean="0"/>
              <a:t>O que é transparência ativa?</a:t>
            </a:r>
            <a:br>
              <a:rPr lang="pt-BR" sz="3800" dirty="0" smtClean="0"/>
            </a:br>
            <a:r>
              <a:rPr lang="pt-BR" sz="3800" dirty="0" smtClean="0"/>
              <a:t/>
            </a:r>
            <a:br>
              <a:rPr lang="pt-BR" sz="3800" dirty="0" smtClean="0"/>
            </a:br>
            <a:r>
              <a:rPr lang="pt-BR" sz="3800" dirty="0" smtClean="0"/>
              <a:t>Que informações os órgãos e entidades do Poder Executivo federal são obrigados a disponibilizar proativamente em seus sites?</a:t>
            </a:r>
            <a:br>
              <a:rPr lang="pt-BR" sz="3800" dirty="0" smtClean="0"/>
            </a:br>
            <a:r>
              <a:rPr lang="pt-BR" sz="3800" dirty="0" smtClean="0"/>
              <a:t/>
            </a:r>
            <a:br>
              <a:rPr lang="pt-BR" sz="3800" dirty="0" smtClean="0"/>
            </a:br>
            <a:r>
              <a:rPr lang="pt-BR" sz="3800" dirty="0" smtClean="0"/>
              <a:t>O que é transparência passiva?</a:t>
            </a:r>
            <a:br>
              <a:rPr lang="pt-BR" sz="3800" dirty="0" smtClean="0"/>
            </a:br>
            <a:r>
              <a:rPr lang="pt-BR" sz="3800" dirty="0" smtClean="0"/>
              <a:t/>
            </a:r>
            <a:br>
              <a:rPr lang="pt-BR" sz="3800" dirty="0" smtClean="0"/>
            </a:br>
            <a:r>
              <a:rPr lang="pt-BR" sz="3800" dirty="0" smtClean="0"/>
              <a:t>O que é o SIC?</a:t>
            </a:r>
            <a:br>
              <a:rPr lang="pt-BR" sz="3800" dirty="0" smtClean="0"/>
            </a:br>
            <a:r>
              <a:rPr lang="pt-BR" sz="3800" dirty="0" smtClean="0"/>
              <a:t/>
            </a:r>
            <a:br>
              <a:rPr lang="pt-BR" sz="3800" dirty="0" smtClean="0"/>
            </a:br>
            <a:r>
              <a:rPr lang="pt-BR" sz="3800" dirty="0" smtClean="0"/>
              <a:t>O que é o </a:t>
            </a:r>
            <a:r>
              <a:rPr lang="pt-BR" sz="3800" dirty="0" err="1" smtClean="0"/>
              <a:t>e-SIC</a:t>
            </a:r>
            <a:r>
              <a:rPr lang="pt-BR" sz="3800" dirty="0" smtClean="0"/>
              <a:t>?</a:t>
            </a:r>
            <a:br>
              <a:rPr lang="pt-BR" sz="3800" dirty="0" smtClean="0"/>
            </a:br>
            <a:r>
              <a:rPr lang="pt-BR" sz="3800" dirty="0" smtClean="0"/>
              <a:t/>
            </a:r>
            <a:br>
              <a:rPr lang="pt-BR" sz="3800" dirty="0" smtClean="0"/>
            </a:br>
            <a:r>
              <a:rPr lang="pt-BR" sz="3800" dirty="0" smtClean="0"/>
              <a:t>Como são contados os prazos para resposta dos órgãos e entidades, de acordo com a LAI?</a:t>
            </a:r>
            <a:br>
              <a:rPr lang="pt-BR" sz="3800" dirty="0" smtClean="0"/>
            </a:br>
            <a:r>
              <a:rPr lang="pt-BR" sz="3800" dirty="0" smtClean="0"/>
              <a:t/>
            </a:r>
            <a:br>
              <a:rPr lang="pt-BR" sz="3800" dirty="0" smtClean="0"/>
            </a:br>
            <a:r>
              <a:rPr lang="pt-BR" sz="3800" dirty="0" smtClean="0"/>
              <a:t>Qual o papel da autoridade de monitoramento prevista no art. 40 da Lei de Acesso?</a:t>
            </a:r>
            <a:r>
              <a:rPr lang="pt-BR" sz="3800" dirty="0" smtClean="0">
                <a:hlinkClick r:id="rId2"/>
              </a:rPr>
              <a:t/>
            </a:r>
            <a:br>
              <a:rPr lang="pt-BR" sz="3800" dirty="0" smtClean="0">
                <a:hlinkClick r:id="rId2"/>
              </a:rPr>
            </a:br>
            <a:r>
              <a:rPr lang="pt-BR" sz="3800" dirty="0" smtClean="0"/>
              <a:t/>
            </a:r>
            <a:br>
              <a:rPr lang="pt-BR" sz="3800" dirty="0" smtClean="0"/>
            </a:br>
            <a:r>
              <a:rPr lang="pt-BR" sz="3800" dirty="0" smtClean="0"/>
              <a:t>O que é a Comissão Mista de Reavaliação de Informações (CMRI)?</a:t>
            </a:r>
            <a:br>
              <a:rPr lang="pt-BR" sz="3800" dirty="0" smtClean="0"/>
            </a:br>
            <a:r>
              <a:rPr lang="pt-BR" sz="3800" dirty="0" smtClean="0"/>
              <a:t/>
            </a:r>
            <a:br>
              <a:rPr lang="pt-BR" sz="3800" dirty="0" smtClean="0"/>
            </a:br>
            <a:r>
              <a:rPr lang="pt-BR" sz="3800" dirty="0" smtClean="0"/>
              <a:t>Por que é importante preencher o questionário de satisfação?</a:t>
            </a:r>
            <a:br>
              <a:rPr lang="pt-BR" sz="3800" dirty="0" smtClean="0"/>
            </a:br>
            <a:r>
              <a:rPr lang="pt-BR" sz="3800" dirty="0" smtClean="0"/>
              <a:t/>
            </a:r>
            <a:br>
              <a:rPr lang="pt-BR" sz="3800" dirty="0" smtClean="0"/>
            </a:br>
            <a:r>
              <a:rPr lang="pt-BR" sz="3800" dirty="0" smtClean="0"/>
              <a:t>Por que o Poder Executivo federal decidiu publicar a remuneração de seus servidores?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p:txBody>
          <a:bodyPr/>
          <a:lstStyle/>
          <a:p>
            <a:r>
              <a:rPr lang="pt-BR" dirty="0" smtClean="0"/>
              <a:t>Acesso à Informação no mundo</a:t>
            </a:r>
            <a:endParaRPr lang="pt-BR" dirty="0"/>
          </a:p>
        </p:txBody>
      </p:sp>
    </p:spTree>
    <p:extLst>
      <p:ext uri="{BB962C8B-B14F-4D97-AF65-F5344CB8AC3E}">
        <p14:creationId xmlns="" xmlns:p14="http://schemas.microsoft.com/office/powerpoint/2010/main" val="373528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lnSpcReduction="10000"/>
          </a:bodyPr>
          <a:lstStyle/>
          <a:p>
            <a:pPr algn="just"/>
            <a:r>
              <a:rPr lang="pt-BR" b="1" dirty="0" smtClean="0"/>
              <a:t>O Acesso à Informação em outros países:</a:t>
            </a:r>
          </a:p>
          <a:p>
            <a:pPr lvl="1" algn="just"/>
            <a:r>
              <a:rPr lang="pt-BR" dirty="0" smtClean="0"/>
              <a:t>A </a:t>
            </a:r>
            <a:r>
              <a:rPr lang="pt-BR" dirty="0"/>
              <a:t>primeira nação no mundo </a:t>
            </a:r>
            <a:r>
              <a:rPr lang="pt-BR" dirty="0" smtClean="0"/>
              <a:t> a </a:t>
            </a:r>
            <a:r>
              <a:rPr lang="pt-BR" dirty="0"/>
              <a:t>desenvolver um marco </a:t>
            </a:r>
            <a:r>
              <a:rPr lang="pt-BR" dirty="0" smtClean="0"/>
              <a:t>legal </a:t>
            </a:r>
            <a:r>
              <a:rPr lang="pt-BR" dirty="0"/>
              <a:t>sobre acesso foi a </a:t>
            </a:r>
            <a:r>
              <a:rPr lang="pt-BR" dirty="0" smtClean="0"/>
              <a:t>Suécia</a:t>
            </a:r>
            <a:r>
              <a:rPr lang="pt-BR" dirty="0"/>
              <a:t>, em 1766. </a:t>
            </a:r>
            <a:endParaRPr lang="pt-BR" dirty="0" smtClean="0"/>
          </a:p>
          <a:p>
            <a:pPr lvl="1" algn="just"/>
            <a:r>
              <a:rPr lang="pt-BR" dirty="0" smtClean="0"/>
              <a:t>Já </a:t>
            </a:r>
            <a:r>
              <a:rPr lang="pt-BR" dirty="0"/>
              <a:t>os </a:t>
            </a:r>
            <a:r>
              <a:rPr lang="pt-BR" dirty="0" smtClean="0"/>
              <a:t>Estados </a:t>
            </a:r>
            <a:r>
              <a:rPr lang="pt-BR" dirty="0"/>
              <a:t>Unidos aprovaram sua </a:t>
            </a:r>
            <a:r>
              <a:rPr lang="pt-BR" dirty="0" smtClean="0"/>
              <a:t>Lei </a:t>
            </a:r>
            <a:r>
              <a:rPr lang="pt-BR" dirty="0"/>
              <a:t>de Liberdade de Informação, </a:t>
            </a:r>
            <a:r>
              <a:rPr lang="pt-BR" dirty="0" smtClean="0"/>
              <a:t>conhecida </a:t>
            </a:r>
            <a:r>
              <a:rPr lang="pt-BR" dirty="0"/>
              <a:t>como FOIA (</a:t>
            </a:r>
            <a:r>
              <a:rPr lang="pt-BR" dirty="0" err="1"/>
              <a:t>Freedom</a:t>
            </a:r>
            <a:r>
              <a:rPr lang="pt-BR" dirty="0"/>
              <a:t> </a:t>
            </a:r>
            <a:r>
              <a:rPr lang="pt-BR" dirty="0" err="1" smtClean="0"/>
              <a:t>of</a:t>
            </a:r>
            <a:r>
              <a:rPr lang="pt-BR" dirty="0" smtClean="0"/>
              <a:t> </a:t>
            </a:r>
            <a:r>
              <a:rPr lang="pt-BR" dirty="0" err="1"/>
              <a:t>Information</a:t>
            </a:r>
            <a:r>
              <a:rPr lang="pt-BR" dirty="0"/>
              <a:t> </a:t>
            </a:r>
            <a:r>
              <a:rPr lang="pt-BR" dirty="0" err="1"/>
              <a:t>Act</a:t>
            </a:r>
            <a:r>
              <a:rPr lang="pt-BR" dirty="0"/>
              <a:t>), em 1966, </a:t>
            </a:r>
            <a:r>
              <a:rPr lang="pt-BR" dirty="0" smtClean="0"/>
              <a:t>que recebeu, desde então</a:t>
            </a:r>
            <a:r>
              <a:rPr lang="pt-BR" dirty="0"/>
              <a:t>, diferentes emendas </a:t>
            </a:r>
            <a:r>
              <a:rPr lang="pt-BR" dirty="0" smtClean="0"/>
              <a:t>visando </a:t>
            </a:r>
            <a:r>
              <a:rPr lang="pt-BR" dirty="0"/>
              <a:t>a sua adequação à </a:t>
            </a:r>
            <a:r>
              <a:rPr lang="pt-BR" dirty="0" smtClean="0"/>
              <a:t>passagem </a:t>
            </a:r>
            <a:r>
              <a:rPr lang="pt-BR" dirty="0"/>
              <a:t>do tempo. </a:t>
            </a:r>
            <a:endParaRPr lang="pt-BR" dirty="0" smtClean="0"/>
          </a:p>
          <a:p>
            <a:pPr lvl="1" algn="just"/>
            <a:r>
              <a:rPr lang="pt-BR" dirty="0" smtClean="0"/>
              <a:t>Na América Latina</a:t>
            </a:r>
            <a:r>
              <a:rPr lang="pt-BR" dirty="0"/>
              <a:t>, a Colômbia foi pioneira </a:t>
            </a:r>
            <a:r>
              <a:rPr lang="pt-BR" dirty="0" smtClean="0"/>
              <a:t>ao </a:t>
            </a:r>
            <a:r>
              <a:rPr lang="pt-BR" dirty="0"/>
              <a:t>estabelecer, em 1888, um </a:t>
            </a:r>
            <a:r>
              <a:rPr lang="pt-BR" dirty="0" smtClean="0"/>
              <a:t>Código </a:t>
            </a:r>
            <a:r>
              <a:rPr lang="pt-BR" dirty="0"/>
              <a:t>que franqueou o acesso </a:t>
            </a:r>
            <a:r>
              <a:rPr lang="pt-BR" dirty="0" smtClean="0"/>
              <a:t>a </a:t>
            </a:r>
            <a:r>
              <a:rPr lang="pt-BR" dirty="0"/>
              <a:t>documentos de Governo. </a:t>
            </a:r>
            <a:endParaRPr lang="pt-BR" dirty="0" smtClean="0"/>
          </a:p>
          <a:p>
            <a:pPr lvl="1" algn="just"/>
            <a:r>
              <a:rPr lang="pt-BR" dirty="0" smtClean="0"/>
              <a:t>Já </a:t>
            </a:r>
            <a:r>
              <a:rPr lang="pt-BR" dirty="0"/>
              <a:t>a </a:t>
            </a:r>
            <a:r>
              <a:rPr lang="pt-BR" dirty="0" smtClean="0"/>
              <a:t>legislação </a:t>
            </a:r>
            <a:r>
              <a:rPr lang="pt-BR" dirty="0"/>
              <a:t>do México, de 2002, </a:t>
            </a:r>
            <a:r>
              <a:rPr lang="pt-BR" dirty="0" smtClean="0"/>
              <a:t>é </a:t>
            </a:r>
            <a:r>
              <a:rPr lang="pt-BR" dirty="0"/>
              <a:t>considerada uma referência, </a:t>
            </a:r>
            <a:r>
              <a:rPr lang="pt-BR" dirty="0" smtClean="0"/>
              <a:t>tendo </a:t>
            </a:r>
            <a:r>
              <a:rPr lang="pt-BR" dirty="0"/>
              <a:t>previsto a instauração de </a:t>
            </a:r>
            <a:r>
              <a:rPr lang="pt-BR" dirty="0" smtClean="0"/>
              <a:t>sistemas </a:t>
            </a:r>
            <a:r>
              <a:rPr lang="pt-BR" dirty="0"/>
              <a:t>rápidos de acesso, a </a:t>
            </a:r>
            <a:r>
              <a:rPr lang="pt-BR" dirty="0" smtClean="0"/>
              <a:t>serem </a:t>
            </a:r>
            <a:r>
              <a:rPr lang="pt-BR" dirty="0"/>
              <a:t>supervisionados por órgão </a:t>
            </a:r>
            <a:r>
              <a:rPr lang="pt-BR" dirty="0" smtClean="0"/>
              <a:t>independente.</a:t>
            </a:r>
          </a:p>
          <a:p>
            <a:pPr lvl="1" algn="just"/>
            <a:r>
              <a:rPr lang="pt-BR" dirty="0" smtClean="0"/>
              <a:t>Chile</a:t>
            </a:r>
            <a:r>
              <a:rPr lang="pt-BR" dirty="0"/>
              <a:t>, Uruguai, </a:t>
            </a:r>
            <a:r>
              <a:rPr lang="pt-BR" dirty="0" smtClean="0"/>
              <a:t>entre </a:t>
            </a:r>
            <a:r>
              <a:rPr lang="pt-BR" dirty="0"/>
              <a:t>outros, também aprovaram </a:t>
            </a:r>
            <a:r>
              <a:rPr lang="pt-BR" dirty="0" smtClean="0"/>
              <a:t>leis </a:t>
            </a:r>
            <a:r>
              <a:rPr lang="pt-BR" dirty="0"/>
              <a:t>de acesso à informação.</a:t>
            </a:r>
          </a:p>
        </p:txBody>
      </p:sp>
    </p:spTree>
    <p:extLst>
      <p:ext uri="{BB962C8B-B14F-4D97-AF65-F5344CB8AC3E}">
        <p14:creationId xmlns="" xmlns:p14="http://schemas.microsoft.com/office/powerpoint/2010/main" val="2474755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p:txBody>
          <a:bodyPr/>
          <a:lstStyle/>
          <a:p>
            <a:r>
              <a:rPr lang="pt-BR" dirty="0" smtClean="0"/>
              <a:t>Sites interessantes</a:t>
            </a:r>
            <a:endParaRPr lang="pt-BR" dirty="0"/>
          </a:p>
        </p:txBody>
      </p:sp>
    </p:spTree>
    <p:extLst>
      <p:ext uri="{BB962C8B-B14F-4D97-AF65-F5344CB8AC3E}">
        <p14:creationId xmlns="" xmlns:p14="http://schemas.microsoft.com/office/powerpoint/2010/main" val="1736089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fontScale="92500" lnSpcReduction="20000"/>
          </a:bodyPr>
          <a:lstStyle/>
          <a:p>
            <a:r>
              <a:rPr lang="pt-BR" b="1" dirty="0" smtClean="0"/>
              <a:t>Sites úteis Município de São Paulo:</a:t>
            </a:r>
          </a:p>
          <a:p>
            <a:pPr lvl="1"/>
            <a:r>
              <a:rPr lang="pt-BR" dirty="0" smtClean="0"/>
              <a:t>transparencia.prefeitura.sp.gov.br/</a:t>
            </a:r>
          </a:p>
          <a:p>
            <a:pPr lvl="1"/>
            <a:r>
              <a:rPr lang="pt-BR" dirty="0" smtClean="0"/>
              <a:t>esic.prefeitura.sp.gov.br/</a:t>
            </a:r>
            <a:endParaRPr lang="pt-BR" sz="2100" dirty="0"/>
          </a:p>
          <a:p>
            <a:pPr lvl="1"/>
            <a:r>
              <a:rPr lang="pt-BR" sz="2100" dirty="0"/>
              <a:t>planejasampa.prefeitura.sp.gov.br</a:t>
            </a:r>
            <a:r>
              <a:rPr lang="pt-BR" sz="2100" dirty="0" smtClean="0"/>
              <a:t>/ (Programa de Metas</a:t>
            </a:r>
            <a:r>
              <a:rPr lang="pt-BR" sz="2100" dirty="0"/>
              <a:t> </a:t>
            </a:r>
            <a:r>
              <a:rPr lang="pt-BR" sz="2100" dirty="0" smtClean="0"/>
              <a:t>e Orçamento Cidadão)</a:t>
            </a:r>
            <a:endParaRPr lang="pt-BR" sz="2100" dirty="0"/>
          </a:p>
          <a:p>
            <a:pPr lvl="1"/>
            <a:r>
              <a:rPr lang="pt-BR" dirty="0" smtClean="0"/>
              <a:t>devcolab.each.usp.br/do</a:t>
            </a:r>
            <a:r>
              <a:rPr lang="pt-BR" dirty="0"/>
              <a:t>/</a:t>
            </a:r>
            <a:endParaRPr lang="pt-BR" dirty="0" smtClean="0"/>
          </a:p>
          <a:p>
            <a:pPr marL="114300" indent="0">
              <a:buNone/>
            </a:pPr>
            <a:endParaRPr lang="pt-BR" dirty="0" smtClean="0"/>
          </a:p>
          <a:p>
            <a:r>
              <a:rPr lang="pt-BR" b="1" dirty="0" smtClean="0"/>
              <a:t>Sites úteis Estado de São Paulo</a:t>
            </a:r>
          </a:p>
          <a:p>
            <a:pPr lvl="1"/>
            <a:r>
              <a:rPr lang="pt-BR" dirty="0" smtClean="0"/>
              <a:t>sic.sp.gov.br/</a:t>
            </a:r>
          </a:p>
          <a:p>
            <a:pPr lvl="1"/>
            <a:r>
              <a:rPr lang="pt-BR" dirty="0" smtClean="0"/>
              <a:t>tce.sp.gov.br/acesso-a-</a:t>
            </a:r>
            <a:r>
              <a:rPr lang="pt-BR" dirty="0" err="1" smtClean="0"/>
              <a:t>informacao</a:t>
            </a:r>
            <a:endParaRPr lang="pt-BR" dirty="0" smtClean="0"/>
          </a:p>
          <a:p>
            <a:pPr lvl="1"/>
            <a:r>
              <a:rPr lang="pt-BR" dirty="0" smtClean="0"/>
              <a:t>desenvolvesp.com.br/</a:t>
            </a:r>
            <a:r>
              <a:rPr lang="pt-BR" dirty="0" err="1" smtClean="0"/>
              <a:t>transparencia.php</a:t>
            </a:r>
            <a:r>
              <a:rPr lang="pt-BR" dirty="0" smtClean="0"/>
              <a:t>/sobre</a:t>
            </a:r>
          </a:p>
          <a:p>
            <a:pPr marL="411480" lvl="1" indent="0">
              <a:buNone/>
            </a:pPr>
            <a:endParaRPr lang="pt-BR" dirty="0" smtClean="0"/>
          </a:p>
          <a:p>
            <a:r>
              <a:rPr lang="pt-BR" b="1" dirty="0" smtClean="0"/>
              <a:t>Sites úteis Governo Federal:</a:t>
            </a:r>
          </a:p>
          <a:p>
            <a:pPr lvl="1"/>
            <a:r>
              <a:rPr lang="pt-BR" dirty="0" smtClean="0"/>
              <a:t>transparencia.gov.br </a:t>
            </a:r>
            <a:endParaRPr lang="pt-BR" dirty="0"/>
          </a:p>
          <a:p>
            <a:pPr lvl="1"/>
            <a:r>
              <a:rPr lang="pt-BR" dirty="0" smtClean="0"/>
              <a:t>acessoainformacao.gov.br/</a:t>
            </a:r>
          </a:p>
          <a:p>
            <a:endParaRPr lang="pt-BR" dirty="0" smtClean="0"/>
          </a:p>
          <a:p>
            <a:endParaRPr lang="pt-BR" dirty="0"/>
          </a:p>
        </p:txBody>
      </p:sp>
    </p:spTree>
    <p:extLst>
      <p:ext uri="{BB962C8B-B14F-4D97-AF65-F5344CB8AC3E}">
        <p14:creationId xmlns="" xmlns:p14="http://schemas.microsoft.com/office/powerpoint/2010/main" val="615792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Para saber mais...</a:t>
            </a:r>
            <a:endParaRPr lang="pt-BR" dirty="0"/>
          </a:p>
        </p:txBody>
      </p:sp>
      <p:sp>
        <p:nvSpPr>
          <p:cNvPr id="3" name="Espaço Reservado para Conteúdo 2"/>
          <p:cNvSpPr>
            <a:spLocks noGrp="1"/>
          </p:cNvSpPr>
          <p:nvPr>
            <p:ph idx="1"/>
          </p:nvPr>
        </p:nvSpPr>
        <p:spPr/>
        <p:txBody>
          <a:bodyPr/>
          <a:lstStyle/>
          <a:p>
            <a:r>
              <a:rPr lang="pt-BR" dirty="0" smtClean="0">
                <a:hlinkClick r:id="rId2"/>
              </a:rPr>
              <a:t>http://www.acessoainformacao.gov.br/perguntas-frequentes-2/aspectos-gerais-da-lei</a:t>
            </a:r>
            <a:endParaRPr lang="pt-BR" dirty="0" smtClean="0"/>
          </a:p>
          <a:p>
            <a:r>
              <a:rPr lang="pt-BR" dirty="0" smtClean="0">
                <a:hlinkClick r:id="rId3"/>
              </a:rPr>
              <a:t>http://artigo19.org/doc/entenda_a_lei_final_web.pdf</a:t>
            </a:r>
            <a:endParaRPr lang="pt-BR" dirty="0" smtClean="0"/>
          </a:p>
          <a:p>
            <a:pPr>
              <a:buNone/>
            </a:pPr>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Obrigado!</a:t>
            </a:r>
            <a:endParaRPr lang="pt-BR" dirty="0"/>
          </a:p>
        </p:txBody>
      </p:sp>
      <p:sp>
        <p:nvSpPr>
          <p:cNvPr id="3" name="Espaço Reservado para Texto 2"/>
          <p:cNvSpPr>
            <a:spLocks noGrp="1"/>
          </p:cNvSpPr>
          <p:nvPr>
            <p:ph type="body" idx="1"/>
          </p:nvPr>
        </p:nvSpPr>
        <p:spPr/>
        <p:txBody>
          <a:bodyPr>
            <a:noAutofit/>
          </a:bodyPr>
          <a:lstStyle/>
          <a:p>
            <a:endParaRPr lang="pt-BR" sz="1400" dirty="0" smtClean="0"/>
          </a:p>
          <a:p>
            <a:r>
              <a:rPr lang="pt-BR" sz="3200" dirty="0" smtClean="0"/>
              <a:t>Escola de Governo de São Paulo</a:t>
            </a:r>
          </a:p>
          <a:p>
            <a:r>
              <a:rPr lang="pt-BR" sz="1400" dirty="0" smtClean="0">
                <a:hlinkClick r:id="rId2"/>
              </a:rPr>
              <a:t>www.escoladegoverno.org.br/</a:t>
            </a:r>
            <a:endParaRPr lang="pt-BR" sz="3200" dirty="0" smtClean="0"/>
          </a:p>
          <a:p>
            <a:endParaRPr lang="pt-BR" dirty="0" smtClean="0"/>
          </a:p>
          <a:p>
            <a:r>
              <a:rPr lang="pt-BR" dirty="0" smtClean="0"/>
              <a:t>americo.sampaio@escoladegoverno.org.br</a:t>
            </a:r>
            <a:endParaRPr lang="pt-BR" dirty="0"/>
          </a:p>
        </p:txBody>
      </p:sp>
    </p:spTree>
    <p:extLst>
      <p:ext uri="{BB962C8B-B14F-4D97-AF65-F5344CB8AC3E}">
        <p14:creationId xmlns="" xmlns:p14="http://schemas.microsoft.com/office/powerpoint/2010/main" val="126633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lstStyle/>
          <a:p>
            <a:pPr marL="114300" indent="0" algn="just">
              <a:buNone/>
            </a:pPr>
            <a:endParaRPr lang="pt-BR" dirty="0" smtClean="0"/>
          </a:p>
          <a:p>
            <a:pPr marL="114300" indent="0" algn="just">
              <a:buNone/>
            </a:pPr>
            <a:endParaRPr lang="pt-BR" dirty="0"/>
          </a:p>
          <a:p>
            <a:pPr marL="114300" indent="0" algn="r">
              <a:buNone/>
            </a:pPr>
            <a:r>
              <a:rPr lang="pt-BR" b="1" dirty="0" smtClean="0"/>
              <a:t>Artigo 19: Declaração Universal dos Direitos Humanos (1948)</a:t>
            </a:r>
          </a:p>
          <a:p>
            <a:pPr marL="114300" indent="0" algn="r">
              <a:buNone/>
            </a:pPr>
            <a:endParaRPr lang="pt-BR" b="1" dirty="0" smtClean="0"/>
          </a:p>
          <a:p>
            <a:pPr marL="114300" indent="0" algn="r">
              <a:buNone/>
            </a:pPr>
            <a:r>
              <a:rPr lang="pt-BR" i="1" dirty="0" smtClean="0"/>
              <a:t>“</a:t>
            </a:r>
            <a:r>
              <a:rPr lang="pt-BR" i="1" dirty="0"/>
              <a:t>Todo ser humano tem direito à liberdade </a:t>
            </a:r>
            <a:r>
              <a:rPr lang="pt-BR" i="1" dirty="0" smtClean="0"/>
              <a:t>de </a:t>
            </a:r>
            <a:r>
              <a:rPr lang="pt-BR" i="1" dirty="0"/>
              <a:t>opinião e expressão; este direito </a:t>
            </a:r>
            <a:r>
              <a:rPr lang="pt-BR" i="1" dirty="0" smtClean="0"/>
              <a:t>inclui </a:t>
            </a:r>
            <a:r>
              <a:rPr lang="pt-BR" i="1" dirty="0"/>
              <a:t>a liberdade de, sem interferência, </a:t>
            </a:r>
            <a:r>
              <a:rPr lang="pt-BR" i="1" dirty="0" smtClean="0"/>
              <a:t>ter </a:t>
            </a:r>
            <a:r>
              <a:rPr lang="pt-BR" i="1" dirty="0"/>
              <a:t>opiniões e de procurar, receber e </a:t>
            </a:r>
            <a:r>
              <a:rPr lang="pt-BR" i="1" dirty="0" smtClean="0"/>
              <a:t>transmitir </a:t>
            </a:r>
            <a:r>
              <a:rPr lang="pt-BR" i="1" dirty="0"/>
              <a:t>informações e </a:t>
            </a:r>
            <a:r>
              <a:rPr lang="pt-BR" i="1" dirty="0" err="1"/>
              <a:t>idéias</a:t>
            </a:r>
            <a:r>
              <a:rPr lang="pt-BR" i="1" dirty="0"/>
              <a:t> por </a:t>
            </a:r>
            <a:r>
              <a:rPr lang="pt-BR" i="1" dirty="0" smtClean="0"/>
              <a:t>quaisquer </a:t>
            </a:r>
            <a:r>
              <a:rPr lang="pt-BR" i="1" dirty="0"/>
              <a:t>meios e independentemente </a:t>
            </a:r>
            <a:r>
              <a:rPr lang="pt-BR" i="1" dirty="0" smtClean="0"/>
              <a:t>de </a:t>
            </a:r>
            <a:r>
              <a:rPr lang="pt-BR" i="1" dirty="0"/>
              <a:t>fronteiras”.</a:t>
            </a:r>
          </a:p>
        </p:txBody>
      </p:sp>
    </p:spTree>
    <p:extLst>
      <p:ext uri="{BB962C8B-B14F-4D97-AF65-F5344CB8AC3E}">
        <p14:creationId xmlns="" xmlns:p14="http://schemas.microsoft.com/office/powerpoint/2010/main" val="303107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 de Acesso à Informação</a:t>
            </a:r>
            <a:endParaRPr lang="pt-BR" dirty="0"/>
          </a:p>
        </p:txBody>
      </p:sp>
      <p:sp>
        <p:nvSpPr>
          <p:cNvPr id="3" name="Espaço Reservado para Conteúdo 2"/>
          <p:cNvSpPr>
            <a:spLocks noGrp="1"/>
          </p:cNvSpPr>
          <p:nvPr>
            <p:ph idx="1"/>
          </p:nvPr>
        </p:nvSpPr>
        <p:spPr/>
        <p:txBody>
          <a:bodyPr>
            <a:normAutofit/>
          </a:bodyPr>
          <a:lstStyle/>
          <a:p>
            <a:pPr algn="just"/>
            <a:r>
              <a:rPr lang="pt-BR" sz="2000" b="1" dirty="0"/>
              <a:t>I</a:t>
            </a:r>
            <a:r>
              <a:rPr lang="pt-BR" sz="2000" b="1" dirty="0" smtClean="0"/>
              <a:t>nciso </a:t>
            </a:r>
            <a:r>
              <a:rPr lang="pt-BR" sz="2000" b="1" dirty="0"/>
              <a:t>XXXIII do art. </a:t>
            </a:r>
            <a:r>
              <a:rPr lang="pt-BR" sz="2000" b="1" dirty="0" smtClean="0"/>
              <a:t>5</a:t>
            </a:r>
            <a:r>
              <a:rPr lang="pt-BR" sz="2000" b="1" baseline="30000" dirty="0" smtClean="0"/>
              <a:t>º</a:t>
            </a:r>
            <a:r>
              <a:rPr lang="pt-BR" sz="2000" b="1" dirty="0" smtClean="0"/>
              <a:t> (Direitos e Garantias Fundamentais):</a:t>
            </a:r>
            <a:endParaRPr lang="pt-BR" sz="2000" b="1" dirty="0"/>
          </a:p>
          <a:p>
            <a:pPr lvl="1" algn="just"/>
            <a:r>
              <a:rPr lang="pt-BR" dirty="0"/>
              <a:t>T</a:t>
            </a:r>
            <a:r>
              <a:rPr lang="pt-BR" dirty="0" smtClean="0"/>
              <a:t>odos </a:t>
            </a:r>
            <a:r>
              <a:rPr lang="pt-BR" dirty="0"/>
              <a:t>têm direito a receber dos órgãos públicos informações de seu interesse particular, ou de interesse coletivo ou geral, que serão prestadas no prazo da lei, sob pena de responsabilidade, ressalvadas aquelas cujo sigilo seja imprescindível à segurança da sociedade e do Estado</a:t>
            </a:r>
            <a:r>
              <a:rPr lang="pt-BR" dirty="0" smtClean="0"/>
              <a:t>;</a:t>
            </a:r>
          </a:p>
          <a:p>
            <a:pPr algn="just"/>
            <a:r>
              <a:rPr lang="pt-BR" sz="2000" b="1" dirty="0" smtClean="0"/>
              <a:t>Inciso </a:t>
            </a:r>
            <a:r>
              <a:rPr lang="pt-BR" sz="2000" b="1" dirty="0"/>
              <a:t>II do § 3</a:t>
            </a:r>
            <a:r>
              <a:rPr lang="pt-BR" sz="2000" b="1" u="sng" baseline="30000" dirty="0"/>
              <a:t>o</a:t>
            </a:r>
            <a:r>
              <a:rPr lang="pt-BR" sz="2000" b="1" dirty="0"/>
              <a:t> do art. 37 </a:t>
            </a:r>
            <a:r>
              <a:rPr lang="pt-BR" sz="2000" b="1" dirty="0" smtClean="0"/>
              <a:t>(Princípios da Administração Públicas):</a:t>
            </a:r>
          </a:p>
          <a:p>
            <a:pPr lvl="1" algn="just"/>
            <a:r>
              <a:rPr lang="pt-BR" dirty="0" smtClean="0"/>
              <a:t>O </a:t>
            </a:r>
            <a:r>
              <a:rPr lang="pt-BR" dirty="0"/>
              <a:t>acesso dos usuários a registros administrativos e a informações sobre atos de governo, observado o disposto no art. 5º, X e XXXIII</a:t>
            </a:r>
            <a:r>
              <a:rPr lang="pt-BR" dirty="0" smtClean="0"/>
              <a:t>;</a:t>
            </a:r>
          </a:p>
          <a:p>
            <a:pPr algn="just"/>
            <a:r>
              <a:rPr lang="pt-BR" sz="2000" b="1" dirty="0"/>
              <a:t>§ 2º do art. 216 da Constituição </a:t>
            </a:r>
            <a:r>
              <a:rPr lang="pt-BR" sz="2000" b="1" dirty="0" smtClean="0"/>
              <a:t>Federal</a:t>
            </a:r>
            <a:r>
              <a:rPr lang="pt-BR" sz="2000" b="1" dirty="0"/>
              <a:t> </a:t>
            </a:r>
            <a:r>
              <a:rPr lang="pt-BR" sz="2000" b="1" dirty="0" smtClean="0"/>
              <a:t>(Ordem Social):</a:t>
            </a:r>
          </a:p>
          <a:p>
            <a:pPr lvl="1" algn="just"/>
            <a:r>
              <a:rPr lang="pt-BR" dirty="0"/>
              <a:t>§ 2º - Cabem à administração pública, na forma da lei, a gestão da documentação governamental e as providências para franquear sua consulta a quantos dela necessitem.</a:t>
            </a:r>
            <a:endParaRPr lang="pt-BR" dirty="0" smtClean="0"/>
          </a:p>
          <a:p>
            <a:pPr algn="just"/>
            <a:endParaRPr lang="pt-BR" dirty="0" smtClean="0"/>
          </a:p>
        </p:txBody>
      </p:sp>
    </p:spTree>
    <p:extLst>
      <p:ext uri="{BB962C8B-B14F-4D97-AF65-F5344CB8AC3E}">
        <p14:creationId xmlns="" xmlns:p14="http://schemas.microsoft.com/office/powerpoint/2010/main" val="4081387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normAutofit fontScale="92500" lnSpcReduction="10000"/>
          </a:bodyPr>
          <a:lstStyle/>
          <a:p>
            <a:pPr algn="just"/>
            <a:r>
              <a:rPr lang="pt-BR" b="1" dirty="0" smtClean="0"/>
              <a:t>Lei </a:t>
            </a:r>
            <a:r>
              <a:rPr lang="pt-BR" b="1" dirty="0"/>
              <a:t>12.527 de 18 de novembro de </a:t>
            </a:r>
            <a:r>
              <a:rPr lang="pt-BR" b="1" dirty="0" smtClean="0"/>
              <a:t>2011: </a:t>
            </a:r>
            <a:r>
              <a:rPr lang="pt-BR" b="1" dirty="0"/>
              <a:t>a Lei de Acesso à </a:t>
            </a:r>
            <a:r>
              <a:rPr lang="pt-BR" b="1" dirty="0" smtClean="0"/>
              <a:t>Informação</a:t>
            </a:r>
          </a:p>
          <a:p>
            <a:pPr lvl="1" algn="just"/>
            <a:r>
              <a:rPr lang="pt-BR" dirty="0"/>
              <a:t>A informação sob a guarda do Estado </a:t>
            </a:r>
            <a:r>
              <a:rPr lang="pt-BR" dirty="0" smtClean="0"/>
              <a:t>é </a:t>
            </a:r>
            <a:r>
              <a:rPr lang="pt-BR" dirty="0"/>
              <a:t>sempre pública, devendo o acesso </a:t>
            </a:r>
            <a:r>
              <a:rPr lang="pt-BR" dirty="0" smtClean="0"/>
              <a:t>a </a:t>
            </a:r>
            <a:r>
              <a:rPr lang="pt-BR" dirty="0"/>
              <a:t>ela ser restringido apenas em </a:t>
            </a:r>
            <a:r>
              <a:rPr lang="pt-BR" dirty="0" smtClean="0"/>
              <a:t>casos </a:t>
            </a:r>
            <a:r>
              <a:rPr lang="pt-BR" dirty="0"/>
              <a:t>específicos. Isto significa que </a:t>
            </a:r>
            <a:r>
              <a:rPr lang="pt-BR" dirty="0" smtClean="0"/>
              <a:t>a </a:t>
            </a:r>
            <a:r>
              <a:rPr lang="pt-BR" dirty="0"/>
              <a:t>informação produzida, guardada, </a:t>
            </a:r>
            <a:r>
              <a:rPr lang="pt-BR" dirty="0" smtClean="0"/>
              <a:t>organizada </a:t>
            </a:r>
            <a:r>
              <a:rPr lang="pt-BR" dirty="0"/>
              <a:t>e gerenciada pelo Estado </a:t>
            </a:r>
            <a:r>
              <a:rPr lang="pt-BR" dirty="0" smtClean="0"/>
              <a:t>em </a:t>
            </a:r>
            <a:r>
              <a:rPr lang="pt-BR" dirty="0"/>
              <a:t>nome da sociedade é um bem </a:t>
            </a:r>
            <a:r>
              <a:rPr lang="pt-BR" dirty="0" smtClean="0"/>
              <a:t>público.</a:t>
            </a:r>
          </a:p>
          <a:p>
            <a:pPr lvl="1" algn="just"/>
            <a:r>
              <a:rPr lang="pt-BR" dirty="0" smtClean="0"/>
              <a:t>O </a:t>
            </a:r>
            <a:r>
              <a:rPr lang="pt-BR" dirty="0"/>
              <a:t>acesso a estes dados – que </a:t>
            </a:r>
            <a:r>
              <a:rPr lang="pt-BR" dirty="0" smtClean="0"/>
              <a:t>compõem </a:t>
            </a:r>
            <a:r>
              <a:rPr lang="pt-BR" dirty="0"/>
              <a:t>documentos, arquivos, </a:t>
            </a:r>
            <a:r>
              <a:rPr lang="pt-BR" dirty="0" smtClean="0"/>
              <a:t>estatísticas </a:t>
            </a:r>
            <a:r>
              <a:rPr lang="pt-BR" dirty="0"/>
              <a:t>– constitui-se em um dos </a:t>
            </a:r>
            <a:r>
              <a:rPr lang="pt-BR" dirty="0" smtClean="0"/>
              <a:t>fundamentos </a:t>
            </a:r>
            <a:r>
              <a:rPr lang="pt-BR" dirty="0"/>
              <a:t>para a consolidação da </a:t>
            </a:r>
            <a:r>
              <a:rPr lang="pt-BR" dirty="0" smtClean="0"/>
              <a:t>democracia</a:t>
            </a:r>
            <a:r>
              <a:rPr lang="pt-BR" dirty="0"/>
              <a:t>, ao fortalecer a capacidade </a:t>
            </a:r>
            <a:r>
              <a:rPr lang="pt-BR" dirty="0" smtClean="0"/>
              <a:t>dos </a:t>
            </a:r>
            <a:r>
              <a:rPr lang="pt-BR" dirty="0"/>
              <a:t>indivíduos de participar de modo </a:t>
            </a:r>
            <a:r>
              <a:rPr lang="pt-BR" dirty="0" smtClean="0"/>
              <a:t>efetivo </a:t>
            </a:r>
            <a:r>
              <a:rPr lang="pt-BR" dirty="0"/>
              <a:t>da tomada de decisões que os </a:t>
            </a:r>
            <a:r>
              <a:rPr lang="pt-BR" dirty="0" smtClean="0"/>
              <a:t>afeta</a:t>
            </a:r>
            <a:r>
              <a:rPr lang="pt-BR" dirty="0"/>
              <a:t>. </a:t>
            </a:r>
            <a:endParaRPr lang="pt-BR" dirty="0" smtClean="0"/>
          </a:p>
          <a:p>
            <a:pPr lvl="1" algn="just"/>
            <a:r>
              <a:rPr lang="pt-BR" dirty="0" smtClean="0"/>
              <a:t>O </a:t>
            </a:r>
            <a:r>
              <a:rPr lang="pt-BR" dirty="0"/>
              <a:t>cidadão bem informado tem </a:t>
            </a:r>
            <a:r>
              <a:rPr lang="pt-BR" dirty="0" smtClean="0"/>
              <a:t>melhores </a:t>
            </a:r>
            <a:r>
              <a:rPr lang="pt-BR" dirty="0"/>
              <a:t>condições de conhecer e </a:t>
            </a:r>
            <a:r>
              <a:rPr lang="pt-BR" dirty="0" smtClean="0"/>
              <a:t>acessar </a:t>
            </a:r>
            <a:r>
              <a:rPr lang="pt-BR" dirty="0"/>
              <a:t>outros direitos essenciais, </a:t>
            </a:r>
            <a:r>
              <a:rPr lang="pt-BR" dirty="0" smtClean="0"/>
              <a:t>como </a:t>
            </a:r>
            <a:r>
              <a:rPr lang="pt-BR" dirty="0"/>
              <a:t>saúde, educação e benefícios </a:t>
            </a:r>
            <a:r>
              <a:rPr lang="pt-BR" dirty="0" smtClean="0"/>
              <a:t>sociais</a:t>
            </a:r>
            <a:r>
              <a:rPr lang="pt-BR" dirty="0"/>
              <a:t>. Por este e por outros motivos, o </a:t>
            </a:r>
            <a:r>
              <a:rPr lang="pt-BR" dirty="0" smtClean="0"/>
              <a:t>acesso </a:t>
            </a:r>
            <a:r>
              <a:rPr lang="pt-BR" dirty="0"/>
              <a:t>à informação pública tem sido, </a:t>
            </a:r>
            <a:r>
              <a:rPr lang="pt-BR" dirty="0" smtClean="0"/>
              <a:t>cada </a:t>
            </a:r>
            <a:r>
              <a:rPr lang="pt-BR" dirty="0"/>
              <a:t>vez mais, reconhecido como um </a:t>
            </a:r>
            <a:r>
              <a:rPr lang="pt-BR" dirty="0" smtClean="0"/>
              <a:t>direito </a:t>
            </a:r>
            <a:r>
              <a:rPr lang="pt-BR" dirty="0"/>
              <a:t>em várias partes do mundo. </a:t>
            </a:r>
            <a:r>
              <a:rPr lang="pt-BR" dirty="0" smtClean="0"/>
              <a:t>Cerca </a:t>
            </a:r>
            <a:r>
              <a:rPr lang="pt-BR" dirty="0"/>
              <a:t>de 90 países possuem leis que o </a:t>
            </a:r>
            <a:r>
              <a:rPr lang="pt-BR" dirty="0" smtClean="0"/>
              <a:t>regulamentam</a:t>
            </a:r>
            <a:r>
              <a:rPr lang="pt-BR" dirty="0"/>
              <a:t>.</a:t>
            </a:r>
            <a:endParaRPr lang="pt-BR" dirty="0" smtClean="0"/>
          </a:p>
          <a:p>
            <a:pPr lvl="1" algn="just"/>
            <a:endParaRPr lang="pt-BR" b="1" dirty="0"/>
          </a:p>
        </p:txBody>
      </p:sp>
    </p:spTree>
    <p:extLst>
      <p:ext uri="{BB962C8B-B14F-4D97-AF65-F5344CB8AC3E}">
        <p14:creationId xmlns="" xmlns:p14="http://schemas.microsoft.com/office/powerpoint/2010/main" val="124618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a:xfrm>
            <a:off x="722313" y="3852863"/>
            <a:ext cx="6730007" cy="1633538"/>
          </a:xfrm>
        </p:spPr>
        <p:txBody>
          <a:bodyPr/>
          <a:lstStyle/>
          <a:p>
            <a:r>
              <a:rPr lang="pt-BR" dirty="0" smtClean="0"/>
              <a:t>Como ferramenta de Controle Social e Participação Cidadã</a:t>
            </a:r>
            <a:endParaRPr lang="pt-BR" dirty="0"/>
          </a:p>
        </p:txBody>
      </p:sp>
    </p:spTree>
    <p:extLst>
      <p:ext uri="{BB962C8B-B14F-4D97-AF65-F5344CB8AC3E}">
        <p14:creationId xmlns="" xmlns:p14="http://schemas.microsoft.com/office/powerpoint/2010/main" val="2299215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Mecanismos de Controle Social</a:t>
            </a:r>
            <a:endParaRPr lang="pt-BR" dirty="0"/>
          </a:p>
        </p:txBody>
      </p:sp>
      <p:sp>
        <p:nvSpPr>
          <p:cNvPr id="3" name="Espaço Reservado para Conteúdo 2"/>
          <p:cNvSpPr>
            <a:spLocks noGrp="1"/>
          </p:cNvSpPr>
          <p:nvPr>
            <p:ph sz="quarter" idx="1"/>
          </p:nvPr>
        </p:nvSpPr>
        <p:spPr>
          <a:xfrm>
            <a:off x="301752" y="1527048"/>
            <a:ext cx="8503920" cy="4854280"/>
          </a:xfrm>
        </p:spPr>
        <p:txBody>
          <a:bodyPr numCol="2">
            <a:normAutofit lnSpcReduction="10000"/>
          </a:bodyPr>
          <a:lstStyle/>
          <a:p>
            <a:endParaRPr lang="pt-BR" sz="2000" dirty="0" smtClean="0"/>
          </a:p>
          <a:p>
            <a:r>
              <a:rPr lang="pt-BR" sz="2000" dirty="0" smtClean="0"/>
              <a:t>Conferências (Planos de PP)</a:t>
            </a:r>
          </a:p>
          <a:p>
            <a:r>
              <a:rPr lang="pt-BR" sz="2000" dirty="0" smtClean="0"/>
              <a:t>Conselhos de Políticas Públicas (deliberativo/consultivo)</a:t>
            </a:r>
          </a:p>
          <a:p>
            <a:r>
              <a:rPr lang="pt-BR" sz="2000" dirty="0" smtClean="0"/>
              <a:t>Conselhos Gestores (deliberativo/consultivo)</a:t>
            </a:r>
          </a:p>
          <a:p>
            <a:r>
              <a:rPr lang="pt-BR" sz="2000" dirty="0" smtClean="0"/>
              <a:t>Orçamentos Participativos</a:t>
            </a:r>
          </a:p>
          <a:p>
            <a:r>
              <a:rPr lang="pt-BR" sz="2000" b="1" u="sng" dirty="0" smtClean="0"/>
              <a:t>Lei de Acesso à Informação</a:t>
            </a:r>
          </a:p>
          <a:p>
            <a:r>
              <a:rPr lang="pt-BR" sz="2000" dirty="0" smtClean="0"/>
              <a:t>Audiências Públicas</a:t>
            </a:r>
          </a:p>
          <a:p>
            <a:r>
              <a:rPr lang="pt-BR" sz="2000" dirty="0" smtClean="0"/>
              <a:t>Campanhas</a:t>
            </a:r>
          </a:p>
          <a:p>
            <a:r>
              <a:rPr lang="pt-BR" sz="2000" dirty="0" smtClean="0"/>
              <a:t>Mobilização Social</a:t>
            </a:r>
          </a:p>
          <a:p>
            <a:r>
              <a:rPr lang="pt-BR" sz="2000" dirty="0" smtClean="0"/>
              <a:t>Plano de Metas</a:t>
            </a:r>
          </a:p>
          <a:p>
            <a:r>
              <a:rPr lang="pt-BR" sz="2000" dirty="0" smtClean="0"/>
              <a:t>Consultas Públicas</a:t>
            </a:r>
          </a:p>
          <a:p>
            <a:endParaRPr lang="pt-BR" sz="2000" dirty="0" smtClean="0"/>
          </a:p>
          <a:p>
            <a:endParaRPr lang="pt-BR" sz="2000" dirty="0" smtClean="0"/>
          </a:p>
          <a:p>
            <a:endParaRPr lang="pt-BR" sz="2000" dirty="0" smtClean="0"/>
          </a:p>
          <a:p>
            <a:r>
              <a:rPr lang="pt-BR" sz="2000" dirty="0" smtClean="0"/>
              <a:t>Plebiscito </a:t>
            </a:r>
            <a:r>
              <a:rPr lang="pt-BR" sz="1700" dirty="0" smtClean="0"/>
              <a:t>(CF: art.14; art.49)</a:t>
            </a:r>
            <a:endParaRPr lang="pt-BR" sz="2000" dirty="0" smtClean="0"/>
          </a:p>
          <a:p>
            <a:r>
              <a:rPr lang="pt-BR" sz="2000" dirty="0" smtClean="0"/>
              <a:t>Referendo </a:t>
            </a:r>
            <a:r>
              <a:rPr lang="pt-BR" sz="1700" dirty="0" smtClean="0"/>
              <a:t>(CF: art.14; art.49)</a:t>
            </a:r>
            <a:endParaRPr lang="pt-BR" sz="2000" dirty="0" smtClean="0"/>
          </a:p>
          <a:p>
            <a:r>
              <a:rPr lang="pt-BR" sz="2000" dirty="0" smtClean="0"/>
              <a:t>Lei de Iniciativa Popular</a:t>
            </a:r>
          </a:p>
          <a:p>
            <a:r>
              <a:rPr lang="pt-BR" sz="2000" dirty="0" smtClean="0"/>
              <a:t>Impeachment </a:t>
            </a:r>
            <a:r>
              <a:rPr lang="pt-BR" sz="1700" dirty="0" smtClean="0"/>
              <a:t>(poder legislativo)</a:t>
            </a:r>
            <a:endParaRPr lang="pt-BR" sz="2000" dirty="0" smtClean="0"/>
          </a:p>
          <a:p>
            <a:r>
              <a:rPr lang="pt-BR" sz="2000" dirty="0" smtClean="0"/>
              <a:t>Recall </a:t>
            </a:r>
            <a:r>
              <a:rPr lang="pt-BR" sz="1700" dirty="0" smtClean="0"/>
              <a:t>(população)</a:t>
            </a:r>
            <a:endParaRPr lang="pt-BR" sz="2000" dirty="0" smtClean="0"/>
          </a:p>
          <a:p>
            <a:r>
              <a:rPr lang="pt-BR" sz="2000" dirty="0" smtClean="0"/>
              <a:t>Instrumentos de Planejamento</a:t>
            </a:r>
          </a:p>
          <a:p>
            <a:r>
              <a:rPr lang="pt-BR" sz="2100" dirty="0"/>
              <a:t>Canais de Denúncia</a:t>
            </a:r>
          </a:p>
          <a:p>
            <a:r>
              <a:rPr lang="pt-BR" sz="2100" dirty="0" smtClean="0"/>
              <a:t>Ouvidorias (serviço)</a:t>
            </a:r>
            <a:endParaRPr lang="pt-BR" sz="2100" dirty="0"/>
          </a:p>
          <a:p>
            <a:r>
              <a:rPr lang="pt-BR" sz="2100" dirty="0" smtClean="0"/>
              <a:t>Corregedorias (</a:t>
            </a:r>
            <a:r>
              <a:rPr lang="pt-BR" sz="2100" dirty="0" err="1" smtClean="0"/>
              <a:t>adm</a:t>
            </a:r>
            <a:r>
              <a:rPr lang="pt-BR" sz="2100" dirty="0"/>
              <a:t>)</a:t>
            </a:r>
          </a:p>
          <a:p>
            <a:r>
              <a:rPr lang="pt-BR" sz="2100" dirty="0"/>
              <a:t>Ministério </a:t>
            </a:r>
            <a:r>
              <a:rPr lang="pt-BR" sz="2100" dirty="0" smtClean="0"/>
              <a:t>Público</a:t>
            </a:r>
          </a:p>
          <a:p>
            <a:r>
              <a:rPr lang="pt-BR" sz="2100" dirty="0" smtClean="0"/>
              <a:t>Fóruns Temáticos</a:t>
            </a:r>
            <a:endParaRPr lang="pt-BR" dirty="0" smtClean="0"/>
          </a:p>
        </p:txBody>
      </p:sp>
      <p:sp>
        <p:nvSpPr>
          <p:cNvPr id="4" name="CaixaDeTexto 3"/>
          <p:cNvSpPr txBox="1"/>
          <p:nvPr/>
        </p:nvSpPr>
        <p:spPr>
          <a:xfrm>
            <a:off x="2051720" y="1340768"/>
            <a:ext cx="4824536" cy="369332"/>
          </a:xfrm>
          <a:prstGeom prst="rect">
            <a:avLst/>
          </a:prstGeom>
          <a:noFill/>
        </p:spPr>
        <p:txBody>
          <a:bodyPr wrap="square" rtlCol="0">
            <a:spAutoFit/>
          </a:bodyPr>
          <a:lstStyle/>
          <a:p>
            <a:pPr>
              <a:buNone/>
            </a:pPr>
            <a:r>
              <a:rPr lang="pt-BR" b="1" dirty="0" smtClean="0"/>
              <a:t>Como o Controle Social pode ser exercido: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Lei de Acesso à Informação</a:t>
            </a:r>
            <a:endParaRPr lang="pt-BR" dirty="0"/>
          </a:p>
        </p:txBody>
      </p:sp>
      <p:sp>
        <p:nvSpPr>
          <p:cNvPr id="5" name="Espaço Reservado para Texto 4"/>
          <p:cNvSpPr>
            <a:spLocks noGrp="1"/>
          </p:cNvSpPr>
          <p:nvPr>
            <p:ph type="body" idx="1"/>
          </p:nvPr>
        </p:nvSpPr>
        <p:spPr/>
        <p:txBody>
          <a:bodyPr/>
          <a:lstStyle/>
          <a:p>
            <a:r>
              <a:rPr lang="pt-BR" dirty="0" smtClean="0"/>
              <a:t>Como funciona?</a:t>
            </a:r>
            <a:endParaRPr lang="pt-BR" dirty="0"/>
          </a:p>
        </p:txBody>
      </p:sp>
    </p:spTree>
    <p:extLst>
      <p:ext uri="{BB962C8B-B14F-4D97-AF65-F5344CB8AC3E}">
        <p14:creationId xmlns="" xmlns:p14="http://schemas.microsoft.com/office/powerpoint/2010/main" val="2299215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Lei de Acesso à Informação</a:t>
            </a:r>
          </a:p>
        </p:txBody>
      </p:sp>
      <p:sp>
        <p:nvSpPr>
          <p:cNvPr id="3" name="Espaço Reservado para Conteúdo 2"/>
          <p:cNvSpPr>
            <a:spLocks noGrp="1"/>
          </p:cNvSpPr>
          <p:nvPr>
            <p:ph idx="1"/>
          </p:nvPr>
        </p:nvSpPr>
        <p:spPr/>
        <p:txBody>
          <a:bodyPr/>
          <a:lstStyle/>
          <a:p>
            <a:pPr algn="just"/>
            <a:r>
              <a:rPr lang="pt-BR" b="1" dirty="0" smtClean="0"/>
              <a:t>Quais os ganhos da Lei de Acesso à Informação?</a:t>
            </a:r>
          </a:p>
          <a:p>
            <a:pPr lvl="1" algn="just"/>
            <a:r>
              <a:rPr lang="pt-BR" dirty="0" smtClean="0"/>
              <a:t>Consolida </a:t>
            </a:r>
            <a:r>
              <a:rPr lang="pt-BR" dirty="0"/>
              <a:t>e define o marco </a:t>
            </a:r>
            <a:r>
              <a:rPr lang="pt-BR" dirty="0" smtClean="0"/>
              <a:t>regulatório </a:t>
            </a:r>
            <a:r>
              <a:rPr lang="pt-BR" dirty="0"/>
              <a:t>sobre o acesso à informação </a:t>
            </a:r>
            <a:r>
              <a:rPr lang="pt-BR" dirty="0" smtClean="0"/>
              <a:t>pública </a:t>
            </a:r>
            <a:r>
              <a:rPr lang="pt-BR" dirty="0"/>
              <a:t>sob a guarda do </a:t>
            </a:r>
            <a:r>
              <a:rPr lang="pt-BR" dirty="0" smtClean="0"/>
              <a:t>Estado; </a:t>
            </a:r>
          </a:p>
          <a:p>
            <a:pPr lvl="1" algn="just"/>
            <a:r>
              <a:rPr lang="pt-BR" dirty="0" smtClean="0"/>
              <a:t>Estabelece </a:t>
            </a:r>
            <a:r>
              <a:rPr lang="pt-BR" dirty="0"/>
              <a:t>procedimentos </a:t>
            </a:r>
            <a:r>
              <a:rPr lang="pt-BR" dirty="0" smtClean="0"/>
              <a:t>para </a:t>
            </a:r>
            <a:r>
              <a:rPr lang="pt-BR" dirty="0"/>
              <a:t>que a Administração responda a </a:t>
            </a:r>
            <a:r>
              <a:rPr lang="pt-BR" dirty="0" smtClean="0"/>
              <a:t>pedidos </a:t>
            </a:r>
            <a:r>
              <a:rPr lang="pt-BR" dirty="0"/>
              <a:t>de informação do </a:t>
            </a:r>
            <a:r>
              <a:rPr lang="pt-BR" dirty="0" smtClean="0"/>
              <a:t>cidadão;</a:t>
            </a:r>
          </a:p>
          <a:p>
            <a:pPr lvl="1" algn="just"/>
            <a:r>
              <a:rPr lang="pt-BR" dirty="0" smtClean="0"/>
              <a:t>Estabelece que </a:t>
            </a:r>
            <a:r>
              <a:rPr lang="pt-BR" dirty="0"/>
              <a:t>o acesso à </a:t>
            </a:r>
            <a:r>
              <a:rPr lang="pt-BR" dirty="0" smtClean="0"/>
              <a:t>informação </a:t>
            </a:r>
            <a:r>
              <a:rPr lang="pt-BR" dirty="0"/>
              <a:t>pública é a regra, </a:t>
            </a:r>
            <a:r>
              <a:rPr lang="pt-BR" dirty="0" smtClean="0"/>
              <a:t>e </a:t>
            </a:r>
            <a:r>
              <a:rPr lang="pt-BR" dirty="0"/>
              <a:t>o sigilo, a </a:t>
            </a:r>
            <a:r>
              <a:rPr lang="pt-BR" dirty="0" smtClean="0"/>
              <a:t>exceção;</a:t>
            </a:r>
          </a:p>
          <a:p>
            <a:pPr lvl="1" algn="just"/>
            <a:r>
              <a:rPr lang="pt-BR" dirty="0" smtClean="0"/>
              <a:t>Garante o Direito à Informação;</a:t>
            </a:r>
          </a:p>
          <a:p>
            <a:pPr lvl="1" algn="just"/>
            <a:r>
              <a:rPr lang="pt-BR" dirty="0" smtClean="0"/>
              <a:t>Fortalece o Controle Social;</a:t>
            </a:r>
          </a:p>
          <a:p>
            <a:pPr lvl="1" algn="just"/>
            <a:r>
              <a:rPr lang="pt-BR" dirty="0" smtClean="0"/>
              <a:t>Garante os mecanismos para que a população controle as ações do Estado. </a:t>
            </a:r>
            <a:endParaRPr lang="pt-BR" dirty="0"/>
          </a:p>
        </p:txBody>
      </p:sp>
    </p:spTree>
    <p:extLst>
      <p:ext uri="{BB962C8B-B14F-4D97-AF65-F5344CB8AC3E}">
        <p14:creationId xmlns="" xmlns:p14="http://schemas.microsoft.com/office/powerpoint/2010/main" val="907444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1273</TotalTime>
  <Words>1654</Words>
  <Application>Microsoft Office PowerPoint</Application>
  <PresentationFormat>Apresentação na tela (4:3)</PresentationFormat>
  <Paragraphs>178</Paragraphs>
  <Slides>26</Slides>
  <Notes>0</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Adjacência</vt:lpstr>
      <vt:lpstr>Lei de Acesso à Informação</vt:lpstr>
      <vt:lpstr>Lei de Acesso à Informação</vt:lpstr>
      <vt:lpstr>Lei de Acesso à Informação</vt:lpstr>
      <vt:lpstr>Lei de Acesso à Informação</vt:lpstr>
      <vt:lpstr>Lei de Acesso à Informação</vt:lpstr>
      <vt:lpstr>Lei de Acesso à Informação</vt:lpstr>
      <vt:lpstr>Mecanismos de Controle Social</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Lei de Acesso à Informação</vt:lpstr>
      <vt:lpstr>Para saber mais...</vt:lpstr>
      <vt:lpstr>Obrigado!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 de Acesso à Informação</dc:title>
  <dc:creator>Américo</dc:creator>
  <cp:lastModifiedBy>Ariel</cp:lastModifiedBy>
  <cp:revision>61</cp:revision>
  <dcterms:created xsi:type="dcterms:W3CDTF">2014-09-15T01:18:41Z</dcterms:created>
  <dcterms:modified xsi:type="dcterms:W3CDTF">2015-08-24T19:51:50Z</dcterms:modified>
</cp:coreProperties>
</file>