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11" r:id="rId3"/>
    <p:sldId id="277" r:id="rId4"/>
    <p:sldId id="309" r:id="rId5"/>
    <p:sldId id="312" r:id="rId6"/>
    <p:sldId id="313" r:id="rId7"/>
    <p:sldId id="278" r:id="rId8"/>
    <p:sldId id="280" r:id="rId9"/>
    <p:sldId id="281" r:id="rId10"/>
    <p:sldId id="282" r:id="rId11"/>
    <p:sldId id="283" r:id="rId12"/>
    <p:sldId id="257" r:id="rId13"/>
    <p:sldId id="308" r:id="rId14"/>
    <p:sldId id="315" r:id="rId15"/>
    <p:sldId id="318" r:id="rId16"/>
    <p:sldId id="317" r:id="rId17"/>
    <p:sldId id="319" r:id="rId18"/>
    <p:sldId id="320" r:id="rId19"/>
    <p:sldId id="323" r:id="rId20"/>
    <p:sldId id="322" r:id="rId21"/>
    <p:sldId id="314" r:id="rId22"/>
    <p:sldId id="279" r:id="rId23"/>
    <p:sldId id="258" r:id="rId24"/>
    <p:sldId id="321" r:id="rId25"/>
    <p:sldId id="293" r:id="rId2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AB2B32-51F3-4B65-8E69-D4251878B524}" type="doc">
      <dgm:prSet loTypeId="urn:microsoft.com/office/officeart/2005/8/layout/hList7#1" loCatId="process" qsTypeId="urn:microsoft.com/office/officeart/2005/8/quickstyle/simple1" qsCatId="simple" csTypeId="urn:microsoft.com/office/officeart/2005/8/colors/accent2_4" csCatId="accent2" phldr="1"/>
      <dgm:spPr/>
    </dgm:pt>
    <dgm:pt modelId="{958FEC2E-57A0-4772-A132-F452AD6C514E}">
      <dgm:prSet phldrT="[Texto]"/>
      <dgm:spPr/>
      <dgm:t>
        <a:bodyPr/>
        <a:lstStyle/>
        <a:p>
          <a:r>
            <a:rPr lang="pt-BR" dirty="0" smtClean="0"/>
            <a:t>Programa de Metas</a:t>
          </a:r>
          <a:endParaRPr lang="pt-BR" dirty="0"/>
        </a:p>
      </dgm:t>
    </dgm:pt>
    <dgm:pt modelId="{26BDEB31-07CD-434D-86E5-8CB78FEED553}" type="parTrans" cxnId="{A5E18B74-ABFB-462C-AA9B-4607459D84A4}">
      <dgm:prSet/>
      <dgm:spPr/>
    </dgm:pt>
    <dgm:pt modelId="{01CDCB53-2987-4863-A418-7A8C684C72E6}" type="sibTrans" cxnId="{A5E18B74-ABFB-462C-AA9B-4607459D84A4}">
      <dgm:prSet/>
      <dgm:spPr/>
    </dgm:pt>
    <dgm:pt modelId="{E8365AE5-DE1F-4F0D-9F6E-8C33D2AD2A76}">
      <dgm:prSet phldrT="[Texto]"/>
      <dgm:spPr/>
      <dgm:t>
        <a:bodyPr/>
        <a:lstStyle/>
        <a:p>
          <a:r>
            <a:rPr lang="pt-BR" dirty="0" smtClean="0"/>
            <a:t>Conselhos de Políticas Públicas</a:t>
          </a:r>
          <a:endParaRPr lang="pt-BR" dirty="0"/>
        </a:p>
      </dgm:t>
    </dgm:pt>
    <dgm:pt modelId="{01157448-C3C5-4293-84EE-AF7D6487891A}" type="parTrans" cxnId="{A3DE5E51-3441-43E5-90A2-BAD9DCE1F9CA}">
      <dgm:prSet/>
      <dgm:spPr/>
    </dgm:pt>
    <dgm:pt modelId="{AA753FDC-8CCB-4E9D-829E-DE2ECB2A3D25}" type="sibTrans" cxnId="{A3DE5E51-3441-43E5-90A2-BAD9DCE1F9CA}">
      <dgm:prSet/>
      <dgm:spPr/>
    </dgm:pt>
    <dgm:pt modelId="{7D94324E-CA88-4C53-ACA2-7E88DFC17205}">
      <dgm:prSet phldrT="[Texto]"/>
      <dgm:spPr/>
      <dgm:t>
        <a:bodyPr/>
        <a:lstStyle/>
        <a:p>
          <a:r>
            <a:rPr lang="pt-BR" dirty="0" smtClean="0"/>
            <a:t>Instrumentos de Planejamento (PDE, PPA, Planos Municipais, etc.)</a:t>
          </a:r>
          <a:endParaRPr lang="pt-BR" dirty="0"/>
        </a:p>
      </dgm:t>
    </dgm:pt>
    <dgm:pt modelId="{52E38D38-317D-4324-870A-2D0BB8DC6406}" type="parTrans" cxnId="{E7D5FDE2-FA40-4B68-937F-CAC54E13466A}">
      <dgm:prSet/>
      <dgm:spPr/>
    </dgm:pt>
    <dgm:pt modelId="{8AA98F6E-6054-40A0-AF39-692B4D78DBF0}" type="sibTrans" cxnId="{E7D5FDE2-FA40-4B68-937F-CAC54E13466A}">
      <dgm:prSet/>
      <dgm:spPr/>
    </dgm:pt>
    <dgm:pt modelId="{0B5DDAF3-2705-460E-BCBC-EE7EB29A49BF}" type="pres">
      <dgm:prSet presAssocID="{B3AB2B32-51F3-4B65-8E69-D4251878B524}" presName="Name0" presStyleCnt="0">
        <dgm:presLayoutVars>
          <dgm:dir/>
          <dgm:resizeHandles val="exact"/>
        </dgm:presLayoutVars>
      </dgm:prSet>
      <dgm:spPr/>
    </dgm:pt>
    <dgm:pt modelId="{FDB73FA7-CB72-49C8-B3D4-37747AB0BCF1}" type="pres">
      <dgm:prSet presAssocID="{B3AB2B32-51F3-4B65-8E69-D4251878B524}" presName="fgShape" presStyleLbl="fgShp" presStyleIdx="0" presStyleCnt="1"/>
      <dgm:spPr/>
    </dgm:pt>
    <dgm:pt modelId="{39C718CD-9F3A-4252-B0D7-AD1BCE0240F7}" type="pres">
      <dgm:prSet presAssocID="{B3AB2B32-51F3-4B65-8E69-D4251878B524}" presName="linComp" presStyleCnt="0"/>
      <dgm:spPr/>
    </dgm:pt>
    <dgm:pt modelId="{B652D1F1-5F56-4B84-BD31-56EE7C8AAC8E}" type="pres">
      <dgm:prSet presAssocID="{958FEC2E-57A0-4772-A132-F452AD6C514E}" presName="compNode" presStyleCnt="0"/>
      <dgm:spPr/>
    </dgm:pt>
    <dgm:pt modelId="{D6B066D9-DB4E-45DA-9C29-9E2F874613A6}" type="pres">
      <dgm:prSet presAssocID="{958FEC2E-57A0-4772-A132-F452AD6C514E}" presName="bkgdShape" presStyleLbl="node1" presStyleIdx="0" presStyleCnt="3"/>
      <dgm:spPr/>
      <dgm:t>
        <a:bodyPr/>
        <a:lstStyle/>
        <a:p>
          <a:endParaRPr lang="pt-BR"/>
        </a:p>
      </dgm:t>
    </dgm:pt>
    <dgm:pt modelId="{BB4345BB-0A95-4688-95D0-A258BCE79BEF}" type="pres">
      <dgm:prSet presAssocID="{958FEC2E-57A0-4772-A132-F452AD6C514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373D05-9063-4073-97C5-4B2AE058B283}" type="pres">
      <dgm:prSet presAssocID="{958FEC2E-57A0-4772-A132-F452AD6C514E}" presName="invisiNode" presStyleLbl="node1" presStyleIdx="0" presStyleCnt="3"/>
      <dgm:spPr/>
    </dgm:pt>
    <dgm:pt modelId="{D4C1717F-8D66-4616-B597-102BE9267A56}" type="pres">
      <dgm:prSet presAssocID="{958FEC2E-57A0-4772-A132-F452AD6C514E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F23F5D9-6070-4C7E-97BA-FA0B171A0DBB}" type="pres">
      <dgm:prSet presAssocID="{01CDCB53-2987-4863-A418-7A8C684C72E6}" presName="sibTrans" presStyleLbl="sibTrans2D1" presStyleIdx="0" presStyleCnt="0"/>
      <dgm:spPr/>
    </dgm:pt>
    <dgm:pt modelId="{9F87CBE8-16F8-4F01-8B11-6BA5A6E6F383}" type="pres">
      <dgm:prSet presAssocID="{E8365AE5-DE1F-4F0D-9F6E-8C33D2AD2A76}" presName="compNode" presStyleCnt="0"/>
      <dgm:spPr/>
    </dgm:pt>
    <dgm:pt modelId="{1EE8A7A3-C418-4A3E-9904-62F9C93C009A}" type="pres">
      <dgm:prSet presAssocID="{E8365AE5-DE1F-4F0D-9F6E-8C33D2AD2A76}" presName="bkgdShape" presStyleLbl="node1" presStyleIdx="1" presStyleCnt="3"/>
      <dgm:spPr/>
      <dgm:t>
        <a:bodyPr/>
        <a:lstStyle/>
        <a:p>
          <a:endParaRPr lang="pt-BR"/>
        </a:p>
      </dgm:t>
    </dgm:pt>
    <dgm:pt modelId="{BE503A6B-C23F-41E4-BE11-99A6DDB3BCBB}" type="pres">
      <dgm:prSet presAssocID="{E8365AE5-DE1F-4F0D-9F6E-8C33D2AD2A76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865CC3-7514-4671-8771-FDDC918607A4}" type="pres">
      <dgm:prSet presAssocID="{E8365AE5-DE1F-4F0D-9F6E-8C33D2AD2A76}" presName="invisiNode" presStyleLbl="node1" presStyleIdx="1" presStyleCnt="3"/>
      <dgm:spPr/>
    </dgm:pt>
    <dgm:pt modelId="{500BD9D9-12F6-4573-9AAF-70393B1229C3}" type="pres">
      <dgm:prSet presAssocID="{E8365AE5-DE1F-4F0D-9F6E-8C33D2AD2A76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5FD4205-A691-4EF9-AA02-658854F40723}" type="pres">
      <dgm:prSet presAssocID="{AA753FDC-8CCB-4E9D-829E-DE2ECB2A3D25}" presName="sibTrans" presStyleLbl="sibTrans2D1" presStyleIdx="0" presStyleCnt="0"/>
      <dgm:spPr/>
    </dgm:pt>
    <dgm:pt modelId="{0078117D-0934-4E94-A3AE-8944A40A8848}" type="pres">
      <dgm:prSet presAssocID="{7D94324E-CA88-4C53-ACA2-7E88DFC17205}" presName="compNode" presStyleCnt="0"/>
      <dgm:spPr/>
    </dgm:pt>
    <dgm:pt modelId="{43D0091A-49F7-4723-9ED8-D70EDACB9E2A}" type="pres">
      <dgm:prSet presAssocID="{7D94324E-CA88-4C53-ACA2-7E88DFC17205}" presName="bkgdShape" presStyleLbl="node1" presStyleIdx="2" presStyleCnt="3"/>
      <dgm:spPr/>
      <dgm:t>
        <a:bodyPr/>
        <a:lstStyle/>
        <a:p>
          <a:endParaRPr lang="pt-BR"/>
        </a:p>
      </dgm:t>
    </dgm:pt>
    <dgm:pt modelId="{785EB458-DE99-4CEB-833D-2F09482B99E6}" type="pres">
      <dgm:prSet presAssocID="{7D94324E-CA88-4C53-ACA2-7E88DFC17205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05CCB1-955E-4D7E-B8C7-1738B2D11CFA}" type="pres">
      <dgm:prSet presAssocID="{7D94324E-CA88-4C53-ACA2-7E88DFC17205}" presName="invisiNode" presStyleLbl="node1" presStyleIdx="2" presStyleCnt="3"/>
      <dgm:spPr/>
    </dgm:pt>
    <dgm:pt modelId="{B9AB7B5B-D396-4BA9-8CD1-6CE393BEE6C1}" type="pres">
      <dgm:prSet presAssocID="{7D94324E-CA88-4C53-ACA2-7E88DFC17205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1DE7BE2-4A30-2B43-901D-45FF718565EE}" type="presOf" srcId="{01CDCB53-2987-4863-A418-7A8C684C72E6}" destId="{BF23F5D9-6070-4C7E-97BA-FA0B171A0DBB}" srcOrd="0" destOrd="0" presId="urn:microsoft.com/office/officeart/2005/8/layout/hList7#1"/>
    <dgm:cxn modelId="{394C4920-6B05-FB46-8055-0A4C3AEFBFBC}" type="presOf" srcId="{AA753FDC-8CCB-4E9D-829E-DE2ECB2A3D25}" destId="{95FD4205-A691-4EF9-AA02-658854F40723}" srcOrd="0" destOrd="0" presId="urn:microsoft.com/office/officeart/2005/8/layout/hList7#1"/>
    <dgm:cxn modelId="{0F7CCF66-FBAA-D444-9E1D-02A2F0D09ABB}" type="presOf" srcId="{958FEC2E-57A0-4772-A132-F452AD6C514E}" destId="{BB4345BB-0A95-4688-95D0-A258BCE79BEF}" srcOrd="1" destOrd="0" presId="urn:microsoft.com/office/officeart/2005/8/layout/hList7#1"/>
    <dgm:cxn modelId="{F9E32FA7-9AB0-D241-A8ED-30D084DCF4D8}" type="presOf" srcId="{958FEC2E-57A0-4772-A132-F452AD6C514E}" destId="{D6B066D9-DB4E-45DA-9C29-9E2F874613A6}" srcOrd="0" destOrd="0" presId="urn:microsoft.com/office/officeart/2005/8/layout/hList7#1"/>
    <dgm:cxn modelId="{93EB725C-03C3-B54D-87D5-1500F9C240CE}" type="presOf" srcId="{7D94324E-CA88-4C53-ACA2-7E88DFC17205}" destId="{785EB458-DE99-4CEB-833D-2F09482B99E6}" srcOrd="1" destOrd="0" presId="urn:microsoft.com/office/officeart/2005/8/layout/hList7#1"/>
    <dgm:cxn modelId="{782B187D-77EC-5F4C-9963-E08B072F241A}" type="presOf" srcId="{B3AB2B32-51F3-4B65-8E69-D4251878B524}" destId="{0B5DDAF3-2705-460E-BCBC-EE7EB29A49BF}" srcOrd="0" destOrd="0" presId="urn:microsoft.com/office/officeart/2005/8/layout/hList7#1"/>
    <dgm:cxn modelId="{4EEE3882-3C34-A64E-99A7-0A7C5B42BCD6}" type="presOf" srcId="{E8365AE5-DE1F-4F0D-9F6E-8C33D2AD2A76}" destId="{1EE8A7A3-C418-4A3E-9904-62F9C93C009A}" srcOrd="0" destOrd="0" presId="urn:microsoft.com/office/officeart/2005/8/layout/hList7#1"/>
    <dgm:cxn modelId="{500C72BA-F10B-4545-8A88-BDF8996C8141}" type="presOf" srcId="{E8365AE5-DE1F-4F0D-9F6E-8C33D2AD2A76}" destId="{BE503A6B-C23F-41E4-BE11-99A6DDB3BCBB}" srcOrd="1" destOrd="0" presId="urn:microsoft.com/office/officeart/2005/8/layout/hList7#1"/>
    <dgm:cxn modelId="{B97593DE-0BB2-2441-8B25-CC413AA703B8}" type="presOf" srcId="{7D94324E-CA88-4C53-ACA2-7E88DFC17205}" destId="{43D0091A-49F7-4723-9ED8-D70EDACB9E2A}" srcOrd="0" destOrd="0" presId="urn:microsoft.com/office/officeart/2005/8/layout/hList7#1"/>
    <dgm:cxn modelId="{E7D5FDE2-FA40-4B68-937F-CAC54E13466A}" srcId="{B3AB2B32-51F3-4B65-8E69-D4251878B524}" destId="{7D94324E-CA88-4C53-ACA2-7E88DFC17205}" srcOrd="2" destOrd="0" parTransId="{52E38D38-317D-4324-870A-2D0BB8DC6406}" sibTransId="{8AA98F6E-6054-40A0-AF39-692B4D78DBF0}"/>
    <dgm:cxn modelId="{A5E18B74-ABFB-462C-AA9B-4607459D84A4}" srcId="{B3AB2B32-51F3-4B65-8E69-D4251878B524}" destId="{958FEC2E-57A0-4772-A132-F452AD6C514E}" srcOrd="0" destOrd="0" parTransId="{26BDEB31-07CD-434D-86E5-8CB78FEED553}" sibTransId="{01CDCB53-2987-4863-A418-7A8C684C72E6}"/>
    <dgm:cxn modelId="{A3DE5E51-3441-43E5-90A2-BAD9DCE1F9CA}" srcId="{B3AB2B32-51F3-4B65-8E69-D4251878B524}" destId="{E8365AE5-DE1F-4F0D-9F6E-8C33D2AD2A76}" srcOrd="1" destOrd="0" parTransId="{01157448-C3C5-4293-84EE-AF7D6487891A}" sibTransId="{AA753FDC-8CCB-4E9D-829E-DE2ECB2A3D25}"/>
    <dgm:cxn modelId="{79AF3C1A-C3E1-8A4E-86E9-B7AEC5222ECD}" type="presParOf" srcId="{0B5DDAF3-2705-460E-BCBC-EE7EB29A49BF}" destId="{FDB73FA7-CB72-49C8-B3D4-37747AB0BCF1}" srcOrd="0" destOrd="0" presId="urn:microsoft.com/office/officeart/2005/8/layout/hList7#1"/>
    <dgm:cxn modelId="{D48A0FB2-F43D-E74E-86E8-16BBBB44F11C}" type="presParOf" srcId="{0B5DDAF3-2705-460E-BCBC-EE7EB29A49BF}" destId="{39C718CD-9F3A-4252-B0D7-AD1BCE0240F7}" srcOrd="1" destOrd="0" presId="urn:microsoft.com/office/officeart/2005/8/layout/hList7#1"/>
    <dgm:cxn modelId="{6568A6B1-ABB4-964F-8D8A-9FE3C0D6AED7}" type="presParOf" srcId="{39C718CD-9F3A-4252-B0D7-AD1BCE0240F7}" destId="{B652D1F1-5F56-4B84-BD31-56EE7C8AAC8E}" srcOrd="0" destOrd="0" presId="urn:microsoft.com/office/officeart/2005/8/layout/hList7#1"/>
    <dgm:cxn modelId="{1FC6E454-7527-5241-8E63-624FC39D7DA1}" type="presParOf" srcId="{B652D1F1-5F56-4B84-BD31-56EE7C8AAC8E}" destId="{D6B066D9-DB4E-45DA-9C29-9E2F874613A6}" srcOrd="0" destOrd="0" presId="urn:microsoft.com/office/officeart/2005/8/layout/hList7#1"/>
    <dgm:cxn modelId="{CE3E75FB-1887-D448-A99B-FDB3D4E97C68}" type="presParOf" srcId="{B652D1F1-5F56-4B84-BD31-56EE7C8AAC8E}" destId="{BB4345BB-0A95-4688-95D0-A258BCE79BEF}" srcOrd="1" destOrd="0" presId="urn:microsoft.com/office/officeart/2005/8/layout/hList7#1"/>
    <dgm:cxn modelId="{35971ED9-77B7-554B-8E4D-5AA5DE557B1E}" type="presParOf" srcId="{B652D1F1-5F56-4B84-BD31-56EE7C8AAC8E}" destId="{67373D05-9063-4073-97C5-4B2AE058B283}" srcOrd="2" destOrd="0" presId="urn:microsoft.com/office/officeart/2005/8/layout/hList7#1"/>
    <dgm:cxn modelId="{60DEDD99-4B6E-6E4E-9EE2-E96A9E74A9AE}" type="presParOf" srcId="{B652D1F1-5F56-4B84-BD31-56EE7C8AAC8E}" destId="{D4C1717F-8D66-4616-B597-102BE9267A56}" srcOrd="3" destOrd="0" presId="urn:microsoft.com/office/officeart/2005/8/layout/hList7#1"/>
    <dgm:cxn modelId="{745E2306-C0AD-6345-8FAB-A2749C34A449}" type="presParOf" srcId="{39C718CD-9F3A-4252-B0D7-AD1BCE0240F7}" destId="{BF23F5D9-6070-4C7E-97BA-FA0B171A0DBB}" srcOrd="1" destOrd="0" presId="urn:microsoft.com/office/officeart/2005/8/layout/hList7#1"/>
    <dgm:cxn modelId="{CB5C9F2C-B731-6549-850B-DF7713FCF540}" type="presParOf" srcId="{39C718CD-9F3A-4252-B0D7-AD1BCE0240F7}" destId="{9F87CBE8-16F8-4F01-8B11-6BA5A6E6F383}" srcOrd="2" destOrd="0" presId="urn:microsoft.com/office/officeart/2005/8/layout/hList7#1"/>
    <dgm:cxn modelId="{350AE887-6002-4E49-89CE-ECB8A7CFDA51}" type="presParOf" srcId="{9F87CBE8-16F8-4F01-8B11-6BA5A6E6F383}" destId="{1EE8A7A3-C418-4A3E-9904-62F9C93C009A}" srcOrd="0" destOrd="0" presId="urn:microsoft.com/office/officeart/2005/8/layout/hList7#1"/>
    <dgm:cxn modelId="{4CD681B3-EBEC-1142-912D-1228100EC5A4}" type="presParOf" srcId="{9F87CBE8-16F8-4F01-8B11-6BA5A6E6F383}" destId="{BE503A6B-C23F-41E4-BE11-99A6DDB3BCBB}" srcOrd="1" destOrd="0" presId="urn:microsoft.com/office/officeart/2005/8/layout/hList7#1"/>
    <dgm:cxn modelId="{0E2B4C73-C7C5-584A-A01D-B265F1A0EB1A}" type="presParOf" srcId="{9F87CBE8-16F8-4F01-8B11-6BA5A6E6F383}" destId="{80865CC3-7514-4671-8771-FDDC918607A4}" srcOrd="2" destOrd="0" presId="urn:microsoft.com/office/officeart/2005/8/layout/hList7#1"/>
    <dgm:cxn modelId="{48D0E5D5-5264-9146-BBBE-09533B682F49}" type="presParOf" srcId="{9F87CBE8-16F8-4F01-8B11-6BA5A6E6F383}" destId="{500BD9D9-12F6-4573-9AAF-70393B1229C3}" srcOrd="3" destOrd="0" presId="urn:microsoft.com/office/officeart/2005/8/layout/hList7#1"/>
    <dgm:cxn modelId="{3B5A8287-6991-104E-B50B-2ED0BFF4349B}" type="presParOf" srcId="{39C718CD-9F3A-4252-B0D7-AD1BCE0240F7}" destId="{95FD4205-A691-4EF9-AA02-658854F40723}" srcOrd="3" destOrd="0" presId="urn:microsoft.com/office/officeart/2005/8/layout/hList7#1"/>
    <dgm:cxn modelId="{6CD1BFA2-F3BE-8A49-AFBA-12B0E3F12FE1}" type="presParOf" srcId="{39C718CD-9F3A-4252-B0D7-AD1BCE0240F7}" destId="{0078117D-0934-4E94-A3AE-8944A40A8848}" srcOrd="4" destOrd="0" presId="urn:microsoft.com/office/officeart/2005/8/layout/hList7#1"/>
    <dgm:cxn modelId="{27EB58DA-8581-1A49-8CB7-8B28E168221D}" type="presParOf" srcId="{0078117D-0934-4E94-A3AE-8944A40A8848}" destId="{43D0091A-49F7-4723-9ED8-D70EDACB9E2A}" srcOrd="0" destOrd="0" presId="urn:microsoft.com/office/officeart/2005/8/layout/hList7#1"/>
    <dgm:cxn modelId="{E5991476-339B-AF4D-999B-AB44CF56DB25}" type="presParOf" srcId="{0078117D-0934-4E94-A3AE-8944A40A8848}" destId="{785EB458-DE99-4CEB-833D-2F09482B99E6}" srcOrd="1" destOrd="0" presId="urn:microsoft.com/office/officeart/2005/8/layout/hList7#1"/>
    <dgm:cxn modelId="{97E6BCD7-6068-D54C-A944-AEA6E59E0394}" type="presParOf" srcId="{0078117D-0934-4E94-A3AE-8944A40A8848}" destId="{CF05CCB1-955E-4D7E-B8C7-1738B2D11CFA}" srcOrd="2" destOrd="0" presId="urn:microsoft.com/office/officeart/2005/8/layout/hList7#1"/>
    <dgm:cxn modelId="{0FBD7254-2B94-3941-9DF6-4E887FECBBC3}" type="presParOf" srcId="{0078117D-0934-4E94-A3AE-8944A40A8848}" destId="{B9AB7B5B-D396-4BA9-8CD1-6CE393BEE6C1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B066D9-DB4E-45DA-9C29-9E2F874613A6}">
      <dsp:nvSpPr>
        <dsp:cNvPr id="0" name=""/>
        <dsp:cNvSpPr/>
      </dsp:nvSpPr>
      <dsp:spPr>
        <a:xfrm>
          <a:off x="1279" y="0"/>
          <a:ext cx="1991320" cy="4064000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Programa de Metas</a:t>
          </a:r>
          <a:endParaRPr lang="pt-BR" sz="1900" kern="1200" dirty="0"/>
        </a:p>
      </dsp:txBody>
      <dsp:txXfrm>
        <a:off x="1279" y="1625600"/>
        <a:ext cx="1991320" cy="1625600"/>
      </dsp:txXfrm>
    </dsp:sp>
    <dsp:sp modelId="{D4C1717F-8D66-4616-B597-102BE9267A56}">
      <dsp:nvSpPr>
        <dsp:cNvPr id="0" name=""/>
        <dsp:cNvSpPr/>
      </dsp:nvSpPr>
      <dsp:spPr>
        <a:xfrm>
          <a:off x="320284" y="243840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E8A7A3-C418-4A3E-9904-62F9C93C009A}">
      <dsp:nvSpPr>
        <dsp:cNvPr id="0" name=""/>
        <dsp:cNvSpPr/>
      </dsp:nvSpPr>
      <dsp:spPr>
        <a:xfrm>
          <a:off x="2052339" y="0"/>
          <a:ext cx="1991320" cy="4064000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Conselhos de Políticas Públicas</a:t>
          </a:r>
          <a:endParaRPr lang="pt-BR" sz="1900" kern="1200" dirty="0"/>
        </a:p>
      </dsp:txBody>
      <dsp:txXfrm>
        <a:off x="2052339" y="1625600"/>
        <a:ext cx="1991320" cy="1625600"/>
      </dsp:txXfrm>
    </dsp:sp>
    <dsp:sp modelId="{500BD9D9-12F6-4573-9AAF-70393B1229C3}">
      <dsp:nvSpPr>
        <dsp:cNvPr id="0" name=""/>
        <dsp:cNvSpPr/>
      </dsp:nvSpPr>
      <dsp:spPr>
        <a:xfrm>
          <a:off x="2371344" y="243840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D0091A-49F7-4723-9ED8-D70EDACB9E2A}">
      <dsp:nvSpPr>
        <dsp:cNvPr id="0" name=""/>
        <dsp:cNvSpPr/>
      </dsp:nvSpPr>
      <dsp:spPr>
        <a:xfrm>
          <a:off x="4103399" y="0"/>
          <a:ext cx="1991320" cy="4064000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Instrumentos de Planejamento (PDE, PPA, Planos Municipais, etc.)</a:t>
          </a:r>
          <a:endParaRPr lang="pt-BR" sz="1900" kern="1200" dirty="0"/>
        </a:p>
      </dsp:txBody>
      <dsp:txXfrm>
        <a:off x="4103399" y="1625600"/>
        <a:ext cx="1991320" cy="1625600"/>
      </dsp:txXfrm>
    </dsp:sp>
    <dsp:sp modelId="{B9AB7B5B-D396-4BA9-8CD1-6CE393BEE6C1}">
      <dsp:nvSpPr>
        <dsp:cNvPr id="0" name=""/>
        <dsp:cNvSpPr/>
      </dsp:nvSpPr>
      <dsp:spPr>
        <a:xfrm>
          <a:off x="4422403" y="243840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B73FA7-CB72-49C8-B3D4-37747AB0BCF1}">
      <dsp:nvSpPr>
        <dsp:cNvPr id="0" name=""/>
        <dsp:cNvSpPr/>
      </dsp:nvSpPr>
      <dsp:spPr>
        <a:xfrm>
          <a:off x="243839" y="3251200"/>
          <a:ext cx="5608320" cy="609600"/>
        </a:xfrm>
        <a:prstGeom prst="leftRightArrow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5C85AC-30CA-4D2A-8A6C-F85391C45A62}" type="datetime1">
              <a:rPr lang="pt-BR"/>
              <a:pPr/>
              <a:t>01/06/2015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F036EC-65B5-4AB7-90CF-221256F4F105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174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906B27-106C-4B50-BB6C-3F90EA55FD30}" type="slidenum">
              <a:rPr lang="pt-BR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144850-01E9-4645-8B93-1827AA21E806}" type="slidenum">
              <a:rPr lang="pt-BR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FECBE2-C70C-4DCF-A4D2-76A6B8CE9962}" type="slidenum">
              <a:rPr lang="pt-BR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913BA6-0F25-424F-9E4B-E896DE8E23DA}" type="slidenum">
              <a:rPr lang="pt-BR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7430BB-E242-4174-BE6B-8539BD2B3477}" type="slidenum">
              <a:rPr lang="pt-BR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CD172C-BF5E-4AFB-ABAB-3FD1BC782D3C}" type="slidenum">
              <a:rPr lang="pt-BR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75D98E-5E82-409F-B802-EC60681ACC08}" type="slidenum">
              <a:rPr lang="pt-BR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481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04E9FF-953A-49E6-83FB-B9A326E5761E}" type="slidenum">
              <a:rPr lang="pt-BR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F7CE87-ABBA-4C76-80B5-F80BD7BB7D29}" type="slidenum">
              <a:rPr lang="pt-BR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14C80F-B2D7-4266-B84D-CB738B921DD3}" type="slidenum">
              <a:rPr lang="pt-BR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542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D32618-ECE8-4AAF-9C64-C7240694A164}" type="slidenum">
              <a:rPr lang="pt-BR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194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C07B79-B43B-4F41-AF6C-09210DBD966B}" type="slidenum">
              <a:rPr lang="pt-BR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563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AC0734-C549-4DAA-9D3F-6F55E8AA57C5}" type="slidenum">
              <a:rPr lang="pt-BR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A742FB-BFCC-4DEE-BADB-64996C97F4F0}" type="slidenum">
              <a:rPr lang="pt-BR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C1C818-8C14-43C6-9E30-521BEB42EA1D}" type="slidenum">
              <a:rPr lang="pt-BR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72222A-6700-40C9-A211-3FC3B24D3A8F}" type="slidenum">
              <a:rPr lang="pt-BR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6514D6-FECE-4402-BB37-8664725103F2}" type="slidenum">
              <a:rPr lang="pt-BR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665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7A912F-912F-4DF8-866C-1877FBB39AB2}" type="slidenum">
              <a:rPr lang="pt-BR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AEE301-BECF-4252-96C1-CE4EBC924190}" type="slidenum">
              <a:rPr lang="pt-BR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BAFA17-6DF4-44F0-964B-5075F108F918}" type="slidenum">
              <a:rPr lang="pt-BR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24D662-9E86-4580-939E-1726E2A3367B}" type="slidenum">
              <a:rPr lang="pt-BR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02B998-433E-493B-8040-0087C7C319F2}" type="slidenum">
              <a:rPr lang="pt-BR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C63F22-FF8D-48C6-B863-4913FEF2D030}" type="slidenum">
              <a:rPr lang="en-GB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D88507-FDA8-438D-A3F2-AF6A0DA1F2C5}" type="slidenum">
              <a:rPr lang="pt-BR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99DD93-DC50-4DAB-8804-1FDAC0E13F72}" type="slidenum">
              <a:rPr lang="pt-BR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3FB-45E6-4EE9-93B8-5C7E42E4AB6A}" type="datetime1">
              <a:rPr lang="pt-BR"/>
              <a:pPr/>
              <a:t>01/06/2015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278D4-C5C0-4275-8205-D5E4D035712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5BB099-A244-4B9B-B25C-06D46CC8A47F}" type="datetime1">
              <a:rPr lang="pt-BR"/>
              <a:pPr/>
              <a:t>01/06/2015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F8873-D72F-4D9C-A2E2-4F82C936F0C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1130AE-865E-4FA9-A6D8-239B1E8E1174}" type="datetime1">
              <a:rPr lang="pt-BR"/>
              <a:pPr/>
              <a:t>01/06/2015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A2B86-B255-46F5-8654-93A9B7531D7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6691E0-4D87-4E74-A81C-A8A41A87229B}" type="datetime1">
              <a:rPr lang="pt-BR"/>
              <a:pPr/>
              <a:t>01/06/2015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96958-54DB-42CF-96D9-786529D0A52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4BF6A0-CAEC-4B34-992E-E87195FEC07E}" type="datetime1">
              <a:rPr lang="pt-BR"/>
              <a:pPr/>
              <a:t>01/06/2015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C850F-67A3-4B0B-9F78-7471EF470B5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A88DE4-F937-4844-B7B7-1F37BA15B292}" type="datetime1">
              <a:rPr lang="pt-BR"/>
              <a:pPr/>
              <a:t>01/06/2015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5CEDA-7436-4505-B86D-1BC6C9EB13F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89253F-0A02-461D-BFE6-8CC2ED0939CE}" type="datetime1">
              <a:rPr lang="pt-BR"/>
              <a:pPr/>
              <a:t>01/06/2015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26A1E-F373-46BA-AC33-0E68750134A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A3475B-90EA-4922-BBB0-82A4A7B68DBB}" type="datetime1">
              <a:rPr lang="pt-BR"/>
              <a:pPr/>
              <a:t>01/06/2015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2AB73-E51A-4BEC-BCCB-158A30EE886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B39541-DAF9-4C52-B62F-9D4B92714465}" type="datetime1">
              <a:rPr lang="pt-BR"/>
              <a:pPr/>
              <a:t>01/06/2015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970EC-8240-48B1-9A67-73254C486B8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3C00C8-C309-449D-B984-79A83C716FE1}" type="datetime1">
              <a:rPr lang="pt-BR"/>
              <a:pPr/>
              <a:t>01/06/2015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63ADF-E690-45E7-9130-AF0D791A6B5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B2AD21-6592-4689-BE8A-994F51B20AE1}" type="datetime1">
              <a:rPr lang="pt-BR"/>
              <a:pPr/>
              <a:t>01/06/2015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D2E8-FE35-475B-ACD8-98F5CBD38DD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C0B01523-7B47-49AE-8061-2F996A2EBF8C}" type="datetime1">
              <a:rPr lang="pt-BR"/>
              <a:pPr/>
              <a:t>01/06/2015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235D5C0-F38E-43B8-A794-AD3BECA0BB8E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6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13.png"/><Relationship Id="rId9" Type="http://schemas.openxmlformats.org/officeDocument/2006/relationships/image" Target="../media/image32.png"/><Relationship Id="rId1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bge.gov.br/munic2013/index.php" TargetMode="External"/><Relationship Id="rId13" Type="http://schemas.openxmlformats.org/officeDocument/2006/relationships/hyperlink" Target="http://observatorio.artigo19.org/" TargetMode="External"/><Relationship Id="rId18" Type="http://schemas.openxmlformats.org/officeDocument/2006/relationships/hyperlink" Target="http://www.meumunicipio.org.br/meumunicipio/home" TargetMode="External"/><Relationship Id="rId3" Type="http://schemas.openxmlformats.org/officeDocument/2006/relationships/hyperlink" Target="http://www.deolhonasmetas.org.br/" TargetMode="External"/><Relationship Id="rId21" Type="http://schemas.openxmlformats.org/officeDocument/2006/relationships/hyperlink" Target="http://www.camara.sp.gov.br/index.php?option=com_content&amp;view=article&amp;id=14451&amp;Itemid=249" TargetMode="External"/><Relationship Id="rId7" Type="http://schemas.openxmlformats.org/officeDocument/2006/relationships/hyperlink" Target="http://observasampa.prefeitura.sp.gov.br/" TargetMode="External"/><Relationship Id="rId12" Type="http://schemas.openxmlformats.org/officeDocument/2006/relationships/hyperlink" Target="http://saopauloaberta.prefeitura.sp.gov.br/" TargetMode="External"/><Relationship Id="rId17" Type="http://schemas.openxmlformats.org/officeDocument/2006/relationships/hyperlink" Target="http://www.comparabrasil.fnp.org.br/" TargetMode="External"/><Relationship Id="rId2" Type="http://schemas.openxmlformats.org/officeDocument/2006/relationships/notesSlide" Target="../notesSlides/notesSlide24.xml"/><Relationship Id="rId16" Type="http://schemas.openxmlformats.org/officeDocument/2006/relationships/hyperlink" Target="http://www.cnm.org.br/institucional/irfs" TargetMode="External"/><Relationship Id="rId20" Type="http://schemas.openxmlformats.org/officeDocument/2006/relationships/hyperlink" Target="http://observasaude.fundap.sp.gov.br/Paginas/Default.aspx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indicadores.cidadessustentaveis.org.br/" TargetMode="External"/><Relationship Id="rId11" Type="http://schemas.openxmlformats.org/officeDocument/2006/relationships/hyperlink" Target="http://transparencia.prefeitura.sp.gov.br/Paginas/home.aspx" TargetMode="External"/><Relationship Id="rId5" Type="http://schemas.openxmlformats.org/officeDocument/2006/relationships/hyperlink" Target="http://www.nossasaopaulo.org.br/" TargetMode="External"/><Relationship Id="rId15" Type="http://schemas.openxmlformats.org/officeDocument/2006/relationships/hyperlink" Target="http://gestaourbana.prefeitura.sp.gov.br/" TargetMode="External"/><Relationship Id="rId23" Type="http://schemas.openxmlformats.org/officeDocument/2006/relationships/hyperlink" Target="http://www.deepask.com/" TargetMode="External"/><Relationship Id="rId10" Type="http://schemas.openxmlformats.org/officeDocument/2006/relationships/hyperlink" Target="http://www.atlasbrasil.org.br/2013/" TargetMode="External"/><Relationship Id="rId19" Type="http://schemas.openxmlformats.org/officeDocument/2006/relationships/hyperlink" Target="http://www.observatoriodaeducacao.org.br/" TargetMode="External"/><Relationship Id="rId4" Type="http://schemas.openxmlformats.org/officeDocument/2006/relationships/hyperlink" Target="http://planejasampa.prefeitura.sp.gov.br/metas/" TargetMode="External"/><Relationship Id="rId9" Type="http://schemas.openxmlformats.org/officeDocument/2006/relationships/hyperlink" Target="http://www.firjan.org.br/ifdm/" TargetMode="External"/><Relationship Id="rId14" Type="http://schemas.openxmlformats.org/officeDocument/2006/relationships/hyperlink" Target="http://indicedetransparencia.com/" TargetMode="External"/><Relationship Id="rId22" Type="http://schemas.openxmlformats.org/officeDocument/2006/relationships/hyperlink" Target="http://www.guiadedireitos.org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mauricio@isps.org.br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idadessustentaveis.org.br/" TargetMode="External"/><Relationship Id="rId4" Type="http://schemas.openxmlformats.org/officeDocument/2006/relationships/hyperlink" Target="http://www.nossasaopaulo.org.b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3"/>
          <p:cNvSpPr txBox="1">
            <a:spLocks noChangeArrowheads="1"/>
          </p:cNvSpPr>
          <p:nvPr/>
        </p:nvSpPr>
        <p:spPr bwMode="auto">
          <a:xfrm>
            <a:off x="611188" y="1516063"/>
            <a:ext cx="7993062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6000" b="1">
                <a:solidFill>
                  <a:srgbClr val="C00000"/>
                </a:solidFill>
              </a:rPr>
              <a:t>Lei do Programa de Metas da Prefeitura - Indicadores/Referências</a:t>
            </a:r>
          </a:p>
          <a:p>
            <a:pPr algn="ctr"/>
            <a:endParaRPr lang="pt-BR" sz="6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tângulo 1"/>
          <p:cNvSpPr>
            <a:spLocks noChangeArrowheads="1"/>
          </p:cNvSpPr>
          <p:nvPr/>
        </p:nvSpPr>
        <p:spPr bwMode="auto">
          <a:xfrm>
            <a:off x="323850" y="1125538"/>
            <a:ext cx="86407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§ 5º Os indicadores de desempenho serão elaborados e fixados conforme os seguintes critérios:</a:t>
            </a:r>
          </a:p>
          <a:p>
            <a:r>
              <a:rPr lang="pt-BR"/>
              <a:t>a) promoção do desenvolvimento ambientalmente, socialmente e economicamente sustentável;</a:t>
            </a:r>
            <a:br>
              <a:rPr lang="pt-BR"/>
            </a:br>
            <a:r>
              <a:rPr lang="pt-BR"/>
              <a:t>b) inclusão social, com redução das desigualdades regionais e sociais;</a:t>
            </a:r>
            <a:br>
              <a:rPr lang="pt-BR"/>
            </a:br>
            <a:r>
              <a:rPr lang="pt-BR"/>
              <a:t>c) atendimento das funções sociais da cidade com melhoria da qualidade de vida urbana;</a:t>
            </a:r>
            <a:br>
              <a:rPr lang="pt-BR"/>
            </a:br>
            <a:r>
              <a:rPr lang="pt-BR"/>
              <a:t>d) promoção do cumprimento da função social da propriedade;</a:t>
            </a:r>
            <a:br>
              <a:rPr lang="pt-BR"/>
            </a:br>
            <a:r>
              <a:rPr lang="pt-BR"/>
              <a:t>e) promoção e defesa dos direitos fundamentais individuais e sociais de toda pessoa humana;</a:t>
            </a:r>
            <a:br>
              <a:rPr lang="pt-BR"/>
            </a:br>
            <a:r>
              <a:rPr lang="pt-BR"/>
              <a:t>f) promoção de meio ambiente ecologicamente equilibrado e combate à poluição sob todas as suas formas;</a:t>
            </a:r>
            <a:br>
              <a:rPr lang="pt-BR"/>
            </a:br>
            <a:r>
              <a:rPr lang="pt-BR"/>
              <a:t>g) universalização do atendimento dos serviços públicos municipais com</a:t>
            </a:r>
            <a:br>
              <a:rPr lang="pt-BR"/>
            </a:br>
            <a:r>
              <a:rPr lang="pt-BR"/>
              <a:t>observância das condições de regularidade; continuidade; eficiência,</a:t>
            </a:r>
            <a:br>
              <a:rPr lang="pt-BR"/>
            </a:br>
            <a:r>
              <a:rPr lang="pt-BR"/>
              <a:t>rapidez e cortesia no atendimento ao cidadão; segurança; atualidade com</a:t>
            </a:r>
            <a:br>
              <a:rPr lang="pt-BR"/>
            </a:br>
            <a:r>
              <a:rPr lang="pt-BR"/>
              <a:t>as melhores técnicas, métodos, processos e equipamentos; e modicidade</a:t>
            </a:r>
            <a:br>
              <a:rPr lang="pt-BR"/>
            </a:br>
            <a:r>
              <a:rPr lang="pt-BR"/>
              <a:t>das tarifas e preços públicos que considerem diferentemente as</a:t>
            </a:r>
            <a:br>
              <a:rPr lang="pt-BR"/>
            </a:br>
            <a:r>
              <a:rPr lang="pt-BR"/>
              <a:t>condições econômicas da população.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tângulo 1"/>
          <p:cNvSpPr>
            <a:spLocks noChangeArrowheads="1"/>
          </p:cNvSpPr>
          <p:nvPr/>
        </p:nvSpPr>
        <p:spPr bwMode="auto">
          <a:xfrm>
            <a:off x="250825" y="1341438"/>
            <a:ext cx="856932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§ 6º </a:t>
            </a:r>
            <a:r>
              <a:rPr lang="pt-BR" b="1"/>
              <a:t>Ao final de cada ano, o Prefeito divulgará o relatório da execução do Programa de Metas</a:t>
            </a:r>
            <a:r>
              <a:rPr lang="pt-BR"/>
              <a:t>, o qual será disponibilizado integralmente pelos meios de comunicação previstos neste artigo."</a:t>
            </a:r>
            <a:br>
              <a:rPr lang="pt-BR"/>
            </a:br>
            <a:r>
              <a:rPr lang="pt-BR"/>
              <a:t>Art. 2º Ficam acrescentados ao art. 137 da Lei Orgânica Municipal os §§ 9º e 10, com as seguintes redações:</a:t>
            </a:r>
          </a:p>
          <a:p>
            <a:r>
              <a:rPr lang="pt-BR"/>
              <a:t>"§ 9º </a:t>
            </a:r>
            <a:r>
              <a:rPr lang="pt-BR" b="1"/>
              <a:t>As leis orçamentárias a que se refere este artigo deverão incorporar as prioridades e ações estratégicas do Programa de Metas e da lei do Plano Diretor Estratégico.</a:t>
            </a:r>
          </a:p>
          <a:p>
            <a:r>
              <a:rPr lang="pt-BR"/>
              <a:t>§ 10. </a:t>
            </a:r>
            <a:r>
              <a:rPr lang="pt-BR" b="1"/>
              <a:t>As diretrizes do Programa de Metas serão incorporadas ao projeto de lei que visar à instituição do plano plurianual dentro do prazo legal definido para a sua apresentação à Câmara Municipal."</a:t>
            </a:r>
          </a:p>
          <a:p>
            <a:r>
              <a:rPr lang="pt-BR"/>
              <a:t>Art. 3º Esta emenda à Lei Orgânica do Município de São Paulo entra em vigor na data de sua publicação. </a:t>
            </a:r>
          </a:p>
          <a:p>
            <a:r>
              <a:rPr lang="pt-BR"/>
              <a:t>Publicada na Secretaria Geral Parlamentar da Câmara Municipal de São Paulo, em 26 de fevereiro de 2008.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aixaDeTexto 1"/>
          <p:cNvSpPr txBox="1">
            <a:spLocks noChangeArrowheads="1"/>
          </p:cNvSpPr>
          <p:nvPr/>
        </p:nvSpPr>
        <p:spPr bwMode="auto">
          <a:xfrm>
            <a:off x="395288" y="1462088"/>
            <a:ext cx="8497887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/>
              <a:t>                            A Lei foi implantada com </a:t>
            </a:r>
            <a:r>
              <a:rPr lang="pt-BR" sz="2400" b="1"/>
              <a:t>223 metas </a:t>
            </a:r>
            <a:r>
              <a:rPr lang="pt-BR" sz="2400"/>
              <a:t>(Agenda 2012)</a:t>
            </a:r>
          </a:p>
          <a:p>
            <a:endParaRPr lang="pt-BR" sz="2400"/>
          </a:p>
          <a:p>
            <a:r>
              <a:rPr lang="pt-BR" sz="2400"/>
              <a:t>As 223 metas têm distintas formas de apresentação, algumas georreferenciadas em subprefeituras e distritos e outras genéricas, sem identificação do local de sua realização</a:t>
            </a:r>
          </a:p>
          <a:p>
            <a:endParaRPr lang="pt-BR" sz="2400"/>
          </a:p>
          <a:p>
            <a:r>
              <a:rPr lang="pt-BR" sz="2400"/>
              <a:t>O </a:t>
            </a:r>
            <a:r>
              <a:rPr lang="pt-BR" sz="2400" b="1"/>
              <a:t>sistema de monitoramento </a:t>
            </a:r>
            <a:r>
              <a:rPr lang="pt-BR" sz="2400"/>
              <a:t>do cumprimento das metas foi possibilitado pelo site da Agenda 2012.  </a:t>
            </a:r>
          </a:p>
        </p:txBody>
      </p:sp>
      <p:pic>
        <p:nvPicPr>
          <p:cNvPr id="38915" name="Imagem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484313"/>
            <a:ext cx="17160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CaixaDeTexto 4"/>
          <p:cNvSpPr txBox="1">
            <a:spLocks noChangeArrowheads="1"/>
          </p:cNvSpPr>
          <p:nvPr/>
        </p:nvSpPr>
        <p:spPr bwMode="auto">
          <a:xfrm>
            <a:off x="3132138" y="476250"/>
            <a:ext cx="4773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Primeira Gestão – Lei do Programa de Metas (SP)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aixaDeTexto 3"/>
          <p:cNvSpPr txBox="1">
            <a:spLocks noChangeArrowheads="1"/>
          </p:cNvSpPr>
          <p:nvPr/>
        </p:nvSpPr>
        <p:spPr bwMode="auto">
          <a:xfrm>
            <a:off x="1908175" y="476250"/>
            <a:ext cx="6696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Em São Paulo estamos na segunda gestão com a obrigatoriedade de apresentar o programa de Metas  apresentada no site Planeja Sampa</a:t>
            </a:r>
          </a:p>
        </p:txBody>
      </p:sp>
      <p:sp>
        <p:nvSpPr>
          <p:cNvPr id="40963" name="CaixaDeTexto 5"/>
          <p:cNvSpPr txBox="1">
            <a:spLocks noChangeArrowheads="1"/>
          </p:cNvSpPr>
          <p:nvPr/>
        </p:nvSpPr>
        <p:spPr bwMode="auto">
          <a:xfrm>
            <a:off x="2916238" y="115888"/>
            <a:ext cx="4789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Segunda Gestão – Lei do Programa de Metas (SP)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 cstate="print"/>
          <a:srcRect l="17438" t="12798" r="17538" b="5501"/>
          <a:stretch>
            <a:fillRect/>
          </a:stretch>
        </p:blipFill>
        <p:spPr bwMode="auto">
          <a:xfrm>
            <a:off x="1138238" y="1196975"/>
            <a:ext cx="703421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 l="1517" t="2730" r="1015" b="4445"/>
          <a:stretch>
            <a:fillRect/>
          </a:stretch>
        </p:blipFill>
        <p:spPr bwMode="auto">
          <a:xfrm>
            <a:off x="250825" y="1628775"/>
            <a:ext cx="87439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CaixaDeTexto 5"/>
          <p:cNvSpPr txBox="1">
            <a:spLocks noChangeArrowheads="1"/>
          </p:cNvSpPr>
          <p:nvPr/>
        </p:nvSpPr>
        <p:spPr bwMode="auto">
          <a:xfrm>
            <a:off x="3168650" y="395288"/>
            <a:ext cx="4811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Exemplo de uma Meta do Planeja Sampa – Saúde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620713"/>
            <a:ext cx="692943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 cstate="print"/>
          <a:srcRect r="4031" b="8000"/>
          <a:stretch>
            <a:fillRect/>
          </a:stretch>
        </p:blipFill>
        <p:spPr bwMode="auto">
          <a:xfrm>
            <a:off x="34925" y="2781300"/>
            <a:ext cx="684688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CaixaDeTexto 5"/>
          <p:cNvSpPr txBox="1">
            <a:spLocks noChangeArrowheads="1"/>
          </p:cNvSpPr>
          <p:nvPr/>
        </p:nvSpPr>
        <p:spPr bwMode="auto">
          <a:xfrm>
            <a:off x="2843213" y="107950"/>
            <a:ext cx="5761037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Detalhamento de uma Meta do Planeja Sampa  – Saúde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3" cstate="print"/>
          <a:srcRect l="3011"/>
          <a:stretch>
            <a:fillRect/>
          </a:stretch>
        </p:blipFill>
        <p:spPr bwMode="auto">
          <a:xfrm>
            <a:off x="107950" y="60325"/>
            <a:ext cx="669607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CaixaDeTexto 48"/>
          <p:cNvSpPr txBox="1">
            <a:spLocks noChangeArrowheads="1"/>
          </p:cNvSpPr>
          <p:nvPr/>
        </p:nvSpPr>
        <p:spPr bwMode="auto">
          <a:xfrm>
            <a:off x="5867400" y="44450"/>
            <a:ext cx="1441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B2290E"/>
                </a:solidFill>
              </a:rPr>
              <a:t>Tema: Saúde  </a:t>
            </a:r>
          </a:p>
        </p:txBody>
      </p:sp>
      <p:pic>
        <p:nvPicPr>
          <p:cNvPr id="47108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677988"/>
            <a:ext cx="14954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7"/>
          <p:cNvPicPr>
            <a:picLocks noChangeAspect="1" noChangeArrowheads="1"/>
          </p:cNvPicPr>
          <p:nvPr/>
        </p:nvPicPr>
        <p:blipFill>
          <a:blip r:embed="rId5" cstate="print"/>
          <a:srcRect l="37823" t="45078" r="48894" b="51968"/>
          <a:stretch>
            <a:fillRect/>
          </a:stretch>
        </p:blipFill>
        <p:spPr bwMode="auto">
          <a:xfrm>
            <a:off x="1908175" y="1700213"/>
            <a:ext cx="1368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8"/>
          <p:cNvPicPr>
            <a:picLocks noChangeAspect="1" noChangeArrowheads="1"/>
          </p:cNvPicPr>
          <p:nvPr/>
        </p:nvPicPr>
        <p:blipFill>
          <a:blip r:embed="rId6" cstate="print"/>
          <a:srcRect r="42905" b="10475"/>
          <a:stretch>
            <a:fillRect/>
          </a:stretch>
        </p:blipFill>
        <p:spPr bwMode="auto">
          <a:xfrm>
            <a:off x="107950" y="2060575"/>
            <a:ext cx="38877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2997200"/>
            <a:ext cx="2209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Retângulo 28"/>
          <p:cNvSpPr>
            <a:spLocks noChangeArrowheads="1"/>
          </p:cNvSpPr>
          <p:nvPr/>
        </p:nvSpPr>
        <p:spPr bwMode="auto">
          <a:xfrm>
            <a:off x="2400300" y="2041525"/>
            <a:ext cx="3178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solidFill>
                  <a:srgbClr val="B2290E"/>
                </a:solidFill>
              </a:rPr>
              <a:t>Perus + 29 distritos com indicador ZERO </a:t>
            </a:r>
          </a:p>
        </p:txBody>
      </p:sp>
      <p:pic>
        <p:nvPicPr>
          <p:cNvPr id="47113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638" y="2492375"/>
            <a:ext cx="15144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3292475"/>
            <a:ext cx="62642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825" y="2708275"/>
            <a:ext cx="41910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eta para cima 18"/>
          <p:cNvSpPr/>
          <p:nvPr/>
        </p:nvSpPr>
        <p:spPr>
          <a:xfrm>
            <a:off x="827088" y="2495550"/>
            <a:ext cx="236537" cy="428625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0" name="Seta para baixo 19"/>
          <p:cNvSpPr/>
          <p:nvPr/>
        </p:nvSpPr>
        <p:spPr>
          <a:xfrm>
            <a:off x="2771775" y="2528888"/>
            <a:ext cx="236538" cy="3952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47118" name="Picture 1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2708275"/>
            <a:ext cx="4953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9" name="Imagem 21" descr="leitos-hospitalares-2014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72225" y="1773238"/>
            <a:ext cx="2700338" cy="395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Elipse 22"/>
          <p:cNvSpPr/>
          <p:nvPr/>
        </p:nvSpPr>
        <p:spPr>
          <a:xfrm>
            <a:off x="7164388" y="2852738"/>
            <a:ext cx="431800" cy="396875"/>
          </a:xfrm>
          <a:prstGeom prst="ellipse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6732588" y="1916113"/>
            <a:ext cx="431800" cy="36036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47122" name="Picture 2"/>
          <p:cNvPicPr>
            <a:picLocks noChangeAspect="1" noChangeArrowheads="1"/>
          </p:cNvPicPr>
          <p:nvPr/>
        </p:nvPicPr>
        <p:blipFill>
          <a:blip r:embed="rId13" cstate="print"/>
          <a:srcRect l="81075" t="19313" r="7857" b="65578"/>
          <a:stretch>
            <a:fillRect/>
          </a:stretch>
        </p:blipFill>
        <p:spPr bwMode="auto">
          <a:xfrm>
            <a:off x="7308850" y="115888"/>
            <a:ext cx="16891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1741488"/>
            <a:ext cx="8677275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CaixaDeTexto 5"/>
          <p:cNvSpPr txBox="1">
            <a:spLocks noChangeArrowheads="1"/>
          </p:cNvSpPr>
          <p:nvPr/>
        </p:nvSpPr>
        <p:spPr bwMode="auto">
          <a:xfrm>
            <a:off x="2700338" y="395288"/>
            <a:ext cx="5176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Exemplo de uma Meta do Planeja Sampa – Educação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aixaDeTexto 1"/>
          <p:cNvSpPr txBox="1">
            <a:spLocks noChangeArrowheads="1"/>
          </p:cNvSpPr>
          <p:nvPr/>
        </p:nvSpPr>
        <p:spPr bwMode="auto">
          <a:xfrm>
            <a:off x="2771775" y="115888"/>
            <a:ext cx="5761038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Detalhamento de uma Meta do Planeja Sampa  – Educação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476250"/>
            <a:ext cx="7237413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076700"/>
            <a:ext cx="80645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75" y="1196975"/>
            <a:ext cx="89439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CaixaDeTexto 2"/>
          <p:cNvSpPr txBox="1">
            <a:spLocks noChangeArrowheads="1"/>
          </p:cNvSpPr>
          <p:nvPr/>
        </p:nvSpPr>
        <p:spPr bwMode="auto">
          <a:xfrm>
            <a:off x="1908175" y="250825"/>
            <a:ext cx="70564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Detalhamento de uma Meta do Planeja Sampa  – Educação - continuação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3"/>
          <p:cNvSpPr txBox="1">
            <a:spLocks noChangeArrowheads="1"/>
          </p:cNvSpPr>
          <p:nvPr/>
        </p:nvSpPr>
        <p:spPr bwMode="auto">
          <a:xfrm>
            <a:off x="1309688" y="1484313"/>
            <a:ext cx="643096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6000" b="1">
                <a:solidFill>
                  <a:srgbClr val="C00000"/>
                </a:solidFill>
              </a:rPr>
              <a:t>Como o Programa de Metas contribui para o Controle Social?</a:t>
            </a:r>
            <a:endParaRPr lang="pt-BR" sz="6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3" cstate="print"/>
          <a:srcRect l="1979"/>
          <a:stretch>
            <a:fillRect/>
          </a:stretch>
        </p:blipFill>
        <p:spPr bwMode="auto">
          <a:xfrm>
            <a:off x="107950" y="161925"/>
            <a:ext cx="7272338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CaixaDeTexto 48"/>
          <p:cNvSpPr txBox="1">
            <a:spLocks noChangeArrowheads="1"/>
          </p:cNvSpPr>
          <p:nvPr/>
        </p:nvSpPr>
        <p:spPr bwMode="auto">
          <a:xfrm>
            <a:off x="5580063" y="34925"/>
            <a:ext cx="172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B2290E"/>
                </a:solidFill>
              </a:rPr>
              <a:t>Tema: Educação  </a:t>
            </a:r>
          </a:p>
        </p:txBody>
      </p:sp>
      <p:pic>
        <p:nvPicPr>
          <p:cNvPr id="55300" name="Picture 27"/>
          <p:cNvPicPr>
            <a:picLocks noChangeAspect="1" noChangeArrowheads="1"/>
          </p:cNvPicPr>
          <p:nvPr/>
        </p:nvPicPr>
        <p:blipFill>
          <a:blip r:embed="rId4" cstate="print"/>
          <a:srcRect b="20000"/>
          <a:stretch>
            <a:fillRect/>
          </a:stretch>
        </p:blipFill>
        <p:spPr bwMode="auto">
          <a:xfrm>
            <a:off x="179388" y="1268413"/>
            <a:ext cx="15573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5" cstate="print"/>
          <a:srcRect r="90112" b="67711"/>
          <a:stretch>
            <a:fillRect/>
          </a:stretch>
        </p:blipFill>
        <p:spPr bwMode="auto">
          <a:xfrm>
            <a:off x="1763713" y="1341438"/>
            <a:ext cx="43180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5" cstate="print"/>
          <a:srcRect l="57559" r="36230" b="63635"/>
          <a:stretch>
            <a:fillRect/>
          </a:stretch>
        </p:blipFill>
        <p:spPr bwMode="auto">
          <a:xfrm>
            <a:off x="2195513" y="1341438"/>
            <a:ext cx="2952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8"/>
          <p:cNvPicPr>
            <a:picLocks noChangeAspect="1" noChangeArrowheads="1"/>
          </p:cNvPicPr>
          <p:nvPr/>
        </p:nvPicPr>
        <p:blipFill>
          <a:blip r:embed="rId6" cstate="print"/>
          <a:srcRect r="61400" b="9280"/>
          <a:stretch>
            <a:fillRect/>
          </a:stretch>
        </p:blipFill>
        <p:spPr bwMode="auto">
          <a:xfrm>
            <a:off x="382588" y="2276475"/>
            <a:ext cx="2173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24"/>
          <p:cNvPicPr>
            <a:picLocks noChangeAspect="1" noChangeArrowheads="1"/>
          </p:cNvPicPr>
          <p:nvPr/>
        </p:nvPicPr>
        <p:blipFill>
          <a:blip r:embed="rId7" cstate="print"/>
          <a:srcRect r="64899"/>
          <a:stretch>
            <a:fillRect/>
          </a:stretch>
        </p:blipFill>
        <p:spPr bwMode="auto">
          <a:xfrm>
            <a:off x="250825" y="1628775"/>
            <a:ext cx="216058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eta para cima 12"/>
          <p:cNvSpPr/>
          <p:nvPr/>
        </p:nvSpPr>
        <p:spPr>
          <a:xfrm>
            <a:off x="950913" y="2060575"/>
            <a:ext cx="236537" cy="428625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55306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78138" y="2028825"/>
            <a:ext cx="685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7" name="Picture 30"/>
          <p:cNvPicPr>
            <a:picLocks noChangeAspect="1" noChangeArrowheads="1"/>
          </p:cNvPicPr>
          <p:nvPr/>
        </p:nvPicPr>
        <p:blipFill>
          <a:blip r:embed="rId9" cstate="print"/>
          <a:srcRect b="92688"/>
          <a:stretch>
            <a:fillRect/>
          </a:stretch>
        </p:blipFill>
        <p:spPr bwMode="auto">
          <a:xfrm>
            <a:off x="3924300" y="2095500"/>
            <a:ext cx="15430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eta para baixo 15"/>
          <p:cNvSpPr/>
          <p:nvPr/>
        </p:nvSpPr>
        <p:spPr>
          <a:xfrm>
            <a:off x="2606675" y="2133600"/>
            <a:ext cx="236538" cy="3952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5530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16238" y="2349500"/>
            <a:ext cx="19812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0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950" y="2924175"/>
            <a:ext cx="5976938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1" name="Imagem 16" descr="demanda-creche-2014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27763" y="1700213"/>
            <a:ext cx="2711450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Elipse 17"/>
          <p:cNvSpPr/>
          <p:nvPr/>
        </p:nvSpPr>
        <p:spPr>
          <a:xfrm>
            <a:off x="8461375" y="2708275"/>
            <a:ext cx="431800" cy="396875"/>
          </a:xfrm>
          <a:prstGeom prst="ellipse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7235825" y="2565400"/>
            <a:ext cx="504825" cy="50323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55314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825" y="2565400"/>
            <a:ext cx="23860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5" name="Picture 2"/>
          <p:cNvPicPr>
            <a:picLocks noChangeAspect="1" noChangeArrowheads="1"/>
          </p:cNvPicPr>
          <p:nvPr/>
        </p:nvPicPr>
        <p:blipFill>
          <a:blip r:embed="rId14" cstate="print"/>
          <a:srcRect l="81075" t="19313" r="7857" b="65578"/>
          <a:stretch>
            <a:fillRect/>
          </a:stretch>
        </p:blipFill>
        <p:spPr bwMode="auto">
          <a:xfrm>
            <a:off x="7308850" y="44450"/>
            <a:ext cx="16891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aixaDeTexto 3"/>
          <p:cNvSpPr txBox="1">
            <a:spLocks noChangeArrowheads="1"/>
          </p:cNvSpPr>
          <p:nvPr/>
        </p:nvSpPr>
        <p:spPr bwMode="auto">
          <a:xfrm>
            <a:off x="1250950" y="1700213"/>
            <a:ext cx="643096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6000" b="1">
                <a:solidFill>
                  <a:srgbClr val="C00000"/>
                </a:solidFill>
              </a:rPr>
              <a:t>O Programa de Metas no Brasil</a:t>
            </a:r>
            <a:endParaRPr lang="pt-BR" sz="6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aixaDeTexto 1"/>
          <p:cNvSpPr txBox="1">
            <a:spLocks noChangeArrowheads="1"/>
          </p:cNvSpPr>
          <p:nvPr/>
        </p:nvSpPr>
        <p:spPr bwMode="auto">
          <a:xfrm>
            <a:off x="395288" y="1052513"/>
            <a:ext cx="8424862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/>
              <a:t>Amazonas: </a:t>
            </a:r>
            <a:r>
              <a:rPr lang="pt-BR" sz="1600"/>
              <a:t>Manaus</a:t>
            </a:r>
          </a:p>
          <a:p>
            <a:r>
              <a:rPr lang="pt-BR" sz="1600" b="1"/>
              <a:t>Bahia: </a:t>
            </a:r>
            <a:r>
              <a:rPr lang="pt-BR" sz="1600"/>
              <a:t>Euclides da Cunha, Eunápolis, Ilhéus</a:t>
            </a:r>
          </a:p>
          <a:p>
            <a:r>
              <a:rPr lang="pt-BR" sz="1600" b="1"/>
              <a:t>Espírito Santo: </a:t>
            </a:r>
            <a:r>
              <a:rPr lang="pt-BR" sz="1600"/>
              <a:t>Vitória</a:t>
            </a:r>
          </a:p>
          <a:p>
            <a:r>
              <a:rPr lang="pt-BR" sz="1600" b="1"/>
              <a:t>Goiás: </a:t>
            </a:r>
            <a:r>
              <a:rPr lang="pt-BR" sz="1600"/>
              <a:t>Anápolis</a:t>
            </a:r>
          </a:p>
          <a:p>
            <a:r>
              <a:rPr lang="pt-BR" sz="1600" b="1"/>
              <a:t>Maranhão: </a:t>
            </a:r>
            <a:r>
              <a:rPr lang="pt-BR" sz="1600"/>
              <a:t>Timbiras</a:t>
            </a:r>
          </a:p>
          <a:p>
            <a:r>
              <a:rPr lang="pt-BR" sz="1600" b="1"/>
              <a:t>Mato Grosso do Sul: </a:t>
            </a:r>
            <a:r>
              <a:rPr lang="pt-BR" sz="1600"/>
              <a:t>Dourados </a:t>
            </a:r>
          </a:p>
          <a:p>
            <a:r>
              <a:rPr lang="pt-BR" sz="1600" b="1"/>
              <a:t>Minas Gerais: </a:t>
            </a:r>
            <a:r>
              <a:rPr lang="pt-BR" sz="1600"/>
              <a:t>Belo Horizonte, Betim, Formiga, Ipatinga e Ouro Branco</a:t>
            </a:r>
          </a:p>
          <a:p>
            <a:r>
              <a:rPr lang="pt-BR" sz="1600" b="1"/>
              <a:t>Pará: </a:t>
            </a:r>
            <a:r>
              <a:rPr lang="pt-BR" sz="1600"/>
              <a:t>Abaetetuba </a:t>
            </a:r>
          </a:p>
          <a:p>
            <a:r>
              <a:rPr lang="pt-BR" sz="1600" b="1"/>
              <a:t>Paraná: </a:t>
            </a:r>
            <a:r>
              <a:rPr lang="pt-BR" sz="1600"/>
              <a:t>Londrina</a:t>
            </a:r>
          </a:p>
          <a:p>
            <a:r>
              <a:rPr lang="pt-BR" sz="1600" b="1"/>
              <a:t>Paraíba: </a:t>
            </a:r>
            <a:r>
              <a:rPr lang="pt-BR" sz="1600"/>
              <a:t>João Pessoa</a:t>
            </a:r>
          </a:p>
          <a:p>
            <a:r>
              <a:rPr lang="pt-BR" sz="1600" b="1"/>
              <a:t>Rio de Janeiro: </a:t>
            </a:r>
            <a:r>
              <a:rPr lang="pt-BR" sz="1600"/>
              <a:t>Niterói, Rio de Janeiro, Teresópolis</a:t>
            </a:r>
          </a:p>
          <a:p>
            <a:r>
              <a:rPr lang="pt-BR" sz="1600" b="1"/>
              <a:t>Rio Grande do Sul: </a:t>
            </a:r>
            <a:r>
              <a:rPr lang="pt-BR" sz="1600"/>
              <a:t>Carazinho, Porto Alegre</a:t>
            </a:r>
          </a:p>
          <a:p>
            <a:r>
              <a:rPr lang="pt-BR" sz="1600" b="1"/>
              <a:t>Santa Catarina: </a:t>
            </a:r>
            <a:r>
              <a:rPr lang="pt-BR" sz="1600"/>
              <a:t>Florianópolis</a:t>
            </a:r>
          </a:p>
          <a:p>
            <a:r>
              <a:rPr lang="pt-BR" sz="1600" b="1"/>
              <a:t>São Paulo: </a:t>
            </a:r>
            <a:r>
              <a:rPr lang="pt-BR" sz="1600"/>
              <a:t>Barra Bonita, Bragança Paulista, Campinas, Cosmópolis, Fernandópolis, Itapeva, Louveira, Mauá, Mirassol, Penápolis, Ribeirão Bonito, São Carlos, São José do Rio Preto, São Paulo, Taubaté, Jaboticabal, Holambra e Jundiaí</a:t>
            </a:r>
          </a:p>
          <a:p>
            <a:endParaRPr lang="pt-BR" sz="1200"/>
          </a:p>
          <a:p>
            <a:r>
              <a:rPr lang="pt-BR" sz="1600" b="1"/>
              <a:t>Cidades que aprovaram a Lei das Metas na América Latina (6):</a:t>
            </a:r>
          </a:p>
          <a:p>
            <a:r>
              <a:rPr lang="pt-BR" sz="1600"/>
              <a:t>Mendoza, Maipú, San Martín de los Andes e Córdoba (Argentina)</a:t>
            </a:r>
          </a:p>
          <a:p>
            <a:r>
              <a:rPr lang="pt-BR" sz="1600"/>
              <a:t>Assunção (Paraguai)</a:t>
            </a:r>
          </a:p>
          <a:p>
            <a:r>
              <a:rPr lang="pt-BR" sz="1600"/>
              <a:t>Trujillo (Perú)</a:t>
            </a:r>
          </a:p>
        </p:txBody>
      </p:sp>
      <p:sp>
        <p:nvSpPr>
          <p:cNvPr id="59395" name="CaixaDeTexto 2"/>
          <p:cNvSpPr txBox="1">
            <a:spLocks noChangeArrowheads="1"/>
          </p:cNvSpPr>
          <p:nvPr/>
        </p:nvSpPr>
        <p:spPr bwMode="auto">
          <a:xfrm>
            <a:off x="2987675" y="476250"/>
            <a:ext cx="467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/>
              <a:t>Cidades  no Brasil já aprovaram a emenda (40):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aixaDeTexto 1"/>
          <p:cNvSpPr txBox="1">
            <a:spLocks noChangeArrowheads="1"/>
          </p:cNvSpPr>
          <p:nvPr/>
        </p:nvSpPr>
        <p:spPr bwMode="auto">
          <a:xfrm>
            <a:off x="323850" y="1341438"/>
            <a:ext cx="80645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pt-BR" sz="2000"/>
              <a:t>PEC 10/2011 e PEC 52/2011: propõem a implantação do Plano de Metas para todos os prefeitos, governadores e presidente da República.</a:t>
            </a:r>
            <a:br>
              <a:rPr lang="pt-BR" sz="2000"/>
            </a:br>
            <a:endParaRPr lang="pt-BR" sz="2000"/>
          </a:p>
        </p:txBody>
      </p:sp>
      <p:sp>
        <p:nvSpPr>
          <p:cNvPr id="61443" name="CaixaDeTexto 2"/>
          <p:cNvSpPr txBox="1">
            <a:spLocks noChangeArrowheads="1"/>
          </p:cNvSpPr>
          <p:nvPr/>
        </p:nvSpPr>
        <p:spPr bwMode="auto">
          <a:xfrm>
            <a:off x="2478088" y="549275"/>
            <a:ext cx="55975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b="1">
                <a:solidFill>
                  <a:srgbClr val="C00000"/>
                </a:solidFill>
              </a:rPr>
              <a:t>Propostas de Emenda à Constituição</a:t>
            </a:r>
          </a:p>
          <a:p>
            <a:endParaRPr lang="pt-BR"/>
          </a:p>
        </p:txBody>
      </p:sp>
      <p:sp>
        <p:nvSpPr>
          <p:cNvPr id="61444" name="CaixaDeTexto 3"/>
          <p:cNvSpPr txBox="1">
            <a:spLocks noChangeArrowheads="1"/>
          </p:cNvSpPr>
          <p:nvPr/>
        </p:nvSpPr>
        <p:spPr bwMode="auto">
          <a:xfrm>
            <a:off x="684213" y="2349500"/>
            <a:ext cx="77041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u="sng"/>
              <a:t>PROPOSTA DE EMENDA À CONSTITUIÇÃO Nº 10, DE 2.011</a:t>
            </a:r>
          </a:p>
          <a:p>
            <a:r>
              <a:rPr lang="pt-BR"/>
              <a:t>(Do Sr. Luiz Fernando Machado e outros)</a:t>
            </a:r>
          </a:p>
          <a:p>
            <a:r>
              <a:rPr lang="pt-BR"/>
              <a:t>Altera os arts. 28, 29 e 84 da Constituição Federal para instituir a obrigatoriedade de elaboração e cumprimento do plano de metas pelo Poder Executivo municipal, estadual e federal, com base nas propostas da campanha eleitoral.</a:t>
            </a:r>
          </a:p>
          <a:p>
            <a:endParaRPr lang="pt-BR" u="sng"/>
          </a:p>
          <a:p>
            <a:r>
              <a:rPr lang="pt-BR" u="sng"/>
              <a:t>PROPOSTA DE EMENDA À CONSTITUIÇÃO Nº 52, DE 2011.</a:t>
            </a:r>
          </a:p>
          <a:p>
            <a:r>
              <a:rPr lang="pt-BR"/>
              <a:t>(Do Sr. Paulo Teixeira e outros) </a:t>
            </a:r>
          </a:p>
          <a:p>
            <a:r>
              <a:rPr lang="pt-BR"/>
              <a:t>Altera os artigos 48 e 84 da Constituição Federal, prevendo a obrigatoriedade de apresentação do Programa de Metas e Prioridades para os governos federal, estaduais e municipais.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908175" y="692150"/>
            <a:ext cx="6551613" cy="446088"/>
          </a:xfrm>
        </p:spPr>
        <p:txBody>
          <a:bodyPr/>
          <a:lstStyle/>
          <a:p>
            <a:pPr algn="ctr"/>
            <a:r>
              <a:rPr lang="pt-BR" sz="2200" smtClean="0"/>
              <a:t>Sugestões de Sites para o Controle Social no Município</a:t>
            </a:r>
          </a:p>
        </p:txBody>
      </p:sp>
      <p:sp>
        <p:nvSpPr>
          <p:cNvPr id="63491" name="Espaço Reservado para Conteúdo 2"/>
          <p:cNvSpPr>
            <a:spLocks noGrp="1"/>
          </p:cNvSpPr>
          <p:nvPr>
            <p:ph sz="quarter" idx="2"/>
          </p:nvPr>
        </p:nvSpPr>
        <p:spPr>
          <a:xfrm>
            <a:off x="323850" y="1268413"/>
            <a:ext cx="4103688" cy="4608512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pt-BR" sz="1200" b="1" smtClean="0"/>
              <a:t>Monitoramento do Programa de Metas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pt-BR" sz="1200" smtClean="0">
                <a:hlinkClick r:id="rId3"/>
              </a:rPr>
              <a:t>www.deolhonasmetas.org.br</a:t>
            </a:r>
            <a:endParaRPr lang="pt-BR" sz="120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pt-BR" sz="1200" smtClean="0">
                <a:hlinkClick r:id="rId4"/>
              </a:rPr>
              <a:t>planejasampa.prefeitura.sp.gov.br/metas/</a:t>
            </a:r>
            <a:endParaRPr lang="pt-BR" sz="120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1200" b="1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pt-BR" sz="1200" b="1" smtClean="0"/>
              <a:t>Monitoramento dos Indicadores Sociais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pt-BR" sz="1200" smtClean="0">
                <a:hlinkClick r:id="rId5"/>
              </a:rPr>
              <a:t>www.nossasaopaulo.org.br</a:t>
            </a:r>
            <a:endParaRPr lang="pt-BR" sz="120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pt-BR" sz="1200" smtClean="0">
                <a:hlinkClick r:id="rId6"/>
              </a:rPr>
              <a:t>indicadores.cidadessustentaveis.org.br/</a:t>
            </a:r>
            <a:endParaRPr lang="pt-BR" sz="120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pt-BR" sz="1200" smtClean="0">
                <a:hlinkClick r:id="rId7"/>
              </a:rPr>
              <a:t>observasampa.prefeitura.sp.gov.br/</a:t>
            </a:r>
            <a:endParaRPr lang="pt-BR" sz="120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pt-BR" sz="1200" smtClean="0">
                <a:hlinkClick r:id="rId8"/>
              </a:rPr>
              <a:t>www.ibge.gov.br/munic2013/index.php</a:t>
            </a:r>
            <a:endParaRPr lang="pt-BR" sz="120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pt-BR" sz="1200" smtClean="0">
                <a:hlinkClick r:id="rId9"/>
              </a:rPr>
              <a:t>www.firjan.org.br/ifdm/</a:t>
            </a:r>
            <a:endParaRPr lang="pt-BR" sz="120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pt-BR" sz="1200" smtClean="0">
                <a:hlinkClick r:id="rId10"/>
              </a:rPr>
              <a:t>www.atlasbrasil.org.br/2013/</a:t>
            </a:r>
            <a:endParaRPr lang="pt-BR" sz="120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1200" b="1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pt-BR" sz="1200" b="1" smtClean="0"/>
              <a:t>Monitoramento do Orçamento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pt-BR" sz="1200" smtClean="0">
                <a:solidFill>
                  <a:srgbClr val="000000"/>
                </a:solidFill>
                <a:hlinkClick r:id="rId11"/>
              </a:rPr>
              <a:t>transparencia.prefeitura.sp.gov.br/Paginas/home.aspx</a:t>
            </a:r>
            <a:endParaRPr lang="pt-BR" sz="1200" smtClean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pt-BR" sz="1200" b="1" smtClean="0"/>
              <a:t/>
            </a:r>
            <a:br>
              <a:rPr lang="pt-BR" sz="1200" b="1" smtClean="0"/>
            </a:br>
            <a:r>
              <a:rPr lang="pt-BR" sz="1200" b="1" smtClean="0"/>
              <a:t/>
            </a:r>
            <a:br>
              <a:rPr lang="pt-BR" sz="1200" b="1" smtClean="0"/>
            </a:br>
            <a:r>
              <a:rPr lang="pt-BR" sz="1200" b="1" smtClean="0"/>
              <a:t>Monitoramento da Gestão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pt-BR" sz="1200" smtClean="0">
                <a:hlinkClick r:id="rId12"/>
              </a:rPr>
              <a:t>saopauloaberta.prefeitura.sp.gov.br/</a:t>
            </a:r>
            <a:r>
              <a:rPr lang="pt-BR" sz="1200" smtClean="0"/>
              <a:t/>
            </a:r>
            <a:br>
              <a:rPr lang="pt-BR" sz="1200" smtClean="0"/>
            </a:br>
            <a:r>
              <a:rPr lang="pt-BR" sz="1200" b="1" smtClean="0"/>
              <a:t/>
            </a:r>
            <a:br>
              <a:rPr lang="pt-BR" sz="1200" b="1" smtClean="0"/>
            </a:br>
            <a:r>
              <a:rPr lang="pt-BR" sz="1200" b="1" smtClean="0"/>
              <a:t/>
            </a:r>
            <a:br>
              <a:rPr lang="pt-BR" sz="1200" b="1" smtClean="0"/>
            </a:br>
            <a:r>
              <a:rPr lang="pt-BR" sz="1200" b="1" smtClean="0"/>
              <a:t>Monitoramento da Transparência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pt-BR" sz="1200" smtClean="0">
                <a:hlinkClick r:id="rId13"/>
              </a:rPr>
              <a:t>observatorio.artigo19.org/</a:t>
            </a:r>
            <a:endParaRPr lang="pt-BR" sz="120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pt-BR" sz="1200" smtClean="0">
                <a:hlinkClick r:id="rId14"/>
              </a:rPr>
              <a:t>indicedetransparencia.com/</a:t>
            </a:r>
            <a:endParaRPr lang="pt-BR" sz="120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120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120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120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120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120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120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1200" smtClean="0"/>
          </a:p>
          <a:p>
            <a:pPr marL="0" indent="0">
              <a:lnSpc>
                <a:spcPct val="90000"/>
              </a:lnSpc>
            </a:pPr>
            <a:endParaRPr lang="pt-BR" sz="1200" smtClean="0"/>
          </a:p>
        </p:txBody>
      </p:sp>
      <p:sp>
        <p:nvSpPr>
          <p:cNvPr id="63492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3438" y="1125538"/>
            <a:ext cx="4392612" cy="496728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t-BR" sz="1200" b="1" smtClean="0"/>
              <a:t>Monitoramento do Planejamento Urbano</a:t>
            </a:r>
          </a:p>
          <a:p>
            <a:pPr marL="0" indent="0">
              <a:buFont typeface="Arial" charset="0"/>
              <a:buNone/>
            </a:pPr>
            <a:r>
              <a:rPr lang="pt-BR" sz="1200" smtClean="0">
                <a:hlinkClick r:id="rId15"/>
              </a:rPr>
              <a:t>http://gestaourbana.prefeitura.sp.gov.br/</a:t>
            </a:r>
            <a:endParaRPr lang="pt-BR" sz="1200" smtClean="0"/>
          </a:p>
          <a:p>
            <a:pPr marL="0" indent="0">
              <a:buFont typeface="Arial" charset="0"/>
              <a:buNone/>
            </a:pPr>
            <a:r>
              <a:rPr lang="pt-BR" sz="1200" b="1" smtClean="0"/>
              <a:t/>
            </a:r>
            <a:br>
              <a:rPr lang="pt-BR" sz="1200" b="1" smtClean="0"/>
            </a:br>
            <a:r>
              <a:rPr lang="pt-BR" sz="1200" b="1" smtClean="0"/>
              <a:t>Monitoramento da Gestão Financeira</a:t>
            </a:r>
          </a:p>
          <a:p>
            <a:pPr marL="0" indent="0">
              <a:buFont typeface="Arial" charset="0"/>
              <a:buNone/>
            </a:pPr>
            <a:r>
              <a:rPr lang="pt-BR" sz="1200" smtClean="0">
                <a:hlinkClick r:id="rId16"/>
              </a:rPr>
              <a:t>www.cnm.org.br/institucional/irfs</a:t>
            </a:r>
            <a:endParaRPr lang="pt-BR" sz="1200" smtClean="0"/>
          </a:p>
          <a:p>
            <a:pPr marL="0" indent="0">
              <a:buFont typeface="Arial" charset="0"/>
              <a:buNone/>
            </a:pPr>
            <a:r>
              <a:rPr lang="pt-BR" sz="1200" smtClean="0">
                <a:hlinkClick r:id="rId17"/>
              </a:rPr>
              <a:t>www.comparabrasil.fnp.org.br/</a:t>
            </a:r>
            <a:endParaRPr lang="pt-BR" sz="1200" smtClean="0"/>
          </a:p>
          <a:p>
            <a:pPr marL="0" indent="0">
              <a:buFont typeface="Arial" charset="0"/>
              <a:buNone/>
            </a:pPr>
            <a:r>
              <a:rPr lang="pt-BR" sz="1200" smtClean="0">
                <a:hlinkClick r:id="rId18"/>
              </a:rPr>
              <a:t>www.meumunicipio.org.br/meumunicipio/home</a:t>
            </a:r>
            <a:endParaRPr lang="pt-BR" sz="1200" smtClean="0"/>
          </a:p>
          <a:p>
            <a:pPr marL="0" indent="0">
              <a:buFont typeface="Arial" charset="0"/>
              <a:buNone/>
            </a:pPr>
            <a:r>
              <a:rPr lang="pt-BR" sz="1200" b="1" smtClean="0"/>
              <a:t/>
            </a:r>
            <a:br>
              <a:rPr lang="pt-BR" sz="1200" b="1" smtClean="0"/>
            </a:br>
            <a:r>
              <a:rPr lang="pt-BR" sz="1200" b="1" smtClean="0"/>
              <a:t>Monitoramento da Educação</a:t>
            </a:r>
          </a:p>
          <a:p>
            <a:pPr marL="0" indent="0">
              <a:buFont typeface="Arial" charset="0"/>
              <a:buNone/>
            </a:pPr>
            <a:r>
              <a:rPr lang="pt-BR" sz="1200" smtClean="0">
                <a:hlinkClick r:id="rId19"/>
              </a:rPr>
              <a:t>www.observatoriodaeducacao.org.br/</a:t>
            </a:r>
            <a:endParaRPr lang="pt-BR" sz="1200" smtClean="0"/>
          </a:p>
          <a:p>
            <a:pPr marL="0" indent="0">
              <a:buFont typeface="Arial" charset="0"/>
              <a:buNone/>
            </a:pPr>
            <a:r>
              <a:rPr lang="pt-BR" sz="1200" b="1" smtClean="0"/>
              <a:t/>
            </a:r>
            <a:br>
              <a:rPr lang="pt-BR" sz="1200" b="1" smtClean="0"/>
            </a:br>
            <a:r>
              <a:rPr lang="pt-BR" sz="1200" b="1" smtClean="0"/>
              <a:t>Monitoramento da Saúde</a:t>
            </a:r>
          </a:p>
          <a:p>
            <a:pPr marL="0" indent="0">
              <a:buFont typeface="Arial" charset="0"/>
              <a:buNone/>
            </a:pPr>
            <a:r>
              <a:rPr lang="pt-BR" sz="1200" smtClean="0">
                <a:hlinkClick r:id="rId20"/>
              </a:rPr>
              <a:t>observasaude.fundap.sp.gov.br/Paginas/Default.aspx</a:t>
            </a:r>
            <a:endParaRPr lang="pt-BR" sz="1200" smtClean="0"/>
          </a:p>
          <a:p>
            <a:pPr marL="0" indent="0">
              <a:buFont typeface="Arial" charset="0"/>
              <a:buNone/>
            </a:pPr>
            <a:r>
              <a:rPr lang="pt-BR" sz="1200" b="1" smtClean="0"/>
              <a:t/>
            </a:r>
            <a:br>
              <a:rPr lang="pt-BR" sz="1200" b="1" smtClean="0"/>
            </a:br>
            <a:r>
              <a:rPr lang="pt-BR" sz="1200" b="1" smtClean="0"/>
              <a:t>Monitoramento do Legislativo</a:t>
            </a:r>
          </a:p>
          <a:p>
            <a:pPr marL="0" indent="0">
              <a:buFont typeface="Arial" charset="0"/>
              <a:buNone/>
            </a:pPr>
            <a:r>
              <a:rPr lang="pt-BR" sz="1200" smtClean="0">
                <a:hlinkClick r:id="rId21"/>
              </a:rPr>
              <a:t>http://www.camara.sp.gov.br/index.php?option=com_content&amp;view=article&amp;id=14451&amp;Itemid=249</a:t>
            </a:r>
            <a:r>
              <a:rPr lang="pt-BR" sz="1200" smtClean="0"/>
              <a:t> </a:t>
            </a:r>
          </a:p>
          <a:p>
            <a:pPr marL="0" indent="0">
              <a:buFont typeface="Arial" charset="0"/>
              <a:buNone/>
            </a:pPr>
            <a:endParaRPr lang="pt-BR" sz="1200" b="1" smtClean="0"/>
          </a:p>
          <a:p>
            <a:pPr marL="0" indent="0">
              <a:buFont typeface="Arial" charset="0"/>
              <a:buNone/>
            </a:pPr>
            <a:r>
              <a:rPr lang="pt-BR" sz="1200" b="1" smtClean="0"/>
              <a:t>Informações gerais</a:t>
            </a:r>
          </a:p>
          <a:p>
            <a:pPr marL="0" indent="0">
              <a:buFont typeface="Arial" charset="0"/>
              <a:buNone/>
            </a:pPr>
            <a:r>
              <a:rPr lang="pt-BR" sz="1200" smtClean="0">
                <a:hlinkClick r:id="rId22"/>
              </a:rPr>
              <a:t>www.guiadedireitos.org/</a:t>
            </a:r>
            <a:endParaRPr lang="pt-BR" sz="1200" smtClean="0"/>
          </a:p>
          <a:p>
            <a:pPr marL="0" indent="0">
              <a:buFont typeface="Arial" charset="0"/>
              <a:buNone/>
            </a:pPr>
            <a:r>
              <a:rPr lang="pt-BR" sz="1200" smtClean="0">
                <a:hlinkClick r:id="rId23"/>
              </a:rPr>
              <a:t>http://www.deepask.com/</a:t>
            </a:r>
            <a:r>
              <a:rPr lang="pt-BR" sz="1200" smtClean="0"/>
              <a:t> </a:t>
            </a:r>
            <a:endParaRPr lang="pt-BR" sz="1200" b="1" smtClean="0"/>
          </a:p>
          <a:p>
            <a:pPr marL="0" indent="0">
              <a:buFont typeface="Arial" charset="0"/>
              <a:buNone/>
            </a:pPr>
            <a:r>
              <a:rPr lang="pt-BR" sz="1200" b="1" smtClean="0"/>
              <a:t>*Sites Oficiais</a:t>
            </a:r>
          </a:p>
          <a:p>
            <a:pPr marL="0" indent="0">
              <a:buFont typeface="Arial" charset="0"/>
              <a:buNone/>
            </a:pPr>
            <a:r>
              <a:rPr lang="pt-BR" sz="1200" smtClean="0"/>
              <a:t>(Ex. Prefeitura, TCM, CGM, etc.)</a:t>
            </a:r>
          </a:p>
          <a:p>
            <a:pPr marL="0" indent="0">
              <a:buFont typeface="Arial" charset="0"/>
              <a:buNone/>
            </a:pPr>
            <a:endParaRPr lang="pt-BR" sz="1200" smtClean="0"/>
          </a:p>
        </p:txBody>
      </p:sp>
      <p:sp>
        <p:nvSpPr>
          <p:cNvPr id="63493" name="Título 1"/>
          <p:cNvSpPr>
            <a:spLocks noGrp="1"/>
          </p:cNvSpPr>
          <p:nvPr>
            <p:ph type="title"/>
          </p:nvPr>
        </p:nvSpPr>
        <p:spPr>
          <a:xfrm>
            <a:off x="2643188" y="115888"/>
            <a:ext cx="5097462" cy="649287"/>
          </a:xfrm>
        </p:spPr>
        <p:txBody>
          <a:bodyPr/>
          <a:lstStyle/>
          <a:p>
            <a:pPr algn="l"/>
            <a:r>
              <a:rPr lang="pt-BR" sz="2800" b="1" smtClean="0">
                <a:solidFill>
                  <a:srgbClr val="C00000"/>
                </a:solidFill>
                <a:cs typeface="Arial" charset="0"/>
              </a:rPr>
              <a:t>O Controle Social no Município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4284663" y="1268413"/>
            <a:ext cx="0" cy="4752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aixaDeTexto 3"/>
          <p:cNvSpPr txBox="1">
            <a:spLocks noChangeArrowheads="1"/>
          </p:cNvSpPr>
          <p:nvPr/>
        </p:nvSpPr>
        <p:spPr bwMode="auto">
          <a:xfrm>
            <a:off x="1692275" y="1125538"/>
            <a:ext cx="5543550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/>
              <a:t>Contato:</a:t>
            </a:r>
          </a:p>
          <a:p>
            <a:pPr algn="ctr"/>
            <a:endParaRPr lang="pt-BR" sz="3200"/>
          </a:p>
          <a:p>
            <a:pPr algn="ctr"/>
            <a:r>
              <a:rPr lang="pt-BR" sz="3200"/>
              <a:t>Maurício Broinizi</a:t>
            </a:r>
          </a:p>
          <a:p>
            <a:pPr algn="ctr"/>
            <a:r>
              <a:rPr lang="pt-BR" sz="3200">
                <a:hlinkClick r:id="rId3"/>
              </a:rPr>
              <a:t>mauricio@isps.org.br</a:t>
            </a:r>
            <a:endParaRPr lang="pt-BR" sz="3200"/>
          </a:p>
          <a:p>
            <a:pPr algn="ctr"/>
            <a:endParaRPr lang="pt-BR" sz="3200"/>
          </a:p>
          <a:p>
            <a:pPr algn="ctr"/>
            <a:endParaRPr lang="pt-BR" sz="3200"/>
          </a:p>
          <a:p>
            <a:pPr algn="ctr"/>
            <a:r>
              <a:rPr lang="pt-BR" sz="3200">
                <a:hlinkClick r:id="rId4"/>
              </a:rPr>
              <a:t>www.nossasaopaulo.org.br</a:t>
            </a:r>
            <a:endParaRPr lang="pt-BR" sz="3200"/>
          </a:p>
          <a:p>
            <a:pPr algn="ctr"/>
            <a:r>
              <a:rPr lang="pt-BR" sz="3200">
                <a:hlinkClick r:id="rId5"/>
              </a:rPr>
              <a:t>www.cidadessustentaveis.org.br</a:t>
            </a:r>
            <a:endParaRPr lang="pt-BR" sz="3200"/>
          </a:p>
          <a:p>
            <a:endParaRPr lang="pt-BR"/>
          </a:p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1"/>
          <p:cNvSpPr txBox="1">
            <a:spLocks noChangeArrowheads="1"/>
          </p:cNvSpPr>
          <p:nvPr/>
        </p:nvSpPr>
        <p:spPr bwMode="auto">
          <a:xfrm>
            <a:off x="250825" y="1412875"/>
            <a:ext cx="80645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u="sng"/>
              <a:t>Objetivos principais:</a:t>
            </a:r>
            <a:br>
              <a:rPr lang="pt-BR" sz="2400" u="sng"/>
            </a:br>
            <a:endParaRPr lang="pt-BR" sz="2400"/>
          </a:p>
          <a:p>
            <a:pPr>
              <a:buFontTx/>
              <a:buAutoNum type="arabicParenR"/>
            </a:pPr>
            <a:r>
              <a:rPr lang="pt-BR" sz="2400"/>
              <a:t>Aprimorar o planejamento e gestão para os 4 anos </a:t>
            </a:r>
            <a:br>
              <a:rPr lang="pt-BR" sz="2400"/>
            </a:br>
            <a:r>
              <a:rPr lang="pt-BR" sz="2400"/>
              <a:t>de mandato do Prefeito(a) eleito (a); </a:t>
            </a:r>
            <a:br>
              <a:rPr lang="pt-BR" sz="2400"/>
            </a:br>
            <a:endParaRPr lang="pt-BR" sz="2400"/>
          </a:p>
          <a:p>
            <a:pPr>
              <a:buFontTx/>
              <a:buAutoNum type="arabicParenR"/>
            </a:pPr>
            <a:r>
              <a:rPr lang="pt-BR" sz="2400"/>
              <a:t>Vincular promessas da campanha eleitoral ao </a:t>
            </a:r>
            <a:br>
              <a:rPr lang="pt-BR" sz="2400"/>
            </a:br>
            <a:r>
              <a:rPr lang="pt-BR" sz="2400"/>
              <a:t>programa efetivo de governo;</a:t>
            </a:r>
            <a:br>
              <a:rPr lang="pt-BR" sz="2400"/>
            </a:br>
            <a:endParaRPr lang="pt-BR" sz="2400"/>
          </a:p>
          <a:p>
            <a:pPr>
              <a:buFontTx/>
              <a:buAutoNum type="arabicParenR"/>
            </a:pPr>
            <a:r>
              <a:rPr lang="pt-BR" sz="2400"/>
              <a:t>Proporcionar plenas condições de monitoramento, fiscalização e controle social sobre a execução das </a:t>
            </a:r>
            <a:br>
              <a:rPr lang="pt-BR" sz="2400"/>
            </a:br>
            <a:r>
              <a:rPr lang="pt-BR" sz="2400"/>
              <a:t>políticas públicas.</a:t>
            </a:r>
          </a:p>
        </p:txBody>
      </p:sp>
      <p:pic>
        <p:nvPicPr>
          <p:cNvPr id="20483" name="Picture 8" descr="C:\Documents and Settings\gnorberto\Desktop\apresentação institucional RNSP 16032011\leiprogramademet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2420938"/>
            <a:ext cx="176371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CaixaDeTexto 3"/>
          <p:cNvSpPr txBox="1">
            <a:spLocks noChangeArrowheads="1"/>
          </p:cNvSpPr>
          <p:nvPr/>
        </p:nvSpPr>
        <p:spPr bwMode="auto">
          <a:xfrm>
            <a:off x="2987675" y="404813"/>
            <a:ext cx="41544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800" b="1">
                <a:solidFill>
                  <a:srgbClr val="C00000"/>
                </a:solidFill>
              </a:rPr>
              <a:t>Lei do Programa de Metas</a:t>
            </a:r>
            <a:endParaRPr lang="pt-BR" sz="2800"/>
          </a:p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smtClean="0"/>
              <a:t>Um bom Programa de Metas apresenta os </a:t>
            </a:r>
            <a:r>
              <a:rPr lang="pt-BR" sz="2800" b="1" smtClean="0"/>
              <a:t>produtos concretos </a:t>
            </a:r>
            <a:r>
              <a:rPr lang="pt-BR" sz="2800" smtClean="0"/>
              <a:t>que a Prefeitura pretende entregar à população ao longo dos </a:t>
            </a:r>
            <a:r>
              <a:rPr lang="pt-BR" sz="2800" b="1" smtClean="0"/>
              <a:t>quatro anos de gestão</a:t>
            </a:r>
            <a:r>
              <a:rPr lang="pt-BR" sz="2800" smtClean="0"/>
              <a:t>;</a:t>
            </a:r>
          </a:p>
          <a:p>
            <a:r>
              <a:rPr lang="pt-BR" sz="2800" smtClean="0"/>
              <a:t>As metas devem ser selecionadas a partir de um </a:t>
            </a:r>
            <a:r>
              <a:rPr lang="pt-BR" sz="2800" b="1" smtClean="0"/>
              <a:t>diagnóstico</a:t>
            </a:r>
            <a:r>
              <a:rPr lang="pt-BR" sz="2800" smtClean="0"/>
              <a:t> em torno dos </a:t>
            </a:r>
            <a:r>
              <a:rPr lang="pt-BR" sz="2800" b="1" smtClean="0"/>
              <a:t>objetivos estratégicos </a:t>
            </a:r>
            <a:r>
              <a:rPr lang="pt-BR" sz="2800" smtClean="0"/>
              <a:t>aos quais elas se relacionam;</a:t>
            </a:r>
          </a:p>
          <a:p>
            <a:r>
              <a:rPr lang="pt-BR" sz="2800" smtClean="0"/>
              <a:t>E devem levar em consideração o benefício efetivo esperado da implementação de </a:t>
            </a:r>
            <a:r>
              <a:rPr lang="pt-BR" sz="2800" b="1" smtClean="0"/>
              <a:t>equipamentos e serviços ao munícipe.</a:t>
            </a:r>
          </a:p>
        </p:txBody>
      </p:sp>
      <p:sp>
        <p:nvSpPr>
          <p:cNvPr id="22531" name="CaixaDeTexto 3"/>
          <p:cNvSpPr txBox="1">
            <a:spLocks noChangeArrowheads="1"/>
          </p:cNvSpPr>
          <p:nvPr/>
        </p:nvSpPr>
        <p:spPr bwMode="auto">
          <a:xfrm>
            <a:off x="3514725" y="404813"/>
            <a:ext cx="31003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800" b="1">
                <a:solidFill>
                  <a:srgbClr val="C00000"/>
                </a:solidFill>
              </a:rPr>
              <a:t>Programa de Metas</a:t>
            </a:r>
            <a:endParaRPr lang="pt-BR" sz="2800"/>
          </a:p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3"/>
          <p:cNvSpPr txBox="1">
            <a:spLocks noChangeArrowheads="1"/>
          </p:cNvSpPr>
          <p:nvPr/>
        </p:nvSpPr>
        <p:spPr bwMode="auto">
          <a:xfrm>
            <a:off x="3514725" y="404813"/>
            <a:ext cx="31003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800" b="1">
                <a:solidFill>
                  <a:srgbClr val="C00000"/>
                </a:solidFill>
              </a:rPr>
              <a:t>Programa de Metas</a:t>
            </a:r>
            <a:endParaRPr lang="pt-BR" sz="2800"/>
          </a:p>
          <a:p>
            <a:pPr algn="ctr"/>
            <a:endParaRPr lang="pt-BR"/>
          </a:p>
        </p:txBody>
      </p:sp>
      <p:graphicFrame>
        <p:nvGraphicFramePr>
          <p:cNvPr id="5" name="Diagrama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3"/>
          <p:cNvSpPr txBox="1">
            <a:spLocks noChangeArrowheads="1"/>
          </p:cNvSpPr>
          <p:nvPr/>
        </p:nvSpPr>
        <p:spPr bwMode="auto">
          <a:xfrm>
            <a:off x="1250950" y="1700213"/>
            <a:ext cx="643096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6000" b="1">
                <a:solidFill>
                  <a:srgbClr val="C00000"/>
                </a:solidFill>
              </a:rPr>
              <a:t>O Programa de Metas em São Paulo</a:t>
            </a:r>
            <a:endParaRPr lang="pt-BR" sz="6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\\Ispsad\publico\Apresentações\Digitalizações\Le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341438"/>
            <a:ext cx="299085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tângulo 5"/>
          <p:cNvSpPr>
            <a:spLocks noChangeArrowheads="1"/>
          </p:cNvSpPr>
          <p:nvPr/>
        </p:nvSpPr>
        <p:spPr bwMode="auto">
          <a:xfrm>
            <a:off x="3635375" y="1341438"/>
            <a:ext cx="5000625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/>
            <a:endParaRPr lang="pt-BR" sz="1600" b="1">
              <a:solidFill>
                <a:srgbClr val="000000"/>
              </a:solidFill>
            </a:endParaRPr>
          </a:p>
          <a:p>
            <a:pPr marL="457200" indent="-457200" algn="just"/>
            <a:endParaRPr lang="pt-BR" sz="1600" b="1">
              <a:solidFill>
                <a:srgbClr val="000000"/>
              </a:solidFill>
            </a:endParaRPr>
          </a:p>
          <a:p>
            <a:pPr marL="457200" indent="-457200" algn="just"/>
            <a:r>
              <a:rPr lang="pt-BR" sz="1600" b="1">
                <a:solidFill>
                  <a:srgbClr val="000000"/>
                </a:solidFill>
              </a:rPr>
              <a:t>Emenda à Lei Orgânica do Município – nº 30</a:t>
            </a:r>
          </a:p>
          <a:p>
            <a:pPr marL="457200" indent="-457200" algn="just"/>
            <a:endParaRPr lang="pt-BR" sz="1600">
              <a:solidFill>
                <a:srgbClr val="000000"/>
              </a:solidFill>
            </a:endParaRPr>
          </a:p>
          <a:p>
            <a:pPr marL="457200" indent="-457200" algn="just"/>
            <a:r>
              <a:rPr lang="pt-BR" sz="1600">
                <a:solidFill>
                  <a:srgbClr val="000000"/>
                </a:solidFill>
              </a:rPr>
              <a:t>O Projeto de Lei foi apresentado pelo Movimento Nossa São Paulo à Câmara Municipal. Compromete os sucessivos prefeitos a apresentarem um programa detalhado de governo, com metas claras a serem executadas durante a gestão (quatro anos). A ideia é que o Programa de Metas seja detalhado por subprefeituras e distritos. </a:t>
            </a:r>
          </a:p>
          <a:p>
            <a:pPr marL="457200" indent="-457200" algn="just"/>
            <a:r>
              <a:rPr lang="pt-BR" sz="1600">
                <a:solidFill>
                  <a:srgbClr val="000000"/>
                </a:solidFill>
              </a:rPr>
              <a:t> </a:t>
            </a:r>
          </a:p>
          <a:p>
            <a:pPr marL="457200" indent="-457200" algn="just"/>
            <a:r>
              <a:rPr lang="pt-BR" sz="1600">
                <a:solidFill>
                  <a:srgbClr val="000000"/>
                </a:solidFill>
              </a:rPr>
              <a:t>Aprovada na Câmara  Municipal de São Paulo em 2008 – a cidade foi a primeira do país a ter a Lei das Metas aprovada e colocada em prática. </a:t>
            </a:r>
          </a:p>
          <a:p>
            <a:pPr marL="457200" indent="-457200" algn="just"/>
            <a:r>
              <a:rPr lang="pt-BR" sz="1600">
                <a:solidFill>
                  <a:srgbClr val="000000"/>
                </a:solidFill>
              </a:rPr>
              <a:t> </a:t>
            </a:r>
          </a:p>
          <a:p>
            <a:pPr marL="457200" indent="-457200" algn="just"/>
            <a:endParaRPr lang="pt-BR">
              <a:solidFill>
                <a:srgbClr val="000000"/>
              </a:solidFill>
            </a:endParaRPr>
          </a:p>
          <a:p>
            <a:pPr marL="457200" indent="-457200" algn="just"/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tângulo 1"/>
          <p:cNvSpPr>
            <a:spLocks noChangeArrowheads="1"/>
          </p:cNvSpPr>
          <p:nvPr/>
        </p:nvSpPr>
        <p:spPr bwMode="auto">
          <a:xfrm>
            <a:off x="395288" y="1268413"/>
            <a:ext cx="84248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/>
              <a:t>EMENDA Nº 30 À LEI ORGÂNICA DO MUNICÍPIO DE SÃO PAULO</a:t>
            </a:r>
            <a:br>
              <a:rPr lang="pt-BR" b="1"/>
            </a:br>
            <a:r>
              <a:rPr lang="pt-BR"/>
              <a:t>(PROJETO DE EMENDA À L.O.M. Nº 08/07)</a:t>
            </a:r>
            <a:br>
              <a:rPr lang="pt-BR"/>
            </a:br>
            <a:r>
              <a:rPr lang="pt-BR"/>
              <a:t>(LIDERANÇAS PARTIDÁRIAS)</a:t>
            </a:r>
          </a:p>
          <a:p>
            <a:r>
              <a:rPr lang="pt-BR" i="1"/>
              <a:t>Acrescenta dispositivo à Lei Orgânica do Município de São Paulo, instituindo a obrigatoriedade de elaboração e cumprimento do Programa de Metas pelo Poder Executivo.</a:t>
            </a:r>
            <a:br>
              <a:rPr lang="pt-BR" i="1"/>
            </a:br>
            <a:endParaRPr lang="pt-BR"/>
          </a:p>
          <a:p>
            <a:r>
              <a:rPr lang="pt-BR"/>
              <a:t>A CÂMARA MUNICIPAL DE SÃO PAULO promulga:</a:t>
            </a:r>
            <a:br>
              <a:rPr lang="pt-BR"/>
            </a:br>
            <a:r>
              <a:rPr lang="pt-BR"/>
              <a:t>Art. 1º Fica acrescentado ao art. 69 da Lei Orgânica do Município de São Paulo o artigo 69-A, com a seguinte redação:</a:t>
            </a:r>
          </a:p>
          <a:p>
            <a:r>
              <a:rPr lang="pt-BR"/>
              <a:t>"Art. 69-A. O Prefeito, eleito ou reeleito, apresentará o Programa de Metas de sua gestão, até noventa dias após sua posse, que conterá as prioridades: </a:t>
            </a:r>
            <a:r>
              <a:rPr lang="pt-BR" b="1"/>
              <a:t>as ações estratégicas, os indicadores e metas quantitativas para cada um dos setores da Administração Pública Municipal, Subprefeituras e Distritos da cidade, observando, no mínimo, as diretrizes de sua campanha eleitoral e os objetivos, as diretrizes, as ações estratégicas e as demais normas da lei do Plano Diretor Estratégico.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tângulo 1"/>
          <p:cNvSpPr>
            <a:spLocks noChangeArrowheads="1"/>
          </p:cNvSpPr>
          <p:nvPr/>
        </p:nvSpPr>
        <p:spPr bwMode="auto">
          <a:xfrm>
            <a:off x="250825" y="1484313"/>
            <a:ext cx="85693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§ 1º O Programa de Metas será </a:t>
            </a:r>
            <a:r>
              <a:rPr lang="pt-BR" b="1"/>
              <a:t>amplamente divulgado</a:t>
            </a:r>
            <a:r>
              <a:rPr lang="pt-BR"/>
              <a:t>, por meio eletrônico, pela mídia impressa, radiofônica e televisiva e publicado no Diário Oficial da Cidade no dia imediatamente seguinte ao do término do prazo a que se refere o "caput" deste artigo.</a:t>
            </a:r>
          </a:p>
          <a:p>
            <a:r>
              <a:rPr lang="pt-BR"/>
              <a:t>§ 2º O Poder Executivo promoverá, dentro de trinta dias após o término do prazo a que se refere este artigo, o </a:t>
            </a:r>
            <a:r>
              <a:rPr lang="pt-BR" b="1"/>
              <a:t>debate público sobre o Programa de Metas </a:t>
            </a:r>
            <a:r>
              <a:rPr lang="pt-BR"/>
              <a:t>mediante audiências públicas gerais, temáticas e regionais, inclusive nas Subprefeituras.</a:t>
            </a:r>
          </a:p>
          <a:p>
            <a:r>
              <a:rPr lang="pt-BR"/>
              <a:t>§ 3º O Poder Executivo </a:t>
            </a:r>
            <a:r>
              <a:rPr lang="pt-BR" b="1"/>
              <a:t>divulgará semestralmente os indicadores de desempenho </a:t>
            </a:r>
            <a:r>
              <a:rPr lang="pt-BR"/>
              <a:t>relativos à execução dos diversos itens do Programa de Metas.</a:t>
            </a:r>
          </a:p>
          <a:p>
            <a:r>
              <a:rPr lang="pt-BR"/>
              <a:t>§ 4º O Prefeito poderá proceder a alterações programáticas no Programa de Metas sempre em conformidade com a lei do Plano Diretor Estratégico, justificando-as por escrito e divulgando-as amplamente pelos meios de comunicação previstos neste artigo.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2170</TotalTime>
  <Words>953</Words>
  <Application>Microsoft Office PowerPoint</Application>
  <PresentationFormat>Apresentação na tela (4:3)</PresentationFormat>
  <Paragraphs>162</Paragraphs>
  <Slides>25</Slides>
  <Notes>25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Calibri</vt:lpstr>
      <vt:lpstr>Arial</vt:lpstr>
      <vt:lpstr>ＭＳ Ｐゴシック</vt:lpstr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O Controle Social no Município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Clara</dc:creator>
  <cp:lastModifiedBy>Márcia</cp:lastModifiedBy>
  <cp:revision>171</cp:revision>
  <dcterms:created xsi:type="dcterms:W3CDTF">2011-03-15T18:46:30Z</dcterms:created>
  <dcterms:modified xsi:type="dcterms:W3CDTF">2015-06-01T22:06:24Z</dcterms:modified>
</cp:coreProperties>
</file>