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339" r:id="rId4"/>
    <p:sldId id="396" r:id="rId5"/>
    <p:sldId id="405" r:id="rId6"/>
    <p:sldId id="406" r:id="rId7"/>
    <p:sldId id="419" r:id="rId8"/>
    <p:sldId id="397" r:id="rId9"/>
    <p:sldId id="407" r:id="rId10"/>
    <p:sldId id="398" r:id="rId11"/>
    <p:sldId id="409" r:id="rId12"/>
    <p:sldId id="410" r:id="rId13"/>
    <p:sldId id="411" r:id="rId14"/>
    <p:sldId id="412" r:id="rId15"/>
    <p:sldId id="394" r:id="rId16"/>
    <p:sldId id="421" r:id="rId17"/>
    <p:sldId id="422" r:id="rId18"/>
    <p:sldId id="423" r:id="rId19"/>
    <p:sldId id="416" r:id="rId20"/>
    <p:sldId id="424" r:id="rId21"/>
    <p:sldId id="413" r:id="rId22"/>
    <p:sldId id="425" r:id="rId23"/>
    <p:sldId id="426" r:id="rId24"/>
    <p:sldId id="417" r:id="rId25"/>
    <p:sldId id="427" r:id="rId26"/>
    <p:sldId id="414" r:id="rId27"/>
    <p:sldId id="428" r:id="rId28"/>
    <p:sldId id="418" r:id="rId29"/>
    <p:sldId id="404" r:id="rId30"/>
    <p:sldId id="415" r:id="rId31"/>
    <p:sldId id="429" r:id="rId32"/>
    <p:sldId id="43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3300"/>
    <a:srgbClr val="006600"/>
    <a:srgbClr val="FF6600"/>
    <a:srgbClr val="33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8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BE1D-5EA5-44A3-9447-CE99F8B48323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6C2DE-5C49-4CF1-B79B-E1EC14534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8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2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8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12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6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7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8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0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7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3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5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E6E-3E07-4CFA-8135-19F7DAF63580}" type="datetimeFigureOut">
              <a:rPr lang="pt-BR" smtClean="0"/>
              <a:t>27/09/2020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2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49057" y="2348880"/>
            <a:ext cx="8110359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Tempo da Criação  - 2020</a:t>
            </a:r>
            <a:endParaRPr lang="pt-BR" sz="31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0808" y="332656"/>
            <a:ext cx="676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Escola de Fé e Política Waldemar Rossi</a:t>
            </a:r>
          </a:p>
          <a:p>
            <a:pPr algn="ctr"/>
            <a:r>
              <a:rPr lang="pt-BR" sz="3200" b="1" dirty="0"/>
              <a:t>Turma - 2020  </a:t>
            </a:r>
          </a:p>
        </p:txBody>
      </p:sp>
      <p:pic>
        <p:nvPicPr>
          <p:cNvPr id="11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208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043608" y="5300836"/>
            <a:ext cx="7632849" cy="504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i="1" dirty="0">
                <a:solidFill>
                  <a:schemeClr val="tx2"/>
                </a:solidFill>
              </a:rPr>
              <a:t>Setembro / Outubro / 2020</a:t>
            </a:r>
          </a:p>
        </p:txBody>
      </p:sp>
    </p:spTree>
    <p:extLst>
      <p:ext uri="{BB962C8B-B14F-4D97-AF65-F5344CB8AC3E}">
        <p14:creationId xmlns:p14="http://schemas.microsoft.com/office/powerpoint/2010/main" val="41232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Dois momentos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61390" y="980728"/>
            <a:ext cx="8103097" cy="5406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Seminário, discutindo quatro temas, a ser realizado em 28 de Setembro: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O Lugar da Política</a:t>
            </a:r>
          </a:p>
          <a:p>
            <a:pPr marL="742950" lvl="1" indent="-285750" algn="l" fontAlgn="base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A Questão da Educação</a:t>
            </a:r>
          </a:p>
          <a:p>
            <a:pPr marL="742950" lvl="1" indent="-285750" algn="l" fontAlgn="base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O problema da Técnica e sua relação com o trabalho</a:t>
            </a:r>
          </a:p>
          <a:p>
            <a:pPr marL="742950" lvl="1" indent="-285750" algn="l" fontAlgn="base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O Bem Comum</a:t>
            </a:r>
          </a:p>
          <a:p>
            <a:pPr marL="742950" lvl="1" indent="-285750" algn="l" fontAlgn="base"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Celebração a ser realizada em 04 de Outubro, Festa de S. Francisco de Assis.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Reflexão e oração tendo como foco os mesmos quatro temas.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ideia é que em ambos os eventos, possa haver uma participação ampliada, envolvendo os alunos da EFPWR e seus convidados.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616632" y="2348880"/>
            <a:ext cx="8419864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“Leitura Política da Laudato Si”</a:t>
            </a:r>
          </a:p>
          <a:p>
            <a:endParaRPr lang="pt-BR" sz="36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Escola de Fé e Política Waldemar Rossi</a:t>
            </a:r>
            <a:endParaRPr lang="pt-BR" sz="31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7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va Encíclica do Papa Francisco: Laudato Si – “Louvado Seja” reflete a  preservação do meio ambiente « Paulus Editora">
            <a:extLst>
              <a:ext uri="{FF2B5EF4-FFF2-40B4-BE49-F238E27FC236}">
                <a16:creationId xmlns:a16="http://schemas.microsoft.com/office/drawing/2014/main" id="{52DF07D3-3AB4-4AEA-98CE-945C025C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956"/>
            <a:ext cx="2880320" cy="42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29869F-FB5A-4CAE-96D8-E11E026C251F}"/>
              </a:ext>
            </a:extLst>
          </p:cNvPr>
          <p:cNvSpPr txBox="1"/>
          <p:nvPr/>
        </p:nvSpPr>
        <p:spPr>
          <a:xfrm>
            <a:off x="971600" y="4841865"/>
            <a:ext cx="7848872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“Eu expresso-me exprimindo o mundo; exploro a minha sacralidade decifrando a do mundo”</a:t>
            </a:r>
            <a:r>
              <a:rPr lang="pt-BR" sz="2400" dirty="0"/>
              <a:t>.</a:t>
            </a:r>
          </a:p>
          <a:p>
            <a:pPr algn="ctr"/>
            <a:endParaRPr lang="pt-BR" sz="2400" dirty="0"/>
          </a:p>
          <a:p>
            <a:pPr algn="ctr"/>
            <a:r>
              <a:rPr lang="pt-B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85)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42248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Temas Escolhidos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61390" y="980728"/>
            <a:ext cx="8103097" cy="5406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pt-BR" sz="280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</a:rPr>
              <a:t>O Lugar da Política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</a:rPr>
              <a:t>A Questão da Educação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</a:rPr>
              <a:t>O problema da Técnica e sua relação com o trabalho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</a:rPr>
              <a:t>O Bem Comum</a:t>
            </a:r>
          </a:p>
          <a:p>
            <a:pPr algn="l" fontAlgn="base"/>
            <a:endParaRPr lang="pt-BR" sz="2800" dirty="0">
              <a:solidFill>
                <a:schemeClr val="tx1"/>
              </a:solidFill>
            </a:endParaRPr>
          </a:p>
          <a:p>
            <a:pPr algn="l" fontAlgn="base"/>
            <a:endParaRPr lang="pt-BR" sz="2800" dirty="0">
              <a:solidFill>
                <a:schemeClr val="tx1"/>
              </a:solidFill>
            </a:endParaRPr>
          </a:p>
          <a:p>
            <a:pPr algn="l" fontAlgn="base"/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616632" y="1124744"/>
            <a:ext cx="8419864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</a:rPr>
              <a:t>“Leitura Política da Laudato Si”</a:t>
            </a:r>
          </a:p>
          <a:p>
            <a:endParaRPr lang="pt-BR" sz="21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4100" b="1" i="1" dirty="0">
                <a:solidFill>
                  <a:schemeClr val="tx2">
                    <a:lumMod val="50000"/>
                  </a:schemeClr>
                </a:solidFill>
              </a:rPr>
              <a:t>O Lugar da Política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06F86A-78B3-4D8A-9F5C-F5AB26F4E1A3}"/>
              </a:ext>
            </a:extLst>
          </p:cNvPr>
          <p:cNvSpPr txBox="1"/>
          <p:nvPr/>
        </p:nvSpPr>
        <p:spPr>
          <a:xfrm>
            <a:off x="971600" y="3501008"/>
            <a:ext cx="7848872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A grandeza política mostra-se quando, em momentos difíceis, se trabalha com base em grandes princípios e pensando no bem comum a longo prazo. </a:t>
            </a:r>
          </a:p>
          <a:p>
            <a:pPr algn="ctr"/>
            <a:r>
              <a:rPr lang="pt-BR" sz="2000" b="1" i="1" dirty="0"/>
              <a:t>O poder político tem muita dificuldade em assumir este dever num projeto de nação</a:t>
            </a:r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178).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9580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Ponto de Partida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018CCD-BDCC-4AD8-871B-1785CC0DD9A5}"/>
              </a:ext>
            </a:extLst>
          </p:cNvPr>
          <p:cNvSpPr txBox="1"/>
          <p:nvPr/>
        </p:nvSpPr>
        <p:spPr>
          <a:xfrm>
            <a:off x="971600" y="1412776"/>
            <a:ext cx="7848872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Infelizmente, muitos esforços na busca de soluções concretas para a crise ambiental acabam, com frequência, frustrados não só pela recusa dos poderosos, mas também pelo desinteresse dos outros. 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/>
              <a:t>As atitudes que dificultam os caminhos de solução, mesmo entre os crentes, vão da negação do problema à indiferença, à resignação acomodada ou à confiança cega nas soluções técnicas. 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/>
              <a:t>Precisamos de nova solidariedade universal</a:t>
            </a:r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178)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2227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Os desafios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196752"/>
            <a:ext cx="8136904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Tais atitudes levam à </a:t>
            </a:r>
            <a:r>
              <a:rPr lang="pt-BR" sz="2000" b="1" i="1" dirty="0">
                <a:solidFill>
                  <a:srgbClr val="C00000"/>
                </a:solidFill>
              </a:rPr>
              <a:t>inatividade e uma “tranquilidade de consciência”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Desafios a serem enfrentados: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A fragmentação social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A perda do </a:t>
            </a:r>
            <a:r>
              <a:rPr lang="pt-BR" sz="2000" b="1" i="1" dirty="0">
                <a:solidFill>
                  <a:srgbClr val="C00000"/>
                </a:solidFill>
              </a:rPr>
              <a:t>sentido de comunidade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2000" b="1" i="1" dirty="0">
              <a:solidFill>
                <a:srgbClr val="C00000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O consequente enfraquecimento do “agir conjunto”.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O </a:t>
            </a:r>
            <a:r>
              <a:rPr lang="pt-BR" sz="2000" b="1" i="1" dirty="0">
                <a:solidFill>
                  <a:srgbClr val="C00000"/>
                </a:solidFill>
              </a:rPr>
              <a:t>“relativismo prático”</a:t>
            </a:r>
            <a:r>
              <a:rPr lang="pt-BR" sz="2000" dirty="0">
                <a:solidFill>
                  <a:schemeClr val="tx1"/>
                </a:solidFill>
              </a:rPr>
              <a:t> que prega que “tudo que não serve aos próprios interesses imediatos se torna irrelevante”.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Agir Político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018CCD-BDCC-4AD8-871B-1785CC0DD9A5}"/>
              </a:ext>
            </a:extLst>
          </p:cNvPr>
          <p:cNvSpPr txBox="1"/>
          <p:nvPr/>
        </p:nvSpPr>
        <p:spPr>
          <a:xfrm>
            <a:off x="984528" y="1052736"/>
            <a:ext cx="7848872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Qual é o lugar da política?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Recordemos o </a:t>
            </a:r>
            <a:r>
              <a:rPr lang="pt-BR" sz="2000" b="1" i="1" dirty="0">
                <a:solidFill>
                  <a:srgbClr val="C00000"/>
                </a:solidFill>
              </a:rPr>
              <a:t>princípio da subsidiariedade</a:t>
            </a:r>
            <a:r>
              <a:rPr lang="pt-BR" sz="2000" b="1" i="1" dirty="0"/>
              <a:t>, que dá liberdade para o desenvolvimento das capacidades presentes a todos os níveis, mas simultaneamente exige mais responsabilidade pelo bem comum a quem tem mais poder</a:t>
            </a:r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196)</a:t>
            </a:r>
            <a:endParaRPr lang="pt-BR" sz="2000" b="1" i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201DD4-0198-407F-9CAF-E376D2D0F1B3}"/>
              </a:ext>
            </a:extLst>
          </p:cNvPr>
          <p:cNvSpPr txBox="1"/>
          <p:nvPr/>
        </p:nvSpPr>
        <p:spPr>
          <a:xfrm>
            <a:off x="984528" y="3794264"/>
            <a:ext cx="7848872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Nem todos são chamados a </a:t>
            </a:r>
            <a:r>
              <a:rPr lang="pt-BR" sz="2000" b="1" i="1" dirty="0">
                <a:solidFill>
                  <a:srgbClr val="C00000"/>
                </a:solidFill>
              </a:rPr>
              <a:t>trabalhar de forma direta na política</a:t>
            </a:r>
            <a:r>
              <a:rPr lang="pt-BR" sz="2000" b="1" i="1" dirty="0"/>
              <a:t>, mas no seio da sociedade floresce uma </a:t>
            </a:r>
            <a:r>
              <a:rPr lang="pt-BR" sz="2000" b="1" i="1" dirty="0">
                <a:solidFill>
                  <a:srgbClr val="C00000"/>
                </a:solidFill>
              </a:rPr>
              <a:t>variedade inumerável de associações</a:t>
            </a:r>
            <a:r>
              <a:rPr lang="pt-BR" sz="2000" b="1" i="1" dirty="0"/>
              <a:t> que intervêm em prol do bem comum, defendendo o meio ambiente natural e urbano</a:t>
            </a:r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232)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8499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Articulação da Sociedade Civil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018CCD-BDCC-4AD8-871B-1785CC0DD9A5}"/>
              </a:ext>
            </a:extLst>
          </p:cNvPr>
          <p:cNvSpPr txBox="1"/>
          <p:nvPr/>
        </p:nvSpPr>
        <p:spPr>
          <a:xfrm>
            <a:off x="993912" y="1124744"/>
            <a:ext cx="7826559" cy="3785652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A sociedade, através de organismos não-governamentais e associações intermédias, deve </a:t>
            </a:r>
            <a:r>
              <a:rPr lang="pt-BR" sz="2000" b="1" i="1" dirty="0">
                <a:solidFill>
                  <a:srgbClr val="C00000"/>
                </a:solidFill>
              </a:rPr>
              <a:t>forçar os governos a desenvolver normativas</a:t>
            </a:r>
            <a:r>
              <a:rPr lang="pt-BR" sz="2000" b="1" i="1" dirty="0"/>
              <a:t>, procedimentos e controles mais rigorosos. 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/>
              <a:t>Se os </a:t>
            </a:r>
            <a:r>
              <a:rPr lang="pt-BR" sz="2000" b="1" i="1" dirty="0">
                <a:solidFill>
                  <a:srgbClr val="C00000"/>
                </a:solidFill>
              </a:rPr>
              <a:t>cidadãos não controlam o poder político</a:t>
            </a:r>
            <a:r>
              <a:rPr lang="pt-BR" sz="2000" b="1" i="1" dirty="0"/>
              <a:t> – nacional, regional e municipal –, também não é possível combater os danos ambientais. 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/>
              <a:t>Além disso, as legislações municipais podem ser mais eficazes, se houver </a:t>
            </a:r>
            <a:r>
              <a:rPr lang="pt-BR" sz="2000" b="1" i="1" dirty="0">
                <a:solidFill>
                  <a:srgbClr val="C00000"/>
                </a:solidFill>
              </a:rPr>
              <a:t>acordos entre populações vizinhas</a:t>
            </a:r>
            <a:r>
              <a:rPr lang="pt-BR" sz="2000" b="1" i="1" dirty="0"/>
              <a:t> para sustentarem as mesmas políticas ambientais</a:t>
            </a:r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179).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1997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616632" y="980728"/>
            <a:ext cx="8419864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</a:rPr>
              <a:t>“Leitura Política da Laudato Si”</a:t>
            </a:r>
          </a:p>
          <a:p>
            <a:endParaRPr lang="pt-BR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4100" b="1" i="1" dirty="0">
                <a:solidFill>
                  <a:schemeClr val="tx2">
                    <a:lumMod val="50000"/>
                  </a:schemeClr>
                </a:solidFill>
              </a:rPr>
              <a:t>A Questão da Educação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34B235-ECC8-442D-9EB5-D39145190C01}"/>
              </a:ext>
            </a:extLst>
          </p:cNvPr>
          <p:cNvSpPr txBox="1"/>
          <p:nvPr/>
        </p:nvSpPr>
        <p:spPr>
          <a:xfrm>
            <a:off x="1007164" y="3140968"/>
            <a:ext cx="7813307" cy="32932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Muitas coisas devem reajustar o próprio rumo, mas antes de tudo é a humanidade que precisa de mudar.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Falta a consciência duma origem comum, </a:t>
            </a:r>
            <a:r>
              <a:rPr lang="pt-BR" sz="2000" b="1" i="1" dirty="0">
                <a:solidFill>
                  <a:srgbClr val="C00000"/>
                </a:solidFill>
              </a:rPr>
              <a:t>duma recíproca pertença e dum futuro partilhado por todos</a:t>
            </a:r>
            <a:r>
              <a:rPr lang="pt-BR" sz="2000" b="1" i="1" dirty="0"/>
              <a:t>. Esta consciência basilar permitiria o desenvolvimento de novas convicções, atitudes e estilos de vida.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 Surge, assim, um grande </a:t>
            </a:r>
            <a:r>
              <a:rPr lang="pt-BR" sz="2000" b="1" i="1" dirty="0">
                <a:solidFill>
                  <a:srgbClr val="C00000"/>
                </a:solidFill>
              </a:rPr>
              <a:t>desafio cultural, espiritual e educativo</a:t>
            </a:r>
            <a:r>
              <a:rPr lang="pt-BR" sz="2000" b="1" i="1" dirty="0"/>
              <a:t> que implicará longos processos de regeneração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202)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8119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102707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que é o Tempo da Criação?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m relacionada">
            <a:extLst>
              <a:ext uri="{FF2B5EF4-FFF2-40B4-BE49-F238E27FC236}">
                <a16:creationId xmlns:a16="http://schemas.microsoft.com/office/drawing/2014/main" id="{0D6AAA3B-2D23-4446-90CF-E30C08B5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2506" y="1412776"/>
            <a:ext cx="4023750" cy="402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Ponto de Partida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018CCD-BDCC-4AD8-871B-1785CC0DD9A5}"/>
              </a:ext>
            </a:extLst>
          </p:cNvPr>
          <p:cNvSpPr txBox="1"/>
          <p:nvPr/>
        </p:nvSpPr>
        <p:spPr>
          <a:xfrm>
            <a:off x="971600" y="1499947"/>
            <a:ext cx="784887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cultura ecológica [...] </a:t>
            </a:r>
            <a:r>
              <a:rPr lang="pt-BR" sz="2000" b="1" i="1" dirty="0"/>
              <a:t>Deveria ser um olhar diferente, um pensamento, uma política,</a:t>
            </a:r>
            <a:r>
              <a:rPr lang="pt-BR" sz="2000" b="1" i="1" dirty="0">
                <a:solidFill>
                  <a:srgbClr val="C00000"/>
                </a:solidFill>
              </a:rPr>
              <a:t> um programa educativo, um estilo de vida e uma espiritualidade</a:t>
            </a:r>
            <a:r>
              <a:rPr lang="pt-BR" sz="2000" b="1" i="1" dirty="0"/>
              <a:t> que oponham resistência ao avanço do paradigma tecnocrático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111)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757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Uma educação ampliada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Uma cultura assim só se pode construir por meio da educação. Uma educação que </a:t>
            </a:r>
            <a:r>
              <a:rPr lang="pt-BR" sz="2000" b="1" i="1" dirty="0">
                <a:solidFill>
                  <a:srgbClr val="C00000"/>
                </a:solidFill>
              </a:rPr>
              <a:t>ponha o dedo em feridas do nosso tempo</a:t>
            </a:r>
            <a:r>
              <a:rPr lang="pt-BR" sz="2000" dirty="0">
                <a:solidFill>
                  <a:schemeClr val="tx1"/>
                </a:solidFill>
              </a:rPr>
              <a:t>: consumismo, cultura do descarte de coisas e de pessoas, desperdício e respeito a todas as formas de vida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Não são hábitos que prejudicam apenas o ambiente, mas que </a:t>
            </a:r>
            <a:r>
              <a:rPr lang="pt-BR" sz="2000" b="1" i="1" dirty="0">
                <a:solidFill>
                  <a:srgbClr val="C00000"/>
                </a:solidFill>
              </a:rPr>
              <a:t>afetam a própria pessoa</a:t>
            </a:r>
            <a:r>
              <a:rPr lang="pt-BR" sz="2000" dirty="0">
                <a:solidFill>
                  <a:schemeClr val="tx1"/>
                </a:solidFill>
              </a:rPr>
              <a:t>: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2BCFE9-47A1-45FE-B00E-DDB81EA827D3}"/>
              </a:ext>
            </a:extLst>
          </p:cNvPr>
          <p:cNvSpPr txBox="1"/>
          <p:nvPr/>
        </p:nvSpPr>
        <p:spPr>
          <a:xfrm>
            <a:off x="971600" y="3212976"/>
            <a:ext cx="7848872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Quando as pessoas se tornam </a:t>
            </a:r>
            <a:r>
              <a:rPr lang="pt-BR" sz="2000" b="1" i="1" dirty="0" err="1"/>
              <a:t>auto-referenciais</a:t>
            </a:r>
            <a:r>
              <a:rPr lang="pt-BR" sz="2000" b="1" i="1" dirty="0"/>
              <a:t> e se isolam na própria consciência, aumentam a sua voracidade: </a:t>
            </a:r>
            <a:r>
              <a:rPr lang="pt-BR" sz="2000" b="1" i="1" dirty="0">
                <a:solidFill>
                  <a:srgbClr val="C00000"/>
                </a:solidFill>
              </a:rPr>
              <a:t>quanto mais vazio está o coração da pessoa, tanto mais necessita de objetos para comprar</a:t>
            </a:r>
            <a:r>
              <a:rPr lang="pt-BR" sz="2000" b="1" i="1" dirty="0"/>
              <a:t>, possuir e consumir.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Em tal contexto, parece não ser possível, para uma pessoa, aceitar que a realidade lhe </a:t>
            </a:r>
            <a:r>
              <a:rPr lang="pt-BR" sz="2000" b="1" i="1" dirty="0">
                <a:solidFill>
                  <a:srgbClr val="C00000"/>
                </a:solidFill>
              </a:rPr>
              <a:t>assinale limites</a:t>
            </a:r>
            <a:r>
              <a:rPr lang="pt-BR" sz="2000" b="1" i="1" dirty="0"/>
              <a:t>; neste horizonte, não existe sequer um verdadeiro bem comum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204)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5800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necessidade do Pensamento Crítico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Papel da Educação: formar novas lideranças.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Lideranças capazes de </a:t>
            </a:r>
            <a:r>
              <a:rPr lang="pt-BR" sz="2000" b="1" i="1" dirty="0">
                <a:solidFill>
                  <a:srgbClr val="C00000"/>
                </a:solidFill>
              </a:rPr>
              <a:t>pensar criticamente</a:t>
            </a:r>
            <a:r>
              <a:rPr lang="pt-BR" sz="2000" dirty="0">
                <a:solidFill>
                  <a:schemeClr val="tx1"/>
                </a:solidFill>
              </a:rPr>
              <a:t> o presente e que ajudem suas comunidades a compreender o que vivemos.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E a partir desta compreensão trabalhem para transformar a realidade, construindo um futuro melhor.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2BCFE9-47A1-45FE-B00E-DDB81EA827D3}"/>
              </a:ext>
            </a:extLst>
          </p:cNvPr>
          <p:cNvSpPr txBox="1"/>
          <p:nvPr/>
        </p:nvSpPr>
        <p:spPr>
          <a:xfrm>
            <a:off x="971600" y="3212976"/>
            <a:ext cx="7848872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Em qualquer discussão sobre um empreendimento, dever-se-ia pôr uma </a:t>
            </a:r>
            <a:r>
              <a:rPr lang="pt-BR" sz="2000" b="1" i="1" dirty="0">
                <a:solidFill>
                  <a:srgbClr val="C00000"/>
                </a:solidFill>
              </a:rPr>
              <a:t>série de perguntas, para poder discernir</a:t>
            </a:r>
            <a:r>
              <a:rPr lang="pt-BR" sz="2000" b="1" i="1" dirty="0"/>
              <a:t> se o mesmo levará a um desenvolvimento verdadeiramente integral: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Para que fim? Por qual motivo? Onde? Quando? De que maneira? A quem ajuda? Quais são os riscos? A que preço? Quem paga as despesas e como o fará?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185)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7542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079104" y="116632"/>
            <a:ext cx="7754296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Um programa de Educação Ambiental (210)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052736"/>
            <a:ext cx="813690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Crítica das metas da modernidade baseadas na </a:t>
            </a:r>
            <a:r>
              <a:rPr lang="pt-BR" sz="2000" b="1" i="1" dirty="0">
                <a:solidFill>
                  <a:srgbClr val="C00000"/>
                </a:solidFill>
              </a:rPr>
              <a:t>razão instrumental</a:t>
            </a:r>
            <a:r>
              <a:rPr lang="pt-BR" sz="2000" dirty="0">
                <a:solidFill>
                  <a:schemeClr val="tx1"/>
                </a:solidFill>
              </a:rPr>
              <a:t>:</a:t>
            </a:r>
          </a:p>
          <a:p>
            <a:pPr marL="342900" indent="-34290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Individualismo</a:t>
            </a: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Progresso ilimitado</a:t>
            </a: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Concorrência</a:t>
            </a: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Mercado sem regras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Equilíbrio Ecológico em seu </a:t>
            </a:r>
            <a:r>
              <a:rPr lang="pt-BR" sz="2000" b="1" i="1" dirty="0">
                <a:solidFill>
                  <a:srgbClr val="C00000"/>
                </a:solidFill>
              </a:rPr>
              <a:t>sentido maior</a:t>
            </a:r>
            <a:r>
              <a:rPr lang="pt-BR" sz="2000" dirty="0">
                <a:solidFill>
                  <a:schemeClr val="tx1"/>
                </a:solidFill>
              </a:rPr>
              <a:t>: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Interior: consigo mesmo</a:t>
            </a: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Solidário: com os outros</a:t>
            </a: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Natural: com todos os seres vivos</a:t>
            </a: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Espiritual: com Deus</a:t>
            </a:r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616632" y="1052736"/>
            <a:ext cx="8419864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</a:rPr>
              <a:t>“Leitura Política da Laudato Si”</a:t>
            </a:r>
          </a:p>
          <a:p>
            <a:endParaRPr lang="pt-BR" sz="36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4100" b="1" i="1" dirty="0">
                <a:solidFill>
                  <a:schemeClr val="tx2">
                    <a:lumMod val="50000"/>
                  </a:schemeClr>
                </a:solidFill>
              </a:rPr>
              <a:t>O problema da Técnica</a:t>
            </a:r>
          </a:p>
          <a:p>
            <a:r>
              <a:rPr lang="pt-BR" sz="4100" b="1" i="1" dirty="0">
                <a:solidFill>
                  <a:schemeClr val="tx2">
                    <a:lumMod val="50000"/>
                  </a:schemeClr>
                </a:solidFill>
              </a:rPr>
              <a:t>e sua relação com o Trabalho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5FDB37-07BA-4471-BBFB-23BB26A0D7E8}"/>
              </a:ext>
            </a:extLst>
          </p:cNvPr>
          <p:cNvSpPr txBox="1"/>
          <p:nvPr/>
        </p:nvSpPr>
        <p:spPr>
          <a:xfrm>
            <a:off x="971600" y="3434224"/>
            <a:ext cx="784887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pt-BR" sz="2000" b="1" i="1" dirty="0"/>
              <a:t>verdade é que o homem moderno não foi educado para o reto uso do poder, porque o imenso </a:t>
            </a:r>
            <a:r>
              <a:rPr lang="pt-BR" sz="2000" b="1" i="1" dirty="0">
                <a:solidFill>
                  <a:srgbClr val="C00000"/>
                </a:solidFill>
              </a:rPr>
              <a:t>crescimento tecnológico não foi acompanhado</a:t>
            </a:r>
            <a:r>
              <a:rPr lang="pt-BR" sz="2000" b="1" i="1" dirty="0"/>
              <a:t> por um desenvolvimento do ser humano quanto à responsabilidade, aos valores, à consciência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105)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5951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27384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Ponto de Partida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018CCD-BDCC-4AD8-871B-1785CC0DD9A5}"/>
              </a:ext>
            </a:extLst>
          </p:cNvPr>
          <p:cNvSpPr txBox="1"/>
          <p:nvPr/>
        </p:nvSpPr>
        <p:spPr>
          <a:xfrm>
            <a:off x="971600" y="1124744"/>
            <a:ext cx="7848872" cy="37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O paradigma tecnocrático tende a exercer o seu domínio também </a:t>
            </a:r>
            <a:r>
              <a:rPr lang="pt-BR" sz="2000" b="1" i="1" dirty="0">
                <a:solidFill>
                  <a:srgbClr val="C00000"/>
                </a:solidFill>
              </a:rPr>
              <a:t>sobre a economia e a política</a:t>
            </a:r>
            <a:r>
              <a:rPr lang="pt-BR" sz="2000" b="1" i="1" dirty="0"/>
              <a:t>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A economia assume todo o desenvolvimento tecnológico </a:t>
            </a:r>
            <a:r>
              <a:rPr lang="pt-BR" sz="2000" b="1" i="1" dirty="0">
                <a:solidFill>
                  <a:srgbClr val="C00000"/>
                </a:solidFill>
              </a:rPr>
              <a:t>em função do lucro</a:t>
            </a:r>
            <a:r>
              <a:rPr lang="pt-BR" sz="2000" b="1" i="1" dirty="0"/>
              <a:t>, sem prestar atenção a eventuais consequências negativas para o ser humano.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A finança sufoca a economia real</a:t>
            </a:r>
            <a:r>
              <a:rPr lang="pt-BR" sz="2000" b="1" i="1" dirty="0"/>
              <a:t>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Não se aprendeu a lição da crise financeira mundial e, muito lentamente, se aprende a lição do deterioramento ambiental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109)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5255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Os impactos da Técnica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124744"/>
            <a:ext cx="813690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O  “produto da técnica” </a:t>
            </a:r>
            <a:r>
              <a:rPr lang="pt-BR" sz="2000" b="1" i="1" dirty="0">
                <a:solidFill>
                  <a:srgbClr val="C00000"/>
                </a:solidFill>
              </a:rPr>
              <a:t>não é neutro</a:t>
            </a:r>
            <a:r>
              <a:rPr lang="pt-BR" sz="2000" dirty="0">
                <a:solidFill>
                  <a:schemeClr val="tx1"/>
                </a:solidFill>
              </a:rPr>
              <a:t> (LS, 107). </a:t>
            </a:r>
          </a:p>
          <a:p>
            <a:pPr marL="342900" lvl="0" indent="-342900" algn="just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Busca a </a:t>
            </a:r>
            <a:r>
              <a:rPr lang="pt-BR" sz="2000" b="1" i="1" dirty="0">
                <a:solidFill>
                  <a:srgbClr val="C00000"/>
                </a:solidFill>
              </a:rPr>
              <a:t>homogeneização</a:t>
            </a:r>
            <a:r>
              <a:rPr lang="pt-BR" sz="2000" dirty="0">
                <a:solidFill>
                  <a:schemeClr val="tx1"/>
                </a:solidFill>
              </a:rPr>
              <a:t>, para efeitos de racionalidade instrumental, e provoca “a perda da capacidade de decisão, da liberdade e do espaço para a criatividade” (LS, 108).</a:t>
            </a:r>
          </a:p>
          <a:p>
            <a:pPr marL="342900" lvl="0" indent="-342900" algn="just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Especialização proposta pela técnica tende a </a:t>
            </a:r>
            <a:r>
              <a:rPr lang="pt-BR" sz="2000" b="1" i="1" dirty="0">
                <a:solidFill>
                  <a:srgbClr val="C00000"/>
                </a:solidFill>
              </a:rPr>
              <a:t>fortalecer a fragmentação</a:t>
            </a:r>
            <a:r>
              <a:rPr lang="pt-BR" sz="2000" dirty="0">
                <a:solidFill>
                  <a:schemeClr val="tx1"/>
                </a:solidFill>
              </a:rPr>
              <a:t>, enfraquecendo o sentimento e os laços comunitários.</a:t>
            </a:r>
          </a:p>
          <a:p>
            <a:pPr marL="342900" lvl="0" indent="-342900" algn="just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Outro ponto essencial: quanto mais se intensifica o uso da automação mais se torna grave a </a:t>
            </a:r>
            <a:r>
              <a:rPr lang="pt-BR" sz="2000" b="1" i="1" dirty="0">
                <a:solidFill>
                  <a:srgbClr val="C00000"/>
                </a:solidFill>
              </a:rPr>
              <a:t>diminuição da oferta de trabalho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marL="342900" lvl="0" indent="-342900" algn="just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Os </a:t>
            </a:r>
            <a:r>
              <a:rPr lang="pt-BR" sz="2000" b="1" i="1" dirty="0">
                <a:solidFill>
                  <a:srgbClr val="C00000"/>
                </a:solidFill>
              </a:rPr>
              <a:t>jovens e os profissionais menos qualificados</a:t>
            </a:r>
            <a:r>
              <a:rPr lang="pt-BR" sz="2000" dirty="0">
                <a:solidFill>
                  <a:schemeClr val="tx1"/>
                </a:solidFill>
              </a:rPr>
              <a:t> são as principais vítimas deste processo, mas a verdade é que estes efeitos também já começam a se tornar evidentes, mesmo entre as camadas dos mais bem formados.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Trabalho e realização pessoal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29624C-BF96-420A-8CBE-CBFC853E7FAC}"/>
              </a:ext>
            </a:extLst>
          </p:cNvPr>
          <p:cNvSpPr txBox="1"/>
          <p:nvPr/>
        </p:nvSpPr>
        <p:spPr>
          <a:xfrm>
            <a:off x="971600" y="1201976"/>
            <a:ext cx="7848872" cy="1846659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tx1"/>
                </a:solidFill>
              </a:rPr>
              <a:t>“O trabalho deveria ser o âmbito deste </a:t>
            </a:r>
            <a:r>
              <a:rPr lang="pt-BR" sz="2000" b="1" i="1" dirty="0">
                <a:solidFill>
                  <a:srgbClr val="C00000"/>
                </a:solidFill>
              </a:rPr>
              <a:t>multiforme desenvolvimento pessoal</a:t>
            </a:r>
            <a:r>
              <a:rPr lang="pt-BR" sz="2000" b="1" i="1" dirty="0">
                <a:solidFill>
                  <a:schemeClr val="tx1"/>
                </a:solidFill>
              </a:rPr>
              <a:t>, onde estão em jogo, muitas dimensões da vida: a criatividade, a projeção do futuro, o desenvolvimento das capacidades e o exercício dos valores, a comunicação com os outros, uma atitude de adoração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127)</a:t>
            </a:r>
            <a:endParaRPr lang="pt-BR" sz="2000" b="1" i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4EC580-190B-424E-80ED-A1C807FF88A6}"/>
              </a:ext>
            </a:extLst>
          </p:cNvPr>
          <p:cNvSpPr txBox="1"/>
          <p:nvPr/>
        </p:nvSpPr>
        <p:spPr>
          <a:xfrm>
            <a:off x="899592" y="3573016"/>
            <a:ext cx="7848872" cy="1846659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>
                <a:solidFill>
                  <a:srgbClr val="C00000"/>
                </a:solidFill>
              </a:rPr>
              <a:t>Ninguém quer o regresso à Idade da Pedra</a:t>
            </a:r>
            <a:r>
              <a:rPr lang="pt-BR" sz="2000" b="1" i="1" dirty="0"/>
              <a:t>, mas é indispensável abrandar a marcha para olhar a realidade doutra forma, recolher os avanços positivos e sustentáveis e ao mesmo tempo </a:t>
            </a:r>
            <a:r>
              <a:rPr lang="pt-BR" sz="2000" b="1" i="1" dirty="0">
                <a:solidFill>
                  <a:srgbClr val="C00000"/>
                </a:solidFill>
              </a:rPr>
              <a:t>recuperar os valores e os grandes objetivos</a:t>
            </a:r>
            <a:r>
              <a:rPr lang="pt-BR" sz="2000" b="1" i="1" dirty="0"/>
              <a:t> arrasados por um </a:t>
            </a:r>
            <a:r>
              <a:rPr lang="pt-BR" sz="2000" b="1" i="1" dirty="0" err="1"/>
              <a:t>desenfreamento</a:t>
            </a:r>
            <a:r>
              <a:rPr lang="pt-BR" sz="2000" b="1" i="1" dirty="0"/>
              <a:t> megalómano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114)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9923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616632" y="1052736"/>
            <a:ext cx="8419864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</a:rPr>
              <a:t>“Leitura Política da Laudato Si”</a:t>
            </a:r>
          </a:p>
          <a:p>
            <a:endParaRPr lang="pt-BR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4100" b="1" i="1" dirty="0">
                <a:solidFill>
                  <a:schemeClr val="tx2">
                    <a:lumMod val="50000"/>
                  </a:schemeClr>
                </a:solidFill>
              </a:rPr>
              <a:t>O Bem Comum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F5DE37-EE6C-4E2F-BF19-B92EC8FA67A4}"/>
              </a:ext>
            </a:extLst>
          </p:cNvPr>
          <p:cNvSpPr txBox="1"/>
          <p:nvPr/>
        </p:nvSpPr>
        <p:spPr>
          <a:xfrm>
            <a:off x="971600" y="3578240"/>
            <a:ext cx="784887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ecologia humana é inseparável da noção de Bem Comum, princípio este que desempenha um papel central e unificador na </a:t>
            </a:r>
            <a:r>
              <a:rPr lang="pt-BR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ética social</a:t>
            </a:r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dirty="0"/>
              <a:t>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156).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5912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Bem Comum</a:t>
            </a: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uidados Paliativos na Gerontologia | Portal do Envelhecimento">
            <a:extLst>
              <a:ext uri="{FF2B5EF4-FFF2-40B4-BE49-F238E27FC236}">
                <a16:creationId xmlns:a16="http://schemas.microsoft.com/office/drawing/2014/main" id="{D6AC52DE-F3D6-42BC-8B74-31211556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5" y="1284958"/>
            <a:ext cx="8169182" cy="55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">
            <a:extLst>
              <a:ext uri="{FF2B5EF4-FFF2-40B4-BE49-F238E27FC236}">
                <a16:creationId xmlns:a16="http://schemas.microsoft.com/office/drawing/2014/main" id="{257BB594-28F0-4A79-9900-8C9EB3C1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894512"/>
            <a:ext cx="8169183" cy="224061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7000"/>
                </a:schemeClr>
              </a:gs>
              <a:gs pos="0">
                <a:schemeClr val="accent1">
                  <a:tint val="37000"/>
                  <a:satMod val="300000"/>
                  <a:alpha val="6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“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Bem Comum é o conjunto das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condições da vida social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 que permitem  tanto aos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grupos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 como a cada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um de seus membros, 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atingir mais plena e facilmente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Franklin Gothic Medium" panose="020B0603020102020204" pitchFamily="34" charset="0"/>
              </a:rPr>
              <a:t>a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própria perfeição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”.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1C55B482-E838-4B66-A4C3-96FC332CB093}"/>
              </a:ext>
            </a:extLst>
          </p:cNvPr>
          <p:cNvSpPr txBox="1">
            <a:spLocks/>
          </p:cNvSpPr>
          <p:nvPr/>
        </p:nvSpPr>
        <p:spPr>
          <a:xfrm>
            <a:off x="820728" y="5356832"/>
            <a:ext cx="8136905" cy="43242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i="1" dirty="0">
                <a:solidFill>
                  <a:schemeClr val="tx1"/>
                </a:solidFill>
              </a:rPr>
              <a:t>Constituição Pastoral “</a:t>
            </a:r>
            <a:r>
              <a:rPr lang="pt-BR" sz="2000" i="1" dirty="0" err="1">
                <a:solidFill>
                  <a:schemeClr val="tx1"/>
                </a:solidFill>
              </a:rPr>
              <a:t>Gaudium</a:t>
            </a:r>
            <a:r>
              <a:rPr lang="pt-BR" sz="2000" i="1" dirty="0">
                <a:solidFill>
                  <a:schemeClr val="tx1"/>
                </a:solidFill>
              </a:rPr>
              <a:t> et </a:t>
            </a:r>
            <a:r>
              <a:rPr lang="pt-BR" sz="2000" i="1" dirty="0" err="1">
                <a:solidFill>
                  <a:schemeClr val="tx1"/>
                </a:solidFill>
              </a:rPr>
              <a:t>Spes</a:t>
            </a:r>
            <a:r>
              <a:rPr lang="pt-BR" sz="2000" i="1" dirty="0">
                <a:solidFill>
                  <a:schemeClr val="tx1"/>
                </a:solidFill>
              </a:rPr>
              <a:t>, do Concílio Vaticano II (1965), 25.</a:t>
            </a:r>
          </a:p>
        </p:txBody>
      </p:sp>
    </p:spTree>
    <p:extLst>
      <p:ext uri="{BB962C8B-B14F-4D97-AF65-F5344CB8AC3E}">
        <p14:creationId xmlns:p14="http://schemas.microsoft.com/office/powerpoint/2010/main" val="28366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Tempo da Criação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908720"/>
            <a:ext cx="813690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 Tempo da Criação é a época do ano em que os 2,2 bilhões de cristãos em todo o mundo são convidados a orar e cuidar da criação.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É comemorado anualmente de 1 de setembro a 4 de outubro.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Este Tempo une a família cristã global em torno de um propósito comum.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Oferece oportunidade de celebrar momentos de oração, reflexão e de participar de diversas ações pelo cuidado com a criação.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 dia 1º de Setembro foi proclamado como o Dia da Oração pela Criação, na Igreja Ortodoxa Oriental pelo Patriarca Ecumênico </a:t>
            </a:r>
            <a:r>
              <a:rPr lang="pt-BR" sz="2000" dirty="0" err="1">
                <a:solidFill>
                  <a:schemeClr val="tx1"/>
                </a:solidFill>
              </a:rPr>
              <a:t>Dimitrios</a:t>
            </a:r>
            <a:r>
              <a:rPr lang="pt-BR" sz="2000" dirty="0">
                <a:solidFill>
                  <a:schemeClr val="tx1"/>
                </a:solidFill>
              </a:rPr>
              <a:t> I, em 1989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data passou a ser adotada por outras igrejas cristãs europeias em 2001. O Papa Francisco adotou esta data em 2015.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Nos últimos anos, muitas igrejas cristãs começaram a celebrar o “Tempo da Criação”, entre 1 de Setembro a 4 de Outubro, Festa de S. Francisco.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Bem Comum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75753" y="1000350"/>
            <a:ext cx="8136904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São </a:t>
            </a:r>
            <a:r>
              <a:rPr lang="pt-BR" sz="2000" b="1" i="1" dirty="0">
                <a:solidFill>
                  <a:srgbClr val="C00000"/>
                </a:solidFill>
              </a:rPr>
              <a:t>direitos de todos</a:t>
            </a:r>
            <a:r>
              <a:rPr lang="pt-BR" sz="2000" dirty="0">
                <a:solidFill>
                  <a:schemeClr val="tx1"/>
                </a:solidFill>
              </a:rPr>
              <a:t> o acesso: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Aos recursos existentes no planeta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Aos benefícios gerados pelo conhecimento e pela técnica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Aos bens culturais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À participação Política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À educação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Mas, também a </a:t>
            </a:r>
            <a:r>
              <a:rPr lang="pt-BR" sz="2000" b="1" i="1" dirty="0">
                <a:solidFill>
                  <a:srgbClr val="C00000"/>
                </a:solidFill>
              </a:rPr>
              <a:t>experiência de solidariedade acumulada na comunidade</a:t>
            </a:r>
          </a:p>
          <a:p>
            <a:pPr marL="285750" indent="-285750" algn="l" fontAlgn="base">
              <a:buBlip>
                <a:blip r:embed="rId3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3"/>
              </a:buBlip>
            </a:pPr>
            <a:r>
              <a:rPr lang="pt-BR" sz="2000" dirty="0">
                <a:solidFill>
                  <a:schemeClr val="tx1"/>
                </a:solidFill>
              </a:rPr>
              <a:t>A </a:t>
            </a:r>
            <a:r>
              <a:rPr lang="pt-BR" sz="2000" b="1" i="1" dirty="0">
                <a:solidFill>
                  <a:srgbClr val="C00000"/>
                </a:solidFill>
              </a:rPr>
              <a:t>solidariedade intergeracional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Bem Comum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29624C-BF96-420A-8CBE-CBFC853E7FAC}"/>
              </a:ext>
            </a:extLst>
          </p:cNvPr>
          <p:cNvSpPr txBox="1"/>
          <p:nvPr/>
        </p:nvSpPr>
        <p:spPr>
          <a:xfrm>
            <a:off x="971600" y="908720"/>
            <a:ext cx="7848872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O bem comum pressupõe o respeito pela pessoa humana enquanto tal, com direitos fundamentais e inalienáveis orientados para o seu </a:t>
            </a:r>
            <a:r>
              <a:rPr lang="pt-BR" sz="2000" b="1" i="1" dirty="0">
                <a:solidFill>
                  <a:srgbClr val="C00000"/>
                </a:solidFill>
              </a:rPr>
              <a:t>desenvolvimento integral</a:t>
            </a:r>
            <a:r>
              <a:rPr lang="pt-BR" sz="2000" b="1" i="1" dirty="0"/>
              <a:t>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Exige também os dispositivos de bem-estar e segurança social e o </a:t>
            </a:r>
            <a:r>
              <a:rPr lang="pt-BR" sz="2000" b="1" i="1" dirty="0">
                <a:solidFill>
                  <a:srgbClr val="C00000"/>
                </a:solidFill>
              </a:rPr>
              <a:t>desenvolvimento dos vários grupos intermédios, aplicando o princípio da subsidiariedade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157)</a:t>
            </a:r>
            <a:endParaRPr lang="pt-BR" sz="2000" b="1" i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4EC580-190B-424E-80ED-A1C807FF88A6}"/>
              </a:ext>
            </a:extLst>
          </p:cNvPr>
          <p:cNvSpPr txBox="1"/>
          <p:nvPr/>
        </p:nvSpPr>
        <p:spPr>
          <a:xfrm>
            <a:off x="899592" y="3861048"/>
            <a:ext cx="7848872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O amor à sociedade e o compromisso pelo bem comum </a:t>
            </a:r>
            <a:r>
              <a:rPr lang="pt-BR" sz="2000" b="1" i="1" dirty="0">
                <a:solidFill>
                  <a:srgbClr val="C00000"/>
                </a:solidFill>
              </a:rPr>
              <a:t>são uma forma eminente de caridade</a:t>
            </a:r>
            <a:r>
              <a:rPr lang="pt-BR" sz="2000" b="1" i="1" dirty="0"/>
              <a:t>, que toca não só as relações entre os indivíduos, mas também as </a:t>
            </a:r>
            <a:r>
              <a:rPr lang="pt-BR" sz="2000" b="1" i="1" dirty="0" err="1"/>
              <a:t>macrorrelações</a:t>
            </a:r>
            <a:r>
              <a:rPr lang="pt-BR" sz="2000" b="1" i="1" dirty="0"/>
              <a:t> como relacionamentos sociais, econômicos, políticos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231)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25140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Vocação e Missão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29624C-BF96-420A-8CBE-CBFC853E7FAC}"/>
              </a:ext>
            </a:extLst>
          </p:cNvPr>
          <p:cNvSpPr txBox="1"/>
          <p:nvPr/>
        </p:nvSpPr>
        <p:spPr>
          <a:xfrm>
            <a:off x="971600" y="1065505"/>
            <a:ext cx="7848872" cy="4739759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O amor social é a chave para um desenvolvimento autêntico: «Para tornar a sociedade mais humana, mais digna da pessoa, é necessário </a:t>
            </a:r>
            <a:r>
              <a:rPr lang="pt-BR" sz="2000" b="1" i="1" dirty="0">
                <a:solidFill>
                  <a:srgbClr val="C00000"/>
                </a:solidFill>
              </a:rPr>
              <a:t>revalorizar o amor na vida social</a:t>
            </a:r>
            <a:r>
              <a:rPr lang="pt-BR" sz="2000" b="1" i="1" dirty="0"/>
              <a:t> – nos planos político, econômico, cultural – fazendo dele a norma constante e suprema do agir».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Neste contexto, juntamente com a importância dos </a:t>
            </a:r>
            <a:r>
              <a:rPr lang="pt-BR" sz="2000" b="1" i="1" dirty="0">
                <a:solidFill>
                  <a:srgbClr val="C00000"/>
                </a:solidFill>
              </a:rPr>
              <a:t>pequenos gestos diários</a:t>
            </a:r>
            <a:r>
              <a:rPr lang="pt-BR" sz="2000" b="1" i="1" dirty="0"/>
              <a:t>, o amor social impele-nos a</a:t>
            </a:r>
            <a:r>
              <a:rPr lang="pt-BR" sz="2000" b="1" i="1" dirty="0">
                <a:solidFill>
                  <a:srgbClr val="C00000"/>
                </a:solidFill>
              </a:rPr>
              <a:t> pensar em grandes estratégias</a:t>
            </a:r>
            <a:r>
              <a:rPr lang="pt-BR" sz="2000" b="1" i="1" dirty="0"/>
              <a:t> que detenham eficazmente a degradação ambiental e incentivem uma </a:t>
            </a:r>
            <a:r>
              <a:rPr lang="pt-BR" sz="2000" b="1" i="1" dirty="0">
                <a:solidFill>
                  <a:srgbClr val="C00000"/>
                </a:solidFill>
              </a:rPr>
              <a:t>cultura do cuidado</a:t>
            </a:r>
            <a:r>
              <a:rPr lang="pt-BR" sz="2000" b="1" i="1" dirty="0"/>
              <a:t> que permeie toda a sociedade. 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/>
              <a:t>Quando alguém </a:t>
            </a:r>
            <a:r>
              <a:rPr lang="pt-BR" sz="2000" b="1" i="1" dirty="0">
                <a:solidFill>
                  <a:srgbClr val="C00000"/>
                </a:solidFill>
              </a:rPr>
              <a:t>reconhece a vocação de Deus para intervir juntamente com os outros nestas dinâmicas sociais</a:t>
            </a:r>
            <a:r>
              <a:rPr lang="pt-BR" sz="2000" b="1" i="1" dirty="0"/>
              <a:t>, deve lembrar-se que isto faz parte da sua espiritualidade, é exercício da caridade e, deste modo, amadurece e se santifica</a:t>
            </a:r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2000" b="1" i="1" dirty="0"/>
              <a:t>.</a:t>
            </a:r>
          </a:p>
          <a:p>
            <a:pPr algn="ctr"/>
            <a:endParaRPr lang="pt-BR" sz="1400" b="1" i="1" dirty="0"/>
          </a:p>
          <a:p>
            <a:pPr algn="ctr"/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(Laudato Si, 231)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7472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213728" cy="102707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inspiração pela “Laudato Si”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53E1F2-F216-4754-BABE-AA5A149CE18E}"/>
              </a:ext>
            </a:extLst>
          </p:cNvPr>
          <p:cNvSpPr txBox="1"/>
          <p:nvPr/>
        </p:nvSpPr>
        <p:spPr>
          <a:xfrm>
            <a:off x="1187624" y="1124744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uma rede ecumênica, somos inspirados pelo apelo urgente do Papa Francisco em sua carta encíclica “Laudato Si”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Paróquia Santo Antônio sedia celebração ecumênica durante a Semana de  Oração pela Unidade Cristã">
            <a:extLst>
              <a:ext uri="{FF2B5EF4-FFF2-40B4-BE49-F238E27FC236}">
                <a16:creationId xmlns:a16="http://schemas.microsoft.com/office/drawing/2014/main" id="{B7C08B64-3495-459D-87EB-8E57E03DE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0412"/>
            <a:ext cx="8136904" cy="43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A62B43-030F-4765-B080-086532A8173B}"/>
              </a:ext>
            </a:extLst>
          </p:cNvPr>
          <p:cNvSpPr txBox="1"/>
          <p:nvPr/>
        </p:nvSpPr>
        <p:spPr>
          <a:xfrm>
            <a:off x="971600" y="3645024"/>
            <a:ext cx="784887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renovar o diálogo sobre a maneira como estamos construindo o futuro do planeta”, pois, “precisamos de uma nova solidariedade universal”, em que os mais vulneráveis são apoiados e capacitados com dignidade.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2607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849057" y="2348880"/>
            <a:ext cx="8110359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Tema do Tempo da Criação 2020:</a:t>
            </a:r>
          </a:p>
          <a:p>
            <a:endParaRPr lang="pt-BR" sz="36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Jubileu pela Terra</a:t>
            </a:r>
            <a:endParaRPr lang="pt-BR" sz="31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sentido de “Jubileu”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3D4A1BB-6AD2-4554-8F11-B2D81961418C}"/>
              </a:ext>
            </a:extLst>
          </p:cNvPr>
          <p:cNvSpPr txBox="1"/>
          <p:nvPr/>
        </p:nvSpPr>
        <p:spPr>
          <a:xfrm>
            <a:off x="971600" y="2060848"/>
            <a:ext cx="7848872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/>
              <a:t>Além disso, de sete em sete anos, instaurou-se também um ano sabático para Israel e a sua terra (</a:t>
            </a:r>
            <a:r>
              <a:rPr lang="pt-BR" sz="2000" b="1" i="1" dirty="0" err="1"/>
              <a:t>Lv</a:t>
            </a:r>
            <a:r>
              <a:rPr lang="pt-BR" sz="2000" b="1" i="1" dirty="0"/>
              <a:t> 25,1-4), durante o qual se dava descanso completo à terra, não se semeava e só se colhia o indispensável para sobreviver e oferecer hospitalidade (</a:t>
            </a:r>
            <a:r>
              <a:rPr lang="pt-BR" sz="2000" b="1" i="1" dirty="0" err="1"/>
              <a:t>Lv</a:t>
            </a:r>
            <a:r>
              <a:rPr lang="pt-BR" sz="2000" b="1" i="1" dirty="0"/>
              <a:t> 25, 4-6). 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/>
              <a:t>Por fim, passadas sete semanas de anos, ou seja quarenta e nove anos, celebrava-se o jubileu, um ano de perdão universal, «proclamando na vossa terra a liberdade de todos os que a habitam» (</a:t>
            </a:r>
            <a:r>
              <a:rPr lang="pt-BR" sz="2000" b="1" i="1" dirty="0" err="1"/>
              <a:t>Lv</a:t>
            </a:r>
            <a:r>
              <a:rPr lang="pt-BR" sz="2000" b="1" i="1" dirty="0"/>
              <a:t> 25, 10).</a:t>
            </a:r>
          </a:p>
          <a:p>
            <a:pPr algn="ctr"/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21989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2020 – Jubileu pela Terra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124744"/>
            <a:ext cx="8136904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É um tempo de </a:t>
            </a:r>
            <a:r>
              <a:rPr lang="pt-BR" sz="2000" b="1" i="1" dirty="0">
                <a:solidFill>
                  <a:srgbClr val="C00000"/>
                </a:solidFill>
              </a:rPr>
              <a:t>repouso para a Terra, após constante exploração;</a:t>
            </a:r>
            <a:r>
              <a:rPr lang="pt-BR" sz="2000" dirty="0">
                <a:solidFill>
                  <a:schemeClr val="tx1"/>
                </a:solidFill>
              </a:rPr>
              <a:t> uma forma  de restaurar os ecossistemas e as pessoas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As mudanças climáticas são resultado da soma da </a:t>
            </a:r>
            <a:r>
              <a:rPr lang="pt-BR" sz="2000" b="1" i="1" dirty="0">
                <a:solidFill>
                  <a:srgbClr val="C00000"/>
                </a:solidFill>
              </a:rPr>
              <a:t>ganância, desigualdade e destruição</a:t>
            </a:r>
            <a:r>
              <a:rPr lang="pt-BR" sz="2000" dirty="0">
                <a:solidFill>
                  <a:schemeClr val="tx1"/>
                </a:solidFill>
              </a:rPr>
              <a:t> da Terra de Deus.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 tema do Jubileu foi escolhido para o Tempo da Criação deste ano, uma vez que reflete esses três temas interligados.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É tempo de renunciar ao consumismo e sistemas econômicos baseados em um </a:t>
            </a:r>
            <a:r>
              <a:rPr lang="pt-BR" sz="2000" b="1" i="1" dirty="0">
                <a:solidFill>
                  <a:srgbClr val="C00000"/>
                </a:solidFill>
              </a:rPr>
              <a:t>constante crescimento irreal</a:t>
            </a:r>
            <a:r>
              <a:rPr lang="pt-BR" sz="2000" dirty="0">
                <a:solidFill>
                  <a:schemeClr val="tx1"/>
                </a:solidFill>
              </a:rPr>
              <a:t> às custas do planeta e dos pobres.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Afirma, de forma profética, a necessidade por igualdade, justiça e sustentabilidade, e uma </a:t>
            </a:r>
            <a:r>
              <a:rPr lang="pt-BR" sz="2000" b="1" i="1" dirty="0">
                <a:solidFill>
                  <a:srgbClr val="C00000"/>
                </a:solidFill>
              </a:rPr>
              <a:t>transição para economias sustentáveis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893009FC-51C2-40E0-9F55-053662A9E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63439"/>
            <a:ext cx="3393753" cy="3393753"/>
          </a:xfrm>
          <a:prstGeom prst="rect">
            <a:avLst/>
          </a:prstGeom>
        </p:spPr>
      </p:pic>
      <p:pic>
        <p:nvPicPr>
          <p:cNvPr id="1026" name="Picture 2" descr="As inscrições para o Curso online de Animadores Laudato Si' 2020/2 estão  abertas | CFFB Conferência da Família Franciscana do Brasil">
            <a:extLst>
              <a:ext uri="{FF2B5EF4-FFF2-40B4-BE49-F238E27FC236}">
                <a16:creationId xmlns:a16="http://schemas.microsoft.com/office/drawing/2014/main" id="{F5FD0464-8991-4E24-8844-4CC0423D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67" y="1365251"/>
            <a:ext cx="3324893" cy="4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7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34F78E0-6AA4-4BCD-A42D-436CB2F615A3}"/>
              </a:ext>
            </a:extLst>
          </p:cNvPr>
          <p:cNvSpPr txBox="1">
            <a:spLocks/>
          </p:cNvSpPr>
          <p:nvPr/>
        </p:nvSpPr>
        <p:spPr>
          <a:xfrm>
            <a:off x="616632" y="2348880"/>
            <a:ext cx="8419864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Projeto: “Leitura Política da Laudato Si”</a:t>
            </a:r>
          </a:p>
          <a:p>
            <a:endParaRPr lang="pt-BR" sz="36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Escola de Fé e Política Waldemar Rossi</a:t>
            </a:r>
            <a:endParaRPr lang="pt-BR" sz="31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30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2258</Words>
  <Application>Microsoft Office PowerPoint</Application>
  <PresentationFormat>Apresentação na tela (4:3)</PresentationFormat>
  <Paragraphs>254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Berlin Sans FB Demi</vt:lpstr>
      <vt:lpstr>Calibri</vt:lpstr>
      <vt:lpstr>Franklin Gothic Medium</vt:lpstr>
      <vt:lpstr>Wingdings</vt:lpstr>
      <vt:lpstr>Tema do Office</vt:lpstr>
      <vt:lpstr>Apresentação do PowerPoint</vt:lpstr>
      <vt:lpstr>O que é o Tempo da Criação?</vt:lpstr>
      <vt:lpstr>Tempo da Criação</vt:lpstr>
      <vt:lpstr>A inspiração pela “Laudato Si”</vt:lpstr>
      <vt:lpstr>Apresentação do PowerPoint</vt:lpstr>
      <vt:lpstr>O sentido de “Jubileu”</vt:lpstr>
      <vt:lpstr>2020 – Jubileu pela Terra</vt:lpstr>
      <vt:lpstr>Apresentação do PowerPoint</vt:lpstr>
      <vt:lpstr>Apresentação do PowerPoint</vt:lpstr>
      <vt:lpstr>Dois momentos</vt:lpstr>
      <vt:lpstr>Apresentação do PowerPoint</vt:lpstr>
      <vt:lpstr>Apresentação do PowerPoint</vt:lpstr>
      <vt:lpstr>Temas Escolhidos</vt:lpstr>
      <vt:lpstr>Apresentação do PowerPoint</vt:lpstr>
      <vt:lpstr>Ponto de Partida</vt:lpstr>
      <vt:lpstr>Os desafios</vt:lpstr>
      <vt:lpstr>O Agir Político</vt:lpstr>
      <vt:lpstr>Articulação da Sociedade Civil</vt:lpstr>
      <vt:lpstr>Apresentação do PowerPoint</vt:lpstr>
      <vt:lpstr>Ponto de Partida</vt:lpstr>
      <vt:lpstr>Uma educação ampliada</vt:lpstr>
      <vt:lpstr>A necessidade do Pensamento Crítico</vt:lpstr>
      <vt:lpstr>Um programa de Educação Ambiental (210)</vt:lpstr>
      <vt:lpstr>Apresentação do PowerPoint</vt:lpstr>
      <vt:lpstr>Ponto de Partida</vt:lpstr>
      <vt:lpstr>Os impactos da Técnica</vt:lpstr>
      <vt:lpstr>Trabalho e realização pessoal</vt:lpstr>
      <vt:lpstr>Apresentação do PowerPoint</vt:lpstr>
      <vt:lpstr>O Bem Comum</vt:lpstr>
      <vt:lpstr>Bem Comum</vt:lpstr>
      <vt:lpstr>Bem Comum</vt:lpstr>
      <vt:lpstr>Vocação e Missão</vt:lpstr>
    </vt:vector>
  </TitlesOfParts>
  <Company>Telefonica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Alyar</dc:creator>
  <cp:lastModifiedBy>Alfredo Santos</cp:lastModifiedBy>
  <cp:revision>331</cp:revision>
  <cp:lastPrinted>2019-05-09T19:47:20Z</cp:lastPrinted>
  <dcterms:created xsi:type="dcterms:W3CDTF">2016-04-28T12:59:30Z</dcterms:created>
  <dcterms:modified xsi:type="dcterms:W3CDTF">2020-09-28T01:57:32Z</dcterms:modified>
</cp:coreProperties>
</file>