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6618-3A30-4BC1-96A3-17FF279BAC04}" type="datetimeFigureOut">
              <a:rPr lang="pt-BR" smtClean="0"/>
              <a:pPr/>
              <a:t>29/06/2015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D171-ADAB-430C-AF1A-BFC8FE6A5C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89546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6618-3A30-4BC1-96A3-17FF279BAC04}" type="datetimeFigureOut">
              <a:rPr lang="pt-BR" smtClean="0"/>
              <a:pPr/>
              <a:t>29/06/2015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D171-ADAB-430C-AF1A-BFC8FE6A5C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06459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6618-3A30-4BC1-96A3-17FF279BAC04}" type="datetimeFigureOut">
              <a:rPr lang="pt-BR" smtClean="0"/>
              <a:pPr/>
              <a:t>29/06/2015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D171-ADAB-430C-AF1A-BFC8FE6A5C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6625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6618-3A30-4BC1-96A3-17FF279BAC04}" type="datetimeFigureOut">
              <a:rPr lang="pt-BR" smtClean="0"/>
              <a:pPr/>
              <a:t>29/06/2015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D171-ADAB-430C-AF1A-BFC8FE6A5C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8002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6618-3A30-4BC1-96A3-17FF279BAC04}" type="datetimeFigureOut">
              <a:rPr lang="pt-BR" smtClean="0"/>
              <a:pPr/>
              <a:t>29/06/2015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D171-ADAB-430C-AF1A-BFC8FE6A5C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52923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6618-3A30-4BC1-96A3-17FF279BAC04}" type="datetimeFigureOut">
              <a:rPr lang="pt-BR" smtClean="0"/>
              <a:pPr/>
              <a:t>29/06/2015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D171-ADAB-430C-AF1A-BFC8FE6A5C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50452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6618-3A30-4BC1-96A3-17FF279BAC04}" type="datetimeFigureOut">
              <a:rPr lang="pt-BR" smtClean="0"/>
              <a:pPr/>
              <a:t>29/06/2015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D171-ADAB-430C-AF1A-BFC8FE6A5C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3494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6618-3A30-4BC1-96A3-17FF279BAC04}" type="datetimeFigureOut">
              <a:rPr lang="pt-BR" smtClean="0"/>
              <a:pPr/>
              <a:t>29/06/2015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D171-ADAB-430C-AF1A-BFC8FE6A5C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26597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6618-3A30-4BC1-96A3-17FF279BAC04}" type="datetimeFigureOut">
              <a:rPr lang="pt-BR" smtClean="0"/>
              <a:pPr/>
              <a:t>29/06/2015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D171-ADAB-430C-AF1A-BFC8FE6A5C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11445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6618-3A30-4BC1-96A3-17FF279BAC04}" type="datetimeFigureOut">
              <a:rPr lang="pt-BR" smtClean="0"/>
              <a:pPr/>
              <a:t>29/06/2015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D171-ADAB-430C-AF1A-BFC8FE6A5C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1483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96618-3A30-4BC1-96A3-17FF279BAC04}" type="datetimeFigureOut">
              <a:rPr lang="pt-BR" smtClean="0"/>
              <a:pPr/>
              <a:t>29/06/2015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D171-ADAB-430C-AF1A-BFC8FE6A5C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65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6600">
                <a:lumMod val="90000"/>
                <a:lumOff val="10000"/>
              </a:srgbClr>
            </a:gs>
            <a:gs pos="49000">
              <a:srgbClr val="000099">
                <a:lumMod val="90000"/>
                <a:lumOff val="10000"/>
              </a:srgbClr>
            </a:gs>
            <a:gs pos="100000">
              <a:srgbClr val="006600">
                <a:lumMod val="90000"/>
                <a:lumOff val="1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96618-3A30-4BC1-96A3-17FF279BAC04}" type="datetimeFigureOut">
              <a:rPr lang="pt-BR" smtClean="0"/>
              <a:pPr/>
              <a:t>29/06/2015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BD171-ADAB-430C-AF1A-BFC8FE6A5C9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1041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418" y="232834"/>
            <a:ext cx="8657164" cy="6392332"/>
          </a:xfrm>
          <a:prstGeom prst="rect">
            <a:avLst/>
          </a:prstGeom>
          <a:ln>
            <a:noFill/>
          </a:ln>
          <a:effectLst>
            <a:glow rad="139700">
              <a:schemeClr val="bg1">
                <a:alpha val="40000"/>
              </a:schemeClr>
            </a:glow>
            <a:outerShdw blurRad="190500" algn="tl" rotWithShape="0">
              <a:schemeClr val="bg1">
                <a:alpha val="90000"/>
              </a:schemeClr>
            </a:outerShdw>
          </a:effectLst>
        </p:spPr>
      </p:pic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330200" y="325382"/>
            <a:ext cx="8570382" cy="147801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pt-BR" sz="3600" b="1" kern="10" dirty="0" smtClean="0">
                <a:ln w="28575" algn="ctr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29783" dir="1514402" algn="ctr" rotWithShape="0">
                    <a:srgbClr val="000066"/>
                  </a:outerShdw>
                </a:effectLst>
                <a:latin typeface="Lucida Calligraphy" panose="03010101010101010101" pitchFamily="66" charset="0"/>
              </a:rPr>
              <a:t>Mandatos  Coletivos</a:t>
            </a:r>
          </a:p>
          <a:p>
            <a:pPr algn="ctr" rtl="0">
              <a:buNone/>
            </a:pPr>
            <a:r>
              <a:rPr lang="pt-BR" sz="3600" b="1" kern="10" dirty="0" smtClean="0">
                <a:ln w="28575" algn="ctr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29783" dir="1514402" algn="ctr" rotWithShape="0">
                    <a:srgbClr val="000066"/>
                  </a:outerShdw>
                </a:effectLst>
                <a:latin typeface="Lucida Calligraphy" panose="03010101010101010101" pitchFamily="66" charset="0"/>
              </a:rPr>
              <a:t>Comunitários</a:t>
            </a:r>
            <a:endParaRPr lang="pt-BR" sz="3600" b="1" kern="10" dirty="0">
              <a:ln w="28575" algn="ctr">
                <a:solidFill>
                  <a:schemeClr val="bg1"/>
                </a:solidFill>
                <a:round/>
                <a:headEnd/>
                <a:tailEnd/>
              </a:ln>
              <a:solidFill>
                <a:srgbClr val="000099"/>
              </a:solidFill>
              <a:effectLst>
                <a:outerShdw dist="29783" dir="1514402" algn="ctr" rotWithShape="0">
                  <a:srgbClr val="000066"/>
                </a:outerShdw>
              </a:effectLst>
              <a:latin typeface="Lucida Calligraphy" panose="03010101010101010101" pitchFamily="66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752603" y="4495800"/>
            <a:ext cx="8238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560639" y="6250437"/>
            <a:ext cx="6022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n>
                  <a:solidFill>
                    <a:srgbClr val="006600"/>
                  </a:solidFill>
                </a:ln>
                <a:solidFill>
                  <a:srgbClr val="FFFF00"/>
                </a:solidFill>
              </a:rPr>
              <a:t>Movimento Pró </a:t>
            </a:r>
            <a:r>
              <a:rPr lang="pt-BR" b="1" dirty="0" smtClean="0">
                <a:ln>
                  <a:solidFill>
                    <a:srgbClr val="006600"/>
                  </a:solidFill>
                </a:ln>
                <a:solidFill>
                  <a:srgbClr val="FFFF00"/>
                </a:solidFill>
              </a:rPr>
              <a:t>Mandatos Coletivos </a:t>
            </a:r>
            <a:r>
              <a:rPr lang="pt-BR" b="1" dirty="0">
                <a:ln>
                  <a:solidFill>
                    <a:srgbClr val="006600"/>
                  </a:solidFill>
                </a:ln>
                <a:solidFill>
                  <a:srgbClr val="FFFF00"/>
                </a:solidFill>
              </a:rPr>
              <a:t>- </a:t>
            </a:r>
            <a:r>
              <a:rPr lang="pt-BR" b="1" dirty="0" smtClean="0">
                <a:ln>
                  <a:solidFill>
                    <a:srgbClr val="006600"/>
                  </a:solidFill>
                </a:ln>
                <a:solidFill>
                  <a:srgbClr val="FFFF00"/>
                </a:solidFill>
              </a:rPr>
              <a:t>Comunitários</a:t>
            </a:r>
            <a:endParaRPr lang="pt-BR" dirty="0">
              <a:ln>
                <a:solidFill>
                  <a:srgbClr val="0066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43419" y="5033263"/>
            <a:ext cx="8657164" cy="1198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pt-BR" sz="2400" b="1" i="1" kern="1400" dirty="0">
                <a:ln w="19050">
                  <a:solidFill>
                    <a:schemeClr val="bg1"/>
                  </a:solidFill>
                </a:ln>
                <a:solidFill>
                  <a:srgbClr val="000099"/>
                </a:solidFill>
                <a:latin typeface="Bookman Old Style" panose="02050604050505020204" pitchFamily="18" charset="0"/>
              </a:rPr>
              <a:t>“Para que todo cidadão possa  </a:t>
            </a:r>
            <a:r>
              <a:rPr lang="pt-BR" sz="2400" b="1" i="1" kern="1400" dirty="0" smtClean="0">
                <a:ln w="19050">
                  <a:solidFill>
                    <a:schemeClr val="bg1"/>
                  </a:solidFill>
                </a:ln>
                <a:solidFill>
                  <a:srgbClr val="000099"/>
                </a:solidFill>
                <a:latin typeface="Bookman Old Style" panose="02050604050505020204" pitchFamily="18" charset="0"/>
              </a:rPr>
              <a:t>participar </a:t>
            </a:r>
            <a:r>
              <a:rPr lang="pt-BR" sz="2400" b="1" i="1" kern="1400" dirty="0">
                <a:ln w="19050">
                  <a:solidFill>
                    <a:schemeClr val="bg1"/>
                  </a:solidFill>
                </a:ln>
                <a:solidFill>
                  <a:srgbClr val="000099"/>
                </a:solidFill>
                <a:latin typeface="Bookman Old Style" panose="02050604050505020204" pitchFamily="18" charset="0"/>
              </a:rPr>
              <a:t>ativa</a:t>
            </a:r>
            <a:r>
              <a:rPr lang="pt-BR" sz="2400" b="1" i="1" kern="1400" dirty="0" smtClean="0">
                <a:ln w="19050">
                  <a:solidFill>
                    <a:schemeClr val="bg1"/>
                  </a:solidFill>
                </a:ln>
                <a:solidFill>
                  <a:srgbClr val="000099"/>
                </a:solidFill>
                <a:latin typeface="Bookman Old Style" panose="02050604050505020204" pitchFamily="18" charset="0"/>
              </a:rPr>
              <a:t>, direta </a:t>
            </a:r>
            <a:r>
              <a:rPr lang="pt-BR" sz="2400" b="1" i="1" kern="1400" dirty="0">
                <a:ln w="19050">
                  <a:solidFill>
                    <a:schemeClr val="bg1"/>
                  </a:solidFill>
                </a:ln>
                <a:solidFill>
                  <a:srgbClr val="000099"/>
                </a:solidFill>
                <a:latin typeface="Bookman Old Style" panose="02050604050505020204" pitchFamily="18" charset="0"/>
              </a:rPr>
              <a:t>e  </a:t>
            </a:r>
            <a:r>
              <a:rPr lang="pt-BR" sz="2400" b="1" i="1" kern="1400" dirty="0" smtClean="0">
                <a:ln w="19050">
                  <a:solidFill>
                    <a:schemeClr val="bg1"/>
                  </a:solidFill>
                </a:ln>
                <a:solidFill>
                  <a:srgbClr val="000099"/>
                </a:solidFill>
                <a:latin typeface="Bookman Old Style" panose="02050604050505020204" pitchFamily="18" charset="0"/>
              </a:rPr>
              <a:t>efetivamente </a:t>
            </a:r>
            <a:r>
              <a:rPr lang="pt-BR" sz="2400" b="1" i="1" kern="1400" dirty="0">
                <a:ln w="19050">
                  <a:solidFill>
                    <a:schemeClr val="bg1"/>
                  </a:solidFill>
                </a:ln>
                <a:solidFill>
                  <a:srgbClr val="000099"/>
                </a:solidFill>
                <a:latin typeface="Bookman Old Style" panose="02050604050505020204" pitchFamily="18" charset="0"/>
              </a:rPr>
              <a:t>da vida pública”</a:t>
            </a:r>
            <a:endParaRPr lang="pt-BR" sz="1050" b="1" kern="1400" dirty="0">
              <a:ln w="19050">
                <a:solidFill>
                  <a:schemeClr val="bg1"/>
                </a:solidFill>
              </a:ln>
              <a:solidFill>
                <a:srgbClr val="000099"/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pt-BR" sz="900" kern="1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endParaRPr lang="pt-BR" sz="9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pSp>
        <p:nvGrpSpPr>
          <p:cNvPr id="3" name="Group 2"/>
          <p:cNvGrpSpPr>
            <a:grpSpLocks noChangeAspect="1"/>
          </p:cNvGrpSpPr>
          <p:nvPr/>
        </p:nvGrpSpPr>
        <p:grpSpPr bwMode="auto">
          <a:xfrm>
            <a:off x="2958613" y="2059743"/>
            <a:ext cx="3212005" cy="2960992"/>
            <a:chOff x="113655140" y="106812374"/>
            <a:chExt cx="1476000" cy="1332000"/>
          </a:xfrm>
        </p:grpSpPr>
        <p:sp>
          <p:nvSpPr>
            <p:cNvPr id="9" name="Oval 3"/>
            <p:cNvSpPr>
              <a:spLocks noChangeArrowheads="1"/>
            </p:cNvSpPr>
            <p:nvPr/>
          </p:nvSpPr>
          <p:spPr bwMode="auto">
            <a:xfrm>
              <a:off x="113655140" y="106812374"/>
              <a:ext cx="1476000" cy="1332000"/>
            </a:xfrm>
            <a:prstGeom prst="ellipse">
              <a:avLst/>
            </a:prstGeom>
            <a:solidFill>
              <a:srgbClr val="FFFFFF"/>
            </a:solidFill>
            <a:ln w="25400" algn="ctr">
              <a:solidFill>
                <a:srgbClr val="0000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grpSp>
          <p:nvGrpSpPr>
            <p:cNvPr id="10" name="Group 4"/>
            <p:cNvGrpSpPr>
              <a:grpSpLocks/>
            </p:cNvGrpSpPr>
            <p:nvPr/>
          </p:nvGrpSpPr>
          <p:grpSpPr bwMode="auto">
            <a:xfrm>
              <a:off x="113805891" y="106900488"/>
              <a:ext cx="1167070" cy="1155055"/>
              <a:chOff x="113702307" y="109496981"/>
              <a:chExt cx="1046151" cy="1186273"/>
            </a:xfrm>
          </p:grpSpPr>
          <p:sp>
            <p:nvSpPr>
              <p:cNvPr id="12" name="AutoShape 5"/>
              <p:cNvSpPr>
                <a:spLocks noChangeAspect="1" noChangeArrowheads="1"/>
              </p:cNvSpPr>
              <p:nvPr/>
            </p:nvSpPr>
            <p:spPr bwMode="auto">
              <a:xfrm flipV="1">
                <a:off x="113939327" y="109899914"/>
                <a:ext cx="573352" cy="583111"/>
              </a:xfrm>
              <a:custGeom>
                <a:avLst/>
                <a:gdLst>
                  <a:gd name="G0" fmla="+- 8173 0 0"/>
                  <a:gd name="G1" fmla="+- -11731699 0 0"/>
                  <a:gd name="G2" fmla="+- 0 0 -11731699"/>
                  <a:gd name="T0" fmla="*/ 0 256 1"/>
                  <a:gd name="T1" fmla="*/ 180 256 1"/>
                  <a:gd name="G3" fmla="+- -11731699 T0 T1"/>
                  <a:gd name="T2" fmla="*/ 0 256 1"/>
                  <a:gd name="T3" fmla="*/ 90 256 1"/>
                  <a:gd name="G4" fmla="+- -11731699 T2 T3"/>
                  <a:gd name="G5" fmla="*/ G4 2 1"/>
                  <a:gd name="T4" fmla="*/ 90 256 1"/>
                  <a:gd name="T5" fmla="*/ 0 256 1"/>
                  <a:gd name="G6" fmla="+- -11731699 T4 T5"/>
                  <a:gd name="G7" fmla="*/ G6 2 1"/>
                  <a:gd name="G8" fmla="abs -11731699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8173"/>
                  <a:gd name="G18" fmla="*/ 8173 1 2"/>
                  <a:gd name="G19" fmla="+- G18 5400 0"/>
                  <a:gd name="G20" fmla="cos G19 -11731699"/>
                  <a:gd name="G21" fmla="sin G19 -11731699"/>
                  <a:gd name="G22" fmla="+- G20 10800 0"/>
                  <a:gd name="G23" fmla="+- G21 10800 0"/>
                  <a:gd name="G24" fmla="+- 10800 0 G20"/>
                  <a:gd name="G25" fmla="+- 8173 10800 0"/>
                  <a:gd name="G26" fmla="?: G9 G17 G25"/>
                  <a:gd name="G27" fmla="?: G9 0 21600"/>
                  <a:gd name="G28" fmla="cos 10800 -11731699"/>
                  <a:gd name="G29" fmla="sin 10800 -11731699"/>
                  <a:gd name="G30" fmla="sin 8173 -11731699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-11731699 G34 0"/>
                  <a:gd name="G36" fmla="?: G6 G35 G31"/>
                  <a:gd name="G37" fmla="+- 21600 0 G36"/>
                  <a:gd name="G38" fmla="?: G4 0 G33"/>
                  <a:gd name="G39" fmla="?: -11731699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314 w 21600"/>
                  <a:gd name="T15" fmla="*/ 10636 h 21600"/>
                  <a:gd name="T16" fmla="*/ 10800 w 21600"/>
                  <a:gd name="T17" fmla="*/ 2627 h 21600"/>
                  <a:gd name="T18" fmla="*/ 20286 w 21600"/>
                  <a:gd name="T19" fmla="*/ 10636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2628" y="10659"/>
                    </a:moveTo>
                    <a:cubicBezTo>
                      <a:pt x="2705" y="6200"/>
                      <a:pt x="6341" y="2627"/>
                      <a:pt x="10800" y="2627"/>
                    </a:cubicBezTo>
                    <a:cubicBezTo>
                      <a:pt x="15258" y="2627"/>
                      <a:pt x="18894" y="6200"/>
                      <a:pt x="18971" y="10659"/>
                    </a:cubicBezTo>
                    <a:lnTo>
                      <a:pt x="21598" y="10613"/>
                    </a:lnTo>
                    <a:cubicBezTo>
                      <a:pt x="21496" y="4722"/>
                      <a:pt x="16692" y="0"/>
                      <a:pt x="10799" y="0"/>
                    </a:cubicBezTo>
                    <a:cubicBezTo>
                      <a:pt x="4907" y="0"/>
                      <a:pt x="103" y="4722"/>
                      <a:pt x="1" y="10613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25400" algn="ctr">
                    <a:solidFill>
                      <a:srgbClr val="0000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3" name="AutoShape 6"/>
              <p:cNvSpPr>
                <a:spLocks noChangeAspect="1" noChangeArrowheads="1"/>
              </p:cNvSpPr>
              <p:nvPr/>
            </p:nvSpPr>
            <p:spPr bwMode="auto">
              <a:xfrm rot="16200000" flipV="1">
                <a:off x="114024867" y="110151069"/>
                <a:ext cx="400704" cy="197932"/>
              </a:xfrm>
              <a:prstGeom prst="flowChartDisplay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25400" algn="ctr">
                    <a:solidFill>
                      <a:srgbClr val="00B05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4" name="AutoShape 7"/>
              <p:cNvSpPr>
                <a:spLocks noChangeAspect="1" noChangeArrowheads="1"/>
              </p:cNvSpPr>
              <p:nvPr/>
            </p:nvSpPr>
            <p:spPr bwMode="auto">
              <a:xfrm>
                <a:off x="113939336" y="109679661"/>
                <a:ext cx="573352" cy="583108"/>
              </a:xfrm>
              <a:custGeom>
                <a:avLst/>
                <a:gdLst>
                  <a:gd name="G0" fmla="+- 8173 0 0"/>
                  <a:gd name="G1" fmla="+- -11731699 0 0"/>
                  <a:gd name="G2" fmla="+- 0 0 -11731699"/>
                  <a:gd name="T0" fmla="*/ 0 256 1"/>
                  <a:gd name="T1" fmla="*/ 180 256 1"/>
                  <a:gd name="G3" fmla="+- -11731699 T0 T1"/>
                  <a:gd name="T2" fmla="*/ 0 256 1"/>
                  <a:gd name="T3" fmla="*/ 90 256 1"/>
                  <a:gd name="G4" fmla="+- -11731699 T2 T3"/>
                  <a:gd name="G5" fmla="*/ G4 2 1"/>
                  <a:gd name="T4" fmla="*/ 90 256 1"/>
                  <a:gd name="T5" fmla="*/ 0 256 1"/>
                  <a:gd name="G6" fmla="+- -11731699 T4 T5"/>
                  <a:gd name="G7" fmla="*/ G6 2 1"/>
                  <a:gd name="G8" fmla="abs -11731699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8173"/>
                  <a:gd name="G18" fmla="*/ 8173 1 2"/>
                  <a:gd name="G19" fmla="+- G18 5400 0"/>
                  <a:gd name="G20" fmla="cos G19 -11731699"/>
                  <a:gd name="G21" fmla="sin G19 -11731699"/>
                  <a:gd name="G22" fmla="+- G20 10800 0"/>
                  <a:gd name="G23" fmla="+- G21 10800 0"/>
                  <a:gd name="G24" fmla="+- 10800 0 G20"/>
                  <a:gd name="G25" fmla="+- 8173 10800 0"/>
                  <a:gd name="G26" fmla="?: G9 G17 G25"/>
                  <a:gd name="G27" fmla="?: G9 0 21600"/>
                  <a:gd name="G28" fmla="cos 10800 -11731699"/>
                  <a:gd name="G29" fmla="sin 10800 -11731699"/>
                  <a:gd name="G30" fmla="sin 8173 -11731699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-11731699 G34 0"/>
                  <a:gd name="G36" fmla="?: G6 G35 G31"/>
                  <a:gd name="G37" fmla="+- 21600 0 G36"/>
                  <a:gd name="G38" fmla="?: G4 0 G33"/>
                  <a:gd name="G39" fmla="?: -11731699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314 w 21600"/>
                  <a:gd name="T15" fmla="*/ 10636 h 21600"/>
                  <a:gd name="T16" fmla="*/ 10800 w 21600"/>
                  <a:gd name="T17" fmla="*/ 2627 h 21600"/>
                  <a:gd name="T18" fmla="*/ 20286 w 21600"/>
                  <a:gd name="T19" fmla="*/ 10636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2628" y="10659"/>
                    </a:moveTo>
                    <a:cubicBezTo>
                      <a:pt x="2705" y="6200"/>
                      <a:pt x="6341" y="2627"/>
                      <a:pt x="10800" y="2627"/>
                    </a:cubicBezTo>
                    <a:cubicBezTo>
                      <a:pt x="15258" y="2627"/>
                      <a:pt x="18894" y="6200"/>
                      <a:pt x="18971" y="10659"/>
                    </a:cubicBezTo>
                    <a:lnTo>
                      <a:pt x="21598" y="10613"/>
                    </a:lnTo>
                    <a:cubicBezTo>
                      <a:pt x="21496" y="4722"/>
                      <a:pt x="16692" y="0"/>
                      <a:pt x="10799" y="0"/>
                    </a:cubicBezTo>
                    <a:cubicBezTo>
                      <a:pt x="4907" y="0"/>
                      <a:pt x="103" y="4722"/>
                      <a:pt x="1" y="10613"/>
                    </a:cubicBez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5" name="AutoShape 8"/>
              <p:cNvSpPr>
                <a:spLocks noChangeAspect="1" noChangeArrowheads="1"/>
              </p:cNvSpPr>
              <p:nvPr/>
            </p:nvSpPr>
            <p:spPr bwMode="auto">
              <a:xfrm rot="7708778">
                <a:off x="114250127" y="109884520"/>
                <a:ext cx="400704" cy="197933"/>
              </a:xfrm>
              <a:prstGeom prst="flowChartDisplay">
                <a:avLst/>
              </a:prstGeom>
              <a:solidFill>
                <a:srgbClr val="5B9BD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25400" algn="ctr">
                    <a:solidFill>
                      <a:srgbClr val="0000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6" name="AutoShape 9"/>
              <p:cNvSpPr>
                <a:spLocks noChangeAspect="1" noChangeArrowheads="1"/>
              </p:cNvSpPr>
              <p:nvPr/>
            </p:nvSpPr>
            <p:spPr bwMode="auto">
              <a:xfrm rot="2308778">
                <a:off x="114507350" y="109674534"/>
                <a:ext cx="169656" cy="200351"/>
              </a:xfrm>
              <a:prstGeom prst="flowChartConnector">
                <a:avLst/>
              </a:prstGeom>
              <a:solidFill>
                <a:srgbClr val="5B9BD5"/>
              </a:solidFill>
              <a:ln w="1905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" name="AutoShape 10"/>
              <p:cNvSpPr>
                <a:spLocks noChangeAspect="1" noChangeArrowheads="1"/>
              </p:cNvSpPr>
              <p:nvPr/>
            </p:nvSpPr>
            <p:spPr bwMode="auto">
              <a:xfrm rot="5400000">
                <a:off x="114024875" y="109765750"/>
                <a:ext cx="400706" cy="197933"/>
              </a:xfrm>
              <a:prstGeom prst="flowChartDisplay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25400" algn="ctr">
                    <a:solidFill>
                      <a:srgbClr val="00B05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" name="AutoShape 11"/>
              <p:cNvSpPr>
                <a:spLocks noChangeAspect="1" noChangeArrowheads="1"/>
              </p:cNvSpPr>
              <p:nvPr/>
            </p:nvSpPr>
            <p:spPr bwMode="auto">
              <a:xfrm>
                <a:off x="114141320" y="109496981"/>
                <a:ext cx="169655" cy="200353"/>
              </a:xfrm>
              <a:prstGeom prst="flowChartConnector">
                <a:avLst/>
              </a:prstGeom>
              <a:solidFill>
                <a:srgbClr val="000099"/>
              </a:solidFill>
              <a:ln w="1905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" name="AutoShape 12"/>
              <p:cNvSpPr>
                <a:spLocks noChangeAspect="1" noChangeArrowheads="1"/>
              </p:cNvSpPr>
              <p:nvPr/>
            </p:nvSpPr>
            <p:spPr bwMode="auto">
              <a:xfrm rot="13891222" flipH="1">
                <a:off x="113795855" y="109884510"/>
                <a:ext cx="400704" cy="197932"/>
              </a:xfrm>
              <a:prstGeom prst="flowChartDisplay">
                <a:avLst/>
              </a:prstGeom>
              <a:solidFill>
                <a:srgbClr val="5B9BD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25400" algn="ctr">
                    <a:solidFill>
                      <a:srgbClr val="0000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" name="AutoShape 13"/>
              <p:cNvSpPr>
                <a:spLocks noChangeAspect="1" noChangeArrowheads="1"/>
              </p:cNvSpPr>
              <p:nvPr/>
            </p:nvSpPr>
            <p:spPr bwMode="auto">
              <a:xfrm rot="19291222" flipH="1">
                <a:off x="113769680" y="109674521"/>
                <a:ext cx="169656" cy="200353"/>
              </a:xfrm>
              <a:prstGeom prst="flowChartConnector">
                <a:avLst/>
              </a:prstGeom>
              <a:solidFill>
                <a:srgbClr val="5B9BD5"/>
              </a:solidFill>
              <a:ln w="1905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1" name="AutoShape 14"/>
              <p:cNvSpPr>
                <a:spLocks noChangeAspect="1" noChangeArrowheads="1"/>
              </p:cNvSpPr>
              <p:nvPr/>
            </p:nvSpPr>
            <p:spPr bwMode="auto">
              <a:xfrm rot="13891222" flipV="1">
                <a:off x="114250116" y="110107255"/>
                <a:ext cx="400704" cy="197932"/>
              </a:xfrm>
              <a:prstGeom prst="flowChartDisplay">
                <a:avLst/>
              </a:prstGeom>
              <a:solidFill>
                <a:srgbClr val="5B9BD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25400" algn="ctr">
                    <a:solidFill>
                      <a:srgbClr val="0000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2" name="AutoShape 15"/>
              <p:cNvSpPr>
                <a:spLocks noChangeAspect="1" noChangeArrowheads="1"/>
              </p:cNvSpPr>
              <p:nvPr/>
            </p:nvSpPr>
            <p:spPr bwMode="auto">
              <a:xfrm rot="19291222" flipV="1">
                <a:off x="114507339" y="110314821"/>
                <a:ext cx="169658" cy="200353"/>
              </a:xfrm>
              <a:prstGeom prst="flowChartConnector">
                <a:avLst/>
              </a:prstGeom>
              <a:solidFill>
                <a:srgbClr val="5B9BD5"/>
              </a:solidFill>
              <a:ln w="1905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3" name="AutoShape 16"/>
              <p:cNvSpPr>
                <a:spLocks noChangeAspect="1" noChangeArrowheads="1"/>
              </p:cNvSpPr>
              <p:nvPr/>
            </p:nvSpPr>
            <p:spPr bwMode="auto">
              <a:xfrm rot="7708778" flipH="1" flipV="1">
                <a:off x="113799586" y="110107243"/>
                <a:ext cx="400706" cy="197932"/>
              </a:xfrm>
              <a:prstGeom prst="flowChartDisplay">
                <a:avLst/>
              </a:prstGeom>
              <a:solidFill>
                <a:srgbClr val="5B9BD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25400" algn="ctr">
                    <a:solidFill>
                      <a:srgbClr val="000099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" name="AutoShape 17"/>
              <p:cNvSpPr>
                <a:spLocks noChangeAspect="1" noChangeArrowheads="1"/>
              </p:cNvSpPr>
              <p:nvPr/>
            </p:nvSpPr>
            <p:spPr bwMode="auto">
              <a:xfrm rot="2308778" flipH="1" flipV="1">
                <a:off x="113773412" y="110314810"/>
                <a:ext cx="169655" cy="200353"/>
              </a:xfrm>
              <a:prstGeom prst="flowChartConnector">
                <a:avLst/>
              </a:prstGeom>
              <a:solidFill>
                <a:srgbClr val="5B9BD5"/>
              </a:solidFill>
              <a:ln w="1905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5" name="AutoShape 18"/>
              <p:cNvSpPr>
                <a:spLocks noChangeAspect="1" noChangeArrowheads="1"/>
              </p:cNvSpPr>
              <p:nvPr/>
            </p:nvSpPr>
            <p:spPr bwMode="auto">
              <a:xfrm flipV="1">
                <a:off x="114141311" y="110482901"/>
                <a:ext cx="169656" cy="200353"/>
              </a:xfrm>
              <a:prstGeom prst="flowChartConnector">
                <a:avLst/>
              </a:prstGeom>
              <a:solidFill>
                <a:srgbClr val="000099"/>
              </a:solidFill>
              <a:ln w="1905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6" name="AutoShape 19"/>
              <p:cNvSpPr>
                <a:spLocks noChangeAspect="1" noChangeArrowheads="1"/>
              </p:cNvSpPr>
              <p:nvPr/>
            </p:nvSpPr>
            <p:spPr bwMode="auto">
              <a:xfrm>
                <a:off x="113985935" y="109878100"/>
                <a:ext cx="480695" cy="434096"/>
              </a:xfrm>
              <a:prstGeom prst="flowChartConnector">
                <a:avLst/>
              </a:prstGeom>
              <a:solidFill>
                <a:srgbClr val="FFFFFF"/>
              </a:solidFill>
              <a:ln w="19050" algn="ctr">
                <a:solidFill>
                  <a:srgbClr val="000099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7" name="Rectangle 20"/>
              <p:cNvSpPr>
                <a:spLocks noChangeAspect="1" noChangeArrowheads="1"/>
              </p:cNvSpPr>
              <p:nvPr/>
            </p:nvSpPr>
            <p:spPr bwMode="auto">
              <a:xfrm>
                <a:off x="113834902" y="110071874"/>
                <a:ext cx="763454" cy="5008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" name="AutoShape 21"/>
              <p:cNvSpPr>
                <a:spLocks noChangeAspect="1" noChangeArrowheads="1"/>
              </p:cNvSpPr>
              <p:nvPr/>
            </p:nvSpPr>
            <p:spPr bwMode="auto">
              <a:xfrm rot="5430198">
                <a:off x="113686959" y="110014990"/>
                <a:ext cx="200353" cy="169657"/>
              </a:xfrm>
              <a:prstGeom prst="flowChartConnector">
                <a:avLst/>
              </a:prstGeom>
              <a:solidFill>
                <a:srgbClr val="000099"/>
              </a:solidFill>
              <a:ln w="1905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9" name="AutoShape 22"/>
              <p:cNvSpPr>
                <a:spLocks noChangeAspect="1" noChangeArrowheads="1"/>
              </p:cNvSpPr>
              <p:nvPr/>
            </p:nvSpPr>
            <p:spPr bwMode="auto">
              <a:xfrm rot="16169802" flipH="1">
                <a:off x="114563453" y="110015001"/>
                <a:ext cx="200353" cy="169657"/>
              </a:xfrm>
              <a:prstGeom prst="flowChartConnector">
                <a:avLst/>
              </a:prstGeom>
              <a:solidFill>
                <a:srgbClr val="000099"/>
              </a:solidFill>
              <a:ln w="1905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t-BR" altLang="pt-BR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1" name="WordArt 23"/>
            <p:cNvSpPr>
              <a:spLocks noChangeAspect="1" noChangeArrowheads="1" noChangeShapeType="1" noTextEdit="1"/>
            </p:cNvSpPr>
            <p:nvPr/>
          </p:nvSpPr>
          <p:spPr bwMode="auto">
            <a:xfrm>
              <a:off x="114194867" y="107399598"/>
              <a:ext cx="396000" cy="17055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3175" algn="ctr">
                  <a:solidFill>
                    <a:srgbClr val="000099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200" kern="10" spc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Bookman Old Style" panose="02050604050505020204" pitchFamily="18" charset="0"/>
                </a:rPr>
                <a:t>MCC</a:t>
              </a:r>
              <a:endParaRPr lang="pt-BR" sz="3200" kern="10" spc="0">
                <a:ln>
                  <a:noFill/>
                </a:ln>
                <a:solidFill>
                  <a:srgbClr val="000099"/>
                </a:solidFill>
                <a:effectLst/>
                <a:latin typeface="Bookman Old Style" panose="0205060405050502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55266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8467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ector reto 6"/>
          <p:cNvCxnSpPr/>
          <p:nvPr/>
        </p:nvCxnSpPr>
        <p:spPr>
          <a:xfrm>
            <a:off x="482601" y="1629805"/>
            <a:ext cx="0" cy="4320000"/>
          </a:xfrm>
          <a:prstGeom prst="line">
            <a:avLst/>
          </a:prstGeom>
          <a:ln w="38100">
            <a:solidFill>
              <a:srgbClr val="FFFF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83816137"/>
              </p:ext>
            </p:extLst>
          </p:nvPr>
        </p:nvGraphicFramePr>
        <p:xfrm>
          <a:off x="687919" y="4267217"/>
          <a:ext cx="7920561" cy="13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561"/>
              </a:tblGrid>
              <a:tr h="13680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900" b="1" u="sng" kern="1200" dirty="0" smtClean="0">
                          <a:solidFill>
                            <a:srgbClr val="FFFF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No Mandato Coletivo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Os salários recebidos são repartidos entre os assessores de    modo paritário uma vez que, sendo coletivo o mandato,      os vencimentos também o serão.</a:t>
                      </a:r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pt-BR" sz="1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3951397"/>
              </p:ext>
            </p:extLst>
          </p:nvPr>
        </p:nvGraphicFramePr>
        <p:xfrm>
          <a:off x="711196" y="2329323"/>
          <a:ext cx="7920000" cy="1599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0"/>
              </a:tblGrid>
              <a:tr h="159922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900" b="1" u="sng" kern="1200" dirty="0" smtClean="0">
                          <a:solidFill>
                            <a:srgbClr val="FFFF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No Mandato Individual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Salários pagos diretamente aos assessores nomeados de acordo com a função exercida por cada um. Os valores recebidos pertencem exclusivamente ao assessor.</a:t>
                      </a:r>
                      <a:endParaRPr lang="pt-BR" sz="1900" b="1" kern="1200" dirty="0">
                        <a:solidFill>
                          <a:schemeClr val="lt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1644643" y="1514867"/>
            <a:ext cx="6415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lnSpc>
                <a:spcPct val="150000"/>
              </a:lnSpc>
              <a:buFont typeface="+mj-lt"/>
              <a:buAutoNum type="arabicParenR" startAt="4"/>
            </a:pPr>
            <a:r>
              <a:rPr lang="pt-BR" sz="2400" b="1" i="1" spc="300" dirty="0">
                <a:solidFill>
                  <a:srgbClr val="FFFF00"/>
                </a:solidFill>
                <a:latin typeface="Bookman Old Style" panose="02050604050505020204" pitchFamily="18" charset="0"/>
              </a:rPr>
              <a:t>Vencimentos dos assessores; 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13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69532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8467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ector reto 6"/>
          <p:cNvCxnSpPr/>
          <p:nvPr/>
        </p:nvCxnSpPr>
        <p:spPr>
          <a:xfrm>
            <a:off x="457203" y="1587464"/>
            <a:ext cx="0" cy="4320000"/>
          </a:xfrm>
          <a:prstGeom prst="line">
            <a:avLst/>
          </a:prstGeom>
          <a:ln w="38100">
            <a:solidFill>
              <a:srgbClr val="FFFF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67392960"/>
              </p:ext>
            </p:extLst>
          </p:nvPr>
        </p:nvGraphicFramePr>
        <p:xfrm>
          <a:off x="662521" y="4224876"/>
          <a:ext cx="7920561" cy="13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561"/>
              </a:tblGrid>
              <a:tr h="13680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900" b="1" u="sng" kern="1200" dirty="0" smtClean="0">
                          <a:solidFill>
                            <a:srgbClr val="FFFF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No Mandato Coletivo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Depende da vontade do Conselho Político detentor do Mandato.</a:t>
                      </a:r>
                      <a:endParaRPr lang="pt-BR" sz="1900" b="1" kern="1200" dirty="0">
                        <a:solidFill>
                          <a:schemeClr val="lt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97146456"/>
              </p:ext>
            </p:extLst>
          </p:nvPr>
        </p:nvGraphicFramePr>
        <p:xfrm>
          <a:off x="685798" y="2286982"/>
          <a:ext cx="7920000" cy="1599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0"/>
              </a:tblGrid>
              <a:tr h="159922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900" b="1" u="sng" kern="1200" dirty="0" smtClean="0">
                          <a:solidFill>
                            <a:srgbClr val="FFFF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No Mandato Individual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Na prática, depende única e exclusivamente da vontade do eleito, cabendo à sua assessoria trabalhar para que seu voto   seja  justificado e aceito.</a:t>
                      </a:r>
                      <a:endParaRPr lang="pt-BR" sz="1900" b="1" kern="1200" dirty="0">
                        <a:solidFill>
                          <a:schemeClr val="lt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1386408" y="1531037"/>
            <a:ext cx="6309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lnSpc>
                <a:spcPct val="150000"/>
              </a:lnSpc>
              <a:buFont typeface="+mj-lt"/>
              <a:buAutoNum type="arabicParenR" startAt="5"/>
            </a:pPr>
            <a:r>
              <a:rPr lang="pt-BR" sz="2400" b="1" i="1" spc="300" dirty="0">
                <a:solidFill>
                  <a:srgbClr val="FFFF00"/>
                </a:solidFill>
                <a:latin typeface="Bookman Old Style" panose="02050604050505020204" pitchFamily="18" charset="0"/>
              </a:rPr>
              <a:t>Voto e postura parlamentar; 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13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71097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8467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ector reto 6"/>
          <p:cNvCxnSpPr/>
          <p:nvPr/>
        </p:nvCxnSpPr>
        <p:spPr>
          <a:xfrm>
            <a:off x="465672" y="1536668"/>
            <a:ext cx="0" cy="4320000"/>
          </a:xfrm>
          <a:prstGeom prst="line">
            <a:avLst/>
          </a:prstGeom>
          <a:ln w="38100">
            <a:solidFill>
              <a:srgbClr val="FFFF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2946646"/>
              </p:ext>
            </p:extLst>
          </p:nvPr>
        </p:nvGraphicFramePr>
        <p:xfrm>
          <a:off x="670990" y="4174080"/>
          <a:ext cx="7920561" cy="13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561"/>
              </a:tblGrid>
              <a:tr h="13680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900" b="1" u="sng" kern="1200" dirty="0" smtClean="0">
                          <a:solidFill>
                            <a:srgbClr val="FFFF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No Mandato Coletivo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Depende da decisão tomada pelo Conselho Político. 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Portanto, a possibilidade de se auto indicar para a próxima                           eleição é mínima.</a:t>
                      </a:r>
                      <a:endParaRPr lang="pt-BR" sz="1900" b="1" kern="1200" dirty="0">
                        <a:solidFill>
                          <a:schemeClr val="lt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04745781"/>
              </p:ext>
            </p:extLst>
          </p:nvPr>
        </p:nvGraphicFramePr>
        <p:xfrm>
          <a:off x="694267" y="2236186"/>
          <a:ext cx="7920000" cy="1599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0"/>
              </a:tblGrid>
              <a:tr h="159922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900" b="1" u="sng" kern="1200" dirty="0" smtClean="0">
                          <a:solidFill>
                            <a:srgbClr val="FFFF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No Mandato Individual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Depende da vontade do indivíduo ser ou não candidato                  à reeleição.</a:t>
                      </a:r>
                      <a:endParaRPr lang="pt-BR" sz="1900" b="1" kern="1200" dirty="0">
                        <a:solidFill>
                          <a:schemeClr val="lt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3441696" y="1480241"/>
            <a:ext cx="2722037" cy="58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lnSpc>
                <a:spcPct val="150000"/>
              </a:lnSpc>
              <a:buFont typeface="+mj-lt"/>
              <a:buAutoNum type="arabicParenR" startAt="6"/>
            </a:pPr>
            <a:r>
              <a:rPr lang="pt-BR" sz="2400" b="1" i="1" spc="300" dirty="0">
                <a:solidFill>
                  <a:srgbClr val="FFFF00"/>
                </a:solidFill>
                <a:latin typeface="Bookman Old Style" panose="02050604050505020204" pitchFamily="18" charset="0"/>
              </a:rPr>
              <a:t>Reeleição; 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13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95936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8467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ector reto 6"/>
          <p:cNvCxnSpPr/>
          <p:nvPr/>
        </p:nvCxnSpPr>
        <p:spPr>
          <a:xfrm>
            <a:off x="474140" y="1435059"/>
            <a:ext cx="0" cy="4320000"/>
          </a:xfrm>
          <a:prstGeom prst="line">
            <a:avLst/>
          </a:prstGeom>
          <a:ln w="38100">
            <a:solidFill>
              <a:srgbClr val="FFFF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4660464"/>
              </p:ext>
            </p:extLst>
          </p:nvPr>
        </p:nvGraphicFramePr>
        <p:xfrm>
          <a:off x="679458" y="3843863"/>
          <a:ext cx="7920561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561"/>
              </a:tblGrid>
              <a:tr h="189992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900" b="1" u="sng" kern="1200" dirty="0" smtClean="0">
                          <a:solidFill>
                            <a:srgbClr val="FFFF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No Mandato Coletivo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O mandato é despersonalizado.  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O eleito é um mero representante temporário. 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As pessoas são informadas e estimuladas a votar no Mandato Coletivo, o nome do eleito existe porque a lei o exige.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 A fala comum é “nosso mandato”.</a:t>
                      </a:r>
                      <a:endParaRPr lang="pt-BR" sz="1900" b="1" kern="1200" dirty="0">
                        <a:solidFill>
                          <a:schemeClr val="lt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9821680"/>
              </p:ext>
            </p:extLst>
          </p:nvPr>
        </p:nvGraphicFramePr>
        <p:xfrm>
          <a:off x="702735" y="1973704"/>
          <a:ext cx="7920000" cy="1599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0"/>
              </a:tblGrid>
              <a:tr h="159922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900" b="1" u="sng" kern="1200" dirty="0" smtClean="0">
                          <a:solidFill>
                            <a:srgbClr val="FFFF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No Mandato Individual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O mandato é totalmente personalizado na figura do indivíduo. As pessoas, em geral, votam no indivíduo. 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É comum a fala “meu mandato”. </a:t>
                      </a:r>
                      <a:endParaRPr lang="pt-BR" sz="1900" b="1" kern="1200" dirty="0">
                        <a:solidFill>
                          <a:schemeClr val="lt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2027769" y="1217759"/>
            <a:ext cx="5549899" cy="58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lnSpc>
                <a:spcPct val="150000"/>
              </a:lnSpc>
              <a:buFont typeface="+mj-lt"/>
              <a:buAutoNum type="arabicParenR" startAt="7"/>
            </a:pPr>
            <a:r>
              <a:rPr lang="pt-BR" sz="2400" b="1" i="1" spc="300" dirty="0">
                <a:solidFill>
                  <a:srgbClr val="FFFF00"/>
                </a:solidFill>
                <a:latin typeface="Bookman Old Style" panose="02050604050505020204" pitchFamily="18" charset="0"/>
              </a:rPr>
              <a:t>Nível de personalização.</a:t>
            </a:r>
            <a:endParaRPr lang="pt-BR" sz="2400" spc="300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13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73297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8467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2891368" y="8463"/>
            <a:ext cx="427566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3600" b="1" i="1" dirty="0">
                <a:ln>
                  <a:solidFill>
                    <a:srgbClr val="0000CC"/>
                  </a:solidFill>
                </a:ln>
                <a:solidFill>
                  <a:srgbClr val="FFFF00"/>
                </a:solidFill>
              </a:rPr>
              <a:t>Ação Coletiva</a:t>
            </a:r>
            <a:endParaRPr lang="pt-BR" sz="3600" dirty="0">
              <a:ln>
                <a:solidFill>
                  <a:srgbClr val="0000CC"/>
                </a:solidFill>
              </a:ln>
              <a:solidFill>
                <a:srgbClr val="FFFF00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84665" y="745055"/>
            <a:ext cx="8949269" cy="5920868"/>
            <a:chOff x="84665" y="745055"/>
            <a:chExt cx="8949269" cy="5920868"/>
          </a:xfrm>
        </p:grpSpPr>
        <p:sp>
          <p:nvSpPr>
            <p:cNvPr id="8" name="CaixaDeTexto 7"/>
            <p:cNvSpPr txBox="1"/>
            <p:nvPr/>
          </p:nvSpPr>
          <p:spPr>
            <a:xfrm>
              <a:off x="110067" y="745055"/>
              <a:ext cx="8923867" cy="4031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68400" indent="-341313" algn="just" defTabSz="896938">
                <a:spcAft>
                  <a:spcPts val="1200"/>
                </a:spcAft>
                <a:buFont typeface="+mj-lt"/>
                <a:buAutoNum type="arabicParenR"/>
              </a:pPr>
              <a:r>
                <a:rPr lang="pt-BR" b="1" dirty="0">
                  <a:solidFill>
                    <a:schemeClr val="bg1"/>
                  </a:solidFill>
                </a:rPr>
                <a:t>Promover e defender a educação pública laica, inclusiva e de qualidade desde a Creche até a Universidade;</a:t>
              </a:r>
            </a:p>
            <a:p>
              <a:pPr marL="342891" indent="-342891" algn="just">
                <a:spcAft>
                  <a:spcPts val="1200"/>
                </a:spcAft>
                <a:buFont typeface="+mj-lt"/>
                <a:buAutoNum type="arabicParenR"/>
              </a:pPr>
              <a:r>
                <a:rPr lang="pt-BR" b="1" dirty="0">
                  <a:solidFill>
                    <a:srgbClr val="FFFF00"/>
                  </a:solidFill>
                </a:rPr>
                <a:t>Atuar junto aos setores responsáveis para que as Escolas públicas sejam transformadas em Centros Educacionais, Culturais e Esportivos, oferecendo, assim, áreas para que a população em geral, sobremaneira os jovens tenham espaços para convivência saudável;</a:t>
              </a:r>
            </a:p>
            <a:p>
              <a:pPr marL="342891" indent="-342891" algn="just">
                <a:spcAft>
                  <a:spcPts val="1200"/>
                </a:spcAft>
                <a:buFont typeface="+mj-lt"/>
                <a:buAutoNum type="arabicParenR"/>
              </a:pPr>
              <a:r>
                <a:rPr lang="pt-BR" b="1" dirty="0">
                  <a:solidFill>
                    <a:schemeClr val="bg1"/>
                  </a:solidFill>
                </a:rPr>
                <a:t>Promover e defender o Sistema único de Saúde - SUS em toda a sua extensão, a fim de garantir atendimento de qualidade a todos que dele precisarem;</a:t>
              </a:r>
            </a:p>
            <a:p>
              <a:pPr marL="342891" indent="-342891" algn="just">
                <a:spcAft>
                  <a:spcPts val="1200"/>
                </a:spcAft>
                <a:buFont typeface="+mj-lt"/>
                <a:buAutoNum type="arabicParenR"/>
              </a:pPr>
              <a:r>
                <a:rPr lang="pt-BR" b="1" dirty="0">
                  <a:solidFill>
                    <a:srgbClr val="FFFF00"/>
                  </a:solidFill>
                </a:rPr>
                <a:t>Incrementar projetos junto às Instituições de e para Pessoas com Necessidades Especiais, buscando garantir o respeito a todos os seus direitos em plenitude e não paliativamente;</a:t>
              </a:r>
            </a:p>
            <a:p>
              <a:pPr marL="342891" indent="-342891" algn="just">
                <a:spcAft>
                  <a:spcPts val="1200"/>
                </a:spcAft>
                <a:buFont typeface="+mj-lt"/>
                <a:buAutoNum type="arabicParenR"/>
              </a:pPr>
              <a:r>
                <a:rPr lang="pt-BR" b="1" dirty="0">
                  <a:solidFill>
                    <a:schemeClr val="bg1"/>
                  </a:solidFill>
                </a:rPr>
                <a:t>Defender o direito à moradia digna para todos combatendo direta e abertamente a especulação imobiliária</a:t>
              </a:r>
              <a:r>
                <a:rPr lang="pt-BR" b="1" dirty="0" smtClean="0">
                  <a:solidFill>
                    <a:schemeClr val="bg1"/>
                  </a:solidFill>
                </a:rPr>
                <a:t>;</a:t>
              </a:r>
              <a:endParaRPr lang="pt-BR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Retângulo 8"/>
            <p:cNvSpPr/>
            <p:nvPr/>
          </p:nvSpPr>
          <p:spPr>
            <a:xfrm>
              <a:off x="110067" y="4793862"/>
              <a:ext cx="88646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just">
                <a:spcAft>
                  <a:spcPts val="600"/>
                </a:spcAft>
                <a:buFont typeface="+mj-lt"/>
                <a:buAutoNum type="arabicParenR" startAt="6"/>
              </a:pPr>
              <a:r>
                <a:rPr lang="pt-BR" b="1" dirty="0">
                  <a:solidFill>
                    <a:srgbClr val="FFFF00"/>
                  </a:solidFill>
                </a:rPr>
                <a:t>Defender e promover as culturas local e regional principalmente nas  regiões periféricas em todas as suas formas de expressão. A cultura popular deve receber a atenção necessária por parte dos órgãos públicos garantindo seu desenvolvimento;</a:t>
              </a:r>
              <a:endParaRPr lang="pt-BR" dirty="0"/>
            </a:p>
          </p:txBody>
        </p:sp>
        <p:sp>
          <p:nvSpPr>
            <p:cNvPr id="10" name="Retângulo 9"/>
            <p:cNvSpPr/>
            <p:nvPr/>
          </p:nvSpPr>
          <p:spPr>
            <a:xfrm>
              <a:off x="84665" y="5742593"/>
              <a:ext cx="730673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55600" indent="-341313" algn="just">
                <a:spcAft>
                  <a:spcPts val="1200"/>
                </a:spcAft>
                <a:buFont typeface="+mj-lt"/>
                <a:buAutoNum type="arabicParenR" startAt="7"/>
              </a:pPr>
              <a:r>
                <a:rPr lang="pt-BR" b="1" dirty="0">
                  <a:solidFill>
                    <a:schemeClr val="bg1"/>
                  </a:solidFill>
                </a:rPr>
                <a:t>Buscar alternativas e desenvolver projetos visando a geração de empregos nos locais de origem do trabalhador com remunerações justas e cargas horárias não excessivas;</a:t>
              </a:r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13" name="Imagem 1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14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73691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8467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27000" y="364074"/>
            <a:ext cx="8695267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8400" indent="-342900" algn="just">
              <a:spcAft>
                <a:spcPts val="1200"/>
              </a:spcAft>
              <a:buFont typeface="+mj-lt"/>
              <a:buAutoNum type="arabicParenR" startAt="8"/>
            </a:pPr>
            <a:r>
              <a:rPr lang="pt-BR" b="1" dirty="0" smtClean="0">
                <a:solidFill>
                  <a:srgbClr val="FFFF00"/>
                </a:solidFill>
              </a:rPr>
              <a:t>Desenvolver </a:t>
            </a:r>
            <a:r>
              <a:rPr lang="pt-BR" b="1" dirty="0">
                <a:solidFill>
                  <a:srgbClr val="FFFF00"/>
                </a:solidFill>
              </a:rPr>
              <a:t>projetos visando a melhoria dos transportes públicos em todos os modais, a fim de garantir à população a dignidade e o respeito a que faz jus, ofertando-lhe serviços com qualidade e tarifas justas;</a:t>
            </a:r>
          </a:p>
          <a:p>
            <a:pPr marL="541334" indent="-342900" algn="just">
              <a:spcAft>
                <a:spcPts val="1200"/>
              </a:spcAft>
              <a:buFont typeface="+mj-lt"/>
              <a:buAutoNum type="arabicParenR" startAt="8"/>
            </a:pPr>
            <a:r>
              <a:rPr lang="pt-BR" b="1" dirty="0">
                <a:solidFill>
                  <a:schemeClr val="bg1"/>
                </a:solidFill>
              </a:rPr>
              <a:t>Combater a violência em todas as suas formas de expressão; atuar junto às polícias buscando a melhoria não apenas dos serviços prestados, mas também das condições de trabalho as quais o policial é submetido, para que possa exercer suas funções com dignidade com  foco  comunitário e promotor dos direitos humanos;</a:t>
            </a:r>
          </a:p>
          <a:p>
            <a:pPr marL="541325" indent="-541325" algn="just">
              <a:spcAft>
                <a:spcPts val="1200"/>
              </a:spcAft>
              <a:buFont typeface="+mj-lt"/>
              <a:buAutoNum type="arabicParenR" startAt="8"/>
            </a:pPr>
            <a:r>
              <a:rPr lang="pt-BR" b="1" dirty="0">
                <a:solidFill>
                  <a:srgbClr val="FFFF00"/>
                </a:solidFill>
              </a:rPr>
              <a:t>Promover a sustentabilidade ambiental  protegendo  toda forma de vida através de campanhas educativas permanentes que visem a preservação do meio ambiente;</a:t>
            </a:r>
          </a:p>
          <a:p>
            <a:pPr marL="541325" indent="-541325" algn="just">
              <a:spcAft>
                <a:spcPts val="1200"/>
              </a:spcAft>
              <a:buFont typeface="+mj-lt"/>
              <a:buAutoNum type="arabicParenR" startAt="8"/>
            </a:pPr>
            <a:r>
              <a:rPr lang="pt-BR" b="1" dirty="0">
                <a:solidFill>
                  <a:schemeClr val="bg1"/>
                </a:solidFill>
              </a:rPr>
              <a:t>Apoiar e desenvolver projetos de Mobilidade Urbana exigindo que os  mesmos contemplem todo tipo de acessibilidade para pessoas com deficiência ou mobilidade reduzida;</a:t>
            </a:r>
          </a:p>
          <a:p>
            <a:pPr marL="541325" indent="-541325" algn="just">
              <a:spcAft>
                <a:spcPts val="1200"/>
              </a:spcAft>
              <a:buFont typeface="+mj-lt"/>
              <a:buAutoNum type="arabicParenR" startAt="8"/>
            </a:pPr>
            <a:r>
              <a:rPr lang="pt-BR" b="1" dirty="0">
                <a:solidFill>
                  <a:srgbClr val="FFFF00"/>
                </a:solidFill>
              </a:rPr>
              <a:t>Trabalhar em prol de políticas publicas que contemplem o atendimento necessário para Idosos</a:t>
            </a:r>
            <a:r>
              <a:rPr lang="pt-BR" b="1" dirty="0" smtClean="0">
                <a:solidFill>
                  <a:srgbClr val="FFFF00"/>
                </a:solidFill>
              </a:rPr>
              <a:t>;</a:t>
            </a:r>
          </a:p>
          <a:p>
            <a:pPr marL="541325" indent="-541325" algn="just">
              <a:spcAft>
                <a:spcPts val="1200"/>
              </a:spcAft>
              <a:buFont typeface="+mj-lt"/>
              <a:buAutoNum type="arabicParenR" startAt="13"/>
            </a:pPr>
            <a:r>
              <a:rPr lang="pt-BR" b="1" dirty="0">
                <a:solidFill>
                  <a:schemeClr val="bg1"/>
                </a:solidFill>
              </a:rPr>
              <a:t>Lutar pela democratização dos meios de comunicação e implantação de Rádios, TVs e Jornais comunitários, combatendo, dessa maneira, o monopólio dos grandes </a:t>
            </a:r>
            <a:r>
              <a:rPr lang="pt-BR" b="1" dirty="0" smtClean="0">
                <a:solidFill>
                  <a:schemeClr val="bg1"/>
                </a:solidFill>
              </a:rPr>
              <a:t>grupos </a:t>
            </a:r>
            <a:r>
              <a:rPr lang="pt-BR" b="1" dirty="0">
                <a:solidFill>
                  <a:schemeClr val="bg1"/>
                </a:solidFill>
              </a:rPr>
              <a:t>de comunicação</a:t>
            </a:r>
            <a:r>
              <a:rPr lang="pt-BR" b="1" dirty="0" smtClean="0">
                <a:solidFill>
                  <a:schemeClr val="bg1"/>
                </a:solidFill>
              </a:rPr>
              <a:t>;</a:t>
            </a:r>
          </a:p>
          <a:p>
            <a:pPr marL="541325" indent="-541325" algn="just" defTabSz="915988">
              <a:buFont typeface="+mj-lt"/>
              <a:buAutoNum type="arabicParenR" startAt="13"/>
            </a:pPr>
            <a:r>
              <a:rPr lang="pt-BR" b="1" dirty="0">
                <a:solidFill>
                  <a:srgbClr val="FFFF00"/>
                </a:solidFill>
              </a:rPr>
              <a:t>Combater todo e qualquer tipo de trabalho escravo ou que se </a:t>
            </a:r>
            <a:r>
              <a:rPr lang="pt-BR" b="1" dirty="0" smtClean="0">
                <a:solidFill>
                  <a:srgbClr val="FFFF00"/>
                </a:solidFill>
              </a:rPr>
              <a:t>aproxime</a:t>
            </a:r>
          </a:p>
          <a:p>
            <a:pPr algn="just" defTabSz="915988"/>
            <a:r>
              <a:rPr lang="pt-BR" b="1" dirty="0">
                <a:solidFill>
                  <a:srgbClr val="FFFF00"/>
                </a:solidFill>
              </a:rPr>
              <a:t> </a:t>
            </a:r>
            <a:r>
              <a:rPr lang="pt-BR" b="1" dirty="0" smtClean="0">
                <a:solidFill>
                  <a:srgbClr val="FFFF00"/>
                </a:solidFill>
              </a:rPr>
              <a:t>         deste;</a:t>
            </a:r>
            <a:endParaRPr lang="pt-BR" b="1" dirty="0">
              <a:solidFill>
                <a:srgbClr val="FFFF00"/>
              </a:solidFill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10" name="Imagem 9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11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45379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8467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254002" y="990597"/>
            <a:ext cx="863599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2538" indent="-447675" algn="just">
              <a:spcAft>
                <a:spcPts val="1800"/>
              </a:spcAft>
              <a:buFont typeface="+mj-lt"/>
              <a:buAutoNum type="arabicParenR" startAt="15"/>
            </a:pPr>
            <a:r>
              <a:rPr lang="pt-BR" b="1" dirty="0" smtClean="0">
                <a:solidFill>
                  <a:schemeClr val="bg1"/>
                </a:solidFill>
              </a:rPr>
              <a:t>Defender </a:t>
            </a:r>
            <a:r>
              <a:rPr lang="pt-BR" b="1" dirty="0">
                <a:solidFill>
                  <a:schemeClr val="bg1"/>
                </a:solidFill>
              </a:rPr>
              <a:t>e promover a paz em todas as instâncias;</a:t>
            </a:r>
          </a:p>
          <a:p>
            <a:pPr marL="449263" indent="-447675" algn="just">
              <a:spcAft>
                <a:spcPts val="1800"/>
              </a:spcAft>
              <a:buFont typeface="+mj-lt"/>
              <a:buAutoNum type="arabicParenR" startAt="15"/>
            </a:pPr>
            <a:r>
              <a:rPr lang="pt-BR" b="1" dirty="0">
                <a:solidFill>
                  <a:srgbClr val="FFFF00"/>
                </a:solidFill>
              </a:rPr>
              <a:t>Promover uma cultura de paz, amor, solidariedade, liberdade e justiça social garantindo a todos os mesmos direitos e deveres;</a:t>
            </a:r>
          </a:p>
          <a:p>
            <a:pPr marL="449251" indent="-449251" algn="just">
              <a:spcAft>
                <a:spcPts val="1800"/>
              </a:spcAft>
              <a:buFont typeface="+mj-lt"/>
              <a:buAutoNum type="arabicParenR" startAt="15"/>
            </a:pPr>
            <a:r>
              <a:rPr lang="pt-BR" b="1" dirty="0">
                <a:solidFill>
                  <a:schemeClr val="bg1"/>
                </a:solidFill>
              </a:rPr>
              <a:t>Defender as reformas agrária e urbana;</a:t>
            </a:r>
          </a:p>
          <a:p>
            <a:pPr marL="449251" indent="-449251" algn="just">
              <a:spcAft>
                <a:spcPts val="1800"/>
              </a:spcAft>
              <a:buFont typeface="+mj-lt"/>
              <a:buAutoNum type="arabicParenR" startAt="15"/>
            </a:pPr>
            <a:r>
              <a:rPr lang="pt-BR" b="1" dirty="0">
                <a:solidFill>
                  <a:srgbClr val="FFFF00"/>
                </a:solidFill>
              </a:rPr>
              <a:t>Apoiar projetos de economia solidária no campo e na cidade;</a:t>
            </a:r>
          </a:p>
          <a:p>
            <a:pPr marL="449251" indent="-449251" algn="just">
              <a:spcAft>
                <a:spcPts val="1800"/>
              </a:spcAft>
              <a:buFont typeface="+mj-lt"/>
              <a:buAutoNum type="arabicParenR" startAt="15"/>
            </a:pPr>
            <a:r>
              <a:rPr lang="pt-BR" b="1" dirty="0">
                <a:solidFill>
                  <a:schemeClr val="bg1"/>
                </a:solidFill>
              </a:rPr>
              <a:t>Desenvolver projetos visando o atendimento digno aos moradores de rua, a partir das instituições que atuam neste setor;</a:t>
            </a:r>
          </a:p>
          <a:p>
            <a:pPr marL="449251" indent="-449251" algn="just">
              <a:spcAft>
                <a:spcPts val="1800"/>
              </a:spcAft>
              <a:buFont typeface="+mj-lt"/>
              <a:buAutoNum type="arabicParenR" startAt="15"/>
            </a:pPr>
            <a:r>
              <a:rPr lang="pt-BR" b="1" dirty="0">
                <a:solidFill>
                  <a:srgbClr val="FFFF00"/>
                </a:solidFill>
              </a:rPr>
              <a:t>Combater todas as formas de corrupção</a:t>
            </a:r>
          </a:p>
          <a:p>
            <a:pPr marL="449251" indent="-449251" algn="just">
              <a:spcAft>
                <a:spcPts val="1800"/>
              </a:spcAft>
              <a:buFont typeface="+mj-lt"/>
              <a:buAutoNum type="arabicParenR" startAt="15"/>
            </a:pPr>
            <a:r>
              <a:rPr lang="pt-BR" b="1" dirty="0">
                <a:solidFill>
                  <a:schemeClr val="bg1"/>
                </a:solidFill>
              </a:rPr>
              <a:t>Lutar contra o preconceito racial;</a:t>
            </a:r>
          </a:p>
          <a:p>
            <a:pPr marL="449251" indent="-449251" algn="just">
              <a:spcAft>
                <a:spcPts val="1800"/>
              </a:spcAft>
              <a:buFont typeface="+mj-lt"/>
              <a:buAutoNum type="arabicParenR" startAt="15"/>
            </a:pPr>
            <a:r>
              <a:rPr lang="pt-BR" b="1" dirty="0">
                <a:solidFill>
                  <a:srgbClr val="FFFF00"/>
                </a:solidFill>
              </a:rPr>
              <a:t>Combater todo tipo de exploração, opressão e repressão;</a:t>
            </a:r>
          </a:p>
          <a:p>
            <a:pPr marL="449251" indent="-449251" algn="just">
              <a:spcAft>
                <a:spcPts val="1800"/>
              </a:spcAft>
              <a:buFont typeface="+mj-lt"/>
              <a:buAutoNum type="arabicParenR" startAt="15"/>
            </a:pPr>
            <a:r>
              <a:rPr lang="pt-BR" b="1" dirty="0">
                <a:solidFill>
                  <a:schemeClr val="bg1"/>
                </a:solidFill>
              </a:rPr>
              <a:t>Defender a Democracia em toda sua plenitude.</a:t>
            </a: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9" name="Imagem 8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10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96196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8467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WordArt 26"/>
          <p:cNvSpPr>
            <a:spLocks noChangeArrowheads="1" noChangeShapeType="1" noTextEdit="1"/>
          </p:cNvSpPr>
          <p:nvPr/>
        </p:nvSpPr>
        <p:spPr bwMode="auto">
          <a:xfrm>
            <a:off x="1752597" y="1634957"/>
            <a:ext cx="5232400" cy="4282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pt-BR" sz="3600" b="1" kern="10" spc="300" dirty="0">
                <a:ln w="15875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29783" dir="1514402" algn="ctr" rotWithShape="0">
                    <a:srgbClr val="000000"/>
                  </a:outerShdw>
                </a:effectLst>
                <a:latin typeface="Arial Black" panose="020B0A04020102020204" pitchFamily="34" charset="0"/>
              </a:rPr>
              <a:t>Mandato Individual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083738" y="2529598"/>
            <a:ext cx="6545111" cy="2358651"/>
            <a:chOff x="2048932" y="1505121"/>
            <a:chExt cx="6545111" cy="2358651"/>
          </a:xfrm>
        </p:grpSpPr>
        <p:grpSp>
          <p:nvGrpSpPr>
            <p:cNvPr id="9" name="Grupo 8"/>
            <p:cNvGrpSpPr/>
            <p:nvPr/>
          </p:nvGrpSpPr>
          <p:grpSpPr>
            <a:xfrm>
              <a:off x="5111577" y="1505121"/>
              <a:ext cx="1864956" cy="858922"/>
              <a:chOff x="5111577" y="1505121"/>
              <a:chExt cx="1864956" cy="858922"/>
            </a:xfrm>
          </p:grpSpPr>
          <p:sp>
            <p:nvSpPr>
              <p:cNvPr id="33" name="AutoShape 3"/>
              <p:cNvSpPr>
                <a:spLocks noChangeArrowheads="1"/>
              </p:cNvSpPr>
              <p:nvPr/>
            </p:nvSpPr>
            <p:spPr bwMode="auto">
              <a:xfrm>
                <a:off x="5111577" y="1505121"/>
                <a:ext cx="1864955" cy="858922"/>
              </a:xfrm>
              <a:prstGeom prst="roundRect">
                <a:avLst>
                  <a:gd name="adj" fmla="val 4838"/>
                </a:avLst>
              </a:prstGeom>
              <a:solidFill>
                <a:srgbClr val="FFFFCC"/>
              </a:solidFill>
              <a:ln w="127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4" name="Text Box 4"/>
              <p:cNvSpPr txBox="1">
                <a:spLocks noChangeArrowheads="1"/>
              </p:cNvSpPr>
              <p:nvPr/>
            </p:nvSpPr>
            <p:spPr bwMode="auto">
              <a:xfrm>
                <a:off x="5111577" y="1523400"/>
                <a:ext cx="1864956" cy="8406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914377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altLang="pt-BR" sz="1600" b="1" spc="300" dirty="0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VEREADOR</a:t>
                </a:r>
              </a:p>
              <a:p>
                <a:pPr algn="ctr" defTabSz="914377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altLang="pt-BR" sz="1600" b="1" spc="300" dirty="0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OU</a:t>
                </a:r>
              </a:p>
              <a:p>
                <a:pPr algn="ctr" defTabSz="914377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altLang="pt-BR" sz="1600" b="1" spc="300" dirty="0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DEPUTADO</a:t>
                </a:r>
                <a:endParaRPr lang="pt-BR" altLang="pt-BR" sz="3600" spc="300" dirty="0">
                  <a:latin typeface="Bookman Old Style" panose="02050604050505020204" pitchFamily="18" charset="0"/>
                </a:endParaRPr>
              </a:p>
            </p:txBody>
          </p:sp>
        </p:grpSp>
        <p:grpSp>
          <p:nvGrpSpPr>
            <p:cNvPr id="10" name="Grupo 9"/>
            <p:cNvGrpSpPr/>
            <p:nvPr/>
          </p:nvGrpSpPr>
          <p:grpSpPr>
            <a:xfrm>
              <a:off x="3687983" y="2575107"/>
              <a:ext cx="1993939" cy="429118"/>
              <a:chOff x="3179975" y="2575107"/>
              <a:chExt cx="1993939" cy="429118"/>
            </a:xfrm>
          </p:grpSpPr>
          <p:sp>
            <p:nvSpPr>
              <p:cNvPr id="31" name="AutoShape 6"/>
              <p:cNvSpPr>
                <a:spLocks noChangeArrowheads="1"/>
              </p:cNvSpPr>
              <p:nvPr/>
            </p:nvSpPr>
            <p:spPr bwMode="auto">
              <a:xfrm>
                <a:off x="3179975" y="2575107"/>
                <a:ext cx="1993939" cy="429118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127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2" name="Text Box 7"/>
              <p:cNvSpPr txBox="1">
                <a:spLocks noChangeArrowheads="1"/>
              </p:cNvSpPr>
              <p:nvPr/>
            </p:nvSpPr>
            <p:spPr bwMode="auto">
              <a:xfrm>
                <a:off x="3245850" y="2649652"/>
                <a:ext cx="1877261" cy="2724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914377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altLang="pt-BR" sz="1600" b="1" spc="300" dirty="0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ASSESSORIA</a:t>
                </a:r>
                <a:endParaRPr lang="pt-BR" altLang="pt-BR" sz="1600" spc="300" dirty="0">
                  <a:latin typeface="Bookman Old Style" panose="02050604050505020204" pitchFamily="18" charset="0"/>
                </a:endParaRPr>
              </a:p>
            </p:txBody>
          </p:sp>
        </p:grpSp>
        <p:grpSp>
          <p:nvGrpSpPr>
            <p:cNvPr id="11" name="Grupo 10"/>
            <p:cNvGrpSpPr/>
            <p:nvPr/>
          </p:nvGrpSpPr>
          <p:grpSpPr>
            <a:xfrm>
              <a:off x="6777559" y="2575107"/>
              <a:ext cx="1751608" cy="431374"/>
              <a:chOff x="6647076" y="3270732"/>
              <a:chExt cx="1751608" cy="431374"/>
            </a:xfrm>
          </p:grpSpPr>
          <p:sp>
            <p:nvSpPr>
              <p:cNvPr id="29" name="AutoShape 9"/>
              <p:cNvSpPr>
                <a:spLocks noChangeArrowheads="1"/>
              </p:cNvSpPr>
              <p:nvPr/>
            </p:nvSpPr>
            <p:spPr bwMode="auto">
              <a:xfrm>
                <a:off x="6782554" y="3270732"/>
                <a:ext cx="1447045" cy="431374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127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0" name="Text Box 10"/>
              <p:cNvSpPr txBox="1">
                <a:spLocks noChangeArrowheads="1"/>
              </p:cNvSpPr>
              <p:nvPr/>
            </p:nvSpPr>
            <p:spPr bwMode="auto">
              <a:xfrm>
                <a:off x="6647076" y="3327339"/>
                <a:ext cx="1751608" cy="219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914377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altLang="pt-BR" sz="1600" b="1" spc="300" dirty="0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PARTIDO</a:t>
                </a:r>
                <a:endParaRPr lang="pt-BR" altLang="pt-BR" sz="3600" spc="300" dirty="0">
                  <a:latin typeface="Bookman Old Style" panose="02050604050505020204" pitchFamily="18" charset="0"/>
                </a:endParaRPr>
              </a:p>
            </p:txBody>
          </p:sp>
        </p:grpSp>
        <p:grpSp>
          <p:nvGrpSpPr>
            <p:cNvPr id="12" name="Grupo 11"/>
            <p:cNvGrpSpPr/>
            <p:nvPr/>
          </p:nvGrpSpPr>
          <p:grpSpPr>
            <a:xfrm>
              <a:off x="2048932" y="3326635"/>
              <a:ext cx="2079917" cy="431374"/>
              <a:chOff x="2997200" y="3892962"/>
              <a:chExt cx="2079917" cy="431374"/>
            </a:xfrm>
          </p:grpSpPr>
          <p:sp>
            <p:nvSpPr>
              <p:cNvPr id="27" name="AutoShape 11"/>
              <p:cNvSpPr>
                <a:spLocks noChangeArrowheads="1"/>
              </p:cNvSpPr>
              <p:nvPr/>
            </p:nvSpPr>
            <p:spPr bwMode="auto">
              <a:xfrm>
                <a:off x="2997200" y="3892962"/>
                <a:ext cx="2079917" cy="431374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127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8" name="Text Box 12"/>
              <p:cNvSpPr txBox="1">
                <a:spLocks noChangeArrowheads="1"/>
              </p:cNvSpPr>
              <p:nvPr/>
            </p:nvSpPr>
            <p:spPr bwMode="auto">
              <a:xfrm>
                <a:off x="3064933" y="3955095"/>
                <a:ext cx="2012184" cy="2488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914377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altLang="pt-BR" sz="1600" b="1" spc="300" dirty="0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COMUNIDADE</a:t>
                </a:r>
                <a:endParaRPr lang="pt-BR" altLang="pt-BR" sz="3600" spc="300" dirty="0">
                  <a:latin typeface="Bookman Old Style" panose="02050604050505020204" pitchFamily="18" charset="0"/>
                </a:endParaRPr>
              </a:p>
            </p:txBody>
          </p:sp>
        </p:grpSp>
        <p:grpSp>
          <p:nvGrpSpPr>
            <p:cNvPr id="13" name="Grupo 12"/>
            <p:cNvGrpSpPr/>
            <p:nvPr/>
          </p:nvGrpSpPr>
          <p:grpSpPr>
            <a:xfrm>
              <a:off x="4339919" y="3335102"/>
              <a:ext cx="1931601" cy="431374"/>
              <a:chOff x="3179975" y="5188565"/>
              <a:chExt cx="1931601" cy="431374"/>
            </a:xfrm>
          </p:grpSpPr>
          <p:sp>
            <p:nvSpPr>
              <p:cNvPr id="25" name="AutoShape 13"/>
              <p:cNvSpPr>
                <a:spLocks noChangeArrowheads="1"/>
              </p:cNvSpPr>
              <p:nvPr/>
            </p:nvSpPr>
            <p:spPr bwMode="auto">
              <a:xfrm>
                <a:off x="3179975" y="5188565"/>
                <a:ext cx="1931601" cy="431374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127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6" name="Text Box 14"/>
              <p:cNvSpPr txBox="1">
                <a:spLocks noChangeArrowheads="1"/>
              </p:cNvSpPr>
              <p:nvPr/>
            </p:nvSpPr>
            <p:spPr bwMode="auto">
              <a:xfrm>
                <a:off x="3245849" y="5243706"/>
                <a:ext cx="1865727" cy="3366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914377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altLang="pt-BR" sz="1600" b="1" spc="300" dirty="0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LIDERANÇAS</a:t>
                </a:r>
                <a:endParaRPr lang="pt-BR" altLang="pt-BR" sz="3600" spc="300" dirty="0">
                  <a:latin typeface="Bookman Old Style" panose="02050604050505020204" pitchFamily="18" charset="0"/>
                </a:endParaRPr>
              </a:p>
            </p:txBody>
          </p:sp>
        </p:grpSp>
        <p:grpSp>
          <p:nvGrpSpPr>
            <p:cNvPr id="14" name="Grupo 13"/>
            <p:cNvGrpSpPr/>
            <p:nvPr/>
          </p:nvGrpSpPr>
          <p:grpSpPr>
            <a:xfrm>
              <a:off x="6632866" y="3270326"/>
              <a:ext cx="1961177" cy="593446"/>
              <a:chOff x="6597923" y="3867274"/>
              <a:chExt cx="1961177" cy="593446"/>
            </a:xfrm>
          </p:grpSpPr>
          <p:sp>
            <p:nvSpPr>
              <p:cNvPr id="23" name="AutoShape 16"/>
              <p:cNvSpPr>
                <a:spLocks noChangeArrowheads="1"/>
              </p:cNvSpPr>
              <p:nvPr/>
            </p:nvSpPr>
            <p:spPr bwMode="auto">
              <a:xfrm>
                <a:off x="6597923" y="3867274"/>
                <a:ext cx="1935776" cy="593446"/>
              </a:xfrm>
              <a:prstGeom prst="roundRect">
                <a:avLst>
                  <a:gd name="adj" fmla="val 16667"/>
                </a:avLst>
              </a:prstGeom>
              <a:solidFill>
                <a:srgbClr val="FFFFCC"/>
              </a:solidFill>
              <a:ln w="12700" algn="ctr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4" name="Text Box 17"/>
              <p:cNvSpPr txBox="1">
                <a:spLocks noChangeArrowheads="1"/>
              </p:cNvSpPr>
              <p:nvPr/>
            </p:nvSpPr>
            <p:spPr bwMode="auto">
              <a:xfrm>
                <a:off x="6597937" y="3889869"/>
                <a:ext cx="1961163" cy="4714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914377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altLang="pt-BR" sz="1600" b="1" spc="300" dirty="0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CABOS </a:t>
                </a:r>
              </a:p>
              <a:p>
                <a:pPr algn="ctr" defTabSz="914377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altLang="pt-BR" sz="1600" b="1" spc="300" dirty="0">
                    <a:solidFill>
                      <a:srgbClr val="000000"/>
                    </a:solidFill>
                    <a:latin typeface="Bookman Old Style" panose="02050604050505020204" pitchFamily="18" charset="0"/>
                  </a:rPr>
                  <a:t>ELEITORAIS</a:t>
                </a:r>
                <a:endParaRPr lang="pt-BR" altLang="pt-BR" sz="3600" spc="300" dirty="0">
                  <a:latin typeface="Bookman Old Style" panose="02050604050505020204" pitchFamily="18" charset="0"/>
                </a:endParaRPr>
              </a:p>
            </p:txBody>
          </p:sp>
        </p:grpSp>
        <p:cxnSp>
          <p:nvCxnSpPr>
            <p:cNvPr id="15" name="AutoShape 18"/>
            <p:cNvCxnSpPr>
              <a:cxnSpLocks noChangeShapeType="1"/>
            </p:cNvCxnSpPr>
            <p:nvPr/>
          </p:nvCxnSpPr>
          <p:spPr bwMode="auto">
            <a:xfrm>
              <a:off x="7593073" y="2966726"/>
              <a:ext cx="0" cy="324000"/>
            </a:xfrm>
            <a:prstGeom prst="straightConnector1">
              <a:avLst/>
            </a:prstGeom>
            <a:noFill/>
            <a:ln w="38100">
              <a:solidFill>
                <a:srgbClr val="FFFF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cxnSp>
          <p:nvCxnSpPr>
            <p:cNvPr id="16" name="AutoShape 24"/>
            <p:cNvCxnSpPr>
              <a:cxnSpLocks noChangeShapeType="1"/>
            </p:cNvCxnSpPr>
            <p:nvPr/>
          </p:nvCxnSpPr>
          <p:spPr bwMode="auto">
            <a:xfrm rot="5400000">
              <a:off x="5044952" y="1583721"/>
              <a:ext cx="0" cy="720000"/>
            </a:xfrm>
            <a:prstGeom prst="straightConnector1">
              <a:avLst/>
            </a:prstGeom>
            <a:noFill/>
            <a:ln w="38100" algn="ctr">
              <a:solidFill>
                <a:srgbClr val="FFFF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cxnSp>
          <p:nvCxnSpPr>
            <p:cNvPr id="17" name="AutoShape 18"/>
            <p:cNvCxnSpPr>
              <a:cxnSpLocks noChangeShapeType="1"/>
            </p:cNvCxnSpPr>
            <p:nvPr/>
          </p:nvCxnSpPr>
          <p:spPr bwMode="auto">
            <a:xfrm>
              <a:off x="3106567" y="2774793"/>
              <a:ext cx="0" cy="612000"/>
            </a:xfrm>
            <a:prstGeom prst="straightConnector1">
              <a:avLst/>
            </a:prstGeom>
            <a:noFill/>
            <a:ln w="38100">
              <a:solidFill>
                <a:srgbClr val="FFFF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cxnSp>
          <p:nvCxnSpPr>
            <p:cNvPr id="18" name="AutoShape 18"/>
            <p:cNvCxnSpPr>
              <a:cxnSpLocks noChangeShapeType="1"/>
            </p:cNvCxnSpPr>
            <p:nvPr/>
          </p:nvCxnSpPr>
          <p:spPr bwMode="auto">
            <a:xfrm>
              <a:off x="5290521" y="2901702"/>
              <a:ext cx="0" cy="504000"/>
            </a:xfrm>
            <a:prstGeom prst="straightConnector1">
              <a:avLst/>
            </a:prstGeom>
            <a:noFill/>
            <a:ln w="38100">
              <a:solidFill>
                <a:srgbClr val="FFFF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cxnSp>
          <p:nvCxnSpPr>
            <p:cNvPr id="19" name="AutoShape 18"/>
            <p:cNvCxnSpPr>
              <a:cxnSpLocks noChangeShapeType="1"/>
            </p:cNvCxnSpPr>
            <p:nvPr/>
          </p:nvCxnSpPr>
          <p:spPr bwMode="auto">
            <a:xfrm>
              <a:off x="4692488" y="1926787"/>
              <a:ext cx="0" cy="684000"/>
            </a:xfrm>
            <a:prstGeom prst="straightConnector1">
              <a:avLst/>
            </a:prstGeom>
            <a:noFill/>
            <a:ln w="38100">
              <a:solidFill>
                <a:srgbClr val="FFFF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cxnSp>
          <p:nvCxnSpPr>
            <p:cNvPr id="20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7167985" y="1511721"/>
              <a:ext cx="0" cy="864000"/>
            </a:xfrm>
            <a:prstGeom prst="straightConnector1">
              <a:avLst/>
            </a:prstGeom>
            <a:noFill/>
            <a:ln w="38100" algn="ctr">
              <a:solidFill>
                <a:srgbClr val="FFFF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cxnSp>
          <p:nvCxnSpPr>
            <p:cNvPr id="21" name="AutoShape 18"/>
            <p:cNvCxnSpPr>
              <a:cxnSpLocks noChangeShapeType="1"/>
            </p:cNvCxnSpPr>
            <p:nvPr/>
          </p:nvCxnSpPr>
          <p:spPr bwMode="auto">
            <a:xfrm flipH="1">
              <a:off x="7596553" y="1933766"/>
              <a:ext cx="0" cy="684000"/>
            </a:xfrm>
            <a:prstGeom prst="straightConnector1">
              <a:avLst/>
            </a:prstGeom>
            <a:noFill/>
            <a:ln w="38100">
              <a:solidFill>
                <a:srgbClr val="FFFF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cxnSp>
          <p:nvCxnSpPr>
            <p:cNvPr id="22" name="AutoShape 24"/>
            <p:cNvCxnSpPr>
              <a:cxnSpLocks noChangeShapeType="1"/>
            </p:cNvCxnSpPr>
            <p:nvPr/>
          </p:nvCxnSpPr>
          <p:spPr bwMode="auto">
            <a:xfrm rot="5400000">
              <a:off x="3421968" y="2470351"/>
              <a:ext cx="0" cy="648000"/>
            </a:xfrm>
            <a:prstGeom prst="straightConnector1">
              <a:avLst/>
            </a:prstGeom>
            <a:noFill/>
            <a:ln w="38100" algn="ctr">
              <a:solidFill>
                <a:srgbClr val="FFFF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</p:grpSp>
      <p:sp>
        <p:nvSpPr>
          <p:cNvPr id="35" name="WordArt 26"/>
          <p:cNvSpPr>
            <a:spLocks noChangeArrowheads="1" noChangeShapeType="1" noTextEdit="1"/>
          </p:cNvSpPr>
          <p:nvPr/>
        </p:nvSpPr>
        <p:spPr bwMode="auto">
          <a:xfrm>
            <a:off x="2572729" y="706873"/>
            <a:ext cx="3828070" cy="4282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pt-BR" sz="3600" b="1" kern="10" spc="300" dirty="0" smtClean="0">
                <a:ln w="15875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29783" dir="1514402" algn="ctr" rotWithShape="0">
                    <a:srgbClr val="000000"/>
                  </a:outerShdw>
                </a:effectLst>
                <a:latin typeface="Arial Black" panose="020B0A04020102020204" pitchFamily="34" charset="0"/>
              </a:rPr>
              <a:t>Organogramas</a:t>
            </a:r>
            <a:endParaRPr lang="pt-BR" sz="3600" b="1" kern="10" spc="300" dirty="0">
              <a:ln w="15875">
                <a:solidFill>
                  <a:srgbClr val="00660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29783" dir="1514402" algn="ctr" rotWithShape="0">
                  <a:srgbClr val="000000"/>
                </a:outerShdw>
              </a:effectLst>
              <a:latin typeface="Arial Black" panose="020B0A04020102020204" pitchFamily="34" charset="0"/>
            </a:endParaRPr>
          </a:p>
        </p:txBody>
      </p:sp>
      <p:grpSp>
        <p:nvGrpSpPr>
          <p:cNvPr id="36" name="Grupo 35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37" name="Imagem 36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38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25457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8467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WordArt 51"/>
          <p:cNvSpPr>
            <a:spLocks noChangeArrowheads="1" noChangeShapeType="1" noTextEdit="1"/>
          </p:cNvSpPr>
          <p:nvPr/>
        </p:nvSpPr>
        <p:spPr bwMode="auto">
          <a:xfrm>
            <a:off x="1022799" y="715703"/>
            <a:ext cx="7200000" cy="5095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pt-BR" sz="3600" b="1" kern="10" dirty="0">
                <a:ln w="15875" algn="ctr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29783" dir="1514402" algn="ctr" rotWithShape="0">
                    <a:schemeClr val="bg1"/>
                  </a:outerShdw>
                </a:effectLst>
                <a:latin typeface="Lucida Calligraphy" panose="03010101010101010101" pitchFamily="66" charset="0"/>
              </a:rPr>
              <a:t>Mandato</a:t>
            </a:r>
            <a:r>
              <a:rPr lang="pt-BR" sz="3600" b="1" kern="10" dirty="0">
                <a:ln w="15875" algn="ctr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29783" dir="1514402" algn="ctr" rotWithShape="0">
                    <a:srgbClr val="5F5F5F"/>
                  </a:outerShdw>
                </a:effectLst>
                <a:latin typeface="Lucida Calligraphy" panose="03010101010101010101" pitchFamily="66" charset="0"/>
              </a:rPr>
              <a:t> </a:t>
            </a:r>
            <a:r>
              <a:rPr lang="pt-BR" sz="3600" b="1" kern="10" dirty="0">
                <a:ln w="15875" algn="ctr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29783" dir="1514402" algn="ctr" rotWithShape="0">
                    <a:schemeClr val="bg1"/>
                  </a:outerShdw>
                </a:effectLst>
                <a:latin typeface="Lucida Calligraphy" panose="03010101010101010101" pitchFamily="66" charset="0"/>
              </a:rPr>
              <a:t>Coletivo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1954597" y="1590663"/>
            <a:ext cx="5274500" cy="4270321"/>
            <a:chOff x="3427797" y="1768466"/>
            <a:chExt cx="5274500" cy="4270321"/>
          </a:xfrm>
        </p:grpSpPr>
        <p:pic>
          <p:nvPicPr>
            <p:cNvPr id="9" name="Picture 29" descr="e591d98c-affc-4fa8-abf5-39a991ad535d_desenho1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11203"/>
            <a:stretch>
              <a:fillRect/>
            </a:stretch>
          </p:blipFill>
          <p:spPr bwMode="auto">
            <a:xfrm>
              <a:off x="4834471" y="3080609"/>
              <a:ext cx="2490661" cy="1800000"/>
            </a:xfrm>
            <a:prstGeom prst="rect">
              <a:avLst/>
            </a:prstGeom>
            <a:noFill/>
            <a:ln>
              <a:noFill/>
            </a:ln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" name="Grupo 9"/>
            <p:cNvGrpSpPr/>
            <p:nvPr/>
          </p:nvGrpSpPr>
          <p:grpSpPr>
            <a:xfrm>
              <a:off x="3427797" y="1768466"/>
              <a:ext cx="5274500" cy="4270321"/>
              <a:chOff x="3427797" y="1768466"/>
              <a:chExt cx="5274500" cy="4270321"/>
            </a:xfrm>
          </p:grpSpPr>
          <p:grpSp>
            <p:nvGrpSpPr>
              <p:cNvPr id="11" name="Grupo 10"/>
              <p:cNvGrpSpPr/>
              <p:nvPr/>
            </p:nvGrpSpPr>
            <p:grpSpPr>
              <a:xfrm>
                <a:off x="5286166" y="1768466"/>
                <a:ext cx="1548000" cy="900000"/>
                <a:chOff x="2309895" y="2922059"/>
                <a:chExt cx="1548000" cy="900000"/>
              </a:xfrm>
            </p:grpSpPr>
            <p:sp>
              <p:nvSpPr>
                <p:cNvPr id="29" name="Oval 32"/>
                <p:cNvSpPr>
                  <a:spLocks noChangeArrowheads="1"/>
                </p:cNvSpPr>
                <p:nvPr/>
              </p:nvSpPr>
              <p:spPr bwMode="auto">
                <a:xfrm>
                  <a:off x="2309895" y="2922059"/>
                  <a:ext cx="1548000" cy="900000"/>
                </a:xfrm>
                <a:prstGeom prst="ellipse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30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344320" y="3223785"/>
                  <a:ext cx="1484549" cy="3566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5B9BD5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defTabSz="914377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pt-BR" altLang="pt-BR" sz="1400" b="1" dirty="0">
                      <a:solidFill>
                        <a:srgbClr val="008000"/>
                      </a:solidFill>
                      <a:latin typeface="+mj-lt"/>
                    </a:rPr>
                    <a:t>COMUNIDADE</a:t>
                  </a:r>
                  <a:endParaRPr lang="pt-BR" altLang="pt-BR" sz="3200" dirty="0">
                    <a:solidFill>
                      <a:srgbClr val="008000"/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12" name="Grupo 11"/>
              <p:cNvGrpSpPr/>
              <p:nvPr/>
            </p:nvGrpSpPr>
            <p:grpSpPr>
              <a:xfrm>
                <a:off x="7154297" y="3224378"/>
                <a:ext cx="1548000" cy="900000"/>
                <a:chOff x="3750919" y="3783166"/>
                <a:chExt cx="1548000" cy="936000"/>
              </a:xfrm>
            </p:grpSpPr>
            <p:sp>
              <p:nvSpPr>
                <p:cNvPr id="27" name="Oval 35"/>
                <p:cNvSpPr>
                  <a:spLocks noChangeArrowheads="1"/>
                </p:cNvSpPr>
                <p:nvPr/>
              </p:nvSpPr>
              <p:spPr bwMode="auto">
                <a:xfrm>
                  <a:off x="3750919" y="3783166"/>
                  <a:ext cx="1548000" cy="936000"/>
                </a:xfrm>
                <a:prstGeom prst="ellipse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28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3810319" y="4035470"/>
                  <a:ext cx="1476233" cy="50854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5B9BD5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defTabSz="914377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pt-BR" altLang="pt-BR" sz="1400" b="1" dirty="0">
                      <a:solidFill>
                        <a:srgbClr val="008000"/>
                      </a:solidFill>
                      <a:latin typeface="+mj-lt"/>
                    </a:rPr>
                    <a:t>MOVIMENTOS</a:t>
                  </a:r>
                </a:p>
                <a:p>
                  <a:pPr algn="ctr" defTabSz="914377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pt-BR" altLang="pt-BR" sz="1400" b="1" dirty="0">
                      <a:solidFill>
                        <a:srgbClr val="008000"/>
                      </a:solidFill>
                      <a:latin typeface="+mj-lt"/>
                    </a:rPr>
                    <a:t>SOCIAIS</a:t>
                  </a:r>
                  <a:endParaRPr lang="pt-BR" altLang="pt-BR" sz="1400" dirty="0">
                    <a:solidFill>
                      <a:srgbClr val="008000"/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13" name="Grupo 12"/>
              <p:cNvGrpSpPr/>
              <p:nvPr/>
            </p:nvGrpSpPr>
            <p:grpSpPr>
              <a:xfrm>
                <a:off x="3427797" y="3226153"/>
                <a:ext cx="1548000" cy="900000"/>
                <a:chOff x="686113" y="3808567"/>
                <a:chExt cx="1548000" cy="900000"/>
              </a:xfrm>
            </p:grpSpPr>
            <p:sp>
              <p:nvSpPr>
                <p:cNvPr id="25" name="Oval 38"/>
                <p:cNvSpPr>
                  <a:spLocks noChangeArrowheads="1"/>
                </p:cNvSpPr>
                <p:nvPr/>
              </p:nvSpPr>
              <p:spPr bwMode="auto">
                <a:xfrm>
                  <a:off x="686113" y="3808567"/>
                  <a:ext cx="1548000" cy="900000"/>
                </a:xfrm>
                <a:prstGeom prst="ellipse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26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792480" y="4026241"/>
                  <a:ext cx="1328087" cy="4837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5B9BD5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defTabSz="914377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pt-BR" altLang="pt-BR" sz="1400" b="1" dirty="0">
                      <a:solidFill>
                        <a:srgbClr val="008000"/>
                      </a:solidFill>
                      <a:latin typeface="+mj-lt"/>
                    </a:rPr>
                    <a:t>VEREADOR</a:t>
                  </a:r>
                  <a:r>
                    <a:rPr lang="pt-BR" altLang="pt-BR" sz="1400" b="1" dirty="0">
                      <a:solidFill>
                        <a:srgbClr val="000000"/>
                      </a:solidFill>
                      <a:latin typeface="+mj-lt"/>
                    </a:rPr>
                    <a:t> </a:t>
                  </a:r>
                </a:p>
                <a:p>
                  <a:pPr algn="ctr" defTabSz="914377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pt-BR" altLang="pt-BR" sz="1400" b="1" dirty="0">
                      <a:solidFill>
                        <a:srgbClr val="008000"/>
                      </a:solidFill>
                      <a:latin typeface="+mj-lt"/>
                    </a:rPr>
                    <a:t>DEPUTADO</a:t>
                  </a:r>
                  <a:endParaRPr lang="pt-BR" altLang="pt-BR" sz="1400" dirty="0">
                    <a:solidFill>
                      <a:srgbClr val="008000"/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14" name="Grupo 13"/>
              <p:cNvGrpSpPr/>
              <p:nvPr/>
            </p:nvGrpSpPr>
            <p:grpSpPr>
              <a:xfrm>
                <a:off x="6402170" y="5138787"/>
                <a:ext cx="1548000" cy="900000"/>
                <a:chOff x="3222429" y="5189574"/>
                <a:chExt cx="1548000" cy="900000"/>
              </a:xfrm>
            </p:grpSpPr>
            <p:sp>
              <p:nvSpPr>
                <p:cNvPr id="23" name="Oval 41"/>
                <p:cNvSpPr>
                  <a:spLocks noChangeArrowheads="1"/>
                </p:cNvSpPr>
                <p:nvPr/>
              </p:nvSpPr>
              <p:spPr bwMode="auto">
                <a:xfrm>
                  <a:off x="3222429" y="5189574"/>
                  <a:ext cx="1548000" cy="900000"/>
                </a:xfrm>
                <a:prstGeom prst="ellipse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24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3349566" y="5516930"/>
                  <a:ext cx="1331999" cy="3566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5B9BD5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defTabSz="914377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pt-BR" altLang="pt-BR" sz="1400" b="1" dirty="0">
                      <a:solidFill>
                        <a:srgbClr val="008000"/>
                      </a:solidFill>
                      <a:latin typeface="+mj-lt"/>
                    </a:rPr>
                    <a:t>LIDERANÇAS</a:t>
                  </a:r>
                  <a:endParaRPr lang="pt-BR" altLang="pt-BR" sz="1400" dirty="0">
                    <a:solidFill>
                      <a:srgbClr val="008000"/>
                    </a:solidFill>
                    <a:latin typeface="+mj-lt"/>
                  </a:endParaRPr>
                </a:p>
              </p:txBody>
            </p:sp>
          </p:grpSp>
          <p:grpSp>
            <p:nvGrpSpPr>
              <p:cNvPr id="15" name="Grupo 14"/>
              <p:cNvGrpSpPr/>
              <p:nvPr/>
            </p:nvGrpSpPr>
            <p:grpSpPr>
              <a:xfrm>
                <a:off x="4142586" y="5138787"/>
                <a:ext cx="1548000" cy="900000"/>
                <a:chOff x="1420049" y="5189574"/>
                <a:chExt cx="1548000" cy="900000"/>
              </a:xfrm>
            </p:grpSpPr>
            <p:sp>
              <p:nvSpPr>
                <p:cNvPr id="21" name="Oval 44"/>
                <p:cNvSpPr>
                  <a:spLocks noChangeArrowheads="1"/>
                </p:cNvSpPr>
                <p:nvPr/>
              </p:nvSpPr>
              <p:spPr bwMode="auto">
                <a:xfrm>
                  <a:off x="1420049" y="5189574"/>
                  <a:ext cx="1548000" cy="900000"/>
                </a:xfrm>
                <a:prstGeom prst="ellipse">
                  <a:avLst/>
                </a:prstGeom>
                <a:solidFill>
                  <a:srgbClr val="FFFFFF"/>
                </a:solidFill>
                <a:ln w="38100" algn="ctr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/>
                </a:p>
              </p:txBody>
            </p:sp>
            <p:sp>
              <p:nvSpPr>
                <p:cNvPr id="22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1468784" y="5383262"/>
                  <a:ext cx="1486080" cy="5410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5B9BD5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defTabSz="914377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pt-BR" altLang="pt-BR" sz="1400" b="1" dirty="0">
                      <a:solidFill>
                        <a:srgbClr val="008000"/>
                      </a:solidFill>
                      <a:latin typeface="+mj-lt"/>
                    </a:rPr>
                    <a:t>CONSELHO</a:t>
                  </a:r>
                </a:p>
                <a:p>
                  <a:pPr algn="ctr" defTabSz="914377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pt-BR" altLang="pt-BR" sz="1400" b="1" dirty="0">
                      <a:solidFill>
                        <a:srgbClr val="008000"/>
                      </a:solidFill>
                      <a:latin typeface="+mj-lt"/>
                    </a:rPr>
                    <a:t>POLÍTICO</a:t>
                  </a:r>
                  <a:endParaRPr lang="pt-BR" altLang="pt-BR" sz="1400" dirty="0">
                    <a:solidFill>
                      <a:srgbClr val="008000"/>
                    </a:solidFill>
                    <a:latin typeface="+mj-lt"/>
                  </a:endParaRPr>
                </a:p>
              </p:txBody>
            </p:sp>
          </p:grpSp>
          <p:sp>
            <p:nvSpPr>
              <p:cNvPr id="16" name="AutoShape 46"/>
              <p:cNvSpPr>
                <a:spLocks noChangeArrowheads="1"/>
              </p:cNvSpPr>
              <p:nvPr/>
            </p:nvSpPr>
            <p:spPr bwMode="auto">
              <a:xfrm rot="3220721">
                <a:off x="4795159" y="2331441"/>
                <a:ext cx="288000" cy="1008000"/>
              </a:xfrm>
              <a:prstGeom prst="upDownArrow">
                <a:avLst>
                  <a:gd name="adj1" fmla="val 53278"/>
                  <a:gd name="adj2" fmla="val 34552"/>
                </a:avLst>
              </a:prstGeom>
              <a:solidFill>
                <a:srgbClr val="008000"/>
              </a:solidFill>
              <a:ln w="28575" algn="ctr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vert="eaVert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7" name="AutoShape 47"/>
              <p:cNvSpPr>
                <a:spLocks noChangeArrowheads="1"/>
              </p:cNvSpPr>
              <p:nvPr/>
            </p:nvSpPr>
            <p:spPr bwMode="auto">
              <a:xfrm rot="18379279" flipV="1">
                <a:off x="7067843" y="2328151"/>
                <a:ext cx="288000" cy="1008000"/>
              </a:xfrm>
              <a:prstGeom prst="upDownArrow">
                <a:avLst>
                  <a:gd name="adj1" fmla="val 53278"/>
                  <a:gd name="adj2" fmla="val 34552"/>
                </a:avLst>
              </a:prstGeom>
              <a:solidFill>
                <a:srgbClr val="008000"/>
              </a:solidFill>
              <a:ln w="28575" algn="ctr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vert="eaVert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8" name="AutoShape 48"/>
              <p:cNvSpPr>
                <a:spLocks noChangeArrowheads="1"/>
              </p:cNvSpPr>
              <p:nvPr/>
            </p:nvSpPr>
            <p:spPr bwMode="auto">
              <a:xfrm rot="5400000">
                <a:off x="5931674" y="5334952"/>
                <a:ext cx="252000" cy="576000"/>
              </a:xfrm>
              <a:prstGeom prst="upDownArrow">
                <a:avLst>
                  <a:gd name="adj1" fmla="val 53278"/>
                  <a:gd name="adj2" fmla="val 34552"/>
                </a:avLst>
              </a:prstGeom>
              <a:solidFill>
                <a:srgbClr val="008000"/>
              </a:solidFill>
              <a:ln w="28575" algn="ctr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vert="eaVert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9" name="AutoShape 47"/>
              <p:cNvSpPr>
                <a:spLocks noChangeArrowheads="1"/>
              </p:cNvSpPr>
              <p:nvPr/>
            </p:nvSpPr>
            <p:spPr bwMode="auto">
              <a:xfrm rot="1345762" flipH="1" flipV="1">
                <a:off x="7474118" y="4197710"/>
                <a:ext cx="288000" cy="900000"/>
              </a:xfrm>
              <a:prstGeom prst="upDownArrow">
                <a:avLst>
                  <a:gd name="adj1" fmla="val 53278"/>
                  <a:gd name="adj2" fmla="val 34552"/>
                </a:avLst>
              </a:prstGeom>
              <a:solidFill>
                <a:srgbClr val="008000"/>
              </a:solidFill>
              <a:ln w="28575" algn="ctr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vert="eaVert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20" name="AutoShape 47"/>
              <p:cNvSpPr>
                <a:spLocks noChangeArrowheads="1"/>
              </p:cNvSpPr>
              <p:nvPr/>
            </p:nvSpPr>
            <p:spPr bwMode="auto">
              <a:xfrm rot="20254238" flipV="1">
                <a:off x="4358378" y="4197707"/>
                <a:ext cx="288000" cy="900000"/>
              </a:xfrm>
              <a:prstGeom prst="upDownArrow">
                <a:avLst>
                  <a:gd name="adj1" fmla="val 53278"/>
                  <a:gd name="adj2" fmla="val 34552"/>
                </a:avLst>
              </a:prstGeom>
              <a:solidFill>
                <a:srgbClr val="008000"/>
              </a:solidFill>
              <a:ln w="28575" algn="ctr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vert="eaVert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</p:grpSp>
      </p:grpSp>
      <p:grpSp>
        <p:nvGrpSpPr>
          <p:cNvPr id="31" name="Grupo 30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33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86332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876180" y="3018744"/>
            <a:ext cx="5338059" cy="3179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pt-BR" sz="2400" b="1" kern="14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São Paulo</a:t>
            </a:r>
            <a:endParaRPr lang="pt-BR" sz="1200" b="1" kern="14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19000"/>
              </a:lnSpc>
              <a:spcAft>
                <a:spcPts val="600"/>
              </a:spcAft>
            </a:pPr>
            <a:r>
              <a:rPr lang="pt-BR" b="1" kern="1400" dirty="0">
                <a:solidFill>
                  <a:schemeClr val="bg1"/>
                </a:solidFill>
                <a:latin typeface="Bookman Old Style" panose="02050604050505020204" pitchFamily="18" charset="0"/>
              </a:rPr>
              <a:t>Contatos:</a:t>
            </a:r>
            <a:endParaRPr lang="pt-BR" sz="1200" b="1" kern="14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19000"/>
              </a:lnSpc>
              <a:spcAft>
                <a:spcPts val="1200"/>
              </a:spcAft>
            </a:pPr>
            <a:r>
              <a:rPr lang="pt-BR" sz="2400" b="1" kern="1400" dirty="0">
                <a:solidFill>
                  <a:srgbClr val="FFFF00"/>
                </a:solidFill>
                <a:latin typeface="Bookman Old Style" panose="02050604050505020204" pitchFamily="18" charset="0"/>
              </a:rPr>
              <a:t>mcmandatocoletivo@gmail.com</a:t>
            </a:r>
            <a:r>
              <a:rPr lang="pt-BR" sz="2400" b="1" kern="1400" dirty="0">
                <a:solidFill>
                  <a:srgbClr val="000000"/>
                </a:solidFill>
                <a:latin typeface="Bookman Old Style" panose="02050604050505020204" pitchFamily="18" charset="0"/>
              </a:rPr>
              <a:t> </a:t>
            </a:r>
            <a:endParaRPr lang="pt-BR" sz="12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19000"/>
              </a:lnSpc>
            </a:pPr>
            <a:r>
              <a:rPr lang="pt-BR" b="1" kern="1400" spc="300" dirty="0">
                <a:solidFill>
                  <a:schemeClr val="bg1"/>
                </a:solidFill>
                <a:latin typeface="Bookman Old Style" panose="02050604050505020204" pitchFamily="18" charset="0"/>
              </a:rPr>
              <a:t>Anderson Migri </a:t>
            </a:r>
            <a:r>
              <a:rPr lang="pt-BR" kern="1400" dirty="0">
                <a:solidFill>
                  <a:schemeClr val="bg1"/>
                </a:solidFill>
                <a:latin typeface="Bookman Old Style" panose="02050604050505020204" pitchFamily="18" charset="0"/>
              </a:rPr>
              <a:t>(11) 98444-9626</a:t>
            </a:r>
            <a:endParaRPr lang="pt-BR" sz="1200" kern="14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19000"/>
              </a:lnSpc>
            </a:pPr>
            <a:r>
              <a:rPr lang="pt-BR" b="1" kern="1400" spc="300" dirty="0">
                <a:solidFill>
                  <a:schemeClr val="bg1"/>
                </a:solidFill>
                <a:latin typeface="Bookman Old Style" panose="02050604050505020204" pitchFamily="18" charset="0"/>
              </a:rPr>
              <a:t>Deise Cassi </a:t>
            </a:r>
            <a:r>
              <a:rPr lang="pt-BR" kern="1400" dirty="0">
                <a:solidFill>
                  <a:schemeClr val="bg1"/>
                </a:solidFill>
                <a:latin typeface="Bookman Old Style" panose="02050604050505020204" pitchFamily="18" charset="0"/>
              </a:rPr>
              <a:t>(11) 98862-2884</a:t>
            </a:r>
            <a:endParaRPr lang="pt-BR" sz="1200" kern="14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19000"/>
              </a:lnSpc>
            </a:pPr>
            <a:r>
              <a:rPr lang="pt-BR" b="1" kern="1400" spc="3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Mônica Lopes </a:t>
            </a:r>
            <a:r>
              <a:rPr lang="pt-BR" kern="14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(11) 98389-0257</a:t>
            </a:r>
            <a:endParaRPr lang="pt-BR" b="1" kern="140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algn="ctr">
              <a:lnSpc>
                <a:spcPct val="119000"/>
              </a:lnSpc>
            </a:pPr>
            <a:r>
              <a:rPr lang="pt-BR" b="1" kern="1400" spc="300" dirty="0">
                <a:solidFill>
                  <a:schemeClr val="bg1"/>
                </a:solidFill>
                <a:latin typeface="Bookman Old Style" panose="02050604050505020204" pitchFamily="18" charset="0"/>
              </a:rPr>
              <a:t>Padre Ticão </a:t>
            </a:r>
            <a:r>
              <a:rPr lang="pt-BR" kern="1400" dirty="0">
                <a:solidFill>
                  <a:schemeClr val="bg1"/>
                </a:solidFill>
                <a:latin typeface="Bookman Old Style" panose="02050604050505020204" pitchFamily="18" charset="0"/>
              </a:rPr>
              <a:t>(11) 99943-2646</a:t>
            </a:r>
            <a:endParaRPr lang="pt-BR" sz="1200" kern="14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19000"/>
              </a:lnSpc>
            </a:pPr>
            <a:r>
              <a:rPr lang="pt-BR" b="1" kern="1400" spc="300" dirty="0">
                <a:solidFill>
                  <a:schemeClr val="bg1"/>
                </a:solidFill>
                <a:latin typeface="Bookman Old Style" panose="02050604050505020204" pitchFamily="18" charset="0"/>
              </a:rPr>
              <a:t>Professor Waldir </a:t>
            </a:r>
            <a:r>
              <a:rPr lang="pt-BR" kern="1400" dirty="0">
                <a:solidFill>
                  <a:schemeClr val="bg1"/>
                </a:solidFill>
                <a:latin typeface="Bookman Old Style" panose="02050604050505020204" pitchFamily="18" charset="0"/>
              </a:rPr>
              <a:t>(11) </a:t>
            </a:r>
            <a:r>
              <a:rPr lang="pt-BR" kern="14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94775-0582</a:t>
            </a:r>
            <a:endParaRPr lang="pt-BR" sz="1200" kern="1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5839" y="2624667"/>
            <a:ext cx="2377239" cy="4123029"/>
          </a:xfrm>
          <a:prstGeom prst="rect">
            <a:avLst/>
          </a:prstGeom>
          <a:ln>
            <a:noFill/>
          </a:ln>
          <a:effectLst/>
          <a:scene3d>
            <a:camera prst="isometricOffAxis1Right"/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upo 8"/>
          <p:cNvGrpSpPr/>
          <p:nvPr/>
        </p:nvGrpSpPr>
        <p:grpSpPr>
          <a:xfrm>
            <a:off x="73109" y="94328"/>
            <a:ext cx="1116000" cy="1800000"/>
            <a:chOff x="453503" y="2171699"/>
            <a:chExt cx="1263117" cy="1860550"/>
          </a:xfrm>
          <a:scene3d>
            <a:camera prst="orthographicFront"/>
            <a:lightRig rig="threePt" dir="t"/>
          </a:scene3d>
        </p:grpSpPr>
        <p:pic>
          <p:nvPicPr>
            <p:cNvPr id="10" name="Picture 2" descr="grauna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4872" t="47087" r="81048" b="8496"/>
            <a:stretch/>
          </p:blipFill>
          <p:spPr bwMode="auto">
            <a:xfrm>
              <a:off x="453503" y="2171699"/>
              <a:ext cx="1261533" cy="1860550"/>
            </a:xfrm>
            <a:prstGeom prst="rect">
              <a:avLst/>
            </a:prstGeom>
            <a:noFill/>
            <a:ln>
              <a:noFill/>
            </a:ln>
            <a:sp3d>
              <a:bevelT/>
            </a:sp3d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AutoShape 4"/>
            <p:cNvSpPr>
              <a:spLocks noChangeArrowheads="1"/>
            </p:cNvSpPr>
            <p:nvPr/>
          </p:nvSpPr>
          <p:spPr bwMode="auto">
            <a:xfrm>
              <a:off x="1131469" y="3779500"/>
              <a:ext cx="585151" cy="252749"/>
            </a:xfrm>
            <a:prstGeom prst="parallelogram">
              <a:avLst>
                <a:gd name="adj" fmla="val 0"/>
              </a:avLst>
            </a:prstGeom>
            <a:solidFill>
              <a:srgbClr val="FFFFFF"/>
            </a:solidFill>
            <a:ln>
              <a:noFill/>
            </a:ln>
            <a:effectLst/>
            <a:sp3d>
              <a:bevelT/>
            </a:sp3d>
            <a:extLst>
              <a:ext uri="{91240B29-F687-4F45-9708-019B960494DF}">
                <a14:hiddenLine xmlns:a14="http://schemas.microsoft.com/office/drawing/2010/main" xmlns="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pic>
        <p:nvPicPr>
          <p:cNvPr id="13" name="Picture 2" descr="grauna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392" t="47087" r="41266" b="8496"/>
          <a:stretch/>
        </p:blipFill>
        <p:spPr bwMode="auto">
          <a:xfrm>
            <a:off x="3979152" y="100362"/>
            <a:ext cx="1080000" cy="180219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grauna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srgbClr val="33CC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303" t="47087" r="68468" b="8496"/>
          <a:stretch/>
        </p:blipFill>
        <p:spPr bwMode="auto">
          <a:xfrm>
            <a:off x="1377399" y="94328"/>
            <a:ext cx="1152000" cy="180822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grauna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0883" t="47087" r="55604" b="8496"/>
          <a:stretch/>
        </p:blipFill>
        <p:spPr bwMode="auto">
          <a:xfrm>
            <a:off x="2718506" y="94328"/>
            <a:ext cx="1080000" cy="1814079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tângulo 20"/>
          <p:cNvSpPr/>
          <p:nvPr/>
        </p:nvSpPr>
        <p:spPr>
          <a:xfrm>
            <a:off x="2209798" y="2040078"/>
            <a:ext cx="6924359" cy="1117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9000"/>
              </a:lnSpc>
            </a:pPr>
            <a:r>
              <a:rPr lang="pt-BR" sz="2800" b="1" kern="140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8000"/>
                </a:solidFill>
                <a:effectLst>
                  <a:outerShdw dist="50800" dir="2700000" algn="bl" rotWithShape="0">
                    <a:srgbClr val="0000CC"/>
                  </a:outerShdw>
                </a:effectLst>
                <a:latin typeface="Bookman Old Style" panose="02050604050505020204" pitchFamily="18" charset="0"/>
              </a:rPr>
              <a:t>Movimento Pró</a:t>
            </a:r>
            <a:endParaRPr lang="pt-BR" sz="1100" b="1" kern="1400" dirty="0">
              <a:ln w="13462">
                <a:solidFill>
                  <a:schemeClr val="bg1"/>
                </a:solidFill>
                <a:prstDash val="solid"/>
              </a:ln>
              <a:solidFill>
                <a:srgbClr val="008000"/>
              </a:solidFill>
              <a:effectLst>
                <a:outerShdw dist="50800" dir="2700000" algn="bl" rotWithShape="0">
                  <a:srgbClr val="0000CC"/>
                </a:outerShdw>
              </a:effectLst>
              <a:latin typeface="Calibri" panose="020F0502020204030204" pitchFamily="34" charset="0"/>
            </a:endParaRPr>
          </a:p>
          <a:p>
            <a:pPr algn="ctr">
              <a:lnSpc>
                <a:spcPct val="119000"/>
              </a:lnSpc>
            </a:pPr>
            <a:r>
              <a:rPr lang="pt-BR" sz="2800" b="1" kern="14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8000"/>
                </a:solidFill>
                <a:effectLst>
                  <a:outerShdw dist="50800" dir="2700000" algn="bl" rotWithShape="0">
                    <a:srgbClr val="0000CC"/>
                  </a:outerShdw>
                </a:effectLst>
                <a:latin typeface="Bookman Old Style" panose="02050604050505020204" pitchFamily="18" charset="0"/>
              </a:rPr>
              <a:t>Mandatos Coletivos </a:t>
            </a:r>
            <a:r>
              <a:rPr lang="pt-BR" sz="2800" b="1" kern="140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8000"/>
                </a:solidFill>
                <a:effectLst>
                  <a:outerShdw dist="50800" dir="2700000" algn="bl" rotWithShape="0">
                    <a:srgbClr val="0000CC"/>
                  </a:outerShdw>
                </a:effectLst>
                <a:latin typeface="Bookman Old Style" panose="02050604050505020204" pitchFamily="18" charset="0"/>
              </a:rPr>
              <a:t>- </a:t>
            </a:r>
            <a:r>
              <a:rPr lang="pt-BR" sz="2800" b="1" kern="14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8000"/>
                </a:solidFill>
                <a:effectLst>
                  <a:outerShdw dist="50800" dir="2700000" algn="bl" rotWithShape="0">
                    <a:srgbClr val="0000CC"/>
                  </a:outerShdw>
                </a:effectLst>
                <a:latin typeface="Bookman Old Style" panose="02050604050505020204" pitchFamily="18" charset="0"/>
              </a:rPr>
              <a:t>Comunitários</a:t>
            </a:r>
            <a:endParaRPr lang="pt-BR" sz="1100" b="1" kern="1400" dirty="0">
              <a:ln w="13462">
                <a:solidFill>
                  <a:schemeClr val="bg1"/>
                </a:solidFill>
                <a:prstDash val="solid"/>
              </a:ln>
              <a:solidFill>
                <a:srgbClr val="008000"/>
              </a:solidFill>
              <a:effectLst>
                <a:outerShdw dist="50800" dir="2700000" algn="bl" rotWithShape="0">
                  <a:srgbClr val="0000CC"/>
                </a:outerShdw>
              </a:effectLst>
              <a:latin typeface="Calibri" panose="020F0502020204030204" pitchFamily="34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5271643" y="94328"/>
            <a:ext cx="1116000" cy="1800000"/>
            <a:chOff x="453503" y="2171699"/>
            <a:chExt cx="1263117" cy="1860550"/>
          </a:xfrm>
          <a:scene3d>
            <a:camera prst="orthographicFront"/>
            <a:lightRig rig="threePt" dir="t"/>
          </a:scene3d>
        </p:grpSpPr>
        <p:pic>
          <p:nvPicPr>
            <p:cNvPr id="17" name="Picture 2" descr="grauna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4872" t="47087" r="81048" b="8496"/>
            <a:stretch/>
          </p:blipFill>
          <p:spPr bwMode="auto">
            <a:xfrm>
              <a:off x="453503" y="2171699"/>
              <a:ext cx="1261533" cy="1860550"/>
            </a:xfrm>
            <a:prstGeom prst="rect">
              <a:avLst/>
            </a:prstGeom>
            <a:noFill/>
            <a:ln>
              <a:noFill/>
            </a:ln>
            <a:sp3d>
              <a:bevelT/>
            </a:sp3d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AutoShape 4"/>
            <p:cNvSpPr>
              <a:spLocks noChangeArrowheads="1"/>
            </p:cNvSpPr>
            <p:nvPr/>
          </p:nvSpPr>
          <p:spPr bwMode="auto">
            <a:xfrm>
              <a:off x="1131469" y="3779500"/>
              <a:ext cx="585151" cy="252749"/>
            </a:xfrm>
            <a:prstGeom prst="parallelogram">
              <a:avLst>
                <a:gd name="adj" fmla="val 0"/>
              </a:avLst>
            </a:prstGeom>
            <a:solidFill>
              <a:srgbClr val="FFFFFF"/>
            </a:solidFill>
            <a:ln>
              <a:noFill/>
            </a:ln>
            <a:effectLst/>
            <a:sp3d>
              <a:bevelT/>
            </a:sp3d>
            <a:extLst>
              <a:ext uri="{91240B29-F687-4F45-9708-019B960494DF}">
                <a14:hiddenLine xmlns:a14="http://schemas.microsoft.com/office/drawing/2010/main" xmlns="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pic>
        <p:nvPicPr>
          <p:cNvPr id="23" name="Picture 2" descr="grauna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srgbClr val="33CC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303" t="47087" r="68468" b="8496"/>
          <a:stretch/>
        </p:blipFill>
        <p:spPr bwMode="auto">
          <a:xfrm>
            <a:off x="6635198" y="94328"/>
            <a:ext cx="1152000" cy="180822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 descr="grauna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0883" t="47087" r="55604" b="8496"/>
          <a:stretch/>
        </p:blipFill>
        <p:spPr bwMode="auto">
          <a:xfrm>
            <a:off x="8013198" y="80249"/>
            <a:ext cx="1080000" cy="1814079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2880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25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75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25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4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  <p:pic>
        <p:nvPicPr>
          <p:cNvPr id="5" name="Picture 2" descr="grauna_to-vendo-uma-esperan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8467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340011" y="1922453"/>
            <a:ext cx="8463979" cy="3323987"/>
          </a:xfrm>
          <a:prstGeom prst="roundRect">
            <a:avLst>
              <a:gd name="adj" fmla="val 1428"/>
            </a:avLst>
          </a:prstGeom>
          <a:solidFill>
            <a:srgbClr val="FFFFCC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6600"/>
                </a:solidFill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“A construção da democracia participativa começa com </a:t>
            </a:r>
            <a:r>
              <a:rPr lang="pt-BR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6600"/>
                </a:solidFill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     a </a:t>
            </a:r>
            <a:r>
              <a:rPr lang="pt-BR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6600"/>
                </a:solidFill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educação política e participação cidadã de todos.    </a:t>
            </a:r>
          </a:p>
          <a:p>
            <a:pPr algn="ctr">
              <a:lnSpc>
                <a:spcPct val="150000"/>
              </a:lnSpc>
            </a:pPr>
            <a:r>
              <a:rPr lang="pt-BR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6600"/>
                </a:solidFill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Colocar em prática o Mandato Coletivo é um desafio </a:t>
            </a:r>
            <a:r>
              <a:rPr lang="pt-BR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6600"/>
                </a:solidFill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   para </a:t>
            </a:r>
            <a:r>
              <a:rPr lang="pt-BR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6600"/>
                </a:solidFill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todos aqueles que acreditam ser possível mudar </a:t>
            </a:r>
            <a:r>
              <a:rPr lang="pt-BR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6600"/>
                </a:solidFill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       a forma de </a:t>
            </a:r>
            <a:r>
              <a:rPr lang="pt-BR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6600"/>
                </a:solidFill>
                <a:effectLst>
                  <a:outerShdw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fazer política”</a:t>
            </a:r>
          </a:p>
        </p:txBody>
      </p:sp>
    </p:spTree>
    <p:extLst>
      <p:ext uri="{BB962C8B-B14F-4D97-AF65-F5344CB8AC3E}">
        <p14:creationId xmlns:p14="http://schemas.microsoft.com/office/powerpoint/2010/main" xmlns="" val="186607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8467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WordArt 2"/>
          <p:cNvSpPr>
            <a:spLocks noChangeArrowheads="1" noChangeShapeType="1" noTextEdit="1"/>
          </p:cNvSpPr>
          <p:nvPr/>
        </p:nvSpPr>
        <p:spPr bwMode="auto">
          <a:xfrm>
            <a:off x="540000" y="2074166"/>
            <a:ext cx="8064000" cy="720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pt-BR" sz="3600" b="1" kern="10" dirty="0">
                <a:ln w="28575" algn="ctr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29783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rPr>
              <a:t>Mandato  Coletivo</a:t>
            </a:r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540000" y="3970694"/>
            <a:ext cx="8064000" cy="720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pt-BR" sz="3600" b="1" kern="10" dirty="0">
                <a:ln w="28575" algn="ctr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29783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rPr>
              <a:t>Mandato</a:t>
            </a:r>
            <a:r>
              <a:rPr lang="pt-BR" sz="3600" b="1" kern="10" dirty="0">
                <a:ln w="285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6600"/>
                </a:solidFill>
                <a:effectLst>
                  <a:outerShdw dist="29783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rPr>
              <a:t>  </a:t>
            </a:r>
            <a:r>
              <a:rPr lang="pt-BR" sz="3600" b="1" kern="10" dirty="0">
                <a:ln w="28575" algn="ctr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29783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rPr>
              <a:t>Individual</a:t>
            </a:r>
          </a:p>
        </p:txBody>
      </p:sp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4122000" y="3327333"/>
            <a:ext cx="900000" cy="28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pt-BR" sz="3600" b="1" kern="10" dirty="0">
                <a:ln w="28575" algn="ctr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29783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rPr>
              <a:t>x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13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13685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6934" y="68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291173" y="1312791"/>
            <a:ext cx="6125635" cy="58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lnSpc>
                <a:spcPct val="150000"/>
              </a:lnSpc>
              <a:buAutoNum type="arabicParenR"/>
            </a:pPr>
            <a:r>
              <a:rPr lang="pt-BR" sz="2400" b="1" i="1" spc="300" dirty="0">
                <a:solidFill>
                  <a:srgbClr val="FFFF00"/>
                </a:solidFill>
                <a:latin typeface="Bookman Old Style" panose="02050604050505020204" pitchFamily="18" charset="0"/>
              </a:rPr>
              <a:t>Proposição da candidatura;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291175" y="2713415"/>
            <a:ext cx="5465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buFont typeface="+mj-lt"/>
              <a:buAutoNum type="arabicParenR" startAt="3"/>
            </a:pPr>
            <a:r>
              <a:rPr lang="pt-BR" sz="2400" b="1" i="1" spc="300" dirty="0">
                <a:solidFill>
                  <a:srgbClr val="FFFF00"/>
                </a:solidFill>
                <a:latin typeface="Bookman Old Style" panose="02050604050505020204" pitchFamily="18" charset="0"/>
              </a:rPr>
              <a:t>Assessoria parlamentar </a:t>
            </a:r>
            <a:endParaRPr lang="pt-BR" sz="2400" b="1" i="1" spc="300" dirty="0" smtClean="0">
              <a:solidFill>
                <a:srgbClr val="FFFF00"/>
              </a:solidFill>
              <a:latin typeface="Bookman Old Style" panose="02050604050505020204" pitchFamily="18" charset="0"/>
            </a:endParaRPr>
          </a:p>
          <a:p>
            <a:r>
              <a:rPr lang="pt-BR" sz="2400" b="1" i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   </a:t>
            </a:r>
            <a:r>
              <a:rPr lang="pt-BR" sz="2400" i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(</a:t>
            </a:r>
            <a:r>
              <a:rPr lang="pt-BR" sz="2400" i="1" dirty="0">
                <a:solidFill>
                  <a:srgbClr val="FFFF00"/>
                </a:solidFill>
                <a:latin typeface="Bookman Old Style" panose="02050604050505020204" pitchFamily="18" charset="0"/>
              </a:rPr>
              <a:t>formação do gabinete);</a:t>
            </a:r>
            <a:r>
              <a:rPr lang="pt-BR" sz="2400" i="1" spc="300" dirty="0">
                <a:solidFill>
                  <a:srgbClr val="FFFF00"/>
                </a:solidFill>
                <a:latin typeface="Bookman Old Style" panose="02050604050505020204" pitchFamily="18" charset="0"/>
              </a:rPr>
              <a:t>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291175" y="1957027"/>
            <a:ext cx="654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lnSpc>
                <a:spcPct val="150000"/>
              </a:lnSpc>
              <a:buFont typeface="+mj-lt"/>
              <a:buAutoNum type="arabicParenR" startAt="2"/>
            </a:pPr>
            <a:r>
              <a:rPr lang="pt-BR" sz="2400" b="1" i="1" spc="300" dirty="0">
                <a:solidFill>
                  <a:srgbClr val="FFFF00"/>
                </a:solidFill>
                <a:latin typeface="Bookman Old Style" panose="02050604050505020204" pitchFamily="18" charset="0"/>
              </a:rPr>
              <a:t>Financiamento da campanha; 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282708" y="3597651"/>
            <a:ext cx="6303436" cy="58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lnSpc>
                <a:spcPct val="150000"/>
              </a:lnSpc>
              <a:buFont typeface="+mj-lt"/>
              <a:buAutoNum type="arabicParenR" startAt="4"/>
            </a:pPr>
            <a:r>
              <a:rPr lang="pt-BR" sz="2400" b="1" i="1" spc="300" dirty="0">
                <a:solidFill>
                  <a:srgbClr val="FFFF00"/>
                </a:solidFill>
                <a:latin typeface="Bookman Old Style" panose="02050604050505020204" pitchFamily="18" charset="0"/>
              </a:rPr>
              <a:t>Vencimentos dos assessores;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265779" y="5500006"/>
            <a:ext cx="5549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lnSpc>
                <a:spcPct val="150000"/>
              </a:lnSpc>
              <a:buFont typeface="+mj-lt"/>
              <a:buAutoNum type="arabicParenR" startAt="7"/>
            </a:pPr>
            <a:r>
              <a:rPr lang="pt-BR" sz="2400" b="1" i="1" spc="300" dirty="0">
                <a:solidFill>
                  <a:srgbClr val="FFFF00"/>
                </a:solidFill>
                <a:latin typeface="Bookman Old Style" panose="02050604050505020204" pitchFamily="18" charset="0"/>
              </a:rPr>
              <a:t>Nível de personalização.</a:t>
            </a:r>
            <a:endParaRPr lang="pt-BR" sz="2400" spc="300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274239" y="4229178"/>
            <a:ext cx="6557435" cy="58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lnSpc>
                <a:spcPct val="150000"/>
              </a:lnSpc>
              <a:buFont typeface="+mj-lt"/>
              <a:buAutoNum type="arabicParenR" startAt="5"/>
            </a:pPr>
            <a:r>
              <a:rPr lang="pt-BR" sz="2400" b="1" i="1" spc="300" dirty="0">
                <a:solidFill>
                  <a:srgbClr val="FFFF00"/>
                </a:solidFill>
                <a:latin typeface="Bookman Old Style" panose="02050604050505020204" pitchFamily="18" charset="0"/>
              </a:rPr>
              <a:t>Voto e postura parlamentar; 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1274241" y="4876371"/>
            <a:ext cx="2722037" cy="58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lnSpc>
                <a:spcPct val="150000"/>
              </a:lnSpc>
              <a:buFont typeface="+mj-lt"/>
              <a:buAutoNum type="arabicParenR" startAt="6"/>
            </a:pPr>
            <a:r>
              <a:rPr lang="pt-BR" sz="2400" b="1" i="1" spc="300" dirty="0">
                <a:solidFill>
                  <a:srgbClr val="FFFF00"/>
                </a:solidFill>
                <a:latin typeface="Bookman Old Style" panose="02050604050505020204" pitchFamily="18" charset="0"/>
              </a:rPr>
              <a:t>Reeleição; </a:t>
            </a:r>
          </a:p>
        </p:txBody>
      </p:sp>
      <p:cxnSp>
        <p:nvCxnSpPr>
          <p:cNvPr id="14" name="Conector reto 13"/>
          <p:cNvCxnSpPr/>
          <p:nvPr/>
        </p:nvCxnSpPr>
        <p:spPr>
          <a:xfrm>
            <a:off x="1219211" y="1449935"/>
            <a:ext cx="0" cy="4680000"/>
          </a:xfrm>
          <a:prstGeom prst="line">
            <a:avLst/>
          </a:prstGeom>
          <a:ln w="38100">
            <a:solidFill>
              <a:srgbClr val="FFFF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o 14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16" name="Imagem 1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17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64538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2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75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2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8467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897589" y="1354665"/>
            <a:ext cx="59848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lnSpc>
                <a:spcPct val="150000"/>
              </a:lnSpc>
              <a:buAutoNum type="arabicParenR"/>
            </a:pPr>
            <a:r>
              <a:rPr lang="pt-BR" sz="2800" b="1" dirty="0">
                <a:ln>
                  <a:solidFill>
                    <a:srgbClr val="006600"/>
                  </a:solidFill>
                </a:ln>
                <a:solidFill>
                  <a:srgbClr val="FFFF00"/>
                </a:solidFill>
                <a:latin typeface="Bookman Old Style" panose="02050604050505020204" pitchFamily="18" charset="0"/>
              </a:rPr>
              <a:t> Proposição da candidatura; 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524933" y="1528197"/>
            <a:ext cx="0" cy="4320001"/>
          </a:xfrm>
          <a:prstGeom prst="line">
            <a:avLst/>
          </a:prstGeom>
          <a:ln w="38100">
            <a:solidFill>
              <a:srgbClr val="FFFF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8888610"/>
              </p:ext>
            </p:extLst>
          </p:nvPr>
        </p:nvGraphicFramePr>
        <p:xfrm>
          <a:off x="611716" y="4165607"/>
          <a:ext cx="7920561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561"/>
              </a:tblGrid>
              <a:tr h="161544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800" b="1" u="sng" kern="1200" dirty="0" smtClean="0">
                          <a:solidFill>
                            <a:srgbClr val="FFFF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No Mandato Coletivo</a:t>
                      </a:r>
                    </a:p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A análise da indicação é matéria exclusiva do Conselho Político.</a:t>
                      </a:r>
                      <a:endParaRPr lang="pt-BR" sz="1800" kern="1200" dirty="0" smtClean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Nenhum conselheiro tem garantia ou preferência para indicação de</a:t>
                      </a:r>
                      <a:r>
                        <a:rPr lang="pt-BR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b="1" kern="1200" dirty="0" smtClean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seu nome para uma eleição.</a:t>
                      </a:r>
                      <a:endParaRPr lang="pt-BR" sz="1200" dirty="0"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4718168"/>
              </p:ext>
            </p:extLst>
          </p:nvPr>
        </p:nvGraphicFramePr>
        <p:xfrm>
          <a:off x="634993" y="2227711"/>
          <a:ext cx="7920000" cy="13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0"/>
              </a:tblGrid>
              <a:tr h="13680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800" b="1" u="sng" kern="1200" dirty="0" smtClean="0">
                          <a:solidFill>
                            <a:srgbClr val="FFFF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No Mandato Individual</a:t>
                      </a:r>
                    </a:p>
                    <a:p>
                      <a:pPr algn="ctr"/>
                      <a:r>
                        <a:rPr lang="pt-BR" sz="1800" b="1" dirty="0" smtClean="0">
                          <a:solidFill>
                            <a:schemeClr val="lt1"/>
                          </a:solidFill>
                          <a:latin typeface="Bookman Old Style" panose="02050604050505020204" pitchFamily="18" charset="0"/>
                        </a:rPr>
                        <a:t>Depende somente do indivíduo querer ou não candidatar-se.</a:t>
                      </a:r>
                    </a:p>
                    <a:p>
                      <a:pPr algn="ctr"/>
                      <a:r>
                        <a:rPr lang="pt-BR" sz="1800" b="1" dirty="0" smtClean="0">
                          <a:solidFill>
                            <a:schemeClr val="lt1"/>
                          </a:solidFill>
                          <a:latin typeface="Bookman Old Style" panose="02050604050505020204" pitchFamily="18" charset="0"/>
                        </a:rPr>
                        <a:t>O indivíduo lança seu próprio nome e busca um partido político que o aceite como candidato.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grpSp>
        <p:nvGrpSpPr>
          <p:cNvPr id="12" name="Grupo 11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13" name="Imagem 1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14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29206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8467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/>
          <p:cNvSpPr/>
          <p:nvPr/>
        </p:nvSpPr>
        <p:spPr>
          <a:xfrm>
            <a:off x="2457873" y="521553"/>
            <a:ext cx="45640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3200" b="1" i="1" u="sng" spc="300" dirty="0">
                <a:ln w="19050">
                  <a:solidFill>
                    <a:srgbClr val="FFFF00"/>
                  </a:solidFill>
                </a:ln>
                <a:solidFill>
                  <a:srgbClr val="3333FF"/>
                </a:solidFill>
                <a:latin typeface="Bookman Old Style" panose="02050604050505020204" pitchFamily="18" charset="0"/>
              </a:rPr>
              <a:t>Conselho Político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3661762" y="3219009"/>
            <a:ext cx="2106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spc="300" dirty="0">
                <a:solidFill>
                  <a:schemeClr val="bg1"/>
                </a:solidFill>
                <a:latin typeface="Bookman Old Style" panose="02050604050505020204" pitchFamily="18" charset="0"/>
              </a:rPr>
              <a:t>CONSELHO</a:t>
            </a:r>
          </a:p>
          <a:p>
            <a:pPr algn="ctr"/>
            <a:r>
              <a:rPr lang="pt-BR" sz="2000" b="1" spc="300" dirty="0">
                <a:solidFill>
                  <a:schemeClr val="bg1"/>
                </a:solidFill>
                <a:latin typeface="Bookman Old Style" panose="02050604050505020204" pitchFamily="18" charset="0"/>
              </a:rPr>
              <a:t>POLÍTICO</a:t>
            </a:r>
          </a:p>
        </p:txBody>
      </p:sp>
      <p:grpSp>
        <p:nvGrpSpPr>
          <p:cNvPr id="52" name="Grupo 51"/>
          <p:cNvGrpSpPr/>
          <p:nvPr/>
        </p:nvGrpSpPr>
        <p:grpSpPr>
          <a:xfrm>
            <a:off x="2235494" y="1310661"/>
            <a:ext cx="4959393" cy="4467036"/>
            <a:chOff x="2235494" y="1310661"/>
            <a:chExt cx="4959393" cy="4467036"/>
          </a:xfrm>
        </p:grpSpPr>
        <p:cxnSp>
          <p:nvCxnSpPr>
            <p:cNvPr id="11" name="Conector de seta reta 10"/>
            <p:cNvCxnSpPr/>
            <p:nvPr/>
          </p:nvCxnSpPr>
          <p:spPr>
            <a:xfrm>
              <a:off x="4714508" y="1803397"/>
              <a:ext cx="0" cy="122766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Conector de seta reta 11"/>
            <p:cNvCxnSpPr/>
            <p:nvPr/>
          </p:nvCxnSpPr>
          <p:spPr>
            <a:xfrm flipV="1">
              <a:off x="4706041" y="4076697"/>
              <a:ext cx="8467" cy="126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Conector de seta reta 12"/>
            <p:cNvCxnSpPr/>
            <p:nvPr/>
          </p:nvCxnSpPr>
          <p:spPr>
            <a:xfrm flipH="1" flipV="1">
              <a:off x="5121979" y="3942598"/>
              <a:ext cx="643821" cy="100193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Conector de seta reta 13"/>
            <p:cNvCxnSpPr/>
            <p:nvPr/>
          </p:nvCxnSpPr>
          <p:spPr>
            <a:xfrm flipV="1">
              <a:off x="3632200" y="3942597"/>
              <a:ext cx="602708" cy="100193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Conector de seta reta 14"/>
            <p:cNvCxnSpPr/>
            <p:nvPr/>
          </p:nvCxnSpPr>
          <p:spPr>
            <a:xfrm flipV="1">
              <a:off x="3160526" y="3767665"/>
              <a:ext cx="677513" cy="45720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Conector de seta reta 15"/>
            <p:cNvCxnSpPr/>
            <p:nvPr/>
          </p:nvCxnSpPr>
          <p:spPr>
            <a:xfrm flipH="1" flipV="1">
              <a:off x="5559245" y="3767664"/>
              <a:ext cx="671562" cy="45720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Conector de seta reta 16"/>
            <p:cNvCxnSpPr/>
            <p:nvPr/>
          </p:nvCxnSpPr>
          <p:spPr>
            <a:xfrm>
              <a:off x="3131241" y="2827864"/>
              <a:ext cx="656167" cy="5038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Conector de seta reta 17"/>
            <p:cNvCxnSpPr/>
            <p:nvPr/>
          </p:nvCxnSpPr>
          <p:spPr>
            <a:xfrm flipH="1">
              <a:off x="5601579" y="2853810"/>
              <a:ext cx="687730" cy="43559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23" name="Grupo 22"/>
            <p:cNvGrpSpPr/>
            <p:nvPr/>
          </p:nvGrpSpPr>
          <p:grpSpPr>
            <a:xfrm>
              <a:off x="2235494" y="1310661"/>
              <a:ext cx="4959393" cy="4467036"/>
              <a:chOff x="2235494" y="1310661"/>
              <a:chExt cx="4959393" cy="4467036"/>
            </a:xfrm>
          </p:grpSpPr>
          <p:sp>
            <p:nvSpPr>
              <p:cNvPr id="24" name="Forma livre 23"/>
              <p:cNvSpPr/>
              <p:nvPr/>
            </p:nvSpPr>
            <p:spPr>
              <a:xfrm>
                <a:off x="4281271" y="1402031"/>
                <a:ext cx="870465" cy="285474"/>
              </a:xfrm>
              <a:custGeom>
                <a:avLst/>
                <a:gdLst>
                  <a:gd name="connsiteX0" fmla="*/ 0 w 870465"/>
                  <a:gd name="connsiteY0" fmla="*/ 47580 h 285474"/>
                  <a:gd name="connsiteX1" fmla="*/ 47580 w 870465"/>
                  <a:gd name="connsiteY1" fmla="*/ 0 h 285474"/>
                  <a:gd name="connsiteX2" fmla="*/ 822885 w 870465"/>
                  <a:gd name="connsiteY2" fmla="*/ 0 h 285474"/>
                  <a:gd name="connsiteX3" fmla="*/ 870465 w 870465"/>
                  <a:gd name="connsiteY3" fmla="*/ 47580 h 285474"/>
                  <a:gd name="connsiteX4" fmla="*/ 870465 w 870465"/>
                  <a:gd name="connsiteY4" fmla="*/ 237894 h 285474"/>
                  <a:gd name="connsiteX5" fmla="*/ 822885 w 870465"/>
                  <a:gd name="connsiteY5" fmla="*/ 285474 h 285474"/>
                  <a:gd name="connsiteX6" fmla="*/ 47580 w 870465"/>
                  <a:gd name="connsiteY6" fmla="*/ 285474 h 285474"/>
                  <a:gd name="connsiteX7" fmla="*/ 0 w 870465"/>
                  <a:gd name="connsiteY7" fmla="*/ 237894 h 285474"/>
                  <a:gd name="connsiteX8" fmla="*/ 0 w 870465"/>
                  <a:gd name="connsiteY8" fmla="*/ 47580 h 285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0465" h="285474">
                    <a:moveTo>
                      <a:pt x="0" y="47580"/>
                    </a:moveTo>
                    <a:cubicBezTo>
                      <a:pt x="0" y="21302"/>
                      <a:pt x="21302" y="0"/>
                      <a:pt x="47580" y="0"/>
                    </a:cubicBezTo>
                    <a:lnTo>
                      <a:pt x="822885" y="0"/>
                    </a:lnTo>
                    <a:cubicBezTo>
                      <a:pt x="849163" y="0"/>
                      <a:pt x="870465" y="21302"/>
                      <a:pt x="870465" y="47580"/>
                    </a:cubicBezTo>
                    <a:lnTo>
                      <a:pt x="870465" y="237894"/>
                    </a:lnTo>
                    <a:cubicBezTo>
                      <a:pt x="870465" y="264172"/>
                      <a:pt x="849163" y="285474"/>
                      <a:pt x="822885" y="285474"/>
                    </a:cubicBezTo>
                    <a:lnTo>
                      <a:pt x="47580" y="285474"/>
                    </a:lnTo>
                    <a:cubicBezTo>
                      <a:pt x="21302" y="285474"/>
                      <a:pt x="0" y="264172"/>
                      <a:pt x="0" y="237894"/>
                    </a:cubicBezTo>
                    <a:lnTo>
                      <a:pt x="0" y="47580"/>
                    </a:lnTo>
                    <a:close/>
                  </a:path>
                </a:pathLst>
              </a:custGeom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8226" tIns="48226" rIns="48226" bIns="48226" numCol="1" spcCol="1270" anchor="ctr" anchorCtr="0">
                <a:noAutofit/>
              </a:bodyPr>
              <a:lstStyle/>
              <a:p>
                <a:pPr lvl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000" b="1" kern="12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EDUCAÇÃO</a:t>
                </a:r>
                <a:endParaRPr lang="pt-BR" sz="1000" b="1" kern="12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  <p:sp>
            <p:nvSpPr>
              <p:cNvPr id="25" name="Forma livre 24"/>
              <p:cNvSpPr/>
              <p:nvPr/>
            </p:nvSpPr>
            <p:spPr>
              <a:xfrm>
                <a:off x="2763263" y="1559599"/>
                <a:ext cx="4054509" cy="405450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2393771" y="33407"/>
                    </a:moveTo>
                    <a:arcTo wR="2027254" hR="2027254" stAng="16824964" swAng="897789"/>
                  </a:path>
                </a:pathLst>
              </a:custGeom>
              <a:noFill/>
              <a:scene3d>
                <a:camera prst="orthographicFront"/>
                <a:lightRig rig="threePt" dir="t">
                  <a:rot lat="0" lon="0" rev="7500000"/>
                </a:lightRig>
              </a:scene3d>
              <a:sp3d z="-40000" prstMaterial="matte"/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6" name="Forma livre 25"/>
              <p:cNvSpPr/>
              <p:nvPr/>
            </p:nvSpPr>
            <p:spPr>
              <a:xfrm>
                <a:off x="5462746" y="1757562"/>
                <a:ext cx="870465" cy="285474"/>
              </a:xfrm>
              <a:custGeom>
                <a:avLst/>
                <a:gdLst>
                  <a:gd name="connsiteX0" fmla="*/ 0 w 870465"/>
                  <a:gd name="connsiteY0" fmla="*/ 47580 h 285474"/>
                  <a:gd name="connsiteX1" fmla="*/ 47580 w 870465"/>
                  <a:gd name="connsiteY1" fmla="*/ 0 h 285474"/>
                  <a:gd name="connsiteX2" fmla="*/ 822885 w 870465"/>
                  <a:gd name="connsiteY2" fmla="*/ 0 h 285474"/>
                  <a:gd name="connsiteX3" fmla="*/ 870465 w 870465"/>
                  <a:gd name="connsiteY3" fmla="*/ 47580 h 285474"/>
                  <a:gd name="connsiteX4" fmla="*/ 870465 w 870465"/>
                  <a:gd name="connsiteY4" fmla="*/ 237894 h 285474"/>
                  <a:gd name="connsiteX5" fmla="*/ 822885 w 870465"/>
                  <a:gd name="connsiteY5" fmla="*/ 285474 h 285474"/>
                  <a:gd name="connsiteX6" fmla="*/ 47580 w 870465"/>
                  <a:gd name="connsiteY6" fmla="*/ 285474 h 285474"/>
                  <a:gd name="connsiteX7" fmla="*/ 0 w 870465"/>
                  <a:gd name="connsiteY7" fmla="*/ 237894 h 285474"/>
                  <a:gd name="connsiteX8" fmla="*/ 0 w 870465"/>
                  <a:gd name="connsiteY8" fmla="*/ 47580 h 285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0465" h="285474">
                    <a:moveTo>
                      <a:pt x="0" y="47580"/>
                    </a:moveTo>
                    <a:cubicBezTo>
                      <a:pt x="0" y="21302"/>
                      <a:pt x="21302" y="0"/>
                      <a:pt x="47580" y="0"/>
                    </a:cubicBezTo>
                    <a:lnTo>
                      <a:pt x="822885" y="0"/>
                    </a:lnTo>
                    <a:cubicBezTo>
                      <a:pt x="849163" y="0"/>
                      <a:pt x="870465" y="21302"/>
                      <a:pt x="870465" y="47580"/>
                    </a:cubicBezTo>
                    <a:lnTo>
                      <a:pt x="870465" y="237894"/>
                    </a:lnTo>
                    <a:cubicBezTo>
                      <a:pt x="870465" y="264172"/>
                      <a:pt x="849163" y="285474"/>
                      <a:pt x="822885" y="285474"/>
                    </a:cubicBezTo>
                    <a:lnTo>
                      <a:pt x="47580" y="285474"/>
                    </a:lnTo>
                    <a:cubicBezTo>
                      <a:pt x="21302" y="285474"/>
                      <a:pt x="0" y="264172"/>
                      <a:pt x="0" y="237894"/>
                    </a:cubicBezTo>
                    <a:lnTo>
                      <a:pt x="0" y="47580"/>
                    </a:lnTo>
                    <a:close/>
                  </a:path>
                </a:pathLst>
              </a:custGeom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8226" tIns="48226" rIns="48226" bIns="48226" numCol="1" spcCol="1270" anchor="ctr" anchorCtr="0">
                <a:noAutofit/>
              </a:bodyPr>
              <a:lstStyle/>
              <a:p>
                <a:pPr lvl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000" b="1" kern="12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CULTURA</a:t>
                </a:r>
                <a:endParaRPr lang="pt-BR" sz="1000" b="1" kern="12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  <p:sp>
            <p:nvSpPr>
              <p:cNvPr id="27" name="Forma livre 26"/>
              <p:cNvSpPr/>
              <p:nvPr/>
            </p:nvSpPr>
            <p:spPr>
              <a:xfrm>
                <a:off x="2702305" y="1529846"/>
                <a:ext cx="4054509" cy="405450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3379935" y="517282"/>
                    </a:moveTo>
                    <a:arcTo wR="2027254" hR="2027254" stAng="18711300" swAng="1024966"/>
                  </a:path>
                </a:pathLst>
              </a:custGeom>
              <a:noFill/>
              <a:scene3d>
                <a:camera prst="orthographicFront"/>
                <a:lightRig rig="threePt" dir="t">
                  <a:rot lat="0" lon="0" rev="7500000"/>
                </a:lightRig>
              </a:scene3d>
              <a:sp3d z="-40000" prstMaterial="matte"/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Forma livre 27"/>
              <p:cNvSpPr/>
              <p:nvPr/>
            </p:nvSpPr>
            <p:spPr>
              <a:xfrm>
                <a:off x="6112452" y="2516368"/>
                <a:ext cx="870465" cy="285474"/>
              </a:xfrm>
              <a:custGeom>
                <a:avLst/>
                <a:gdLst>
                  <a:gd name="connsiteX0" fmla="*/ 0 w 870465"/>
                  <a:gd name="connsiteY0" fmla="*/ 47580 h 285474"/>
                  <a:gd name="connsiteX1" fmla="*/ 47580 w 870465"/>
                  <a:gd name="connsiteY1" fmla="*/ 0 h 285474"/>
                  <a:gd name="connsiteX2" fmla="*/ 822885 w 870465"/>
                  <a:gd name="connsiteY2" fmla="*/ 0 h 285474"/>
                  <a:gd name="connsiteX3" fmla="*/ 870465 w 870465"/>
                  <a:gd name="connsiteY3" fmla="*/ 47580 h 285474"/>
                  <a:gd name="connsiteX4" fmla="*/ 870465 w 870465"/>
                  <a:gd name="connsiteY4" fmla="*/ 237894 h 285474"/>
                  <a:gd name="connsiteX5" fmla="*/ 822885 w 870465"/>
                  <a:gd name="connsiteY5" fmla="*/ 285474 h 285474"/>
                  <a:gd name="connsiteX6" fmla="*/ 47580 w 870465"/>
                  <a:gd name="connsiteY6" fmla="*/ 285474 h 285474"/>
                  <a:gd name="connsiteX7" fmla="*/ 0 w 870465"/>
                  <a:gd name="connsiteY7" fmla="*/ 237894 h 285474"/>
                  <a:gd name="connsiteX8" fmla="*/ 0 w 870465"/>
                  <a:gd name="connsiteY8" fmla="*/ 47580 h 285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0465" h="285474">
                    <a:moveTo>
                      <a:pt x="0" y="47580"/>
                    </a:moveTo>
                    <a:cubicBezTo>
                      <a:pt x="0" y="21302"/>
                      <a:pt x="21302" y="0"/>
                      <a:pt x="47580" y="0"/>
                    </a:cubicBezTo>
                    <a:lnTo>
                      <a:pt x="822885" y="0"/>
                    </a:lnTo>
                    <a:cubicBezTo>
                      <a:pt x="849163" y="0"/>
                      <a:pt x="870465" y="21302"/>
                      <a:pt x="870465" y="47580"/>
                    </a:cubicBezTo>
                    <a:lnTo>
                      <a:pt x="870465" y="237894"/>
                    </a:lnTo>
                    <a:cubicBezTo>
                      <a:pt x="870465" y="264172"/>
                      <a:pt x="849163" y="285474"/>
                      <a:pt x="822885" y="285474"/>
                    </a:cubicBezTo>
                    <a:lnTo>
                      <a:pt x="47580" y="285474"/>
                    </a:lnTo>
                    <a:cubicBezTo>
                      <a:pt x="21302" y="285474"/>
                      <a:pt x="0" y="264172"/>
                      <a:pt x="0" y="237894"/>
                    </a:cubicBezTo>
                    <a:lnTo>
                      <a:pt x="0" y="47580"/>
                    </a:lnTo>
                    <a:close/>
                  </a:path>
                </a:pathLst>
              </a:custGeom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8226" tIns="48226" rIns="48226" bIns="48226" numCol="1" spcCol="1270" anchor="ctr" anchorCtr="0">
                <a:noAutofit/>
              </a:bodyPr>
              <a:lstStyle/>
              <a:p>
                <a:pPr lvl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000" b="1" kern="12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SAÚDE</a:t>
                </a:r>
                <a:endParaRPr lang="pt-BR" sz="1000" b="1" kern="12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  <p:sp>
            <p:nvSpPr>
              <p:cNvPr id="29" name="Forma livre 28"/>
              <p:cNvSpPr/>
              <p:nvPr/>
            </p:nvSpPr>
            <p:spPr>
              <a:xfrm>
                <a:off x="2649364" y="1377491"/>
                <a:ext cx="4054509" cy="405450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3964491" y="1429864"/>
                    </a:moveTo>
                    <a:arcTo wR="2027254" hR="2027254" stAng="20571702" swAng="962516"/>
                  </a:path>
                </a:pathLst>
              </a:custGeom>
              <a:noFill/>
              <a:scene3d>
                <a:camera prst="orthographicFront"/>
                <a:lightRig rig="threePt" dir="t">
                  <a:rot lat="0" lon="0" rev="7500000"/>
                </a:lightRig>
              </a:scene3d>
              <a:sp3d z="-40000" prstMaterial="matte"/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0" name="Forma livre 29"/>
              <p:cNvSpPr/>
              <p:nvPr/>
            </p:nvSpPr>
            <p:spPr>
              <a:xfrm>
                <a:off x="6230807" y="3371727"/>
                <a:ext cx="964080" cy="285655"/>
              </a:xfrm>
              <a:custGeom>
                <a:avLst/>
                <a:gdLst>
                  <a:gd name="connsiteX0" fmla="*/ 0 w 964080"/>
                  <a:gd name="connsiteY0" fmla="*/ 47610 h 285655"/>
                  <a:gd name="connsiteX1" fmla="*/ 47610 w 964080"/>
                  <a:gd name="connsiteY1" fmla="*/ 0 h 285655"/>
                  <a:gd name="connsiteX2" fmla="*/ 916470 w 964080"/>
                  <a:gd name="connsiteY2" fmla="*/ 0 h 285655"/>
                  <a:gd name="connsiteX3" fmla="*/ 964080 w 964080"/>
                  <a:gd name="connsiteY3" fmla="*/ 47610 h 285655"/>
                  <a:gd name="connsiteX4" fmla="*/ 964080 w 964080"/>
                  <a:gd name="connsiteY4" fmla="*/ 238045 h 285655"/>
                  <a:gd name="connsiteX5" fmla="*/ 916470 w 964080"/>
                  <a:gd name="connsiteY5" fmla="*/ 285655 h 285655"/>
                  <a:gd name="connsiteX6" fmla="*/ 47610 w 964080"/>
                  <a:gd name="connsiteY6" fmla="*/ 285655 h 285655"/>
                  <a:gd name="connsiteX7" fmla="*/ 0 w 964080"/>
                  <a:gd name="connsiteY7" fmla="*/ 238045 h 285655"/>
                  <a:gd name="connsiteX8" fmla="*/ 0 w 964080"/>
                  <a:gd name="connsiteY8" fmla="*/ 47610 h 285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080" h="285655">
                    <a:moveTo>
                      <a:pt x="0" y="47610"/>
                    </a:moveTo>
                    <a:cubicBezTo>
                      <a:pt x="0" y="21316"/>
                      <a:pt x="21316" y="0"/>
                      <a:pt x="47610" y="0"/>
                    </a:cubicBezTo>
                    <a:lnTo>
                      <a:pt x="916470" y="0"/>
                    </a:lnTo>
                    <a:cubicBezTo>
                      <a:pt x="942764" y="0"/>
                      <a:pt x="964080" y="21316"/>
                      <a:pt x="964080" y="47610"/>
                    </a:cubicBezTo>
                    <a:lnTo>
                      <a:pt x="964080" y="238045"/>
                    </a:lnTo>
                    <a:cubicBezTo>
                      <a:pt x="964080" y="264339"/>
                      <a:pt x="942764" y="285655"/>
                      <a:pt x="916470" y="285655"/>
                    </a:cubicBezTo>
                    <a:lnTo>
                      <a:pt x="47610" y="285655"/>
                    </a:lnTo>
                    <a:cubicBezTo>
                      <a:pt x="21316" y="285655"/>
                      <a:pt x="0" y="264339"/>
                      <a:pt x="0" y="238045"/>
                    </a:cubicBezTo>
                    <a:lnTo>
                      <a:pt x="0" y="47610"/>
                    </a:lnTo>
                    <a:close/>
                  </a:path>
                </a:pathLst>
              </a:custGeom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8235" tIns="48235" rIns="48235" bIns="48235" numCol="1" spcCol="1270" anchor="ctr" anchorCtr="0">
                <a:noAutofit/>
              </a:bodyPr>
              <a:lstStyle/>
              <a:p>
                <a:pPr lvl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000" b="1" kern="12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CRECHES</a:t>
                </a:r>
                <a:endParaRPr lang="pt-BR" sz="1000" b="1" kern="12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  <p:sp>
            <p:nvSpPr>
              <p:cNvPr id="31" name="Forma livre 30"/>
              <p:cNvSpPr/>
              <p:nvPr/>
            </p:nvSpPr>
            <p:spPr>
              <a:xfrm>
                <a:off x="2662606" y="1484094"/>
                <a:ext cx="4054509" cy="405450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4048730" y="2180218"/>
                    </a:moveTo>
                    <a:arcTo wR="2027254" hR="2027254" stAng="259638" swAng="1160725"/>
                  </a:path>
                </a:pathLst>
              </a:custGeom>
              <a:noFill/>
              <a:scene3d>
                <a:camera prst="orthographicFront"/>
                <a:lightRig rig="threePt" dir="t">
                  <a:rot lat="0" lon="0" rev="7500000"/>
                </a:lightRig>
              </a:scene3d>
              <a:sp3d z="-40000" prstMaterial="matte"/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2" name="Forma livre 31"/>
              <p:cNvSpPr/>
              <p:nvPr/>
            </p:nvSpPr>
            <p:spPr>
              <a:xfrm>
                <a:off x="6007987" y="4331675"/>
                <a:ext cx="1091511" cy="306559"/>
              </a:xfrm>
              <a:custGeom>
                <a:avLst/>
                <a:gdLst>
                  <a:gd name="connsiteX0" fmla="*/ 0 w 928373"/>
                  <a:gd name="connsiteY0" fmla="*/ 51094 h 306559"/>
                  <a:gd name="connsiteX1" fmla="*/ 51094 w 928373"/>
                  <a:gd name="connsiteY1" fmla="*/ 0 h 306559"/>
                  <a:gd name="connsiteX2" fmla="*/ 877279 w 928373"/>
                  <a:gd name="connsiteY2" fmla="*/ 0 h 306559"/>
                  <a:gd name="connsiteX3" fmla="*/ 928373 w 928373"/>
                  <a:gd name="connsiteY3" fmla="*/ 51094 h 306559"/>
                  <a:gd name="connsiteX4" fmla="*/ 928373 w 928373"/>
                  <a:gd name="connsiteY4" fmla="*/ 255465 h 306559"/>
                  <a:gd name="connsiteX5" fmla="*/ 877279 w 928373"/>
                  <a:gd name="connsiteY5" fmla="*/ 306559 h 306559"/>
                  <a:gd name="connsiteX6" fmla="*/ 51094 w 928373"/>
                  <a:gd name="connsiteY6" fmla="*/ 306559 h 306559"/>
                  <a:gd name="connsiteX7" fmla="*/ 0 w 928373"/>
                  <a:gd name="connsiteY7" fmla="*/ 255465 h 306559"/>
                  <a:gd name="connsiteX8" fmla="*/ 0 w 928373"/>
                  <a:gd name="connsiteY8" fmla="*/ 51094 h 3065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28373" h="306559">
                    <a:moveTo>
                      <a:pt x="0" y="51094"/>
                    </a:moveTo>
                    <a:cubicBezTo>
                      <a:pt x="0" y="22876"/>
                      <a:pt x="22876" y="0"/>
                      <a:pt x="51094" y="0"/>
                    </a:cubicBezTo>
                    <a:lnTo>
                      <a:pt x="877279" y="0"/>
                    </a:lnTo>
                    <a:cubicBezTo>
                      <a:pt x="905497" y="0"/>
                      <a:pt x="928373" y="22876"/>
                      <a:pt x="928373" y="51094"/>
                    </a:cubicBezTo>
                    <a:lnTo>
                      <a:pt x="928373" y="255465"/>
                    </a:lnTo>
                    <a:cubicBezTo>
                      <a:pt x="928373" y="283683"/>
                      <a:pt x="905497" y="306559"/>
                      <a:pt x="877279" y="306559"/>
                    </a:cubicBezTo>
                    <a:lnTo>
                      <a:pt x="51094" y="306559"/>
                    </a:lnTo>
                    <a:cubicBezTo>
                      <a:pt x="22876" y="306559"/>
                      <a:pt x="0" y="283683"/>
                      <a:pt x="0" y="255465"/>
                    </a:cubicBezTo>
                    <a:lnTo>
                      <a:pt x="0" y="51094"/>
                    </a:lnTo>
                    <a:close/>
                  </a:path>
                </a:pathLst>
              </a:custGeom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9255" tIns="49255" rIns="49255" bIns="49255" numCol="1" spcCol="1270" anchor="ctr" anchorCtr="0">
                <a:noAutofit/>
              </a:bodyPr>
              <a:lstStyle/>
              <a:p>
                <a:pPr lvl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000" b="1" kern="12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TRANSPORTE</a:t>
                </a:r>
                <a:endParaRPr lang="pt-BR" sz="1000" b="1" kern="12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  <p:sp>
            <p:nvSpPr>
              <p:cNvPr id="33" name="Forma livre 32"/>
              <p:cNvSpPr/>
              <p:nvPr/>
            </p:nvSpPr>
            <p:spPr>
              <a:xfrm>
                <a:off x="2629456" y="1548993"/>
                <a:ext cx="4054509" cy="405450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3751358" y="3093663"/>
                    </a:moveTo>
                    <a:arcTo wR="2027254" hR="2027254" stAng="1904281" swAng="865884"/>
                  </a:path>
                </a:pathLst>
              </a:custGeom>
              <a:noFill/>
              <a:scene3d>
                <a:camera prst="orthographicFront"/>
                <a:lightRig rig="threePt" dir="t">
                  <a:rot lat="0" lon="0" rev="7500000"/>
                </a:lightRig>
              </a:scene3d>
              <a:sp3d z="-40000" prstMaterial="matte"/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4" name="Forma livre 33"/>
              <p:cNvSpPr/>
              <p:nvPr/>
            </p:nvSpPr>
            <p:spPr>
              <a:xfrm>
                <a:off x="5445976" y="5042283"/>
                <a:ext cx="870465" cy="285474"/>
              </a:xfrm>
              <a:custGeom>
                <a:avLst/>
                <a:gdLst>
                  <a:gd name="connsiteX0" fmla="*/ 0 w 870465"/>
                  <a:gd name="connsiteY0" fmla="*/ 47580 h 285474"/>
                  <a:gd name="connsiteX1" fmla="*/ 47580 w 870465"/>
                  <a:gd name="connsiteY1" fmla="*/ 0 h 285474"/>
                  <a:gd name="connsiteX2" fmla="*/ 822885 w 870465"/>
                  <a:gd name="connsiteY2" fmla="*/ 0 h 285474"/>
                  <a:gd name="connsiteX3" fmla="*/ 870465 w 870465"/>
                  <a:gd name="connsiteY3" fmla="*/ 47580 h 285474"/>
                  <a:gd name="connsiteX4" fmla="*/ 870465 w 870465"/>
                  <a:gd name="connsiteY4" fmla="*/ 237894 h 285474"/>
                  <a:gd name="connsiteX5" fmla="*/ 822885 w 870465"/>
                  <a:gd name="connsiteY5" fmla="*/ 285474 h 285474"/>
                  <a:gd name="connsiteX6" fmla="*/ 47580 w 870465"/>
                  <a:gd name="connsiteY6" fmla="*/ 285474 h 285474"/>
                  <a:gd name="connsiteX7" fmla="*/ 0 w 870465"/>
                  <a:gd name="connsiteY7" fmla="*/ 237894 h 285474"/>
                  <a:gd name="connsiteX8" fmla="*/ 0 w 870465"/>
                  <a:gd name="connsiteY8" fmla="*/ 47580 h 285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0465" h="285474">
                    <a:moveTo>
                      <a:pt x="0" y="47580"/>
                    </a:moveTo>
                    <a:cubicBezTo>
                      <a:pt x="0" y="21302"/>
                      <a:pt x="21302" y="0"/>
                      <a:pt x="47580" y="0"/>
                    </a:cubicBezTo>
                    <a:lnTo>
                      <a:pt x="822885" y="0"/>
                    </a:lnTo>
                    <a:cubicBezTo>
                      <a:pt x="849163" y="0"/>
                      <a:pt x="870465" y="21302"/>
                      <a:pt x="870465" y="47580"/>
                    </a:cubicBezTo>
                    <a:lnTo>
                      <a:pt x="870465" y="237894"/>
                    </a:lnTo>
                    <a:cubicBezTo>
                      <a:pt x="870465" y="264172"/>
                      <a:pt x="849163" y="285474"/>
                      <a:pt x="822885" y="285474"/>
                    </a:cubicBezTo>
                    <a:lnTo>
                      <a:pt x="47580" y="285474"/>
                    </a:lnTo>
                    <a:cubicBezTo>
                      <a:pt x="21302" y="285474"/>
                      <a:pt x="0" y="264172"/>
                      <a:pt x="0" y="237894"/>
                    </a:cubicBezTo>
                    <a:lnTo>
                      <a:pt x="0" y="47580"/>
                    </a:lnTo>
                    <a:close/>
                  </a:path>
                </a:pathLst>
              </a:custGeom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8226" tIns="48226" rIns="48226" bIns="48226" numCol="1" spcCol="1270" anchor="ctr" anchorCtr="0">
                <a:noAutofit/>
              </a:bodyPr>
              <a:lstStyle/>
              <a:p>
                <a:pPr lvl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000" b="1" kern="12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ESPORTE</a:t>
                </a:r>
                <a:endParaRPr lang="pt-BR" sz="1000" b="1" kern="12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  <p:sp>
            <p:nvSpPr>
              <p:cNvPr id="35" name="Forma livre 34"/>
              <p:cNvSpPr/>
              <p:nvPr/>
            </p:nvSpPr>
            <p:spPr>
              <a:xfrm>
                <a:off x="2542085" y="1586740"/>
                <a:ext cx="4054509" cy="405450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3105961" y="3743690"/>
                    </a:moveTo>
                    <a:arcTo wR="2027254" hR="2027254" stAng="3471143" swAng="835453"/>
                  </a:path>
                </a:pathLst>
              </a:custGeom>
              <a:noFill/>
              <a:scene3d>
                <a:camera prst="orthographicFront"/>
                <a:lightRig rig="threePt" dir="t">
                  <a:rot lat="0" lon="0" rev="7500000"/>
                </a:lightRig>
              </a:scene3d>
              <a:sp3d z="-40000" prstMaterial="matte"/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6" name="Forma livre 35"/>
              <p:cNvSpPr/>
              <p:nvPr/>
            </p:nvSpPr>
            <p:spPr>
              <a:xfrm>
                <a:off x="4132860" y="5420857"/>
                <a:ext cx="1133405" cy="356840"/>
              </a:xfrm>
              <a:custGeom>
                <a:avLst/>
                <a:gdLst>
                  <a:gd name="connsiteX0" fmla="*/ 0 w 964080"/>
                  <a:gd name="connsiteY0" fmla="*/ 59475 h 356840"/>
                  <a:gd name="connsiteX1" fmla="*/ 59475 w 964080"/>
                  <a:gd name="connsiteY1" fmla="*/ 0 h 356840"/>
                  <a:gd name="connsiteX2" fmla="*/ 904605 w 964080"/>
                  <a:gd name="connsiteY2" fmla="*/ 0 h 356840"/>
                  <a:gd name="connsiteX3" fmla="*/ 964080 w 964080"/>
                  <a:gd name="connsiteY3" fmla="*/ 59475 h 356840"/>
                  <a:gd name="connsiteX4" fmla="*/ 964080 w 964080"/>
                  <a:gd name="connsiteY4" fmla="*/ 297365 h 356840"/>
                  <a:gd name="connsiteX5" fmla="*/ 904605 w 964080"/>
                  <a:gd name="connsiteY5" fmla="*/ 356840 h 356840"/>
                  <a:gd name="connsiteX6" fmla="*/ 59475 w 964080"/>
                  <a:gd name="connsiteY6" fmla="*/ 356840 h 356840"/>
                  <a:gd name="connsiteX7" fmla="*/ 0 w 964080"/>
                  <a:gd name="connsiteY7" fmla="*/ 297365 h 356840"/>
                  <a:gd name="connsiteX8" fmla="*/ 0 w 964080"/>
                  <a:gd name="connsiteY8" fmla="*/ 59475 h 356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080" h="356840">
                    <a:moveTo>
                      <a:pt x="0" y="59475"/>
                    </a:moveTo>
                    <a:cubicBezTo>
                      <a:pt x="0" y="26628"/>
                      <a:pt x="26628" y="0"/>
                      <a:pt x="59475" y="0"/>
                    </a:cubicBezTo>
                    <a:lnTo>
                      <a:pt x="904605" y="0"/>
                    </a:lnTo>
                    <a:cubicBezTo>
                      <a:pt x="937452" y="0"/>
                      <a:pt x="964080" y="26628"/>
                      <a:pt x="964080" y="59475"/>
                    </a:cubicBezTo>
                    <a:lnTo>
                      <a:pt x="964080" y="297365"/>
                    </a:lnTo>
                    <a:cubicBezTo>
                      <a:pt x="964080" y="330212"/>
                      <a:pt x="937452" y="356840"/>
                      <a:pt x="904605" y="356840"/>
                    </a:cubicBezTo>
                    <a:lnTo>
                      <a:pt x="59475" y="356840"/>
                    </a:lnTo>
                    <a:cubicBezTo>
                      <a:pt x="26628" y="356840"/>
                      <a:pt x="0" y="330212"/>
                      <a:pt x="0" y="297365"/>
                    </a:cubicBezTo>
                    <a:lnTo>
                      <a:pt x="0" y="59475"/>
                    </a:lnTo>
                    <a:close/>
                  </a:path>
                </a:pathLst>
              </a:custGeom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1709" tIns="51709" rIns="51709" bIns="51709" numCol="1" spcCol="1270" anchor="ctr" anchorCtr="0">
                <a:noAutofit/>
              </a:bodyPr>
              <a:lstStyle/>
              <a:p>
                <a:pPr lvl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000" b="1" kern="12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SANEAMENTO</a:t>
                </a:r>
              </a:p>
              <a:p>
                <a:pPr lvl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000" b="1" kern="12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 BÁSICO</a:t>
                </a:r>
                <a:endParaRPr lang="pt-BR" sz="1000" b="1" kern="12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  <p:sp>
            <p:nvSpPr>
              <p:cNvPr id="37" name="Forma livre 36"/>
              <p:cNvSpPr/>
              <p:nvPr/>
            </p:nvSpPr>
            <p:spPr>
              <a:xfrm>
                <a:off x="2767774" y="1565668"/>
                <a:ext cx="4054509" cy="405450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1461872" y="3974073"/>
                    </a:moveTo>
                    <a:arcTo wR="2027254" hR="2027254" stAng="6371640" swAng="835458"/>
                  </a:path>
                </a:pathLst>
              </a:custGeom>
              <a:noFill/>
              <a:scene3d>
                <a:camera prst="orthographicFront"/>
                <a:lightRig rig="threePt" dir="t">
                  <a:rot lat="0" lon="0" rev="7500000"/>
                </a:lightRig>
              </a:scene3d>
              <a:sp3d z="-40000" prstMaterial="matte"/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8" name="Forma livre 37"/>
              <p:cNvSpPr/>
              <p:nvPr/>
            </p:nvSpPr>
            <p:spPr>
              <a:xfrm>
                <a:off x="3108740" y="5058484"/>
                <a:ext cx="980660" cy="285474"/>
              </a:xfrm>
              <a:custGeom>
                <a:avLst/>
                <a:gdLst>
                  <a:gd name="connsiteX0" fmla="*/ 0 w 870465"/>
                  <a:gd name="connsiteY0" fmla="*/ 47580 h 285474"/>
                  <a:gd name="connsiteX1" fmla="*/ 47580 w 870465"/>
                  <a:gd name="connsiteY1" fmla="*/ 0 h 285474"/>
                  <a:gd name="connsiteX2" fmla="*/ 822885 w 870465"/>
                  <a:gd name="connsiteY2" fmla="*/ 0 h 285474"/>
                  <a:gd name="connsiteX3" fmla="*/ 870465 w 870465"/>
                  <a:gd name="connsiteY3" fmla="*/ 47580 h 285474"/>
                  <a:gd name="connsiteX4" fmla="*/ 870465 w 870465"/>
                  <a:gd name="connsiteY4" fmla="*/ 237894 h 285474"/>
                  <a:gd name="connsiteX5" fmla="*/ 822885 w 870465"/>
                  <a:gd name="connsiteY5" fmla="*/ 285474 h 285474"/>
                  <a:gd name="connsiteX6" fmla="*/ 47580 w 870465"/>
                  <a:gd name="connsiteY6" fmla="*/ 285474 h 285474"/>
                  <a:gd name="connsiteX7" fmla="*/ 0 w 870465"/>
                  <a:gd name="connsiteY7" fmla="*/ 237894 h 285474"/>
                  <a:gd name="connsiteX8" fmla="*/ 0 w 870465"/>
                  <a:gd name="connsiteY8" fmla="*/ 47580 h 285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0465" h="285474">
                    <a:moveTo>
                      <a:pt x="0" y="47580"/>
                    </a:moveTo>
                    <a:cubicBezTo>
                      <a:pt x="0" y="21302"/>
                      <a:pt x="21302" y="0"/>
                      <a:pt x="47580" y="0"/>
                    </a:cubicBezTo>
                    <a:lnTo>
                      <a:pt x="822885" y="0"/>
                    </a:lnTo>
                    <a:cubicBezTo>
                      <a:pt x="849163" y="0"/>
                      <a:pt x="870465" y="21302"/>
                      <a:pt x="870465" y="47580"/>
                    </a:cubicBezTo>
                    <a:lnTo>
                      <a:pt x="870465" y="237894"/>
                    </a:lnTo>
                    <a:cubicBezTo>
                      <a:pt x="870465" y="264172"/>
                      <a:pt x="849163" y="285474"/>
                      <a:pt x="822885" y="285474"/>
                    </a:cubicBezTo>
                    <a:lnTo>
                      <a:pt x="47580" y="285474"/>
                    </a:lnTo>
                    <a:cubicBezTo>
                      <a:pt x="21302" y="285474"/>
                      <a:pt x="0" y="264172"/>
                      <a:pt x="0" y="237894"/>
                    </a:cubicBezTo>
                    <a:lnTo>
                      <a:pt x="0" y="47580"/>
                    </a:lnTo>
                    <a:close/>
                  </a:path>
                </a:pathLst>
              </a:custGeom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8226" tIns="48226" rIns="48226" bIns="48226" numCol="1" spcCol="1270" anchor="ctr" anchorCtr="0">
                <a:noAutofit/>
              </a:bodyPr>
              <a:lstStyle/>
              <a:p>
                <a:pPr lvl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000" b="1" kern="12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SEGURANÇA</a:t>
                </a:r>
                <a:endParaRPr lang="pt-BR" sz="1000" b="1" kern="12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  <p:sp>
            <p:nvSpPr>
              <p:cNvPr id="39" name="Forma livre 38"/>
              <p:cNvSpPr/>
              <p:nvPr/>
            </p:nvSpPr>
            <p:spPr>
              <a:xfrm>
                <a:off x="2782206" y="1606171"/>
                <a:ext cx="4054509" cy="405450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581603" y="3448470"/>
                    </a:moveTo>
                    <a:arcTo wR="2027254" hR="2027254" stAng="8129301" swAng="899342"/>
                  </a:path>
                </a:pathLst>
              </a:custGeom>
              <a:noFill/>
              <a:scene3d>
                <a:camera prst="orthographicFront"/>
                <a:lightRig rig="threePt" dir="t">
                  <a:rot lat="0" lon="0" rev="7500000"/>
                </a:lightRig>
              </a:scene3d>
              <a:sp3d z="-40000" prstMaterial="matte"/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0" name="Forma livre 39"/>
              <p:cNvSpPr/>
              <p:nvPr/>
            </p:nvSpPr>
            <p:spPr>
              <a:xfrm>
                <a:off x="2525601" y="4342217"/>
                <a:ext cx="870465" cy="285474"/>
              </a:xfrm>
              <a:custGeom>
                <a:avLst/>
                <a:gdLst>
                  <a:gd name="connsiteX0" fmla="*/ 0 w 870465"/>
                  <a:gd name="connsiteY0" fmla="*/ 47580 h 285474"/>
                  <a:gd name="connsiteX1" fmla="*/ 47580 w 870465"/>
                  <a:gd name="connsiteY1" fmla="*/ 0 h 285474"/>
                  <a:gd name="connsiteX2" fmla="*/ 822885 w 870465"/>
                  <a:gd name="connsiteY2" fmla="*/ 0 h 285474"/>
                  <a:gd name="connsiteX3" fmla="*/ 870465 w 870465"/>
                  <a:gd name="connsiteY3" fmla="*/ 47580 h 285474"/>
                  <a:gd name="connsiteX4" fmla="*/ 870465 w 870465"/>
                  <a:gd name="connsiteY4" fmla="*/ 237894 h 285474"/>
                  <a:gd name="connsiteX5" fmla="*/ 822885 w 870465"/>
                  <a:gd name="connsiteY5" fmla="*/ 285474 h 285474"/>
                  <a:gd name="connsiteX6" fmla="*/ 47580 w 870465"/>
                  <a:gd name="connsiteY6" fmla="*/ 285474 h 285474"/>
                  <a:gd name="connsiteX7" fmla="*/ 0 w 870465"/>
                  <a:gd name="connsiteY7" fmla="*/ 237894 h 285474"/>
                  <a:gd name="connsiteX8" fmla="*/ 0 w 870465"/>
                  <a:gd name="connsiteY8" fmla="*/ 47580 h 285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0465" h="285474">
                    <a:moveTo>
                      <a:pt x="0" y="47580"/>
                    </a:moveTo>
                    <a:cubicBezTo>
                      <a:pt x="0" y="21302"/>
                      <a:pt x="21302" y="0"/>
                      <a:pt x="47580" y="0"/>
                    </a:cubicBezTo>
                    <a:lnTo>
                      <a:pt x="822885" y="0"/>
                    </a:lnTo>
                    <a:cubicBezTo>
                      <a:pt x="849163" y="0"/>
                      <a:pt x="870465" y="21302"/>
                      <a:pt x="870465" y="47580"/>
                    </a:cubicBezTo>
                    <a:lnTo>
                      <a:pt x="870465" y="237894"/>
                    </a:lnTo>
                    <a:cubicBezTo>
                      <a:pt x="870465" y="264172"/>
                      <a:pt x="849163" y="285474"/>
                      <a:pt x="822885" y="285474"/>
                    </a:cubicBezTo>
                    <a:lnTo>
                      <a:pt x="47580" y="285474"/>
                    </a:lnTo>
                    <a:cubicBezTo>
                      <a:pt x="21302" y="285474"/>
                      <a:pt x="0" y="264172"/>
                      <a:pt x="0" y="237894"/>
                    </a:cubicBezTo>
                    <a:lnTo>
                      <a:pt x="0" y="47580"/>
                    </a:lnTo>
                    <a:close/>
                  </a:path>
                </a:pathLst>
              </a:custGeom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8226" tIns="48226" rIns="48226" bIns="48226" numCol="1" spcCol="1270" anchor="ctr" anchorCtr="0">
                <a:noAutofit/>
              </a:bodyPr>
              <a:lstStyle/>
              <a:p>
                <a:pPr lvl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000" b="1" kern="12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IDOSOS</a:t>
                </a:r>
                <a:endParaRPr lang="pt-BR" sz="1000" b="1" kern="12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  <p:sp>
            <p:nvSpPr>
              <p:cNvPr id="41" name="Forma livre 40"/>
              <p:cNvSpPr/>
              <p:nvPr/>
            </p:nvSpPr>
            <p:spPr>
              <a:xfrm>
                <a:off x="2655884" y="1362249"/>
                <a:ext cx="4054509" cy="405450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234277" y="2973296"/>
                    </a:moveTo>
                    <a:arcTo wR="2027254" hR="2027254" stAng="9130931" swAng="1262233"/>
                  </a:path>
                </a:pathLst>
              </a:custGeom>
              <a:noFill/>
              <a:scene3d>
                <a:camera prst="orthographicFront"/>
                <a:lightRig rig="threePt" dir="t">
                  <a:rot lat="0" lon="0" rev="7500000"/>
                </a:lightRig>
              </a:scene3d>
              <a:sp3d z="-40000" prstMaterial="matte"/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2" name="Forma livre 41"/>
              <p:cNvSpPr/>
              <p:nvPr/>
            </p:nvSpPr>
            <p:spPr>
              <a:xfrm>
                <a:off x="2235494" y="3335703"/>
                <a:ext cx="870465" cy="285655"/>
              </a:xfrm>
              <a:custGeom>
                <a:avLst/>
                <a:gdLst>
                  <a:gd name="connsiteX0" fmla="*/ 0 w 870465"/>
                  <a:gd name="connsiteY0" fmla="*/ 47610 h 285655"/>
                  <a:gd name="connsiteX1" fmla="*/ 47610 w 870465"/>
                  <a:gd name="connsiteY1" fmla="*/ 0 h 285655"/>
                  <a:gd name="connsiteX2" fmla="*/ 822855 w 870465"/>
                  <a:gd name="connsiteY2" fmla="*/ 0 h 285655"/>
                  <a:gd name="connsiteX3" fmla="*/ 870465 w 870465"/>
                  <a:gd name="connsiteY3" fmla="*/ 47610 h 285655"/>
                  <a:gd name="connsiteX4" fmla="*/ 870465 w 870465"/>
                  <a:gd name="connsiteY4" fmla="*/ 238045 h 285655"/>
                  <a:gd name="connsiteX5" fmla="*/ 822855 w 870465"/>
                  <a:gd name="connsiteY5" fmla="*/ 285655 h 285655"/>
                  <a:gd name="connsiteX6" fmla="*/ 47610 w 870465"/>
                  <a:gd name="connsiteY6" fmla="*/ 285655 h 285655"/>
                  <a:gd name="connsiteX7" fmla="*/ 0 w 870465"/>
                  <a:gd name="connsiteY7" fmla="*/ 238045 h 285655"/>
                  <a:gd name="connsiteX8" fmla="*/ 0 w 870465"/>
                  <a:gd name="connsiteY8" fmla="*/ 47610 h 285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0465" h="285655">
                    <a:moveTo>
                      <a:pt x="0" y="47610"/>
                    </a:moveTo>
                    <a:cubicBezTo>
                      <a:pt x="0" y="21316"/>
                      <a:pt x="21316" y="0"/>
                      <a:pt x="47610" y="0"/>
                    </a:cubicBezTo>
                    <a:lnTo>
                      <a:pt x="822855" y="0"/>
                    </a:lnTo>
                    <a:cubicBezTo>
                      <a:pt x="849149" y="0"/>
                      <a:pt x="870465" y="21316"/>
                      <a:pt x="870465" y="47610"/>
                    </a:cubicBezTo>
                    <a:lnTo>
                      <a:pt x="870465" y="238045"/>
                    </a:lnTo>
                    <a:cubicBezTo>
                      <a:pt x="870465" y="264339"/>
                      <a:pt x="849149" y="285655"/>
                      <a:pt x="822855" y="285655"/>
                    </a:cubicBezTo>
                    <a:lnTo>
                      <a:pt x="47610" y="285655"/>
                    </a:lnTo>
                    <a:cubicBezTo>
                      <a:pt x="21316" y="285655"/>
                      <a:pt x="0" y="264339"/>
                      <a:pt x="0" y="238045"/>
                    </a:cubicBezTo>
                    <a:lnTo>
                      <a:pt x="0" y="47610"/>
                    </a:lnTo>
                    <a:close/>
                  </a:path>
                </a:pathLst>
              </a:custGeom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8235" tIns="48235" rIns="48235" bIns="48235" numCol="1" spcCol="1270" anchor="ctr" anchorCtr="0">
                <a:noAutofit/>
              </a:bodyPr>
              <a:lstStyle/>
              <a:p>
                <a:pPr lvl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000" b="1" kern="12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P N E</a:t>
                </a:r>
                <a:endParaRPr lang="pt-BR" sz="1000" b="1" kern="12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  <p:sp>
            <p:nvSpPr>
              <p:cNvPr id="43" name="Forma livre 42"/>
              <p:cNvSpPr/>
              <p:nvPr/>
            </p:nvSpPr>
            <p:spPr>
              <a:xfrm>
                <a:off x="2682271" y="1310661"/>
                <a:ext cx="4054509" cy="405450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16" y="2019071"/>
                    </a:moveTo>
                    <a:arcTo wR="2027254" hR="2027254" stAng="10813876" swAng="995926"/>
                  </a:path>
                </a:pathLst>
              </a:custGeom>
              <a:noFill/>
              <a:scene3d>
                <a:camera prst="orthographicFront"/>
                <a:lightRig rig="threePt" dir="t">
                  <a:rot lat="0" lon="0" rev="7500000"/>
                </a:lightRig>
              </a:scene3d>
              <a:sp3d z="-40000" prstMaterial="matte"/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4" name="Forma livre 43"/>
              <p:cNvSpPr/>
              <p:nvPr/>
            </p:nvSpPr>
            <p:spPr>
              <a:xfrm>
                <a:off x="2408130" y="2438685"/>
                <a:ext cx="870465" cy="306559"/>
              </a:xfrm>
              <a:custGeom>
                <a:avLst/>
                <a:gdLst>
                  <a:gd name="connsiteX0" fmla="*/ 0 w 870465"/>
                  <a:gd name="connsiteY0" fmla="*/ 51094 h 306559"/>
                  <a:gd name="connsiteX1" fmla="*/ 51094 w 870465"/>
                  <a:gd name="connsiteY1" fmla="*/ 0 h 306559"/>
                  <a:gd name="connsiteX2" fmla="*/ 819371 w 870465"/>
                  <a:gd name="connsiteY2" fmla="*/ 0 h 306559"/>
                  <a:gd name="connsiteX3" fmla="*/ 870465 w 870465"/>
                  <a:gd name="connsiteY3" fmla="*/ 51094 h 306559"/>
                  <a:gd name="connsiteX4" fmla="*/ 870465 w 870465"/>
                  <a:gd name="connsiteY4" fmla="*/ 255465 h 306559"/>
                  <a:gd name="connsiteX5" fmla="*/ 819371 w 870465"/>
                  <a:gd name="connsiteY5" fmla="*/ 306559 h 306559"/>
                  <a:gd name="connsiteX6" fmla="*/ 51094 w 870465"/>
                  <a:gd name="connsiteY6" fmla="*/ 306559 h 306559"/>
                  <a:gd name="connsiteX7" fmla="*/ 0 w 870465"/>
                  <a:gd name="connsiteY7" fmla="*/ 255465 h 306559"/>
                  <a:gd name="connsiteX8" fmla="*/ 0 w 870465"/>
                  <a:gd name="connsiteY8" fmla="*/ 51094 h 3065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0465" h="306559">
                    <a:moveTo>
                      <a:pt x="0" y="51094"/>
                    </a:moveTo>
                    <a:cubicBezTo>
                      <a:pt x="0" y="22876"/>
                      <a:pt x="22876" y="0"/>
                      <a:pt x="51094" y="0"/>
                    </a:cubicBezTo>
                    <a:lnTo>
                      <a:pt x="819371" y="0"/>
                    </a:lnTo>
                    <a:cubicBezTo>
                      <a:pt x="847589" y="0"/>
                      <a:pt x="870465" y="22876"/>
                      <a:pt x="870465" y="51094"/>
                    </a:cubicBezTo>
                    <a:lnTo>
                      <a:pt x="870465" y="255465"/>
                    </a:lnTo>
                    <a:cubicBezTo>
                      <a:pt x="870465" y="283683"/>
                      <a:pt x="847589" y="306559"/>
                      <a:pt x="819371" y="306559"/>
                    </a:cubicBezTo>
                    <a:lnTo>
                      <a:pt x="51094" y="306559"/>
                    </a:lnTo>
                    <a:cubicBezTo>
                      <a:pt x="22876" y="306559"/>
                      <a:pt x="0" y="283683"/>
                      <a:pt x="0" y="255465"/>
                    </a:cubicBezTo>
                    <a:lnTo>
                      <a:pt x="0" y="51094"/>
                    </a:lnTo>
                    <a:close/>
                  </a:path>
                </a:pathLst>
              </a:custGeom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9255" tIns="49255" rIns="49255" bIns="49255" numCol="1" spcCol="1270" anchor="ctr" anchorCtr="0">
                <a:noAutofit/>
              </a:bodyPr>
              <a:lstStyle/>
              <a:p>
                <a:pPr lvl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000" b="1" kern="12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PLANO DE BAIRRO</a:t>
                </a:r>
                <a:endParaRPr lang="pt-BR" sz="1000" b="1" kern="12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  <p:sp>
            <p:nvSpPr>
              <p:cNvPr id="45" name="Forma livre 44"/>
              <p:cNvSpPr/>
              <p:nvPr/>
            </p:nvSpPr>
            <p:spPr>
              <a:xfrm>
                <a:off x="2504991" y="1655913"/>
                <a:ext cx="4054509" cy="405450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430433" y="778285"/>
                    </a:moveTo>
                    <a:arcTo wR="2027254" hR="2027254" stAng="13081866" swAng="948687"/>
                  </a:path>
                </a:pathLst>
              </a:custGeom>
              <a:noFill/>
              <a:scene3d>
                <a:camera prst="orthographicFront"/>
                <a:lightRig rig="threePt" dir="t">
                  <a:rot lat="0" lon="0" rev="7500000"/>
                </a:lightRig>
              </a:scene3d>
              <a:sp3d z="-40000" prstMaterial="matte"/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6" name="Forma livre 45"/>
              <p:cNvSpPr/>
              <p:nvPr/>
            </p:nvSpPr>
            <p:spPr>
              <a:xfrm>
                <a:off x="3083011" y="1757540"/>
                <a:ext cx="870465" cy="285474"/>
              </a:xfrm>
              <a:custGeom>
                <a:avLst/>
                <a:gdLst>
                  <a:gd name="connsiteX0" fmla="*/ 0 w 870465"/>
                  <a:gd name="connsiteY0" fmla="*/ 47580 h 285474"/>
                  <a:gd name="connsiteX1" fmla="*/ 47580 w 870465"/>
                  <a:gd name="connsiteY1" fmla="*/ 0 h 285474"/>
                  <a:gd name="connsiteX2" fmla="*/ 822885 w 870465"/>
                  <a:gd name="connsiteY2" fmla="*/ 0 h 285474"/>
                  <a:gd name="connsiteX3" fmla="*/ 870465 w 870465"/>
                  <a:gd name="connsiteY3" fmla="*/ 47580 h 285474"/>
                  <a:gd name="connsiteX4" fmla="*/ 870465 w 870465"/>
                  <a:gd name="connsiteY4" fmla="*/ 237894 h 285474"/>
                  <a:gd name="connsiteX5" fmla="*/ 822885 w 870465"/>
                  <a:gd name="connsiteY5" fmla="*/ 285474 h 285474"/>
                  <a:gd name="connsiteX6" fmla="*/ 47580 w 870465"/>
                  <a:gd name="connsiteY6" fmla="*/ 285474 h 285474"/>
                  <a:gd name="connsiteX7" fmla="*/ 0 w 870465"/>
                  <a:gd name="connsiteY7" fmla="*/ 237894 h 285474"/>
                  <a:gd name="connsiteX8" fmla="*/ 0 w 870465"/>
                  <a:gd name="connsiteY8" fmla="*/ 47580 h 2854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70465" h="285474">
                    <a:moveTo>
                      <a:pt x="0" y="47580"/>
                    </a:moveTo>
                    <a:cubicBezTo>
                      <a:pt x="0" y="21302"/>
                      <a:pt x="21302" y="0"/>
                      <a:pt x="47580" y="0"/>
                    </a:cubicBezTo>
                    <a:lnTo>
                      <a:pt x="822885" y="0"/>
                    </a:lnTo>
                    <a:cubicBezTo>
                      <a:pt x="849163" y="0"/>
                      <a:pt x="870465" y="21302"/>
                      <a:pt x="870465" y="47580"/>
                    </a:cubicBezTo>
                    <a:lnTo>
                      <a:pt x="870465" y="237894"/>
                    </a:lnTo>
                    <a:cubicBezTo>
                      <a:pt x="870465" y="264172"/>
                      <a:pt x="849163" y="285474"/>
                      <a:pt x="822885" y="285474"/>
                    </a:cubicBezTo>
                    <a:lnTo>
                      <a:pt x="47580" y="285474"/>
                    </a:lnTo>
                    <a:cubicBezTo>
                      <a:pt x="21302" y="285474"/>
                      <a:pt x="0" y="264172"/>
                      <a:pt x="0" y="237894"/>
                    </a:cubicBezTo>
                    <a:lnTo>
                      <a:pt x="0" y="47580"/>
                    </a:lnTo>
                    <a:close/>
                  </a:path>
                </a:pathLst>
              </a:custGeom>
              <a:scene3d>
                <a:camera prst="orthographicFront"/>
                <a:lightRig rig="threePt" dir="t">
                  <a:rot lat="0" lon="0" rev="7500000"/>
                </a:lightRig>
              </a:scene3d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48226" tIns="48226" rIns="48226" bIns="48226" numCol="1" spcCol="1270" anchor="ctr" anchorCtr="0">
                <a:noAutofit/>
              </a:bodyPr>
              <a:lstStyle/>
              <a:p>
                <a:pPr lvl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000" b="1" kern="1200" dirty="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t>MORADIA</a:t>
                </a:r>
                <a:endParaRPr lang="pt-BR" sz="1000" b="1" kern="12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  <p:sp>
            <p:nvSpPr>
              <p:cNvPr id="47" name="Forma livre 46"/>
              <p:cNvSpPr/>
              <p:nvPr/>
            </p:nvSpPr>
            <p:spPr>
              <a:xfrm>
                <a:off x="2582373" y="1565270"/>
                <a:ext cx="4054509" cy="4054509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1170574" y="189902"/>
                    </a:moveTo>
                    <a:arcTo wR="2027254" hR="2027254" stAng="14700141" swAng="931110"/>
                  </a:path>
                </a:pathLst>
              </a:custGeom>
              <a:noFill/>
              <a:scene3d>
                <a:camera prst="orthographicFront"/>
                <a:lightRig rig="threePt" dir="t">
                  <a:rot lat="0" lon="0" rev="7500000"/>
                </a:lightRig>
              </a:scene3d>
              <a:sp3d z="-40000" prstMaterial="matte"/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cxnSp>
          <p:nvCxnSpPr>
            <p:cNvPr id="19" name="Conector de seta reta 18"/>
            <p:cNvCxnSpPr/>
            <p:nvPr/>
          </p:nvCxnSpPr>
          <p:spPr>
            <a:xfrm>
              <a:off x="3554576" y="2101166"/>
              <a:ext cx="787397" cy="102166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Conector de seta reta 19"/>
            <p:cNvCxnSpPr/>
            <p:nvPr/>
          </p:nvCxnSpPr>
          <p:spPr>
            <a:xfrm flipH="1">
              <a:off x="5121979" y="2107481"/>
              <a:ext cx="794800" cy="996429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Conector de seta reta 20"/>
            <p:cNvCxnSpPr/>
            <p:nvPr/>
          </p:nvCxnSpPr>
          <p:spPr>
            <a:xfrm flipH="1">
              <a:off x="5586227" y="3548534"/>
              <a:ext cx="601481" cy="147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Conector de seta reta 21"/>
            <p:cNvCxnSpPr/>
            <p:nvPr/>
          </p:nvCxnSpPr>
          <p:spPr>
            <a:xfrm>
              <a:off x="3160526" y="3558754"/>
              <a:ext cx="601481" cy="147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8" name="Grupo 47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49" name="Imagem 48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50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79609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8467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ector reto 6"/>
          <p:cNvCxnSpPr/>
          <p:nvPr/>
        </p:nvCxnSpPr>
        <p:spPr>
          <a:xfrm>
            <a:off x="380991" y="1562063"/>
            <a:ext cx="0" cy="4320000"/>
          </a:xfrm>
          <a:prstGeom prst="line">
            <a:avLst/>
          </a:prstGeom>
          <a:ln w="38100">
            <a:solidFill>
              <a:srgbClr val="FFFF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39977034"/>
              </p:ext>
            </p:extLst>
          </p:nvPr>
        </p:nvGraphicFramePr>
        <p:xfrm>
          <a:off x="467777" y="4199475"/>
          <a:ext cx="8346016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6016"/>
              </a:tblGrid>
              <a:tr h="161544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900" b="1" u="sng" kern="1200" dirty="0" smtClean="0">
                          <a:solidFill>
                            <a:srgbClr val="FFFF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No Mandato Coletivo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É oriundo de rateio entre os membros do Conselho Político e/ou fruto de trabalho coletivo de arrecadação, festas, rifas, etc.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Campanha de baixo custo. </a:t>
                      </a:r>
                      <a:endParaRPr lang="pt-BR" sz="1900" b="1" kern="1200" dirty="0">
                        <a:solidFill>
                          <a:schemeClr val="lt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5883617"/>
              </p:ext>
            </p:extLst>
          </p:nvPr>
        </p:nvGraphicFramePr>
        <p:xfrm>
          <a:off x="491054" y="2261581"/>
          <a:ext cx="8305806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6"/>
              </a:tblGrid>
              <a:tr h="161544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900" b="1" u="sng" kern="1200" dirty="0" smtClean="0">
                          <a:solidFill>
                            <a:srgbClr val="FFFF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No Mandato Individual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É oriundo do próprio candidato e de quem decide                  apoiá-lo, o que, neste último caso, acaba por comprometer         a autonomia do eleito. 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Campanha de alto custo.</a:t>
                      </a:r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pt-BR" sz="1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1344073" y="1432099"/>
            <a:ext cx="6496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lnSpc>
                <a:spcPct val="150000"/>
              </a:lnSpc>
              <a:buFont typeface="+mj-lt"/>
              <a:buAutoNum type="arabicParenR" startAt="2"/>
            </a:pPr>
            <a:r>
              <a:rPr lang="pt-BR" sz="2400" b="1" i="1" spc="300" dirty="0">
                <a:solidFill>
                  <a:srgbClr val="FFFF00"/>
                </a:solidFill>
                <a:latin typeface="Bookman Old Style" panose="02050604050505020204" pitchFamily="18" charset="0"/>
              </a:rPr>
              <a:t>Financiamento da campanha; 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13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229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8467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2088995" y="-63532"/>
            <a:ext cx="5867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i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Exemplo da Cidade de Limeira - SP</a:t>
            </a:r>
            <a:endParaRPr lang="pt-BR" sz="2400" b="1" i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16381" y="681566"/>
            <a:ext cx="7636550" cy="2477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u="sng" dirty="0" smtClean="0">
                <a:solidFill>
                  <a:srgbClr val="000099"/>
                </a:solidFill>
                <a:latin typeface="Bookman Old Style" panose="02050604050505020204" pitchFamily="18" charset="0"/>
              </a:rPr>
              <a:t>Campanha do Mandato Individual</a:t>
            </a:r>
          </a:p>
          <a:p>
            <a:pPr algn="ctr">
              <a:lnSpc>
                <a:spcPct val="150000"/>
              </a:lnSpc>
            </a:pPr>
            <a:r>
              <a:rPr lang="pt-BR" b="1" dirty="0">
                <a:latin typeface="Bookman Old Style" panose="02050604050505020204" pitchFamily="18" charset="0"/>
              </a:rPr>
              <a:t>O custo total da campanha foi de </a:t>
            </a:r>
            <a:r>
              <a:rPr lang="pt-BR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R$ 43.258,52 </a:t>
            </a:r>
            <a:endParaRPr lang="pt-BR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pt-BR" b="1" dirty="0" smtClean="0">
                <a:latin typeface="Bookman Old Style" panose="02050604050505020204" pitchFamily="18" charset="0"/>
              </a:rPr>
              <a:t>Com o alcance de </a:t>
            </a:r>
            <a:r>
              <a:rPr lang="pt-BR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91.206</a:t>
            </a:r>
            <a:r>
              <a:rPr lang="pt-BR" b="1" dirty="0" smtClean="0">
                <a:latin typeface="Bookman Old Style" panose="02050604050505020204" pitchFamily="18" charset="0"/>
              </a:rPr>
              <a:t> Eleitores</a:t>
            </a:r>
          </a:p>
          <a:p>
            <a:pPr algn="ctr">
              <a:lnSpc>
                <a:spcPct val="150000"/>
              </a:lnSpc>
            </a:pPr>
            <a:r>
              <a:rPr lang="pt-BR" b="1" dirty="0" smtClean="0">
                <a:latin typeface="Bookman Old Style" panose="02050604050505020204" pitchFamily="18" charset="0"/>
              </a:rPr>
              <a:t>Custo </a:t>
            </a:r>
            <a:r>
              <a:rPr lang="pt-BR" b="1" dirty="0">
                <a:latin typeface="Bookman Old Style" panose="02050604050505020204" pitchFamily="18" charset="0"/>
              </a:rPr>
              <a:t>por </a:t>
            </a:r>
            <a:r>
              <a:rPr lang="pt-BR" b="1" dirty="0" smtClean="0">
                <a:latin typeface="Bookman Old Style" panose="02050604050505020204" pitchFamily="18" charset="0"/>
              </a:rPr>
              <a:t>eleitor R$ 0,47 =  </a:t>
            </a:r>
            <a:r>
              <a:rPr lang="pt-BR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R$ 43.258,53 : </a:t>
            </a:r>
            <a:r>
              <a:rPr lang="pt-BR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91.206 </a:t>
            </a:r>
            <a:r>
              <a:rPr lang="pt-BR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= R$ </a:t>
            </a:r>
            <a:r>
              <a:rPr lang="pt-BR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0,47 </a:t>
            </a:r>
          </a:p>
          <a:p>
            <a:pPr algn="ctr">
              <a:lnSpc>
                <a:spcPct val="150000"/>
              </a:lnSpc>
            </a:pPr>
            <a:r>
              <a:rPr lang="pt-BR" b="1" dirty="0" smtClean="0">
                <a:latin typeface="Bookman Old Style" panose="02050604050505020204" pitchFamily="18" charset="0"/>
              </a:rPr>
              <a:t>Resultado das Eleições: </a:t>
            </a:r>
            <a:r>
              <a:rPr lang="pt-BR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586 votos.</a:t>
            </a:r>
          </a:p>
          <a:p>
            <a:pPr algn="ctr">
              <a:lnSpc>
                <a:spcPct val="150000"/>
              </a:lnSpc>
            </a:pPr>
            <a:r>
              <a:rPr lang="pt-BR" b="1" dirty="0" smtClean="0">
                <a:latin typeface="Bookman Old Style" panose="02050604050505020204" pitchFamily="18" charset="0"/>
              </a:rPr>
              <a:t>Custo por voto R$ 73,82 =   </a:t>
            </a:r>
            <a:r>
              <a:rPr lang="pt-BR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R$ 43.258,52 : 586 = R$ </a:t>
            </a:r>
            <a:r>
              <a:rPr lang="pt-BR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73,82</a:t>
            </a:r>
            <a:endParaRPr lang="pt-BR" dirty="0">
              <a:latin typeface="Bookman Old Style" panose="020506040505050202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87783" y="3447697"/>
            <a:ext cx="8068351" cy="2477601"/>
          </a:xfrm>
          <a:prstGeom prst="rect">
            <a:avLst/>
          </a:prstGeom>
          <a:solidFill>
            <a:srgbClr val="0000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u="sng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Campanha do Mandato Coletivo</a:t>
            </a:r>
          </a:p>
          <a:p>
            <a:pPr algn="ctr">
              <a:lnSpc>
                <a:spcPct val="150000"/>
              </a:lnSpc>
            </a:pPr>
            <a:r>
              <a:rPr lang="pt-BR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O </a:t>
            </a:r>
            <a:r>
              <a:rPr lang="pt-BR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custo total da campanha foi de </a:t>
            </a:r>
            <a:r>
              <a:rPr lang="pt-BR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R$ </a:t>
            </a:r>
            <a:r>
              <a:rPr lang="pt-BR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10.471,36 </a:t>
            </a:r>
          </a:p>
          <a:p>
            <a:pPr algn="ctr">
              <a:lnSpc>
                <a:spcPct val="150000"/>
              </a:lnSpc>
            </a:pPr>
            <a:r>
              <a:rPr lang="pt-BR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Com o alcance de </a:t>
            </a:r>
            <a:r>
              <a:rPr lang="pt-BR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201.368</a:t>
            </a:r>
            <a:r>
              <a:rPr lang="pt-BR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Eleitores.</a:t>
            </a:r>
          </a:p>
          <a:p>
            <a:pPr algn="ctr">
              <a:lnSpc>
                <a:spcPct val="150000"/>
              </a:lnSpc>
            </a:pPr>
            <a:r>
              <a:rPr lang="pt-BR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Custo </a:t>
            </a:r>
            <a:r>
              <a:rPr lang="pt-BR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por </a:t>
            </a:r>
            <a:r>
              <a:rPr lang="pt-BR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eleitor R$ 0,052 =  </a:t>
            </a:r>
            <a:r>
              <a:rPr lang="pt-BR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R$ </a:t>
            </a:r>
            <a:r>
              <a:rPr lang="pt-BR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10.471,36 </a:t>
            </a:r>
            <a:r>
              <a:rPr lang="pt-BR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: </a:t>
            </a:r>
            <a:r>
              <a:rPr lang="pt-BR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201.368 </a:t>
            </a:r>
            <a:r>
              <a:rPr lang="pt-BR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= R$ </a:t>
            </a:r>
            <a:r>
              <a:rPr lang="pt-BR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0,052 </a:t>
            </a:r>
          </a:p>
          <a:p>
            <a:pPr algn="ctr">
              <a:lnSpc>
                <a:spcPct val="150000"/>
              </a:lnSpc>
            </a:pPr>
            <a:r>
              <a:rPr lang="pt-BR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Resultado das Eleições: </a:t>
            </a:r>
            <a:r>
              <a:rPr lang="pt-BR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2020 votos.</a:t>
            </a:r>
          </a:p>
          <a:p>
            <a:pPr algn="ctr">
              <a:lnSpc>
                <a:spcPct val="150000"/>
              </a:lnSpc>
            </a:pPr>
            <a:r>
              <a:rPr lang="pt-BR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Custo por voto R$ 5,18 =   </a:t>
            </a:r>
            <a:r>
              <a:rPr lang="pt-BR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R$ </a:t>
            </a:r>
            <a:r>
              <a:rPr lang="pt-BR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10.471,36 </a:t>
            </a:r>
            <a:r>
              <a:rPr lang="pt-BR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: </a:t>
            </a:r>
            <a:r>
              <a:rPr lang="pt-BR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2020 </a:t>
            </a:r>
            <a:r>
              <a:rPr lang="pt-BR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= R$ </a:t>
            </a:r>
            <a:r>
              <a:rPr lang="pt-BR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5,18</a:t>
            </a:r>
            <a:endParaRPr lang="pt-BR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9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9912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rauna_to-vendo-uma-esperan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3868" y="8467"/>
            <a:ext cx="1001721" cy="1346198"/>
          </a:xfrm>
          <a:prstGeom prst="rect">
            <a:avLst/>
          </a:prstGeom>
          <a:ln>
            <a:noFill/>
          </a:ln>
          <a:effectLst/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ector reto 6"/>
          <p:cNvCxnSpPr/>
          <p:nvPr/>
        </p:nvCxnSpPr>
        <p:spPr>
          <a:xfrm>
            <a:off x="491068" y="1528199"/>
            <a:ext cx="0" cy="4320000"/>
          </a:xfrm>
          <a:prstGeom prst="line">
            <a:avLst/>
          </a:prstGeom>
          <a:ln w="38100">
            <a:solidFill>
              <a:srgbClr val="FFFF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16089178"/>
              </p:ext>
            </p:extLst>
          </p:nvPr>
        </p:nvGraphicFramePr>
        <p:xfrm>
          <a:off x="654052" y="4165611"/>
          <a:ext cx="7920561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561"/>
              </a:tblGrid>
              <a:tr h="13680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900" b="1" u="sng" kern="1200" dirty="0" smtClean="0">
                          <a:solidFill>
                            <a:srgbClr val="FFFF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No Mandato Coletivo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De indicação coletiva. Nenhuma possibilidade de nepotismo. Indicação de indivíduos mais aptos para exercerem as funções de assessoria dentre os conselheiros ou por eles indicados. </a:t>
                      </a:r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pt-BR" sz="1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6102154"/>
              </p:ext>
            </p:extLst>
          </p:nvPr>
        </p:nvGraphicFramePr>
        <p:xfrm>
          <a:off x="677329" y="2227717"/>
          <a:ext cx="7920000" cy="1599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0"/>
              </a:tblGrid>
              <a:tr h="1599223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900" b="1" u="sng" kern="1200" dirty="0" smtClean="0">
                          <a:solidFill>
                            <a:srgbClr val="FFFF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No Mandato Individual</a:t>
                      </a:r>
                    </a:p>
                    <a:p>
                      <a:pPr algn="ctr"/>
                      <a:r>
                        <a:rPr lang="pt-BR" sz="1900" b="1" kern="1200" dirty="0" smtClean="0">
                          <a:solidFill>
                            <a:schemeClr val="lt1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De indicação exclusiva do eleito, o que abre grandes espaços para nepotismo, mesmo que cruzado, e/ou ocupação dos cargos por pessoas não qualificadas e não capacitadas. </a:t>
                      </a:r>
                      <a:endParaRPr lang="pt-BR" sz="1900" b="1" kern="1200" dirty="0">
                        <a:solidFill>
                          <a:schemeClr val="lt1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609601" y="1528201"/>
            <a:ext cx="8459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lnSpc>
                <a:spcPct val="150000"/>
              </a:lnSpc>
              <a:buFont typeface="+mj-lt"/>
              <a:buAutoNum type="arabicParenR" startAt="3"/>
            </a:pPr>
            <a:r>
              <a:rPr lang="pt-BR" sz="2400" b="1" i="1" spc="300" dirty="0">
                <a:solidFill>
                  <a:srgbClr val="FFFF00"/>
                </a:solidFill>
                <a:latin typeface="Bookman Old Style" panose="02050604050505020204" pitchFamily="18" charset="0"/>
              </a:rPr>
              <a:t>Assessoria parlamentar </a:t>
            </a:r>
            <a:r>
              <a:rPr lang="pt-BR" b="1" i="1" dirty="0">
                <a:solidFill>
                  <a:srgbClr val="FFFF00"/>
                </a:solidFill>
                <a:latin typeface="Bookman Old Style" panose="02050604050505020204" pitchFamily="18" charset="0"/>
              </a:rPr>
              <a:t>(formação do gabinete);</a:t>
            </a:r>
            <a:r>
              <a:rPr lang="pt-BR" sz="2400" b="1" i="1" dirty="0">
                <a:solidFill>
                  <a:srgbClr val="FFFF00"/>
                </a:solidFill>
                <a:latin typeface="Bookman Old Style" panose="02050604050505020204" pitchFamily="18" charset="0"/>
              </a:rPr>
              <a:t> 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7583863" y="6006031"/>
            <a:ext cx="1543203" cy="836619"/>
            <a:chOff x="7583863" y="6006031"/>
            <a:chExt cx="1543203" cy="836619"/>
          </a:xfrm>
        </p:grpSpPr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83863" y="6006031"/>
              <a:ext cx="1543203" cy="836619"/>
            </a:xfrm>
            <a:prstGeom prst="rect">
              <a:avLst/>
            </a:prstGeom>
            <a:effectLst>
              <a:glow rad="50800">
                <a:schemeClr val="bg1"/>
              </a:glow>
              <a:softEdge rad="31750"/>
            </a:effectLst>
          </p:spPr>
        </p:pic>
        <p:sp>
          <p:nvSpPr>
            <p:cNvPr id="13" name="WordArt 2"/>
            <p:cNvSpPr>
              <a:spLocks noChangeArrowheads="1" noChangeShapeType="1" noTextEdit="1"/>
            </p:cNvSpPr>
            <p:nvPr/>
          </p:nvSpPr>
          <p:spPr bwMode="auto">
            <a:xfrm>
              <a:off x="7627676" y="6177407"/>
              <a:ext cx="1455576" cy="4938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588"/>
                </a:avLst>
              </a:prstTxWarp>
            </a:bodyPr>
            <a:lstStyle/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Mandatos  Coletivos</a:t>
              </a:r>
            </a:p>
            <a:p>
              <a:pPr algn="ctr" rtl="0">
                <a:buNone/>
              </a:pPr>
              <a:r>
                <a:rPr lang="pt-BR" sz="3600" b="1" kern="10" dirty="0" smtClean="0">
                  <a:ln w="3175" algn="ctr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effectLst>
                    <a:outerShdw dist="12700" dir="1514402" algn="ctr" rotWithShape="0">
                      <a:srgbClr val="0000CC"/>
                    </a:outerShdw>
                  </a:effectLst>
                  <a:latin typeface="Lucida Calligraphy" panose="03010101010101010101" pitchFamily="66" charset="0"/>
                </a:rPr>
                <a:t>Comunitários</a:t>
              </a:r>
              <a:endParaRPr lang="pt-BR" sz="3600" b="1" kern="10" dirty="0">
                <a:ln w="3175" algn="ctr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700" dir="1514402" algn="ctr" rotWithShape="0">
                    <a:srgbClr val="0000CC"/>
                  </a:outerShdw>
                </a:effectLst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4664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451</TotalTime>
  <Words>1267</Words>
  <Application>Microsoft Office PowerPoint</Application>
  <PresentationFormat>Apresentação na tela (4:3)</PresentationFormat>
  <Paragraphs>181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WALDIR AUGUSTI</dc:creator>
  <cp:lastModifiedBy>Márcia</cp:lastModifiedBy>
  <cp:revision>31</cp:revision>
  <dcterms:created xsi:type="dcterms:W3CDTF">2015-04-11T22:35:31Z</dcterms:created>
  <dcterms:modified xsi:type="dcterms:W3CDTF">2015-06-29T23:55:11Z</dcterms:modified>
</cp:coreProperties>
</file>