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3" r:id="rId2"/>
    <p:sldId id="294" r:id="rId3"/>
    <p:sldId id="297" r:id="rId4"/>
    <p:sldId id="257" r:id="rId5"/>
    <p:sldId id="262" r:id="rId6"/>
    <p:sldId id="284" r:id="rId7"/>
    <p:sldId id="287" r:id="rId8"/>
    <p:sldId id="288" r:id="rId9"/>
    <p:sldId id="296" r:id="rId10"/>
    <p:sldId id="295" r:id="rId11"/>
    <p:sldId id="290" r:id="rId12"/>
    <p:sldId id="292" r:id="rId13"/>
    <p:sldId id="298" r:id="rId14"/>
    <p:sldId id="299" r:id="rId15"/>
    <p:sldId id="300" r:id="rId16"/>
    <p:sldId id="302" r:id="rId17"/>
    <p:sldId id="301" r:id="rId18"/>
    <p:sldId id="304" r:id="rId19"/>
    <p:sldId id="305" r:id="rId20"/>
    <p:sldId id="306" r:id="rId21"/>
    <p:sldId id="307" r:id="rId22"/>
    <p:sldId id="303" r:id="rId2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576" autoAdjust="0"/>
  </p:normalViewPr>
  <p:slideViewPr>
    <p:cSldViewPr>
      <p:cViewPr>
        <p:scale>
          <a:sx n="70" d="100"/>
          <a:sy n="70" d="100"/>
        </p:scale>
        <p:origin x="-1164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24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30E83-4C59-4A41-8BB2-C384BC32704A}" type="datetimeFigureOut">
              <a:rPr lang="pt-BR" smtClean="0"/>
              <a:pPr/>
              <a:t>01/09/2019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7D32F-B68B-4AB8-991D-C2B5DF91784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004059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7D32F-B68B-4AB8-991D-C2B5DF91784C}" type="slidenum">
              <a:rPr lang="pt-BR" smtClean="0"/>
              <a:pPr/>
              <a:t>1</a:t>
            </a:fld>
            <a:endParaRPr lang="pt-B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7D32F-B68B-4AB8-991D-C2B5DF91784C}" type="slidenum">
              <a:rPr lang="pt-BR" smtClean="0"/>
              <a:pPr/>
              <a:t>5</a:t>
            </a:fld>
            <a:endParaRPr lang="pt-B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7D32F-B68B-4AB8-991D-C2B5DF91784C}" type="slidenum">
              <a:rPr lang="pt-BR" smtClean="0"/>
              <a:pPr/>
              <a:t>8</a:t>
            </a:fld>
            <a:endParaRPr lang="pt-B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7D32F-B68B-4AB8-991D-C2B5DF91784C}" type="slidenum">
              <a:rPr lang="pt-BR" smtClean="0"/>
              <a:pPr/>
              <a:t>11</a:t>
            </a:fld>
            <a:endParaRPr lang="pt-B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7D32F-B68B-4AB8-991D-C2B5DF91784C}" type="slidenum">
              <a:rPr lang="pt-BR" smtClean="0"/>
              <a:pPr/>
              <a:t>12</a:t>
            </a:fld>
            <a:endParaRPr lang="pt-B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7D32F-B68B-4AB8-991D-C2B5DF91784C}" type="slidenum">
              <a:rPr lang="pt-BR" smtClean="0"/>
              <a:pPr/>
              <a:t>19</a:t>
            </a:fld>
            <a:endParaRPr lang="pt-B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A5239-C362-4B15-BE62-09C0C5B2951B}" type="datetimeFigureOut">
              <a:rPr lang="pt-BR" smtClean="0"/>
              <a:pPr/>
              <a:t>01/09/2019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61A1-BECC-4A89-88A8-7DA43D147BC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923295396"/>
      </p:ext>
    </p:extLst>
  </p:cSld>
  <p:clrMapOvr>
    <a:masterClrMapping/>
  </p:clrMapOvr>
  <p:transition spd="med"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A5239-C362-4B15-BE62-09C0C5B2951B}" type="datetimeFigureOut">
              <a:rPr lang="pt-BR" smtClean="0"/>
              <a:pPr/>
              <a:t>01/09/2019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61A1-BECC-4A89-88A8-7DA43D147BC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130921505"/>
      </p:ext>
    </p:extLst>
  </p:cSld>
  <p:clrMapOvr>
    <a:masterClrMapping/>
  </p:clrMapOvr>
  <p:transition spd="med"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A5239-C362-4B15-BE62-09C0C5B2951B}" type="datetimeFigureOut">
              <a:rPr lang="pt-BR" smtClean="0"/>
              <a:pPr/>
              <a:t>01/09/2019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61A1-BECC-4A89-88A8-7DA43D147BC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220190450"/>
      </p:ext>
    </p:extLst>
  </p:cSld>
  <p:clrMapOvr>
    <a:masterClrMapping/>
  </p:clrMapOvr>
  <p:transition spd="med"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A5239-C362-4B15-BE62-09C0C5B2951B}" type="datetimeFigureOut">
              <a:rPr lang="pt-BR" smtClean="0"/>
              <a:pPr/>
              <a:t>01/09/2019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61A1-BECC-4A89-88A8-7DA43D147BC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970881608"/>
      </p:ext>
    </p:extLst>
  </p:cSld>
  <p:clrMapOvr>
    <a:masterClrMapping/>
  </p:clrMapOvr>
  <p:transition spd="med"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A5239-C362-4B15-BE62-09C0C5B2951B}" type="datetimeFigureOut">
              <a:rPr lang="pt-BR" smtClean="0"/>
              <a:pPr/>
              <a:t>01/09/2019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61A1-BECC-4A89-88A8-7DA43D147BC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720542737"/>
      </p:ext>
    </p:extLst>
  </p:cSld>
  <p:clrMapOvr>
    <a:masterClrMapping/>
  </p:clrMapOvr>
  <p:transition spd="med"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A5239-C362-4B15-BE62-09C0C5B2951B}" type="datetimeFigureOut">
              <a:rPr lang="pt-BR" smtClean="0"/>
              <a:pPr/>
              <a:t>01/09/2019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61A1-BECC-4A89-88A8-7DA43D147BC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872107739"/>
      </p:ext>
    </p:extLst>
  </p:cSld>
  <p:clrMapOvr>
    <a:masterClrMapping/>
  </p:clrMapOvr>
  <p:transition spd="med"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A5239-C362-4B15-BE62-09C0C5B2951B}" type="datetimeFigureOut">
              <a:rPr lang="pt-BR" smtClean="0"/>
              <a:pPr/>
              <a:t>01/09/2019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61A1-BECC-4A89-88A8-7DA43D147BC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434914732"/>
      </p:ext>
    </p:extLst>
  </p:cSld>
  <p:clrMapOvr>
    <a:masterClrMapping/>
  </p:clrMapOvr>
  <p:transition spd="med"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A5239-C362-4B15-BE62-09C0C5B2951B}" type="datetimeFigureOut">
              <a:rPr lang="pt-BR" smtClean="0"/>
              <a:pPr/>
              <a:t>01/09/2019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61A1-BECC-4A89-88A8-7DA43D147BC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843563900"/>
      </p:ext>
    </p:extLst>
  </p:cSld>
  <p:clrMapOvr>
    <a:masterClrMapping/>
  </p:clrMapOvr>
  <p:transition spd="med"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A5239-C362-4B15-BE62-09C0C5B2951B}" type="datetimeFigureOut">
              <a:rPr lang="pt-BR" smtClean="0"/>
              <a:pPr/>
              <a:t>01/09/2019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61A1-BECC-4A89-88A8-7DA43D147BC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770348975"/>
      </p:ext>
    </p:extLst>
  </p:cSld>
  <p:clrMapOvr>
    <a:masterClrMapping/>
  </p:clrMapOvr>
  <p:transition spd="med"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A5239-C362-4B15-BE62-09C0C5B2951B}" type="datetimeFigureOut">
              <a:rPr lang="pt-BR" smtClean="0"/>
              <a:pPr/>
              <a:t>01/09/2019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61A1-BECC-4A89-88A8-7DA43D147BC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135171990"/>
      </p:ext>
    </p:extLst>
  </p:cSld>
  <p:clrMapOvr>
    <a:masterClrMapping/>
  </p:clrMapOvr>
  <p:transition spd="med"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A5239-C362-4B15-BE62-09C0C5B2951B}" type="datetimeFigureOut">
              <a:rPr lang="pt-BR" smtClean="0"/>
              <a:pPr/>
              <a:t>01/09/2019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61A1-BECC-4A89-88A8-7DA43D147BC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852432138"/>
      </p:ext>
    </p:extLst>
  </p:cSld>
  <p:clrMapOvr>
    <a:masterClrMapping/>
  </p:clrMapOvr>
  <p:transition spd="med"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A5239-C362-4B15-BE62-09C0C5B2951B}" type="datetimeFigureOut">
              <a:rPr lang="pt-BR" smtClean="0"/>
              <a:pPr/>
              <a:t>01/09/2019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961A1-BECC-4A89-88A8-7DA43D147BC3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7" name="Picture 2" descr="C:\Users\isabella.sprovieri\Desktop\Ir. Eliane\2. Slide mestre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59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222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hee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VmivOrmRec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1472" y="764704"/>
            <a:ext cx="7886728" cy="936104"/>
          </a:xfrm>
        </p:spPr>
        <p:txBody>
          <a:bodyPr>
            <a:normAutofit/>
          </a:bodyPr>
          <a:lstStyle/>
          <a:p>
            <a:r>
              <a:rPr lang="pt-BR" dirty="0" smtClean="0"/>
              <a:t>Mês da Bíblia - 2019</a:t>
            </a:r>
            <a:endParaRPr lang="pt-BR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331640" y="2060848"/>
            <a:ext cx="6400800" cy="3312368"/>
          </a:xfrm>
        </p:spPr>
        <p:txBody>
          <a:bodyPr>
            <a:normAutofit fontScale="85000" lnSpcReduction="10000"/>
          </a:bodyPr>
          <a:lstStyle/>
          <a:p>
            <a:r>
              <a:rPr lang="pt-BR" sz="5400" dirty="0" smtClean="0">
                <a:solidFill>
                  <a:srgbClr val="FF0000"/>
                </a:solidFill>
              </a:rPr>
              <a:t>“Nós </a:t>
            </a:r>
            <a:r>
              <a:rPr lang="pt-BR" sz="5400" dirty="0">
                <a:solidFill>
                  <a:srgbClr val="FF0000"/>
                </a:solidFill>
              </a:rPr>
              <a:t>amamos porque </a:t>
            </a:r>
            <a:endParaRPr lang="pt-BR" sz="5400" dirty="0" smtClean="0">
              <a:solidFill>
                <a:srgbClr val="FF0000"/>
              </a:solidFill>
            </a:endParaRPr>
          </a:p>
          <a:p>
            <a:r>
              <a:rPr lang="pt-BR" sz="5400" dirty="0" smtClean="0">
                <a:solidFill>
                  <a:srgbClr val="FF0000"/>
                </a:solidFill>
              </a:rPr>
              <a:t>Deus </a:t>
            </a:r>
            <a:r>
              <a:rPr lang="pt-BR" sz="5400" dirty="0">
                <a:solidFill>
                  <a:srgbClr val="FF0000"/>
                </a:solidFill>
              </a:rPr>
              <a:t>primeiro nos </a:t>
            </a:r>
            <a:r>
              <a:rPr lang="pt-BR" sz="5400" dirty="0" smtClean="0">
                <a:solidFill>
                  <a:srgbClr val="FF0000"/>
                </a:solidFill>
              </a:rPr>
              <a:t>amou” </a:t>
            </a:r>
          </a:p>
          <a:p>
            <a:r>
              <a:rPr lang="pt-BR" sz="5400" dirty="0" smtClean="0">
                <a:solidFill>
                  <a:srgbClr val="FF0000"/>
                </a:solidFill>
              </a:rPr>
              <a:t>(</a:t>
            </a:r>
            <a:r>
              <a:rPr lang="pt-BR" sz="5400" dirty="0">
                <a:solidFill>
                  <a:srgbClr val="FF0000"/>
                </a:solidFill>
              </a:rPr>
              <a:t>1Jo </a:t>
            </a:r>
            <a:r>
              <a:rPr lang="pt-BR" sz="5400">
                <a:solidFill>
                  <a:srgbClr val="FF0000"/>
                </a:solidFill>
              </a:rPr>
              <a:t>4,19</a:t>
            </a:r>
            <a:r>
              <a:rPr lang="pt-BR" sz="5400" smtClean="0">
                <a:solidFill>
                  <a:srgbClr val="FF0000"/>
                </a:solidFill>
              </a:rPr>
              <a:t>)</a:t>
            </a:r>
            <a:endParaRPr lang="pt-BR" dirty="0"/>
          </a:p>
          <a:p>
            <a:endParaRPr lang="pt-BR" dirty="0" smtClean="0"/>
          </a:p>
          <a:p>
            <a:r>
              <a:rPr lang="pt-BR" sz="2200" dirty="0" smtClean="0"/>
              <a:t>Prof. Dr. Carlos Mario Vásquez Gutiérrez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xmlns="" val="2981579059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93430" y="274638"/>
            <a:ext cx="4893370" cy="346050"/>
          </a:xfrm>
        </p:spPr>
        <p:txBody>
          <a:bodyPr>
            <a:normAutofit fontScale="90000"/>
          </a:bodyPr>
          <a:lstStyle/>
          <a:p>
            <a:pPr algn="r"/>
            <a:r>
              <a:rPr lang="pt-BR" sz="3000" dirty="0" smtClean="0"/>
              <a:t>Conteúdo</a:t>
            </a:r>
            <a:endParaRPr lang="es-ES" sz="3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11960" y="764704"/>
            <a:ext cx="4752528" cy="536145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t-BR" dirty="0" smtClean="0"/>
              <a:t>O grupo de estudo do Centro bíblico organizou em cinco partes:</a:t>
            </a:r>
          </a:p>
          <a:p>
            <a:pPr marL="0" indent="0">
              <a:buNone/>
            </a:pPr>
            <a:r>
              <a:rPr lang="pt-BR" dirty="0" smtClean="0"/>
              <a:t>Prólogo (1,1-4): Palavra encarnada</a:t>
            </a:r>
          </a:p>
          <a:p>
            <a:r>
              <a:rPr lang="pt-BR" dirty="0" smtClean="0"/>
              <a:t>Primeira parte (1,5-2,28): Caminhar na LUZ</a:t>
            </a:r>
          </a:p>
          <a:p>
            <a:r>
              <a:rPr lang="pt-BR" dirty="0" smtClean="0"/>
              <a:t>Segunda parte (2,29-4,6): Viver como filhos de Deus</a:t>
            </a:r>
          </a:p>
          <a:p>
            <a:r>
              <a:rPr lang="pt-BR" dirty="0" smtClean="0"/>
              <a:t>Terceira parte (4,7-5,13): Amor e fé</a:t>
            </a:r>
          </a:p>
          <a:p>
            <a:pPr marL="0" indent="0">
              <a:buNone/>
            </a:pPr>
            <a:r>
              <a:rPr lang="pt-BR" dirty="0" smtClean="0"/>
              <a:t>Epílogo (5,14-21): Oração pelos pecadores e a fé em Jesus Cristo</a:t>
            </a:r>
          </a:p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381642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84072887"/>
      </p:ext>
    </p:extLst>
  </p:cSld>
  <p:clrMapOvr>
    <a:masterClrMapping/>
  </p:clrMapOvr>
  <p:transition spd="med">
    <p:whee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7128792" cy="418058"/>
          </a:xfrm>
        </p:spPr>
        <p:txBody>
          <a:bodyPr>
            <a:noAutofit/>
          </a:bodyPr>
          <a:lstStyle/>
          <a:p>
            <a:pPr algn="r"/>
            <a:r>
              <a:rPr lang="pt-BR" sz="2500" dirty="0" smtClean="0"/>
              <a:t>Primeira Carta de João</a:t>
            </a:r>
            <a:endParaRPr lang="pt-BR" sz="25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67944" y="764704"/>
            <a:ext cx="4968552" cy="5976664"/>
          </a:xfrm>
        </p:spPr>
        <p:txBody>
          <a:bodyPr>
            <a:noAutofit/>
          </a:bodyPr>
          <a:lstStyle/>
          <a:p>
            <a:pPr indent="0">
              <a:buNone/>
            </a:pPr>
            <a:endParaRPr lang="pt-BR" sz="2400" dirty="0" smtClean="0">
              <a:cs typeface="Times New Roman" panose="02020603050405020304" pitchFamily="18" charset="0"/>
            </a:endParaRPr>
          </a:p>
          <a:p>
            <a:pPr indent="0">
              <a:buNone/>
            </a:pPr>
            <a:r>
              <a:rPr lang="pt-BR" sz="2400" dirty="0" smtClean="0">
                <a:cs typeface="Times New Roman" panose="02020603050405020304" pitchFamily="18" charset="0"/>
              </a:rPr>
              <a:t>Prólogo  (1-4)</a:t>
            </a:r>
          </a:p>
          <a:p>
            <a:pPr marL="685800"/>
            <a:r>
              <a:rPr lang="pt-BR" sz="2400" dirty="0" smtClean="0">
                <a:cs typeface="Times New Roman" panose="02020603050405020304" pitchFamily="18" charset="0"/>
              </a:rPr>
              <a:t>Nosso tema: a Palavra da vida</a:t>
            </a:r>
          </a:p>
          <a:p>
            <a:pPr marL="685800"/>
            <a:r>
              <a:rPr lang="pt-BR" sz="2400" dirty="0" smtClean="0">
                <a:cs typeface="Times New Roman" panose="02020603050405020304" pitchFamily="18" charset="0"/>
              </a:rPr>
              <a:t>“O que existia, o que ouvimos, o que vimos, o que contemplamos e nossas mãos apalparam”</a:t>
            </a:r>
          </a:p>
          <a:p>
            <a:pPr marL="685800"/>
            <a:r>
              <a:rPr lang="pt-BR" sz="2400" dirty="0" smtClean="0">
                <a:cs typeface="Times New Roman" panose="02020603050405020304" pitchFamily="18" charset="0"/>
              </a:rPr>
              <a:t>“A vida se manifestou: nós a vimos e damos testemunho”</a:t>
            </a:r>
          </a:p>
          <a:p>
            <a:pPr marL="685800"/>
            <a:r>
              <a:rPr lang="pt-BR" sz="2400" dirty="0" smtClean="0">
                <a:cs typeface="Times New Roman" panose="02020603050405020304" pitchFamily="18" charset="0"/>
              </a:rPr>
              <a:t>“O que vimos e ouvimos vo-lo anunciamos também a vós”</a:t>
            </a:r>
          </a:p>
          <a:p>
            <a:pPr marL="685800"/>
            <a:r>
              <a:rPr lang="pt-BR" sz="2400" dirty="0" smtClean="0">
                <a:cs typeface="Times New Roman" panose="02020603050405020304" pitchFamily="18" charset="0"/>
              </a:rPr>
              <a:t>“escrevemos isso a vós para que vossa alegria seja plena”</a:t>
            </a:r>
          </a:p>
          <a:p>
            <a:pPr>
              <a:buNone/>
              <a:defRPr/>
            </a:pPr>
            <a:endParaRPr lang="pt-BR" sz="2400" dirty="0" smtClean="0"/>
          </a:p>
          <a:p>
            <a:pPr marL="0" indent="0">
              <a:buNone/>
            </a:pPr>
            <a:endParaRPr lang="pt-BR" sz="24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388843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60691594"/>
      </p:ext>
    </p:extLst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r"/>
            <a:r>
              <a:rPr lang="pt-BR" sz="2400" dirty="0" smtClean="0"/>
              <a:t>Primeira </a:t>
            </a:r>
            <a:r>
              <a:rPr lang="pt-BR" sz="2400" dirty="0"/>
              <a:t>Carta de João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36712"/>
            <a:ext cx="5184576" cy="50306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 smtClean="0">
                <a:cs typeface="Times New Roman" panose="02020603050405020304" pitchFamily="18" charset="0"/>
              </a:rPr>
              <a:t>1 Jo 1,5-2,2: Deus é LUZ</a:t>
            </a:r>
          </a:p>
          <a:p>
            <a:r>
              <a:rPr lang="pt-BR" sz="2400" dirty="0" smtClean="0">
                <a:cs typeface="Times New Roman" panose="02020603050405020304" pitchFamily="18" charset="0"/>
              </a:rPr>
              <a:t>Caminhemos na luz</a:t>
            </a:r>
          </a:p>
          <a:p>
            <a:r>
              <a:rPr lang="pt-BR" sz="2400" dirty="0" smtClean="0">
                <a:cs typeface="Times New Roman" panose="02020603050405020304" pitchFamily="18" charset="0"/>
              </a:rPr>
              <a:t>Jesus encarnado nos purifica do pecado</a:t>
            </a:r>
          </a:p>
          <a:p>
            <a:r>
              <a:rPr lang="pt-BR" sz="2400" dirty="0" smtClean="0">
                <a:cs typeface="Times New Roman" panose="02020603050405020304" pitchFamily="18" charset="0"/>
              </a:rPr>
              <a:t>O sangue de seu Filho Jesus nos limpa de todo pecado</a:t>
            </a:r>
          </a:p>
          <a:p>
            <a:r>
              <a:rPr lang="pt-BR" sz="2400" dirty="0" smtClean="0">
                <a:cs typeface="Times New Roman" panose="02020603050405020304" pitchFamily="18" charset="0"/>
              </a:rPr>
              <a:t>Não pequeis... Mas se alguém peca, temos um advogado diante do Pai</a:t>
            </a:r>
          </a:p>
          <a:p>
            <a:r>
              <a:rPr lang="pt-BR" sz="2400" dirty="0" smtClean="0">
                <a:cs typeface="Times New Roman" panose="02020603050405020304" pitchFamily="18" charset="0"/>
              </a:rPr>
              <a:t>Ele expia nossos pecados, os pecados do mundo todo</a:t>
            </a:r>
          </a:p>
          <a:p>
            <a:r>
              <a:rPr lang="es-ES" sz="2400" dirty="0">
                <a:hlinkClick r:id="rId3"/>
              </a:rPr>
              <a:t>https://www.youtube.com/watch?v=fVmivOrmRec</a:t>
            </a:r>
            <a:endParaRPr lang="pt-BR" sz="2400" dirty="0" smtClean="0">
              <a:cs typeface="Times New Roman" panose="02020603050405020304" pitchFamily="18" charset="0"/>
            </a:endParaRPr>
          </a:p>
          <a:p>
            <a:endParaRPr lang="pt-BR" sz="2400" dirty="0" smtClean="0"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67183"/>
            <a:ext cx="3024336" cy="493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60691594"/>
      </p:ext>
    </p:extLst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pPr algn="r"/>
            <a:r>
              <a:rPr lang="pt-BR" sz="2600" dirty="0" smtClean="0"/>
              <a:t>Primeira </a:t>
            </a:r>
            <a:r>
              <a:rPr lang="pt-BR" sz="2600" dirty="0"/>
              <a:t>Carta de João</a:t>
            </a:r>
            <a:endParaRPr lang="es-ES" sz="2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836712"/>
            <a:ext cx="8579296" cy="244827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dirty="0" smtClean="0"/>
              <a:t>1 Jo 2,12-17: Os cristãos e o mundo</a:t>
            </a:r>
          </a:p>
          <a:p>
            <a:r>
              <a:rPr lang="pt-BR" dirty="0" smtClean="0"/>
              <a:t>Meus filhos...</a:t>
            </a:r>
          </a:p>
          <a:p>
            <a:r>
              <a:rPr lang="pt-BR" dirty="0" smtClean="0"/>
              <a:t>Não ameis o mundo e o que há nele</a:t>
            </a:r>
          </a:p>
          <a:p>
            <a:r>
              <a:rPr lang="pt-BR" dirty="0" smtClean="0"/>
              <a:t>O mundo passa com suas cobiças</a:t>
            </a:r>
          </a:p>
          <a:p>
            <a:r>
              <a:rPr lang="pt-BR" dirty="0" smtClean="0"/>
              <a:t>Quem cumpre a vontade de Deus permanece para sempre</a:t>
            </a:r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68960"/>
            <a:ext cx="7088904" cy="376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521185"/>
      </p:ext>
    </p:extLst>
  </p:cSld>
  <p:clrMapOvr>
    <a:masterClrMapping/>
  </p:clrMapOvr>
  <p:transition spd="med">
    <p:whee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pPr algn="r"/>
            <a:r>
              <a:rPr lang="pt-BR" sz="3000" dirty="0" smtClean="0"/>
              <a:t>Primeira </a:t>
            </a:r>
            <a:r>
              <a:rPr lang="pt-BR" sz="3000" dirty="0"/>
              <a:t>Carta de João</a:t>
            </a:r>
            <a:endParaRPr lang="es-ES" sz="3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11960" y="1196752"/>
            <a:ext cx="493204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600" dirty="0" smtClean="0"/>
              <a:t>1 Jo 4,1-6: Discernimento. </a:t>
            </a:r>
          </a:p>
          <a:p>
            <a:r>
              <a:rPr lang="pt-BR" sz="2600" dirty="0" smtClean="0"/>
              <a:t>Queridos.... Meus filhinhos..</a:t>
            </a:r>
          </a:p>
          <a:p>
            <a:r>
              <a:rPr lang="pt-BR" sz="2600" dirty="0" smtClean="0"/>
              <a:t>Não vos fieis</a:t>
            </a:r>
          </a:p>
          <a:p>
            <a:r>
              <a:rPr lang="pt-BR" sz="2600" dirty="0" smtClean="0"/>
              <a:t>Preservar-se dos falsos profetas</a:t>
            </a:r>
          </a:p>
          <a:p>
            <a:r>
              <a:rPr lang="pt-BR" sz="2600" dirty="0" smtClean="0"/>
              <a:t>Todo aquele que confessa que Jesus Cristo veio em carne mortal, vem de Deus</a:t>
            </a:r>
          </a:p>
          <a:p>
            <a:r>
              <a:rPr lang="pt-BR" sz="2600" dirty="0" smtClean="0"/>
              <a:t>Nós somos de Deus, e quem conhece a Deus nos escuta</a:t>
            </a:r>
          </a:p>
          <a:p>
            <a:endParaRPr lang="pt-BR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0" y="332656"/>
            <a:ext cx="399593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2079141"/>
      </p:ext>
    </p:extLst>
  </p:cSld>
  <p:clrMapOvr>
    <a:masterClrMapping/>
  </p:clrMapOvr>
  <p:transition spd="med">
    <p:whee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8376" y="116632"/>
            <a:ext cx="8229600" cy="648072"/>
          </a:xfrm>
        </p:spPr>
        <p:txBody>
          <a:bodyPr>
            <a:normAutofit/>
          </a:bodyPr>
          <a:lstStyle/>
          <a:p>
            <a:pPr algn="r"/>
            <a:r>
              <a:rPr lang="pt-BR" sz="2800" dirty="0" smtClean="0"/>
              <a:t>Primeira </a:t>
            </a:r>
            <a:r>
              <a:rPr lang="pt-BR" sz="2800" dirty="0"/>
              <a:t>Carta de João</a:t>
            </a:r>
            <a:endParaRPr lang="es-ES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836712"/>
            <a:ext cx="8291264" cy="51125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2700" dirty="0" smtClean="0"/>
              <a:t>1 Jo 3,11-24: O amor faz a vida ressurgir!</a:t>
            </a:r>
          </a:p>
          <a:p>
            <a:r>
              <a:rPr lang="pt-BR" sz="2700" dirty="0" smtClean="0"/>
              <a:t>A mensagem: que vos ameis uns aos outros</a:t>
            </a:r>
          </a:p>
          <a:p>
            <a:r>
              <a:rPr lang="pt-BR" sz="2700" dirty="0" smtClean="0"/>
              <a:t>Quem odeia seu irmão é homicida!</a:t>
            </a:r>
          </a:p>
          <a:p>
            <a:r>
              <a:rPr lang="pt-BR" sz="2700" dirty="0" smtClean="0"/>
              <a:t>Quem cumpre seus mandamentos permanece com Deus, e Deus com ele.</a:t>
            </a:r>
          </a:p>
          <a:p>
            <a:r>
              <a:rPr lang="pt-BR" sz="2700" dirty="0" smtClean="0"/>
              <a:t>Também devemos dar</a:t>
            </a:r>
          </a:p>
          <a:p>
            <a:pPr marL="0" indent="0">
              <a:buNone/>
            </a:pPr>
            <a:r>
              <a:rPr lang="pt-BR" sz="2700" dirty="0" smtClean="0"/>
              <a:t>     a vida pelos irmãos.</a:t>
            </a:r>
          </a:p>
          <a:p>
            <a:r>
              <a:rPr lang="pt-BR" sz="2700" dirty="0" smtClean="0"/>
              <a:t>Fechar as entranhas:</a:t>
            </a:r>
          </a:p>
          <a:p>
            <a:pPr marL="0" indent="0">
              <a:buNone/>
            </a:pPr>
            <a:r>
              <a:rPr lang="pt-BR" sz="2700" dirty="0" smtClean="0"/>
              <a:t>     não ter compaixão!</a:t>
            </a:r>
          </a:p>
          <a:p>
            <a:r>
              <a:rPr lang="pt-BR" sz="2700" dirty="0" smtClean="0"/>
              <a:t>Entranha – Boca – Mão </a:t>
            </a:r>
          </a:p>
          <a:p>
            <a:pPr marL="0" indent="0">
              <a:buNone/>
            </a:pPr>
            <a:r>
              <a:rPr lang="pt-BR" sz="2700" dirty="0"/>
              <a:t> </a:t>
            </a:r>
            <a:r>
              <a:rPr lang="pt-BR" sz="2700" dirty="0" smtClean="0"/>
              <a:t>    Consciência (</a:t>
            </a:r>
            <a:r>
              <a:rPr lang="pt-BR" sz="2700" i="1" dirty="0" err="1" smtClean="0"/>
              <a:t>kardía</a:t>
            </a:r>
            <a:r>
              <a:rPr lang="pt-BR" sz="2700" dirty="0" smtClean="0"/>
              <a:t>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4629" y="2786058"/>
            <a:ext cx="5009371" cy="407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84809455"/>
      </p:ext>
    </p:extLst>
  </p:cSld>
  <p:clrMapOvr>
    <a:masterClrMapping/>
  </p:clrMapOvr>
  <p:transition spd="med">
    <p:whee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86709366"/>
      </p:ext>
    </p:extLst>
  </p:cSld>
  <p:clrMapOvr>
    <a:masterClrMapping/>
  </p:clrMapOvr>
  <p:transition spd="med">
    <p:whee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/>
          </a:bodyPr>
          <a:lstStyle/>
          <a:p>
            <a:pPr algn="r"/>
            <a:r>
              <a:rPr lang="pt-BR" sz="2800" dirty="0" smtClean="0"/>
              <a:t>Primeira </a:t>
            </a:r>
            <a:r>
              <a:rPr lang="pt-BR" sz="2800" dirty="0"/>
              <a:t>Carta de João</a:t>
            </a:r>
            <a:endParaRPr lang="es-ES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836712"/>
            <a:ext cx="8568952" cy="26621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2700" dirty="0" smtClean="0"/>
              <a:t>1 </a:t>
            </a:r>
            <a:r>
              <a:rPr lang="pt-BR" sz="2700" dirty="0" err="1" smtClean="0"/>
              <a:t>Jo</a:t>
            </a:r>
            <a:r>
              <a:rPr lang="pt-BR" sz="2700" dirty="0" smtClean="0"/>
              <a:t> 4,7-21: Deus é amor. “Ame e faça o que quiser” (Santo Agostinho). </a:t>
            </a:r>
          </a:p>
          <a:p>
            <a:r>
              <a:rPr lang="pt-BR" sz="2700" dirty="0" smtClean="0"/>
              <a:t>Amemos uns aos outros porque o amor vem de Deus.</a:t>
            </a:r>
          </a:p>
          <a:p>
            <a:r>
              <a:rPr lang="pt-BR" sz="2700" dirty="0" smtClean="0"/>
              <a:t>Deus nos amou primeiro e enviou seu Filho.</a:t>
            </a:r>
          </a:p>
          <a:p>
            <a:r>
              <a:rPr lang="pt-BR" sz="2700" dirty="0" smtClean="0"/>
              <a:t>Deus é amor: quem conserva o amor permanece com Deus e Deus com ele.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406" y="3498850"/>
            <a:ext cx="9150350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31111479"/>
      </p:ext>
    </p:extLst>
  </p:cSld>
  <p:clrMapOvr>
    <a:masterClrMapping/>
  </p:clrMapOvr>
  <p:transition spd="med">
    <p:whee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algn="r"/>
            <a:r>
              <a:rPr lang="pt-BR" sz="2800" dirty="0" smtClean="0"/>
              <a:t>Algumas chaves de leitura</a:t>
            </a:r>
            <a:endParaRPr lang="es-ES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785794"/>
            <a:ext cx="8712968" cy="58115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 smtClean="0"/>
              <a:t>Esta curta aproximação à Primeira Carta de João nos permite esboçar algumas chaves de leitura:</a:t>
            </a:r>
          </a:p>
          <a:p>
            <a:r>
              <a:rPr lang="pt-BR" sz="2400" dirty="0" smtClean="0"/>
              <a:t>Apesar de ser chamada de “carta”, mais parece ser exortação, composta de diversos trechos de homilias. </a:t>
            </a:r>
          </a:p>
          <a:p>
            <a:r>
              <a:rPr lang="pt-BR" sz="2400" dirty="0" smtClean="0"/>
              <a:t>Tanto data quanto a autoria são problemáticas. Contudo, na tradição eclesial a carta é atribuída a João e, sugere-se que tenha sido escrita mais ou menos no ano 100 d.C.</a:t>
            </a:r>
          </a:p>
          <a:p>
            <a:r>
              <a:rPr lang="pt-BR" sz="2400" dirty="0" smtClean="0"/>
              <a:t>Também não é fácil identificar a comunidade para quem a carta foi endereçada. Tradicionalmente indica-se Éfeso como a cidade onde morava a comunidade destinatária. A carta permite inferir que haviam muitos conflitos no seio da comunidade e, diante das divisões e incertezas, ela buscou apresentar critérios para iluminar a comunidade no processo de discernimento.</a:t>
            </a:r>
          </a:p>
        </p:txBody>
      </p:sp>
    </p:spTree>
    <p:extLst>
      <p:ext uri="{BB962C8B-B14F-4D97-AF65-F5344CB8AC3E}">
        <p14:creationId xmlns:p14="http://schemas.microsoft.com/office/powerpoint/2010/main" xmlns="" val="1440725088"/>
      </p:ext>
    </p:extLst>
  </p:cSld>
  <p:clrMapOvr>
    <a:masterClrMapping/>
  </p:clrMapOvr>
  <p:transition spd="med">
    <p:whee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04056"/>
          </a:xfrm>
        </p:spPr>
        <p:txBody>
          <a:bodyPr>
            <a:noAutofit/>
          </a:bodyPr>
          <a:lstStyle/>
          <a:p>
            <a:pPr algn="r"/>
            <a:r>
              <a:rPr lang="pt-BR" sz="2800" dirty="0" smtClean="0"/>
              <a:t>Algumas chaves de leitura</a:t>
            </a:r>
            <a:endParaRPr lang="es-ES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404664"/>
            <a:ext cx="8784976" cy="5832648"/>
          </a:xfrm>
        </p:spPr>
        <p:txBody>
          <a:bodyPr>
            <a:noAutofit/>
          </a:bodyPr>
          <a:lstStyle/>
          <a:p>
            <a:r>
              <a:rPr lang="pt-BR" sz="2300" dirty="0" smtClean="0"/>
              <a:t>Um primeiro critério: Quem é Jesus? É o Filho de Deus, feito carne (1,3; 4,2). Jesus Cristo é o modelo. Um Cristo encarnado, que assumiu plenamente nossa humanidade.</a:t>
            </a:r>
          </a:p>
          <a:p>
            <a:r>
              <a:rPr lang="pt-BR" sz="2300" dirty="0" smtClean="0"/>
              <a:t>Neste sentido, a Carta confronta a postura de algumas pessoas da comunidade que negavam a humanidade de Jesus e consideram que Jesus era “aparentemente” </a:t>
            </a:r>
            <a:r>
              <a:rPr lang="pt-BR" sz="2300" dirty="0" smtClean="0"/>
              <a:t>humano. Era de uma posição muito parecida com a encontrada em vários ambientes eclesiais atuais: Jesus é humano, sim, mas isso não importa muito; não se leva a encarnação de Deus em Jesus até as últimas </a:t>
            </a:r>
            <a:r>
              <a:rPr lang="pt-BR" sz="2300" dirty="0" err="1" smtClean="0"/>
              <a:t>consequências</a:t>
            </a:r>
            <a:r>
              <a:rPr lang="pt-BR" sz="2300" dirty="0" smtClean="0"/>
              <a:t>. </a:t>
            </a:r>
            <a:endParaRPr lang="pt-BR" sz="2300" dirty="0" smtClean="0"/>
          </a:p>
          <a:p>
            <a:r>
              <a:rPr lang="pt-BR" sz="2300" dirty="0" smtClean="0"/>
              <a:t>Segundo critério: como comunidade, somos testemunhas privilegiadas da presença do Ressuscitado! Falamos d’Aquele que vimos, ouvimos e apalpamos (1,1-4). Somos filhos de Deus, mas ainda não se manifestou o que seremos, vivemos assim como igreja em dimensão escatológica. Mais importante ainda: as nossas igrejas devem ser espaço para termos experiência de Deus, lugares para viver e sentir a presença Divina na comunidade.</a:t>
            </a:r>
            <a:endParaRPr lang="es-ES" sz="2300" dirty="0"/>
          </a:p>
        </p:txBody>
      </p:sp>
    </p:spTree>
    <p:extLst>
      <p:ext uri="{BB962C8B-B14F-4D97-AF65-F5344CB8AC3E}">
        <p14:creationId xmlns:p14="http://schemas.microsoft.com/office/powerpoint/2010/main" xmlns="" val="4124338128"/>
      </p:ext>
    </p:extLst>
  </p:cSld>
  <p:clrMapOvr>
    <a:masterClrMapping/>
  </p:clrMapOvr>
  <p:transition spd="med">
    <p:whee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r"/>
            <a:r>
              <a:rPr lang="pt-BR" sz="3000" dirty="0" smtClean="0"/>
              <a:t>Apresentação</a:t>
            </a:r>
            <a:endParaRPr lang="es-ES" sz="3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548680"/>
            <a:ext cx="5112568" cy="5577483"/>
          </a:xfrm>
        </p:spPr>
        <p:txBody>
          <a:bodyPr>
            <a:normAutofit fontScale="62500" lnSpcReduction="20000"/>
          </a:bodyPr>
          <a:lstStyle/>
          <a:p>
            <a:pPr fontAlgn="b"/>
            <a:r>
              <a:rPr lang="pt-BR" dirty="0"/>
              <a:t>O mês de setembro se tornou referência para o estudo e </a:t>
            </a:r>
            <a:r>
              <a:rPr lang="pt-BR" dirty="0" smtClean="0"/>
              <a:t>contemplação </a:t>
            </a:r>
            <a:r>
              <a:rPr lang="pt-BR" dirty="0"/>
              <a:t>da Palavra de Deus, </a:t>
            </a:r>
            <a:r>
              <a:rPr lang="pt-BR" dirty="0" smtClean="0"/>
              <a:t>sendo </a:t>
            </a:r>
            <a:r>
              <a:rPr lang="pt-BR" dirty="0"/>
              <a:t>em todo o Brasil, desde 1971, </a:t>
            </a:r>
            <a:r>
              <a:rPr lang="pt-BR" dirty="0">
                <a:solidFill>
                  <a:srgbClr val="FF0000"/>
                </a:solidFill>
              </a:rPr>
              <a:t>o Mês da Bíblia</a:t>
            </a:r>
            <a:r>
              <a:rPr lang="pt-BR" dirty="0"/>
              <a:t>. </a:t>
            </a:r>
            <a:endParaRPr lang="pt-BR" dirty="0" smtClean="0"/>
          </a:p>
          <a:p>
            <a:pPr fontAlgn="b"/>
            <a:r>
              <a:rPr lang="pt-BR" dirty="0" smtClean="0"/>
              <a:t>Desde </a:t>
            </a:r>
            <a:r>
              <a:rPr lang="pt-BR" dirty="0"/>
              <a:t>o Concílio Vaticano II, convocado em dezembro de 1961, pelo papa João XXIII, a Bíblia </a:t>
            </a:r>
            <a:r>
              <a:rPr lang="pt-BR" dirty="0" smtClean="0"/>
              <a:t>vem ocupando um </a:t>
            </a:r>
            <a:r>
              <a:rPr lang="pt-BR" dirty="0"/>
              <a:t>espaço privilegiado na família, nos círculos bíblicos, na catequese, nos grupos de reflexão, nas comunidades eclesiais.</a:t>
            </a:r>
          </a:p>
          <a:p>
            <a:pPr fontAlgn="b"/>
            <a:r>
              <a:rPr lang="pt-BR" dirty="0"/>
              <a:t>Este ano, 2019, será o 48º em que a Igreja no Brasil comemora o Mês da </a:t>
            </a:r>
            <a:r>
              <a:rPr lang="pt-BR" dirty="0" smtClean="0"/>
              <a:t>Bíblia e a </a:t>
            </a:r>
            <a:r>
              <a:rPr lang="pt-BR" dirty="0"/>
              <a:t>Comissão Episcopal Pastoral para a Animação Bíblico-Catequética da Conferência Nacional dos Bispos do Brasil (CNBB), dando continuidade ao ciclo do tema “Para que n’Ele nossos povos tenham vida” propôs para o Mês da Bíblia o estudo da </a:t>
            </a:r>
            <a:r>
              <a:rPr lang="pt-BR" dirty="0">
                <a:solidFill>
                  <a:srgbClr val="FF0000"/>
                </a:solidFill>
              </a:rPr>
              <a:t>Primeira Carta de João</a:t>
            </a:r>
            <a:r>
              <a:rPr lang="pt-BR" dirty="0"/>
              <a:t>, com destaque para o lema “Nós amamos porque Deus primeiro nos amou” (1Jo 4,19). </a:t>
            </a:r>
          </a:p>
          <a:p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08720"/>
            <a:ext cx="3656844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19113355"/>
      </p:ext>
    </p:extLst>
  </p:cSld>
  <p:clrMapOvr>
    <a:masterClrMapping/>
  </p:clrMapOvr>
  <p:transition spd="med">
    <p:whee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Autofit/>
          </a:bodyPr>
          <a:lstStyle/>
          <a:p>
            <a:pPr algn="r"/>
            <a:r>
              <a:rPr lang="pt-BR" sz="2800" dirty="0" smtClean="0"/>
              <a:t>Algumas chaves de leitura</a:t>
            </a:r>
            <a:endParaRPr lang="es-ES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620688"/>
            <a:ext cx="8784976" cy="6237312"/>
          </a:xfrm>
        </p:spPr>
        <p:txBody>
          <a:bodyPr>
            <a:noAutofit/>
          </a:bodyPr>
          <a:lstStyle/>
          <a:p>
            <a:r>
              <a:rPr lang="pt-BR" sz="2400" dirty="0" smtClean="0"/>
              <a:t>Terceiro critério: somos filhos de Deus, que vivem sua existência em meio dos conflitos do dia a dia.  Por isso, estamos “no mundo”, diferenciando-nos do mundo.  Esta visão antropológica manifesta-se em vários elementos:</a:t>
            </a:r>
          </a:p>
          <a:p>
            <a:pPr lvl="1"/>
            <a:r>
              <a:rPr lang="pt-BR" sz="2000" dirty="0" smtClean="0"/>
              <a:t>“Não amem o mundo nem as coisas do mundo” (2,15). Um chamado a uma ética fundamental, onde a comunidade cristã assume uma postura diferente na sociedade, ela não se “adapta” aos critérios da sociedade.</a:t>
            </a:r>
          </a:p>
          <a:p>
            <a:pPr lvl="1"/>
            <a:r>
              <a:rPr lang="pt-BR" sz="2000" dirty="0" smtClean="0"/>
              <a:t>“Tudo o que há no mundo é cobiça” (2,16), literalmente “desejos da carne e dos olhos” e “falsos orgulhos” ou arrogância. </a:t>
            </a:r>
          </a:p>
          <a:p>
            <a:r>
              <a:rPr lang="pt-BR" sz="2400" dirty="0" smtClean="0"/>
              <a:t>Assim, a filiação divina é fruto de nossa transformação (“somos gerados”, segundo 1Jo 3,1). Isto é, vamos nos fazendo filhos e filhas de Deus na medida em que assumimos uma postura testemunhal dentro da sociedade e controlamos os nossos desejos, especialmente a cobiça, que é a raiz de todos os males (1Tm 6,10). 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xmlns="" val="901534687"/>
      </p:ext>
    </p:extLst>
  </p:cSld>
  <p:clrMapOvr>
    <a:masterClrMapping/>
  </p:clrMapOvr>
  <p:transition spd="med">
    <p:whee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Autofit/>
          </a:bodyPr>
          <a:lstStyle/>
          <a:p>
            <a:pPr algn="r"/>
            <a:r>
              <a:rPr lang="pt-BR" sz="2800" dirty="0" smtClean="0"/>
              <a:t>Algumas chaves de leitura</a:t>
            </a:r>
            <a:endParaRPr lang="es-ES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548680"/>
            <a:ext cx="8784976" cy="5688632"/>
          </a:xfrm>
        </p:spPr>
        <p:txBody>
          <a:bodyPr>
            <a:noAutofit/>
          </a:bodyPr>
          <a:lstStyle/>
          <a:p>
            <a:r>
              <a:rPr lang="pt-BR" sz="2400" dirty="0" smtClean="0"/>
              <a:t>Essa visão antropológica é muito importante, pois o ser humano é “desejo”: sempre estamos desejando, vivemos desejando... Quem não tem desejos está morto! O fundamental é a forma como assumimos e vivemos os nossos desejos. Bem falava São Francisco de Assis: </a:t>
            </a:r>
            <a:r>
              <a:rPr lang="pt-BR" sz="2400" i="1" dirty="0" smtClean="0"/>
              <a:t>“Desejo pouco, e o pouco que eu desejo, o desejo pouco”. </a:t>
            </a:r>
          </a:p>
          <a:p>
            <a:r>
              <a:rPr lang="pt-BR" sz="2400" dirty="0" smtClean="0"/>
              <a:t>Quando, como pessoas, não controlamos os nossos desejos, terminamos destruindo nossa vida e a vida das pessoas que vivem perto de nós, pois tudo vira “desejo”: objeto de desejo! É a cobiça que estamos falando, o </a:t>
            </a:r>
            <a:r>
              <a:rPr lang="pt-BR" sz="2400" i="1" dirty="0" smtClean="0"/>
              <a:t>“olho grande”</a:t>
            </a:r>
            <a:r>
              <a:rPr lang="pt-BR" sz="2400" dirty="0" smtClean="0"/>
              <a:t> que gera misérias e opressões. </a:t>
            </a:r>
          </a:p>
          <a:p>
            <a:r>
              <a:rPr lang="pt-BR" sz="2400" dirty="0" smtClean="0"/>
              <a:t>Diante de desejo destruidor, a única alternativa é o amor: Deus é amor (4,2), e nós somos seus filhos e suas filhas se formos testemunhas desse amor. Como? Amando! Assim, o amor chegará em nós a sua perfeição (4,17).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xmlns="" val="4027943773"/>
      </p:ext>
    </p:extLst>
  </p:cSld>
  <p:clrMapOvr>
    <a:masterClrMapping/>
  </p:clrMapOvr>
  <p:transition spd="med">
    <p:whee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3270901"/>
      </p:ext>
    </p:extLst>
  </p:cSld>
  <p:clrMapOvr>
    <a:masterClrMapping/>
  </p:clrMapOvr>
  <p:transition spd="med">
    <p:whee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algn="r"/>
            <a:r>
              <a:rPr lang="pt-BR" sz="3000" dirty="0" smtClean="0"/>
              <a:t>Estudo pessoal e em grupo</a:t>
            </a:r>
            <a:endParaRPr lang="es-ES" sz="3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80728"/>
            <a:ext cx="8363272" cy="514543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t-BR" dirty="0" smtClean="0"/>
              <a:t>Textos propostos:</a:t>
            </a:r>
          </a:p>
          <a:p>
            <a:r>
              <a:rPr lang="pt-BR" dirty="0" smtClean="0"/>
              <a:t>1 Jo 1,1-4</a:t>
            </a:r>
          </a:p>
          <a:p>
            <a:r>
              <a:rPr lang="pt-BR" dirty="0" smtClean="0"/>
              <a:t>1 Jo 1,5 – 2,5</a:t>
            </a:r>
          </a:p>
          <a:p>
            <a:r>
              <a:rPr lang="pt-BR" dirty="0" smtClean="0"/>
              <a:t>1 Jo 2,12-17</a:t>
            </a:r>
          </a:p>
          <a:p>
            <a:r>
              <a:rPr lang="pt-BR" dirty="0" smtClean="0"/>
              <a:t>1 Jo 4,1-6</a:t>
            </a:r>
          </a:p>
          <a:p>
            <a:r>
              <a:rPr lang="pt-BR" dirty="0" smtClean="0"/>
              <a:t>1 Jo 3,11-24</a:t>
            </a:r>
          </a:p>
          <a:p>
            <a:r>
              <a:rPr lang="pt-BR" dirty="0" smtClean="0"/>
              <a:t>1 </a:t>
            </a:r>
            <a:r>
              <a:rPr lang="pt-BR" dirty="0" err="1" smtClean="0"/>
              <a:t>Jo</a:t>
            </a:r>
            <a:r>
              <a:rPr lang="pt-BR" dirty="0" smtClean="0"/>
              <a:t> 4,7-21</a:t>
            </a:r>
          </a:p>
          <a:p>
            <a:pPr marL="0" indent="0">
              <a:buNone/>
            </a:pPr>
            <a:r>
              <a:rPr lang="pt-BR" dirty="0" smtClean="0"/>
              <a:t>Metodologia:</a:t>
            </a:r>
          </a:p>
          <a:p>
            <a:r>
              <a:rPr lang="pt-BR" dirty="0" smtClean="0"/>
              <a:t>Leitura pessoal do texto</a:t>
            </a:r>
          </a:p>
          <a:p>
            <a:r>
              <a:rPr lang="pt-BR" dirty="0" smtClean="0"/>
              <a:t>Leitura compartilhada</a:t>
            </a:r>
          </a:p>
          <a:p>
            <a:r>
              <a:rPr lang="pt-BR" dirty="0" smtClean="0"/>
              <a:t>Síntese: UMA palavra que resuma a reflexão do grupo.</a:t>
            </a:r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52736"/>
            <a:ext cx="295232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33081896"/>
      </p:ext>
    </p:extLst>
  </p:cSld>
  <p:clrMapOvr>
    <a:masterClrMapping/>
  </p:clrMapOvr>
  <p:transition spd="med">
    <p:whee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terra do Oriente médio</a:t>
            </a:r>
            <a:endParaRPr lang="pt-BR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8" descr="Mundo terra globo Oriente Médio — fotografia de stock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980728"/>
            <a:ext cx="914400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71994409"/>
      </p:ext>
    </p:extLst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>
            <a:normAutofit/>
          </a:bodyPr>
          <a:lstStyle/>
          <a:p>
            <a:pPr algn="r"/>
            <a:r>
              <a:rPr lang="pt-BR" sz="2400" dirty="0" smtClean="0"/>
              <a:t>Localizando Éfeso</a:t>
            </a:r>
            <a:endParaRPr lang="pt-BR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38992852"/>
      </p:ext>
    </p:extLst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130622"/>
            <a:ext cx="8229600" cy="418058"/>
          </a:xfrm>
        </p:spPr>
        <p:txBody>
          <a:bodyPr>
            <a:noAutofit/>
          </a:bodyPr>
          <a:lstStyle/>
          <a:p>
            <a:pPr algn="r"/>
            <a:r>
              <a:rPr lang="pt-BR" sz="2500" dirty="0" smtClean="0"/>
              <a:t>Linha do tempo</a:t>
            </a:r>
            <a:endParaRPr lang="pt-BR" sz="25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764705"/>
            <a:ext cx="8136904" cy="223224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t-BR" sz="2400" dirty="0" smtClean="0"/>
          </a:p>
          <a:p>
            <a:pPr marL="0" indent="0">
              <a:buNone/>
            </a:pPr>
            <a:endParaRPr lang="pt-BR" sz="2400" dirty="0" smtClean="0"/>
          </a:p>
          <a:p>
            <a:pPr marL="0" indent="0">
              <a:buNone/>
            </a:pPr>
            <a:endParaRPr lang="pt-BR" sz="2400" dirty="0" smtClean="0"/>
          </a:p>
        </p:txBody>
      </p:sp>
      <p:pic>
        <p:nvPicPr>
          <p:cNvPr id="5" name="Picture 37" descr="Mapa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8680"/>
            <a:ext cx="9183688" cy="566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49696100"/>
      </p:ext>
    </p:extLst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r"/>
            <a:r>
              <a:rPr lang="pt-BR" sz="2400" dirty="0" smtClean="0"/>
              <a:t>Como está organizado o Segundo Testamento?</a:t>
            </a: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928670"/>
            <a:ext cx="8784976" cy="530864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endParaRPr lang="pt-BR" sz="2800" dirty="0" smtClean="0"/>
          </a:p>
          <a:p>
            <a:pPr>
              <a:lnSpc>
                <a:spcPct val="80000"/>
              </a:lnSpc>
            </a:pPr>
            <a:r>
              <a:rPr lang="pt-BR" sz="2800" dirty="0" smtClean="0"/>
              <a:t>Quatro Evangelhos</a:t>
            </a:r>
          </a:p>
          <a:p>
            <a:pPr lvl="1">
              <a:lnSpc>
                <a:spcPct val="80000"/>
              </a:lnSpc>
            </a:pPr>
            <a:r>
              <a:rPr lang="pt-BR" sz="2400" dirty="0" smtClean="0"/>
              <a:t>Mateus</a:t>
            </a:r>
          </a:p>
          <a:p>
            <a:pPr lvl="1">
              <a:lnSpc>
                <a:spcPct val="80000"/>
              </a:lnSpc>
            </a:pPr>
            <a:r>
              <a:rPr lang="pt-BR" sz="2400" dirty="0" smtClean="0"/>
              <a:t>Marcos</a:t>
            </a:r>
          </a:p>
          <a:p>
            <a:pPr lvl="1">
              <a:lnSpc>
                <a:spcPct val="80000"/>
              </a:lnSpc>
            </a:pPr>
            <a:r>
              <a:rPr lang="pt-BR" sz="2400" dirty="0" smtClean="0"/>
              <a:t>Lucas</a:t>
            </a:r>
          </a:p>
          <a:p>
            <a:pPr lvl="1">
              <a:lnSpc>
                <a:spcPct val="80000"/>
              </a:lnSpc>
            </a:pPr>
            <a:r>
              <a:rPr lang="pt-BR" sz="2400" dirty="0" smtClean="0"/>
              <a:t>João</a:t>
            </a:r>
          </a:p>
          <a:p>
            <a:pPr>
              <a:lnSpc>
                <a:spcPct val="80000"/>
              </a:lnSpc>
            </a:pPr>
            <a:r>
              <a:rPr lang="pt-BR" sz="2800" dirty="0" smtClean="0"/>
              <a:t>Livro de Atos dos Apóstolos</a:t>
            </a:r>
          </a:p>
          <a:p>
            <a:pPr>
              <a:lnSpc>
                <a:spcPct val="80000"/>
              </a:lnSpc>
            </a:pPr>
            <a:r>
              <a:rPr lang="pt-BR" sz="2800" dirty="0" smtClean="0"/>
              <a:t>Cartas</a:t>
            </a:r>
          </a:p>
          <a:p>
            <a:pPr lvl="1">
              <a:lnSpc>
                <a:spcPct val="80000"/>
              </a:lnSpc>
            </a:pPr>
            <a:r>
              <a:rPr lang="pt-BR" sz="2400" dirty="0" smtClean="0"/>
              <a:t>Paulo (RoCoCo GalEFiCo TeTe TiTiTiFi)</a:t>
            </a:r>
          </a:p>
          <a:p>
            <a:pPr lvl="1">
              <a:lnSpc>
                <a:spcPct val="80000"/>
              </a:lnSpc>
            </a:pPr>
            <a:r>
              <a:rPr lang="pt-BR" sz="2400" dirty="0" smtClean="0"/>
              <a:t>Carta aos Hebreus</a:t>
            </a:r>
          </a:p>
          <a:p>
            <a:pPr lvl="1">
              <a:lnSpc>
                <a:spcPct val="80000"/>
              </a:lnSpc>
            </a:pPr>
            <a:r>
              <a:rPr lang="pt-BR" sz="2400" dirty="0" smtClean="0"/>
              <a:t>Cartas “Católicas” (Tiago, 1 e 2 Pedro, </a:t>
            </a:r>
            <a:r>
              <a:rPr lang="pt-BR" sz="2400" dirty="0" smtClean="0">
                <a:solidFill>
                  <a:srgbClr val="FF0000"/>
                </a:solidFill>
              </a:rPr>
              <a:t>1 – 2 e 3 João</a:t>
            </a:r>
            <a:r>
              <a:rPr lang="pt-BR" sz="2400" dirty="0" smtClean="0"/>
              <a:t>, Judas)</a:t>
            </a:r>
          </a:p>
          <a:p>
            <a:pPr>
              <a:lnSpc>
                <a:spcPct val="80000"/>
              </a:lnSpc>
            </a:pPr>
            <a:r>
              <a:rPr lang="pt-BR" sz="2800" dirty="0" smtClean="0"/>
              <a:t>Livro do Apocalipse</a:t>
            </a:r>
          </a:p>
          <a:p>
            <a:pPr marL="0" indent="0">
              <a:buNone/>
            </a:pPr>
            <a:endParaRPr lang="pt-BR" sz="2400" dirty="0" smtClean="0"/>
          </a:p>
        </p:txBody>
      </p:sp>
      <p:pic>
        <p:nvPicPr>
          <p:cNvPr id="4" name="Picture 7" descr="Codex Alexandrinus 013a Mc 6,27-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990600"/>
            <a:ext cx="2854462" cy="3662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51154078"/>
      </p:ext>
    </p:extLst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pPr algn="r"/>
            <a:r>
              <a:rPr lang="pt-BR" sz="2000" dirty="0" smtClean="0"/>
              <a:t>O que o Segundo Testamento narra?</a:t>
            </a:r>
            <a:endParaRPr lang="pt-BR" sz="2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374261" y="692696"/>
            <a:ext cx="5662235" cy="5400600"/>
          </a:xfrm>
        </p:spPr>
        <p:txBody>
          <a:bodyPr>
            <a:noAutofit/>
          </a:bodyPr>
          <a:lstStyle/>
          <a:p>
            <a:pPr marL="36000">
              <a:buNone/>
            </a:pPr>
            <a:r>
              <a:rPr lang="pt-BR" sz="2200" dirty="0" smtClean="0"/>
              <a:t>O Segundo Testamento procura responder duas perguntas fundamentais:</a:t>
            </a:r>
          </a:p>
          <a:p>
            <a:r>
              <a:rPr lang="pt-BR" sz="2200" b="1" dirty="0" smtClean="0"/>
              <a:t>Quem é Jesus? </a:t>
            </a:r>
          </a:p>
          <a:p>
            <a:r>
              <a:rPr lang="pt-BR" sz="2200" b="1" dirty="0" smtClean="0"/>
              <a:t>Quem nós somos?</a:t>
            </a:r>
          </a:p>
          <a:p>
            <a:pPr marL="0" indent="0">
              <a:buNone/>
            </a:pPr>
            <a:r>
              <a:rPr lang="pt-BR" sz="2200" dirty="0" smtClean="0"/>
              <a:t>A Carta de João não é diferente... A partir da leitura contextualizada, podemos afirmar que:</a:t>
            </a:r>
          </a:p>
          <a:p>
            <a:r>
              <a:rPr lang="pt-BR" sz="2200" dirty="0" smtClean="0"/>
              <a:t>A carta dá testemunho de Jesus, o Filho de Deus, feito carne (4,2). Tema central e ponto crucial de conflitos e desentendimento na comunidade.</a:t>
            </a:r>
          </a:p>
          <a:p>
            <a:r>
              <a:rPr lang="pt-BR" sz="2200" dirty="0" smtClean="0"/>
              <a:t>Nós somos seguidores e seguidoras de Jesus, vivemos em meio a conflitos e somos convidados para discernir sobre este testemunho.</a:t>
            </a:r>
          </a:p>
          <a:p>
            <a:pPr marL="0" indent="0">
              <a:buNone/>
            </a:pPr>
            <a:endParaRPr lang="pt-BR" sz="2400" dirty="0" smtClean="0"/>
          </a:p>
        </p:txBody>
      </p:sp>
      <p:pic>
        <p:nvPicPr>
          <p:cNvPr id="4" name="Picture 3" descr="Comum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908720"/>
            <a:ext cx="3194749" cy="480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60691594"/>
      </p:ext>
    </p:extLst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pPr algn="r"/>
            <a:r>
              <a:rPr lang="pt-BR" sz="3000" dirty="0" smtClean="0"/>
              <a:t>Conhecendo a Carta</a:t>
            </a:r>
            <a:endParaRPr lang="es-ES" sz="3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548680"/>
            <a:ext cx="5544616" cy="557748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sz="3400" dirty="0" smtClean="0"/>
              <a:t>A Carta pode ser organizada em:</a:t>
            </a:r>
          </a:p>
          <a:p>
            <a:pPr marL="0" indent="0">
              <a:buNone/>
            </a:pPr>
            <a:r>
              <a:rPr lang="pt-BR" sz="3400" dirty="0" smtClean="0"/>
              <a:t>1,1-4:      Introdução solene</a:t>
            </a:r>
          </a:p>
          <a:p>
            <a:pPr marL="0" indent="0">
              <a:buNone/>
            </a:pPr>
            <a:r>
              <a:rPr lang="pt-BR" sz="3400" dirty="0" smtClean="0"/>
              <a:t>1,5-7:      Deus é luz</a:t>
            </a:r>
          </a:p>
          <a:p>
            <a:pPr marL="0" indent="0">
              <a:buNone/>
            </a:pPr>
            <a:r>
              <a:rPr lang="pt-BR" sz="3400" dirty="0" smtClean="0"/>
              <a:t>1,8-2,6:  O mandamento do amor e a luz</a:t>
            </a:r>
          </a:p>
          <a:p>
            <a:pPr marL="0" indent="0">
              <a:buNone/>
            </a:pPr>
            <a:r>
              <a:rPr lang="pt-BR" sz="3400" dirty="0" smtClean="0"/>
              <a:t>2,12-17: Os cristãos e o mundo</a:t>
            </a:r>
          </a:p>
          <a:p>
            <a:pPr marL="0" indent="0">
              <a:buNone/>
            </a:pPr>
            <a:r>
              <a:rPr lang="pt-BR" sz="3400" dirty="0" smtClean="0"/>
              <a:t>2,18-29: O Anticristo e a unção do Espírito</a:t>
            </a:r>
          </a:p>
          <a:p>
            <a:pPr marL="0" indent="0">
              <a:buNone/>
            </a:pPr>
            <a:r>
              <a:rPr lang="pt-BR" sz="3400" dirty="0" smtClean="0"/>
              <a:t>3,1-10:   Somos filhos de Deus </a:t>
            </a:r>
          </a:p>
          <a:p>
            <a:pPr marL="0" indent="0">
              <a:buNone/>
            </a:pPr>
            <a:r>
              <a:rPr lang="pt-BR" sz="3400" dirty="0" smtClean="0"/>
              <a:t>3,11-24: </a:t>
            </a:r>
            <a:r>
              <a:rPr lang="pt-BR" sz="3400" dirty="0"/>
              <a:t>O mandamento do </a:t>
            </a:r>
            <a:r>
              <a:rPr lang="pt-BR" sz="3400" dirty="0" smtClean="0"/>
              <a:t>amor</a:t>
            </a:r>
          </a:p>
          <a:p>
            <a:pPr marL="0" indent="0">
              <a:buNone/>
            </a:pPr>
            <a:r>
              <a:rPr lang="pt-BR" sz="3400" dirty="0" smtClean="0"/>
              <a:t>4,1-6:      Discernimento de espíritos</a:t>
            </a:r>
          </a:p>
          <a:p>
            <a:pPr marL="0" indent="0">
              <a:buNone/>
            </a:pPr>
            <a:r>
              <a:rPr lang="pt-BR" sz="3400" dirty="0" smtClean="0"/>
              <a:t>4,7-21:   Deus é amor: fonte e termo do </a:t>
            </a:r>
          </a:p>
          <a:p>
            <a:pPr marL="0" indent="0">
              <a:buNone/>
            </a:pPr>
            <a:r>
              <a:rPr lang="pt-BR" sz="3400" dirty="0"/>
              <a:t> </a:t>
            </a:r>
            <a:r>
              <a:rPr lang="pt-BR" sz="3400" dirty="0" smtClean="0"/>
              <a:t>               amor</a:t>
            </a:r>
          </a:p>
          <a:p>
            <a:pPr marL="0" indent="0">
              <a:buNone/>
            </a:pPr>
            <a:r>
              <a:rPr lang="pt-BR" sz="3400" dirty="0" smtClean="0"/>
              <a:t>5,1-13:   Vitória da fé</a:t>
            </a:r>
          </a:p>
          <a:p>
            <a:pPr marL="0" indent="0">
              <a:buNone/>
            </a:pPr>
            <a:r>
              <a:rPr lang="pt-BR" sz="3400" dirty="0" smtClean="0"/>
              <a:t>5,14-21: Nossas certezas</a:t>
            </a:r>
            <a:endParaRPr lang="es-ES" sz="3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36712"/>
            <a:ext cx="362780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76377390"/>
      </p:ext>
    </p:extLst>
  </p:cSld>
  <p:clrMapOvr>
    <a:masterClrMapping/>
  </p:clrMapOvr>
  <p:transition spd="med">
    <p:wheel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2370</TotalTime>
  <Words>1556</Words>
  <Application>Microsoft Office PowerPoint</Application>
  <PresentationFormat>Apresentação na tela (4:3)</PresentationFormat>
  <Paragraphs>137</Paragraphs>
  <Slides>22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3" baseType="lpstr">
      <vt:lpstr>Tema do Office</vt:lpstr>
      <vt:lpstr>Mês da Bíblia - 2019</vt:lpstr>
      <vt:lpstr>Apresentação</vt:lpstr>
      <vt:lpstr>Estudo pessoal e em grupo</vt:lpstr>
      <vt:lpstr>A terra do Oriente médio</vt:lpstr>
      <vt:lpstr>Localizando Éfeso</vt:lpstr>
      <vt:lpstr>Linha do tempo</vt:lpstr>
      <vt:lpstr>Como está organizado o Segundo Testamento?</vt:lpstr>
      <vt:lpstr>O que o Segundo Testamento narra?</vt:lpstr>
      <vt:lpstr>Conhecendo a Carta</vt:lpstr>
      <vt:lpstr>Conteúdo</vt:lpstr>
      <vt:lpstr>Primeira Carta de João</vt:lpstr>
      <vt:lpstr>Primeira Carta de João</vt:lpstr>
      <vt:lpstr>Primeira Carta de João</vt:lpstr>
      <vt:lpstr>Primeira Carta de João</vt:lpstr>
      <vt:lpstr>Primeira Carta de João</vt:lpstr>
      <vt:lpstr>Slide 16</vt:lpstr>
      <vt:lpstr>Primeira Carta de João</vt:lpstr>
      <vt:lpstr>Algumas chaves de leitura</vt:lpstr>
      <vt:lpstr>Algumas chaves de leitura</vt:lpstr>
      <vt:lpstr>Algumas chaves de leitura</vt:lpstr>
      <vt:lpstr>Algumas chaves de leitura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Palavra de Abertura</dc:title>
  <dc:creator>Isabella Sprovieri</dc:creator>
  <cp:lastModifiedBy>User</cp:lastModifiedBy>
  <cp:revision>150</cp:revision>
  <dcterms:created xsi:type="dcterms:W3CDTF">2014-11-24T16:54:17Z</dcterms:created>
  <dcterms:modified xsi:type="dcterms:W3CDTF">2019-09-01T21:00:55Z</dcterms:modified>
</cp:coreProperties>
</file>