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62" r:id="rId4"/>
    <p:sldId id="280" r:id="rId5"/>
    <p:sldId id="261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3" r:id="rId17"/>
    <p:sldId id="276" r:id="rId18"/>
    <p:sldId id="277" r:id="rId19"/>
    <p:sldId id="278" r:id="rId20"/>
    <p:sldId id="279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6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5A5FF-96CF-4B8C-B3A7-C5995F127975}" type="doc">
      <dgm:prSet loTypeId="urn:microsoft.com/office/officeart/2005/8/layout/radial6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pt-BR"/>
        </a:p>
      </dgm:t>
    </dgm:pt>
    <dgm:pt modelId="{FB097666-FF85-4736-8CDE-AE625D5FD296}">
      <dgm:prSet phldrT="[Texto]" custT="1"/>
      <dgm:spPr/>
      <dgm:t>
        <a:bodyPr/>
        <a:lstStyle/>
        <a:p>
          <a:pPr>
            <a:spcAft>
              <a:spcPts val="0"/>
            </a:spcAft>
          </a:pPr>
          <a:r>
            <a:rPr lang="pt-BR" sz="2800" b="1" dirty="0" smtClean="0">
              <a:solidFill>
                <a:schemeClr val="tx1"/>
              </a:solidFill>
            </a:rPr>
            <a:t>ROMA</a:t>
          </a:r>
        </a:p>
        <a:p>
          <a:pPr>
            <a:spcAft>
              <a:spcPts val="0"/>
            </a:spcAft>
          </a:pPr>
          <a:r>
            <a:rPr lang="pt-BR" sz="2800" b="1" dirty="0" smtClean="0">
              <a:solidFill>
                <a:schemeClr val="tx1"/>
              </a:solidFill>
            </a:rPr>
            <a:t>PAPA </a:t>
          </a:r>
        </a:p>
        <a:p>
          <a:pPr>
            <a:spcAft>
              <a:spcPts val="0"/>
            </a:spcAft>
          </a:pPr>
          <a:r>
            <a:rPr lang="pt-BR" sz="2800" b="1" dirty="0" smtClean="0">
              <a:solidFill>
                <a:schemeClr val="tx1"/>
              </a:solidFill>
            </a:rPr>
            <a:t>MOVIMENTOS POPULARES</a:t>
          </a:r>
        </a:p>
        <a:p>
          <a:pPr>
            <a:spcAft>
              <a:spcPct val="35000"/>
            </a:spcAft>
          </a:pPr>
          <a:r>
            <a:rPr lang="pt-BR" sz="1800" b="1" dirty="0" smtClean="0">
              <a:solidFill>
                <a:schemeClr val="tx1"/>
              </a:solidFill>
            </a:rPr>
            <a:t>28/10/2014</a:t>
          </a:r>
        </a:p>
        <a:p>
          <a:pPr>
            <a:spcAft>
              <a:spcPct val="35000"/>
            </a:spcAft>
          </a:pPr>
          <a:endParaRPr lang="pt-BR" sz="2800" b="1" dirty="0">
            <a:solidFill>
              <a:schemeClr val="tx1"/>
            </a:solidFill>
          </a:endParaRPr>
        </a:p>
      </dgm:t>
    </dgm:pt>
    <dgm:pt modelId="{60229914-8328-49AC-8338-DB18DB82CC64}" type="parTrans" cxnId="{63DB9E3F-6CE2-492E-8910-3A467B84DA5D}">
      <dgm:prSet/>
      <dgm:spPr/>
      <dgm:t>
        <a:bodyPr/>
        <a:lstStyle/>
        <a:p>
          <a:endParaRPr lang="pt-BR"/>
        </a:p>
      </dgm:t>
    </dgm:pt>
    <dgm:pt modelId="{C1ADD36E-5E2B-4191-94D2-77A6A5500373}" type="sibTrans" cxnId="{63DB9E3F-6CE2-492E-8910-3A467B84DA5D}">
      <dgm:prSet/>
      <dgm:spPr/>
      <dgm:t>
        <a:bodyPr/>
        <a:lstStyle/>
        <a:p>
          <a:endParaRPr lang="pt-BR"/>
        </a:p>
      </dgm:t>
    </dgm:pt>
    <dgm:pt modelId="{330B7598-8097-484D-B691-677E732EF323}">
      <dgm:prSet phldrT="[Texto]" custT="1"/>
      <dgm:spPr/>
      <dgm:t>
        <a:bodyPr/>
        <a:lstStyle/>
        <a:p>
          <a:r>
            <a:rPr lang="pt-BR" sz="2800" b="1" dirty="0" smtClean="0">
              <a:solidFill>
                <a:schemeClr val="tx1"/>
              </a:solidFill>
            </a:rPr>
            <a:t>SOLIDARIEDADE</a:t>
          </a:r>
          <a:endParaRPr lang="pt-BR" sz="2800" b="1" dirty="0">
            <a:solidFill>
              <a:schemeClr val="tx1"/>
            </a:solidFill>
          </a:endParaRPr>
        </a:p>
      </dgm:t>
    </dgm:pt>
    <dgm:pt modelId="{AFD8D692-AEF5-46E7-9207-1A57F0FA2A30}" type="parTrans" cxnId="{76842DA0-1B1E-4FF5-8C68-56678BBB6C06}">
      <dgm:prSet/>
      <dgm:spPr/>
      <dgm:t>
        <a:bodyPr/>
        <a:lstStyle/>
        <a:p>
          <a:endParaRPr lang="pt-BR"/>
        </a:p>
      </dgm:t>
    </dgm:pt>
    <dgm:pt modelId="{63FE6810-2602-4A82-A882-FBAEBE60CE72}" type="sibTrans" cxnId="{76842DA0-1B1E-4FF5-8C68-56678BBB6C06}">
      <dgm:prSet/>
      <dgm:spPr/>
      <dgm:t>
        <a:bodyPr/>
        <a:lstStyle/>
        <a:p>
          <a:endParaRPr lang="pt-BR"/>
        </a:p>
      </dgm:t>
    </dgm:pt>
    <dgm:pt modelId="{C5839019-CF54-4613-9EFD-B202690E1AF2}">
      <dgm:prSet phldrT="[Texto]" custT="1"/>
      <dgm:spPr/>
      <dgm:t>
        <a:bodyPr/>
        <a:lstStyle/>
        <a:p>
          <a:pPr algn="ctr">
            <a:lnSpc>
              <a:spcPct val="90000"/>
            </a:lnSpc>
            <a:spcAft>
              <a:spcPct val="35000"/>
            </a:spcAft>
          </a:pPr>
          <a:r>
            <a:rPr lang="pt-BR" sz="2800" b="1" dirty="0" smtClean="0">
              <a:solidFill>
                <a:schemeClr val="tx1"/>
              </a:solidFill>
            </a:rPr>
            <a:t>TERRA</a:t>
          </a:r>
        </a:p>
        <a:p>
          <a:pPr algn="l">
            <a:lnSpc>
              <a:spcPts val="1440"/>
            </a:lnSpc>
            <a:spcAft>
              <a:spcPts val="0"/>
            </a:spcAft>
          </a:pPr>
          <a:r>
            <a:rPr lang="pt-BR" sz="1400" b="1" dirty="0" smtClean="0">
              <a:solidFill>
                <a:schemeClr val="tx1"/>
              </a:solidFill>
            </a:rPr>
            <a:t>Preço dos alimentos</a:t>
          </a:r>
        </a:p>
        <a:p>
          <a:pPr algn="l">
            <a:lnSpc>
              <a:spcPts val="1440"/>
            </a:lnSpc>
            <a:spcAft>
              <a:spcPts val="0"/>
            </a:spcAft>
          </a:pPr>
          <a:r>
            <a:rPr lang="pt-BR" sz="1400" b="1" dirty="0" smtClean="0">
              <a:solidFill>
                <a:schemeClr val="tx1"/>
              </a:solidFill>
            </a:rPr>
            <a:t>Reforma agrária</a:t>
          </a:r>
        </a:p>
        <a:p>
          <a:pPr algn="l">
            <a:lnSpc>
              <a:spcPts val="1440"/>
            </a:lnSpc>
            <a:spcAft>
              <a:spcPts val="0"/>
            </a:spcAft>
          </a:pPr>
          <a:r>
            <a:rPr lang="pt-BR" sz="1400" b="1" dirty="0" smtClean="0">
              <a:solidFill>
                <a:schemeClr val="tx1"/>
              </a:solidFill>
            </a:rPr>
            <a:t> Fome é criminosa</a:t>
          </a:r>
          <a:endParaRPr lang="pt-BR" sz="1400" b="1" dirty="0">
            <a:solidFill>
              <a:schemeClr val="tx1"/>
            </a:solidFill>
          </a:endParaRPr>
        </a:p>
      </dgm:t>
    </dgm:pt>
    <dgm:pt modelId="{EC5C90C6-5EAA-487F-B677-6D33F2DE4754}" type="parTrans" cxnId="{3C8518C7-0EC9-4FFD-BB82-45A7F9A1BBD5}">
      <dgm:prSet/>
      <dgm:spPr/>
      <dgm:t>
        <a:bodyPr/>
        <a:lstStyle/>
        <a:p>
          <a:endParaRPr lang="pt-BR"/>
        </a:p>
      </dgm:t>
    </dgm:pt>
    <dgm:pt modelId="{19DE1A0F-C221-423D-B222-4FAFF5C6BE95}" type="sibTrans" cxnId="{3C8518C7-0EC9-4FFD-BB82-45A7F9A1BBD5}">
      <dgm:prSet/>
      <dgm:spPr/>
      <dgm:t>
        <a:bodyPr/>
        <a:lstStyle/>
        <a:p>
          <a:endParaRPr lang="pt-BR"/>
        </a:p>
      </dgm:t>
    </dgm:pt>
    <dgm:pt modelId="{AF06F6A2-10E2-493A-8645-DE87A3652762}">
      <dgm:prSet phldrT="[Texto]" custT="1"/>
      <dgm:spPr/>
      <dgm:t>
        <a:bodyPr/>
        <a:lstStyle/>
        <a:p>
          <a:pPr algn="ctr">
            <a:spcAft>
              <a:spcPts val="0"/>
            </a:spcAft>
          </a:pPr>
          <a:r>
            <a:rPr lang="pt-BR" sz="3200" b="1" dirty="0" smtClean="0">
              <a:solidFill>
                <a:schemeClr val="tx1"/>
              </a:solidFill>
            </a:rPr>
            <a:t>TETO</a:t>
          </a:r>
        </a:p>
        <a:p>
          <a:pPr algn="l">
            <a:spcAft>
              <a:spcPts val="0"/>
            </a:spcAft>
          </a:pPr>
          <a:r>
            <a:rPr lang="pt-BR" sz="2000" b="1" dirty="0" smtClean="0">
              <a:solidFill>
                <a:schemeClr val="tx1"/>
              </a:solidFill>
            </a:rPr>
            <a:t>Valores </a:t>
          </a:r>
        </a:p>
        <a:p>
          <a:pPr algn="l">
            <a:spcAft>
              <a:spcPts val="0"/>
            </a:spcAft>
          </a:pPr>
          <a:r>
            <a:rPr lang="pt-BR" sz="2000" b="1" dirty="0" smtClean="0">
              <a:solidFill>
                <a:schemeClr val="tx1"/>
              </a:solidFill>
            </a:rPr>
            <a:t>espaço comum</a:t>
          </a:r>
        </a:p>
      </dgm:t>
    </dgm:pt>
    <dgm:pt modelId="{0F9D944F-9CA4-4C9E-9C41-D5D9CD4B26F2}" type="parTrans" cxnId="{27C439C5-25D2-4823-BB2E-6CBF270DD087}">
      <dgm:prSet/>
      <dgm:spPr/>
      <dgm:t>
        <a:bodyPr/>
        <a:lstStyle/>
        <a:p>
          <a:endParaRPr lang="pt-BR"/>
        </a:p>
      </dgm:t>
    </dgm:pt>
    <dgm:pt modelId="{050A532D-01A6-464F-9490-8A715434ECFD}" type="sibTrans" cxnId="{27C439C5-25D2-4823-BB2E-6CBF270DD087}">
      <dgm:prSet/>
      <dgm:spPr/>
      <dgm:t>
        <a:bodyPr/>
        <a:lstStyle/>
        <a:p>
          <a:endParaRPr lang="pt-BR"/>
        </a:p>
      </dgm:t>
    </dgm:pt>
    <dgm:pt modelId="{9564346D-E6C1-44BA-9549-3145FCBE2482}">
      <dgm:prSet phldrT="[Texto]" custT="1"/>
      <dgm:spPr/>
      <dgm:t>
        <a:bodyPr/>
        <a:lstStyle/>
        <a:p>
          <a:pPr algn="ctr">
            <a:lnSpc>
              <a:spcPct val="90000"/>
            </a:lnSpc>
            <a:spcAft>
              <a:spcPct val="35000"/>
            </a:spcAft>
          </a:pPr>
          <a:r>
            <a:rPr lang="pt-BR" sz="2800" b="1" dirty="0" smtClean="0">
              <a:solidFill>
                <a:schemeClr val="tx1"/>
              </a:solidFill>
            </a:rPr>
            <a:t>TRABALHO</a:t>
          </a:r>
        </a:p>
        <a:p>
          <a:pPr algn="l">
            <a:lnSpc>
              <a:spcPts val="2160"/>
            </a:lnSpc>
            <a:spcAft>
              <a:spcPts val="0"/>
            </a:spcAft>
          </a:pPr>
          <a:r>
            <a:rPr lang="pt-BR" sz="1800" dirty="0" smtClean="0">
              <a:solidFill>
                <a:schemeClr val="tx1"/>
              </a:solidFill>
            </a:rPr>
            <a:t>Não ganhar o pão Prévia opção social (</a:t>
          </a:r>
          <a:r>
            <a:rPr lang="pt-BR" sz="1800" i="1" dirty="0" smtClean="0">
              <a:solidFill>
                <a:schemeClr val="tx1"/>
              </a:solidFill>
            </a:rPr>
            <a:t>lucros)</a:t>
          </a:r>
          <a:r>
            <a:rPr lang="pt-BR" sz="1800" dirty="0" smtClean="0">
              <a:solidFill>
                <a:schemeClr val="tx1"/>
              </a:solidFill>
            </a:rPr>
            <a:t> </a:t>
          </a:r>
        </a:p>
        <a:p>
          <a:pPr algn="l">
            <a:lnSpc>
              <a:spcPts val="2160"/>
            </a:lnSpc>
            <a:spcAft>
              <a:spcPts val="0"/>
            </a:spcAft>
          </a:pPr>
          <a:r>
            <a:rPr lang="pt-BR" sz="1800" dirty="0" smtClean="0">
              <a:solidFill>
                <a:schemeClr val="tx1"/>
              </a:solidFill>
            </a:rPr>
            <a:t>Cultura do descarte </a:t>
          </a:r>
          <a:endParaRPr lang="pt-BR" sz="1800" b="1" dirty="0">
            <a:solidFill>
              <a:schemeClr val="tx1"/>
            </a:solidFill>
          </a:endParaRPr>
        </a:p>
      </dgm:t>
    </dgm:pt>
    <dgm:pt modelId="{F0F42594-BE31-4711-9C26-AAB8B2EC19EA}" type="parTrans" cxnId="{0161DDDC-3735-4D92-A3FF-8294B1F8F85A}">
      <dgm:prSet/>
      <dgm:spPr/>
      <dgm:t>
        <a:bodyPr/>
        <a:lstStyle/>
        <a:p>
          <a:endParaRPr lang="pt-BR"/>
        </a:p>
      </dgm:t>
    </dgm:pt>
    <dgm:pt modelId="{413C94F2-30CF-4B68-8598-20DB0D9488D4}" type="sibTrans" cxnId="{0161DDDC-3735-4D92-A3FF-8294B1F8F85A}">
      <dgm:prSet/>
      <dgm:spPr/>
      <dgm:t>
        <a:bodyPr/>
        <a:lstStyle/>
        <a:p>
          <a:endParaRPr lang="pt-BR"/>
        </a:p>
      </dgm:t>
    </dgm:pt>
    <dgm:pt modelId="{17C607FB-7269-47E4-B74C-1A8AD52CB5DB}">
      <dgm:prSet phldrT="[Texto]" custT="1"/>
      <dgm:spPr/>
      <dgm:t>
        <a:bodyPr/>
        <a:lstStyle/>
        <a:p>
          <a:r>
            <a:rPr lang="pt-BR" sz="2000" b="1" dirty="0" smtClean="0">
              <a:solidFill>
                <a:schemeClr val="tx1"/>
              </a:solidFill>
            </a:rPr>
            <a:t>BEM-AVENTURANÇAS</a:t>
          </a:r>
        </a:p>
        <a:p>
          <a:r>
            <a:rPr lang="pt-BR" sz="1800" b="1" dirty="0" smtClean="0"/>
            <a:t>MT 5/LC 6</a:t>
          </a:r>
        </a:p>
        <a:p>
          <a:r>
            <a:rPr lang="pt-BR" sz="1800" b="1" dirty="0" smtClean="0"/>
            <a:t>  </a:t>
          </a:r>
          <a:r>
            <a:rPr lang="pt-BR" sz="2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JUIZO FINAL </a:t>
          </a:r>
        </a:p>
        <a:p>
          <a:r>
            <a:rPr lang="pt-BR" sz="1800" b="1" dirty="0" smtClean="0"/>
            <a:t>MT 25</a:t>
          </a:r>
          <a:endParaRPr lang="pt-BR" sz="1800" b="1" dirty="0">
            <a:solidFill>
              <a:schemeClr val="tx1"/>
            </a:solidFill>
          </a:endParaRPr>
        </a:p>
      </dgm:t>
    </dgm:pt>
    <dgm:pt modelId="{23B87BEA-25EF-4D27-8D7F-60C5A6503140}" type="parTrans" cxnId="{16547735-2282-4FEA-8CAD-27FB2E64471C}">
      <dgm:prSet/>
      <dgm:spPr/>
      <dgm:t>
        <a:bodyPr/>
        <a:lstStyle/>
        <a:p>
          <a:endParaRPr lang="pt-BR"/>
        </a:p>
      </dgm:t>
    </dgm:pt>
    <dgm:pt modelId="{A8F1B1AE-E787-4B2E-B998-C07E07023EA8}" type="sibTrans" cxnId="{16547735-2282-4FEA-8CAD-27FB2E64471C}">
      <dgm:prSet/>
      <dgm:spPr/>
      <dgm:t>
        <a:bodyPr/>
        <a:lstStyle/>
        <a:p>
          <a:endParaRPr lang="pt-BR"/>
        </a:p>
      </dgm:t>
    </dgm:pt>
    <dgm:pt modelId="{522EB73D-7534-4A94-85E8-78589DF1727A}">
      <dgm:prSet phldrT="[Texto]" custT="1"/>
      <dgm:spPr/>
      <dgm:t>
        <a:bodyPr/>
        <a:lstStyle/>
        <a:p>
          <a:pPr algn="ctr">
            <a:lnSpc>
              <a:spcPts val="900"/>
            </a:lnSpc>
            <a:spcBef>
              <a:spcPts val="600"/>
            </a:spcBef>
            <a:spcAft>
              <a:spcPts val="600"/>
            </a:spcAft>
          </a:pPr>
          <a:r>
            <a:rPr lang="pt-BR" sz="2800" b="1" dirty="0" smtClean="0">
              <a:solidFill>
                <a:schemeClr val="tx1"/>
              </a:solidFill>
            </a:rPr>
            <a:t>PAZ</a:t>
          </a:r>
        </a:p>
        <a:p>
          <a:pPr algn="ctr">
            <a:lnSpc>
              <a:spcPts val="1200"/>
            </a:lnSpc>
            <a:spcBef>
              <a:spcPts val="600"/>
            </a:spcBef>
            <a:spcAft>
              <a:spcPts val="600"/>
            </a:spcAft>
          </a:pPr>
          <a:r>
            <a:rPr lang="pt-BR" sz="1400" b="1" u="none" dirty="0" smtClean="0">
              <a:solidFill>
                <a:schemeClr val="tx1"/>
              </a:solidFill>
            </a:rPr>
            <a:t>Terceira guerra mundial, em </a:t>
          </a:r>
          <a:r>
            <a:rPr lang="pt-BR" sz="1400" b="1" dirty="0" smtClean="0">
              <a:solidFill>
                <a:schemeClr val="tx1"/>
              </a:solidFill>
            </a:rPr>
            <a:t>cotas</a:t>
          </a:r>
        </a:p>
        <a:p>
          <a:pPr algn="ctr">
            <a:lnSpc>
              <a:spcPts val="900"/>
            </a:lnSpc>
            <a:spcBef>
              <a:spcPct val="0"/>
            </a:spcBef>
            <a:spcAft>
              <a:spcPts val="0"/>
            </a:spcAft>
          </a:pPr>
          <a:endParaRPr lang="pt-BR" sz="2800" b="1" dirty="0" smtClean="0">
            <a:solidFill>
              <a:schemeClr val="tx1"/>
            </a:solidFill>
          </a:endParaRPr>
        </a:p>
        <a:p>
          <a:pPr algn="ctr">
            <a:lnSpc>
              <a:spcPts val="900"/>
            </a:lnSpc>
            <a:spcBef>
              <a:spcPts val="600"/>
            </a:spcBef>
            <a:spcAft>
              <a:spcPts val="600"/>
            </a:spcAft>
          </a:pPr>
          <a:r>
            <a:rPr lang="pt-BR" sz="2800" b="1" dirty="0" smtClean="0">
              <a:solidFill>
                <a:schemeClr val="tx1"/>
              </a:solidFill>
            </a:rPr>
            <a:t>ECOLOGIA</a:t>
          </a:r>
        </a:p>
        <a:p>
          <a:pPr algn="l">
            <a:lnSpc>
              <a:spcPts val="1400"/>
            </a:lnSpc>
            <a:spcBef>
              <a:spcPts val="600"/>
            </a:spcBef>
            <a:spcAft>
              <a:spcPts val="600"/>
            </a:spcAft>
          </a:pPr>
          <a:r>
            <a:rPr lang="pt-BR" sz="1400" b="1" dirty="0" smtClean="0">
              <a:solidFill>
                <a:schemeClr val="tx1"/>
              </a:solidFill>
            </a:rPr>
            <a:t>Criação é um dom Propriedade só de alguns poucos: </a:t>
          </a:r>
          <a:endParaRPr lang="pt-BR" sz="1400" b="1" dirty="0">
            <a:solidFill>
              <a:schemeClr val="tx1"/>
            </a:solidFill>
          </a:endParaRPr>
        </a:p>
      </dgm:t>
    </dgm:pt>
    <dgm:pt modelId="{E4AE7277-CDEE-44FF-8D3E-8D53B74727C5}" type="parTrans" cxnId="{4D92D05B-534D-47F4-94D6-CA06735D94BF}">
      <dgm:prSet/>
      <dgm:spPr/>
      <dgm:t>
        <a:bodyPr/>
        <a:lstStyle/>
        <a:p>
          <a:endParaRPr lang="pt-BR"/>
        </a:p>
      </dgm:t>
    </dgm:pt>
    <dgm:pt modelId="{09FD1B7E-AA5D-48F8-BDDC-2BE28130F483}" type="sibTrans" cxnId="{4D92D05B-534D-47F4-94D6-CA06735D94BF}">
      <dgm:prSet/>
      <dgm:spPr/>
      <dgm:t>
        <a:bodyPr/>
        <a:lstStyle/>
        <a:p>
          <a:endParaRPr lang="pt-BR"/>
        </a:p>
      </dgm:t>
    </dgm:pt>
    <dgm:pt modelId="{BACD1AA1-53CF-41B4-9865-896A622496B2}" type="pres">
      <dgm:prSet presAssocID="{3A55A5FF-96CF-4B8C-B3A7-C5995F12797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D9F1A4C-5353-41E9-8F44-53AB62244A89}" type="pres">
      <dgm:prSet presAssocID="{FB097666-FF85-4736-8CDE-AE625D5FD296}" presName="centerShape" presStyleLbl="node0" presStyleIdx="0" presStyleCnt="1" custScaleX="143243" custScaleY="129060"/>
      <dgm:spPr/>
      <dgm:t>
        <a:bodyPr/>
        <a:lstStyle/>
        <a:p>
          <a:endParaRPr lang="pt-BR"/>
        </a:p>
      </dgm:t>
    </dgm:pt>
    <dgm:pt modelId="{C2C49012-8FEC-4D6C-B498-138E73A084FF}" type="pres">
      <dgm:prSet presAssocID="{330B7598-8097-484D-B691-677E732EF323}" presName="node" presStyleLbl="node1" presStyleIdx="0" presStyleCnt="6" custScaleX="226918" custScaleY="12655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37FC30D-7B3A-4BCB-90AB-72E7BD1051BB}" type="pres">
      <dgm:prSet presAssocID="{330B7598-8097-484D-B691-677E732EF323}" presName="dummy" presStyleCnt="0"/>
      <dgm:spPr/>
    </dgm:pt>
    <dgm:pt modelId="{FB5146D2-B32F-4C0C-8600-63447847BBC2}" type="pres">
      <dgm:prSet presAssocID="{63FE6810-2602-4A82-A882-FBAEBE60CE72}" presName="sibTrans" presStyleLbl="sibTrans2D1" presStyleIdx="0" presStyleCnt="6"/>
      <dgm:spPr/>
      <dgm:t>
        <a:bodyPr/>
        <a:lstStyle/>
        <a:p>
          <a:endParaRPr lang="pt-BR"/>
        </a:p>
      </dgm:t>
    </dgm:pt>
    <dgm:pt modelId="{F3ABF2E7-1450-4B6C-8226-4B86592CEBFF}" type="pres">
      <dgm:prSet presAssocID="{C5839019-CF54-4613-9EFD-B202690E1AF2}" presName="node" presStyleLbl="node1" presStyleIdx="1" presStyleCnt="6" custScaleX="164978" custScaleY="118020" custRadScaleRad="117232" custRadScaleInc="3199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E7B549C-8C28-46F4-A5FE-C7295B198D9F}" type="pres">
      <dgm:prSet presAssocID="{C5839019-CF54-4613-9EFD-B202690E1AF2}" presName="dummy" presStyleCnt="0"/>
      <dgm:spPr/>
    </dgm:pt>
    <dgm:pt modelId="{5AC53DBB-0C6C-4E21-AE7E-0D3E2CA5B7A9}" type="pres">
      <dgm:prSet presAssocID="{19DE1A0F-C221-423D-B222-4FAFF5C6BE95}" presName="sibTrans" presStyleLbl="sibTrans2D1" presStyleIdx="1" presStyleCnt="6"/>
      <dgm:spPr/>
      <dgm:t>
        <a:bodyPr/>
        <a:lstStyle/>
        <a:p>
          <a:endParaRPr lang="pt-BR"/>
        </a:p>
      </dgm:t>
    </dgm:pt>
    <dgm:pt modelId="{5DB4774E-CFB1-4C4C-AF54-37071BDFEA91}" type="pres">
      <dgm:prSet presAssocID="{AF06F6A2-10E2-493A-8645-DE87A3652762}" presName="node" presStyleLbl="node1" presStyleIdx="2" presStyleCnt="6" custScaleX="197885" custScaleY="134263" custRadScaleRad="122432" custRadScaleInc="-488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5A4DB20-E681-4716-BCF8-A32E9BC0191E}" type="pres">
      <dgm:prSet presAssocID="{AF06F6A2-10E2-493A-8645-DE87A3652762}" presName="dummy" presStyleCnt="0"/>
      <dgm:spPr/>
    </dgm:pt>
    <dgm:pt modelId="{FCEDA426-DFBC-44A9-9CCA-D4C0E852991F}" type="pres">
      <dgm:prSet presAssocID="{050A532D-01A6-464F-9490-8A715434ECFD}" presName="sibTrans" presStyleLbl="sibTrans2D1" presStyleIdx="2" presStyleCnt="6"/>
      <dgm:spPr/>
      <dgm:t>
        <a:bodyPr/>
        <a:lstStyle/>
        <a:p>
          <a:endParaRPr lang="pt-BR"/>
        </a:p>
      </dgm:t>
    </dgm:pt>
    <dgm:pt modelId="{8C384655-CA4A-44BE-9E37-CC813D483452}" type="pres">
      <dgm:prSet presAssocID="{9564346D-E6C1-44BA-9549-3145FCBE2482}" presName="node" presStyleLbl="node1" presStyleIdx="3" presStyleCnt="6" custScaleX="191513" custScaleY="120968" custRadScaleRad="100404" custRadScaleInc="-4928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C783E3F-1098-47AC-80FA-E97CA82E0782}" type="pres">
      <dgm:prSet presAssocID="{9564346D-E6C1-44BA-9549-3145FCBE2482}" presName="dummy" presStyleCnt="0"/>
      <dgm:spPr/>
    </dgm:pt>
    <dgm:pt modelId="{EDEBF1C6-976D-4823-80E6-E05892C77B45}" type="pres">
      <dgm:prSet presAssocID="{413C94F2-30CF-4B68-8598-20DB0D9488D4}" presName="sibTrans" presStyleLbl="sibTrans2D1" presStyleIdx="3" presStyleCnt="6"/>
      <dgm:spPr/>
      <dgm:t>
        <a:bodyPr/>
        <a:lstStyle/>
        <a:p>
          <a:endParaRPr lang="pt-BR"/>
        </a:p>
      </dgm:t>
    </dgm:pt>
    <dgm:pt modelId="{BFB14B31-A9DE-49EF-ABE8-E647B7BE5F0A}" type="pres">
      <dgm:prSet presAssocID="{522EB73D-7534-4A94-85E8-78589DF1727A}" presName="node" presStyleLbl="node1" presStyleIdx="4" presStyleCnt="6" custScaleX="193203" custScaleY="136041" custRadScaleRad="113740" custRadScaleInc="-153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6DAE87D-439D-46CF-B5B3-BA5F234AE0D1}" type="pres">
      <dgm:prSet presAssocID="{522EB73D-7534-4A94-85E8-78589DF1727A}" presName="dummy" presStyleCnt="0"/>
      <dgm:spPr/>
    </dgm:pt>
    <dgm:pt modelId="{846B0402-D24C-41DC-B6B5-85D46A078BBD}" type="pres">
      <dgm:prSet presAssocID="{09FD1B7E-AA5D-48F8-BDDC-2BE28130F483}" presName="sibTrans" presStyleLbl="sibTrans2D1" presStyleIdx="4" presStyleCnt="6"/>
      <dgm:spPr/>
      <dgm:t>
        <a:bodyPr/>
        <a:lstStyle/>
        <a:p>
          <a:endParaRPr lang="pt-BR"/>
        </a:p>
      </dgm:t>
    </dgm:pt>
    <dgm:pt modelId="{02908A32-9A4F-4AAB-AB27-5E859376414D}" type="pres">
      <dgm:prSet presAssocID="{17C607FB-7269-47E4-B74C-1A8AD52CB5DB}" presName="node" presStyleLbl="node1" presStyleIdx="5" presStyleCnt="6" custScaleX="176626" custScaleY="134385" custRadScaleRad="119710" custRadScaleInc="-4813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04A4A9D-BC93-47DD-9C65-A02E79BFE8F3}" type="pres">
      <dgm:prSet presAssocID="{17C607FB-7269-47E4-B74C-1A8AD52CB5DB}" presName="dummy" presStyleCnt="0"/>
      <dgm:spPr/>
    </dgm:pt>
    <dgm:pt modelId="{563D9DFE-B8D6-46EC-8C29-7A4041A35318}" type="pres">
      <dgm:prSet presAssocID="{A8F1B1AE-E787-4B2E-B998-C07E07023EA8}" presName="sibTrans" presStyleLbl="sibTrans2D1" presStyleIdx="5" presStyleCnt="6"/>
      <dgm:spPr/>
      <dgm:t>
        <a:bodyPr/>
        <a:lstStyle/>
        <a:p>
          <a:endParaRPr lang="pt-BR"/>
        </a:p>
      </dgm:t>
    </dgm:pt>
  </dgm:ptLst>
  <dgm:cxnLst>
    <dgm:cxn modelId="{63DB9E3F-6CE2-492E-8910-3A467B84DA5D}" srcId="{3A55A5FF-96CF-4B8C-B3A7-C5995F127975}" destId="{FB097666-FF85-4736-8CDE-AE625D5FD296}" srcOrd="0" destOrd="0" parTransId="{60229914-8328-49AC-8338-DB18DB82CC64}" sibTransId="{C1ADD36E-5E2B-4191-94D2-77A6A5500373}"/>
    <dgm:cxn modelId="{99C4CB20-B4CC-46D1-85E6-D15B35E50C91}" type="presOf" srcId="{63FE6810-2602-4A82-A882-FBAEBE60CE72}" destId="{FB5146D2-B32F-4C0C-8600-63447847BBC2}" srcOrd="0" destOrd="0" presId="urn:microsoft.com/office/officeart/2005/8/layout/radial6"/>
    <dgm:cxn modelId="{529B4CEF-99C1-4D70-BA83-DB023A814008}" type="presOf" srcId="{522EB73D-7534-4A94-85E8-78589DF1727A}" destId="{BFB14B31-A9DE-49EF-ABE8-E647B7BE5F0A}" srcOrd="0" destOrd="0" presId="urn:microsoft.com/office/officeart/2005/8/layout/radial6"/>
    <dgm:cxn modelId="{E6B10DDC-DB8B-4EB7-B9A1-A1EB54530E6D}" type="presOf" srcId="{9564346D-E6C1-44BA-9549-3145FCBE2482}" destId="{8C384655-CA4A-44BE-9E37-CC813D483452}" srcOrd="0" destOrd="0" presId="urn:microsoft.com/office/officeart/2005/8/layout/radial6"/>
    <dgm:cxn modelId="{BF220DB8-31EE-49BA-B741-09C17FD95E7D}" type="presOf" srcId="{A8F1B1AE-E787-4B2E-B998-C07E07023EA8}" destId="{563D9DFE-B8D6-46EC-8C29-7A4041A35318}" srcOrd="0" destOrd="0" presId="urn:microsoft.com/office/officeart/2005/8/layout/radial6"/>
    <dgm:cxn modelId="{D29C2167-9482-42C1-9E84-2FE134B3E228}" type="presOf" srcId="{09FD1B7E-AA5D-48F8-BDDC-2BE28130F483}" destId="{846B0402-D24C-41DC-B6B5-85D46A078BBD}" srcOrd="0" destOrd="0" presId="urn:microsoft.com/office/officeart/2005/8/layout/radial6"/>
    <dgm:cxn modelId="{16547735-2282-4FEA-8CAD-27FB2E64471C}" srcId="{FB097666-FF85-4736-8CDE-AE625D5FD296}" destId="{17C607FB-7269-47E4-B74C-1A8AD52CB5DB}" srcOrd="5" destOrd="0" parTransId="{23B87BEA-25EF-4D27-8D7F-60C5A6503140}" sibTransId="{A8F1B1AE-E787-4B2E-B998-C07E07023EA8}"/>
    <dgm:cxn modelId="{CB5E8C80-8A1B-40EE-8F8E-8D29780B4A2E}" type="presOf" srcId="{3A55A5FF-96CF-4B8C-B3A7-C5995F127975}" destId="{BACD1AA1-53CF-41B4-9865-896A622496B2}" srcOrd="0" destOrd="0" presId="urn:microsoft.com/office/officeart/2005/8/layout/radial6"/>
    <dgm:cxn modelId="{BE7338CB-2F7C-4CA1-943A-78BEF88B63F3}" type="presOf" srcId="{17C607FB-7269-47E4-B74C-1A8AD52CB5DB}" destId="{02908A32-9A4F-4AAB-AB27-5E859376414D}" srcOrd="0" destOrd="0" presId="urn:microsoft.com/office/officeart/2005/8/layout/radial6"/>
    <dgm:cxn modelId="{7E2E1BA7-5A71-4130-AB06-F522C5D20F39}" type="presOf" srcId="{050A532D-01A6-464F-9490-8A715434ECFD}" destId="{FCEDA426-DFBC-44A9-9CCA-D4C0E852991F}" srcOrd="0" destOrd="0" presId="urn:microsoft.com/office/officeart/2005/8/layout/radial6"/>
    <dgm:cxn modelId="{CB5B44AA-D955-4F17-AB15-4CF6F2BF7335}" type="presOf" srcId="{C5839019-CF54-4613-9EFD-B202690E1AF2}" destId="{F3ABF2E7-1450-4B6C-8226-4B86592CEBFF}" srcOrd="0" destOrd="0" presId="urn:microsoft.com/office/officeart/2005/8/layout/radial6"/>
    <dgm:cxn modelId="{E940ECD3-F42B-4C85-AD53-A447D61B8474}" type="presOf" srcId="{330B7598-8097-484D-B691-677E732EF323}" destId="{C2C49012-8FEC-4D6C-B498-138E73A084FF}" srcOrd="0" destOrd="0" presId="urn:microsoft.com/office/officeart/2005/8/layout/radial6"/>
    <dgm:cxn modelId="{8C9D7A4A-9871-4F09-9933-79F4B02FCC27}" type="presOf" srcId="{AF06F6A2-10E2-493A-8645-DE87A3652762}" destId="{5DB4774E-CFB1-4C4C-AF54-37071BDFEA91}" srcOrd="0" destOrd="0" presId="urn:microsoft.com/office/officeart/2005/8/layout/radial6"/>
    <dgm:cxn modelId="{0161DDDC-3735-4D92-A3FF-8294B1F8F85A}" srcId="{FB097666-FF85-4736-8CDE-AE625D5FD296}" destId="{9564346D-E6C1-44BA-9549-3145FCBE2482}" srcOrd="3" destOrd="0" parTransId="{F0F42594-BE31-4711-9C26-AAB8B2EC19EA}" sibTransId="{413C94F2-30CF-4B68-8598-20DB0D9488D4}"/>
    <dgm:cxn modelId="{4D92D05B-534D-47F4-94D6-CA06735D94BF}" srcId="{FB097666-FF85-4736-8CDE-AE625D5FD296}" destId="{522EB73D-7534-4A94-85E8-78589DF1727A}" srcOrd="4" destOrd="0" parTransId="{E4AE7277-CDEE-44FF-8D3E-8D53B74727C5}" sibTransId="{09FD1B7E-AA5D-48F8-BDDC-2BE28130F483}"/>
    <dgm:cxn modelId="{3C8518C7-0EC9-4FFD-BB82-45A7F9A1BBD5}" srcId="{FB097666-FF85-4736-8CDE-AE625D5FD296}" destId="{C5839019-CF54-4613-9EFD-B202690E1AF2}" srcOrd="1" destOrd="0" parTransId="{EC5C90C6-5EAA-487F-B677-6D33F2DE4754}" sibTransId="{19DE1A0F-C221-423D-B222-4FAFF5C6BE95}"/>
    <dgm:cxn modelId="{80DBEA87-C867-4B19-B291-E2FDB054CD9E}" type="presOf" srcId="{FB097666-FF85-4736-8CDE-AE625D5FD296}" destId="{CD9F1A4C-5353-41E9-8F44-53AB62244A89}" srcOrd="0" destOrd="0" presId="urn:microsoft.com/office/officeart/2005/8/layout/radial6"/>
    <dgm:cxn modelId="{BD89695F-8F3E-4595-9473-EB98B20258A6}" type="presOf" srcId="{413C94F2-30CF-4B68-8598-20DB0D9488D4}" destId="{EDEBF1C6-976D-4823-80E6-E05892C77B45}" srcOrd="0" destOrd="0" presId="urn:microsoft.com/office/officeart/2005/8/layout/radial6"/>
    <dgm:cxn modelId="{27C439C5-25D2-4823-BB2E-6CBF270DD087}" srcId="{FB097666-FF85-4736-8CDE-AE625D5FD296}" destId="{AF06F6A2-10E2-493A-8645-DE87A3652762}" srcOrd="2" destOrd="0" parTransId="{0F9D944F-9CA4-4C9E-9C41-D5D9CD4B26F2}" sibTransId="{050A532D-01A6-464F-9490-8A715434ECFD}"/>
    <dgm:cxn modelId="{0106A35C-6F04-49CC-B158-3841AE37EDF0}" type="presOf" srcId="{19DE1A0F-C221-423D-B222-4FAFF5C6BE95}" destId="{5AC53DBB-0C6C-4E21-AE7E-0D3E2CA5B7A9}" srcOrd="0" destOrd="0" presId="urn:microsoft.com/office/officeart/2005/8/layout/radial6"/>
    <dgm:cxn modelId="{76842DA0-1B1E-4FF5-8C68-56678BBB6C06}" srcId="{FB097666-FF85-4736-8CDE-AE625D5FD296}" destId="{330B7598-8097-484D-B691-677E732EF323}" srcOrd="0" destOrd="0" parTransId="{AFD8D692-AEF5-46E7-9207-1A57F0FA2A30}" sibTransId="{63FE6810-2602-4A82-A882-FBAEBE60CE72}"/>
    <dgm:cxn modelId="{F2455BEF-B322-44AC-A36D-23195A36A745}" type="presParOf" srcId="{BACD1AA1-53CF-41B4-9865-896A622496B2}" destId="{CD9F1A4C-5353-41E9-8F44-53AB62244A89}" srcOrd="0" destOrd="0" presId="urn:microsoft.com/office/officeart/2005/8/layout/radial6"/>
    <dgm:cxn modelId="{FD3A5F98-823B-40A7-8DBA-BE0D9AA29030}" type="presParOf" srcId="{BACD1AA1-53CF-41B4-9865-896A622496B2}" destId="{C2C49012-8FEC-4D6C-B498-138E73A084FF}" srcOrd="1" destOrd="0" presId="urn:microsoft.com/office/officeart/2005/8/layout/radial6"/>
    <dgm:cxn modelId="{1C4F2EEC-83CB-4902-B8C0-ABBA0FD78BFF}" type="presParOf" srcId="{BACD1AA1-53CF-41B4-9865-896A622496B2}" destId="{337FC30D-7B3A-4BCB-90AB-72E7BD1051BB}" srcOrd="2" destOrd="0" presId="urn:microsoft.com/office/officeart/2005/8/layout/radial6"/>
    <dgm:cxn modelId="{1B6737EB-B302-4CBC-821C-D49D928A1941}" type="presParOf" srcId="{BACD1AA1-53CF-41B4-9865-896A622496B2}" destId="{FB5146D2-B32F-4C0C-8600-63447847BBC2}" srcOrd="3" destOrd="0" presId="urn:microsoft.com/office/officeart/2005/8/layout/radial6"/>
    <dgm:cxn modelId="{0A5D9F35-6F87-4586-90FF-17C0402DD4B7}" type="presParOf" srcId="{BACD1AA1-53CF-41B4-9865-896A622496B2}" destId="{F3ABF2E7-1450-4B6C-8226-4B86592CEBFF}" srcOrd="4" destOrd="0" presId="urn:microsoft.com/office/officeart/2005/8/layout/radial6"/>
    <dgm:cxn modelId="{9CBDA0E0-58DB-4F80-8DFD-F4A28A9C123B}" type="presParOf" srcId="{BACD1AA1-53CF-41B4-9865-896A622496B2}" destId="{CE7B549C-8C28-46F4-A5FE-C7295B198D9F}" srcOrd="5" destOrd="0" presId="urn:microsoft.com/office/officeart/2005/8/layout/radial6"/>
    <dgm:cxn modelId="{5F540301-DC35-414D-B98A-0B1201A0327E}" type="presParOf" srcId="{BACD1AA1-53CF-41B4-9865-896A622496B2}" destId="{5AC53DBB-0C6C-4E21-AE7E-0D3E2CA5B7A9}" srcOrd="6" destOrd="0" presId="urn:microsoft.com/office/officeart/2005/8/layout/radial6"/>
    <dgm:cxn modelId="{5EA42D13-E644-4CF3-928D-11B3EE39EFF0}" type="presParOf" srcId="{BACD1AA1-53CF-41B4-9865-896A622496B2}" destId="{5DB4774E-CFB1-4C4C-AF54-37071BDFEA91}" srcOrd="7" destOrd="0" presId="urn:microsoft.com/office/officeart/2005/8/layout/radial6"/>
    <dgm:cxn modelId="{E268B48F-7D4E-48B4-85FD-C7DD66C76163}" type="presParOf" srcId="{BACD1AA1-53CF-41B4-9865-896A622496B2}" destId="{D5A4DB20-E681-4716-BCF8-A32E9BC0191E}" srcOrd="8" destOrd="0" presId="urn:microsoft.com/office/officeart/2005/8/layout/radial6"/>
    <dgm:cxn modelId="{0AF2EC93-7932-4BF6-AD4C-CB7E917A6E7D}" type="presParOf" srcId="{BACD1AA1-53CF-41B4-9865-896A622496B2}" destId="{FCEDA426-DFBC-44A9-9CCA-D4C0E852991F}" srcOrd="9" destOrd="0" presId="urn:microsoft.com/office/officeart/2005/8/layout/radial6"/>
    <dgm:cxn modelId="{DF31BACB-835A-4A3E-A05F-1DBFD3DC6077}" type="presParOf" srcId="{BACD1AA1-53CF-41B4-9865-896A622496B2}" destId="{8C384655-CA4A-44BE-9E37-CC813D483452}" srcOrd="10" destOrd="0" presId="urn:microsoft.com/office/officeart/2005/8/layout/radial6"/>
    <dgm:cxn modelId="{AD664018-F0B0-4221-A1EF-3A97096C5D89}" type="presParOf" srcId="{BACD1AA1-53CF-41B4-9865-896A622496B2}" destId="{1C783E3F-1098-47AC-80FA-E97CA82E0782}" srcOrd="11" destOrd="0" presId="urn:microsoft.com/office/officeart/2005/8/layout/radial6"/>
    <dgm:cxn modelId="{C42A43D1-E7BB-4875-B8D6-B2E4BFF3B19E}" type="presParOf" srcId="{BACD1AA1-53CF-41B4-9865-896A622496B2}" destId="{EDEBF1C6-976D-4823-80E6-E05892C77B45}" srcOrd="12" destOrd="0" presId="urn:microsoft.com/office/officeart/2005/8/layout/radial6"/>
    <dgm:cxn modelId="{9EDA8A7D-D851-4E8D-8648-00C539C3FF25}" type="presParOf" srcId="{BACD1AA1-53CF-41B4-9865-896A622496B2}" destId="{BFB14B31-A9DE-49EF-ABE8-E647B7BE5F0A}" srcOrd="13" destOrd="0" presId="urn:microsoft.com/office/officeart/2005/8/layout/radial6"/>
    <dgm:cxn modelId="{6103EED6-3700-4055-B9E7-B8614670DCA5}" type="presParOf" srcId="{BACD1AA1-53CF-41B4-9865-896A622496B2}" destId="{A6DAE87D-439D-46CF-B5B3-BA5F234AE0D1}" srcOrd="14" destOrd="0" presId="urn:microsoft.com/office/officeart/2005/8/layout/radial6"/>
    <dgm:cxn modelId="{ECB26276-9A19-4C8F-9B6F-BB8089207D10}" type="presParOf" srcId="{BACD1AA1-53CF-41B4-9865-896A622496B2}" destId="{846B0402-D24C-41DC-B6B5-85D46A078BBD}" srcOrd="15" destOrd="0" presId="urn:microsoft.com/office/officeart/2005/8/layout/radial6"/>
    <dgm:cxn modelId="{0816EDB9-B448-4FA5-82C3-B920203EF01E}" type="presParOf" srcId="{BACD1AA1-53CF-41B4-9865-896A622496B2}" destId="{02908A32-9A4F-4AAB-AB27-5E859376414D}" srcOrd="16" destOrd="0" presId="urn:microsoft.com/office/officeart/2005/8/layout/radial6"/>
    <dgm:cxn modelId="{9678D7A1-C80B-44C6-B05E-CD5834A25CA9}" type="presParOf" srcId="{BACD1AA1-53CF-41B4-9865-896A622496B2}" destId="{404A4A9D-BC93-47DD-9C65-A02E79BFE8F3}" srcOrd="17" destOrd="0" presId="urn:microsoft.com/office/officeart/2005/8/layout/radial6"/>
    <dgm:cxn modelId="{67FD839F-CD0C-4CFA-B67B-F204106A5AAA}" type="presParOf" srcId="{BACD1AA1-53CF-41B4-9865-896A622496B2}" destId="{563D9DFE-B8D6-46EC-8C29-7A4041A35318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593028-3EE9-4965-BB51-6920BF3A7F61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60AEC6A-233B-4708-BD62-E23C45A39334}">
      <dgm:prSet phldrT="[Texto]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pt-BR" dirty="0" smtClean="0"/>
            <a:t>MOV POP</a:t>
          </a:r>
        </a:p>
        <a:p>
          <a:r>
            <a:rPr lang="pt-BR" dirty="0" smtClean="0"/>
            <a:t>SANTA CRUZ 09/07/2015</a:t>
          </a:r>
        </a:p>
        <a:p>
          <a:endParaRPr lang="pt-BR" dirty="0"/>
        </a:p>
      </dgm:t>
    </dgm:pt>
    <dgm:pt modelId="{8B92C52F-F0DD-480B-BA1A-787DEA11E71D}" type="parTrans" cxnId="{DEBA8883-E60A-4869-A560-C8574888D4A9}">
      <dgm:prSet/>
      <dgm:spPr/>
      <dgm:t>
        <a:bodyPr/>
        <a:lstStyle/>
        <a:p>
          <a:endParaRPr lang="pt-BR"/>
        </a:p>
      </dgm:t>
    </dgm:pt>
    <dgm:pt modelId="{D11DA8BE-787D-45A5-9675-FE3E80B730AE}" type="sibTrans" cxnId="{DEBA8883-E60A-4869-A560-C8574888D4A9}">
      <dgm:prSet/>
      <dgm:spPr/>
      <dgm:t>
        <a:bodyPr/>
        <a:lstStyle/>
        <a:p>
          <a:endParaRPr lang="pt-BR"/>
        </a:p>
      </dgm:t>
    </dgm:pt>
    <dgm:pt modelId="{B88239CC-42AC-4D49-A274-E5150A8C39EE}">
      <dgm:prSet phldrT="[Texto]" custT="1"/>
      <dgm:spPr>
        <a:solidFill>
          <a:schemeClr val="bg2"/>
        </a:solidFill>
      </dgm:spPr>
      <dgm:t>
        <a:bodyPr/>
        <a:lstStyle/>
        <a:p>
          <a:pPr algn="l"/>
          <a:r>
            <a:rPr lang="pt-BR" sz="1200" dirty="0" smtClean="0"/>
            <a:t>		</a:t>
          </a:r>
          <a:r>
            <a:rPr lang="pt-BR" sz="2400" b="1" dirty="0" smtClean="0">
              <a:solidFill>
                <a:srgbClr val="FF0000"/>
              </a:solidFill>
            </a:rPr>
            <a:t>1. </a:t>
          </a:r>
          <a:r>
            <a:rPr lang="pt-BR" sz="2400" b="1" dirty="0" smtClean="0">
              <a:solidFill>
                <a:schemeClr val="tx1"/>
              </a:solidFill>
            </a:rPr>
            <a:t>As coisas não andam bem</a:t>
          </a:r>
        </a:p>
        <a:p>
          <a:pPr algn="l"/>
          <a:r>
            <a:rPr lang="pt-BR" sz="2400" dirty="0" smtClean="0"/>
            <a:t>	</a:t>
          </a:r>
          <a:r>
            <a:rPr lang="pt-BR" sz="2400" b="1" dirty="0" smtClean="0">
              <a:solidFill>
                <a:srgbClr val="7030A0"/>
              </a:solidFill>
            </a:rPr>
            <a:t>Precisamos e queremos uma mudança</a:t>
          </a:r>
          <a:endParaRPr lang="pt-BR" sz="2400" dirty="0" smtClean="0">
            <a:solidFill>
              <a:srgbClr val="7030A0"/>
            </a:solidFill>
          </a:endParaRPr>
        </a:p>
        <a:p>
          <a:pPr algn="ctr"/>
          <a:endParaRPr lang="pt-BR" sz="700" dirty="0"/>
        </a:p>
      </dgm:t>
    </dgm:pt>
    <dgm:pt modelId="{B7638987-921B-44CA-A689-2BEBB2BD86B8}" type="parTrans" cxnId="{49B9411A-23DA-45D8-B7CA-6C08826AA239}">
      <dgm:prSet/>
      <dgm:spPr/>
      <dgm:t>
        <a:bodyPr/>
        <a:lstStyle/>
        <a:p>
          <a:endParaRPr lang="pt-BR"/>
        </a:p>
      </dgm:t>
    </dgm:pt>
    <dgm:pt modelId="{C3907D45-3926-4E5D-AF00-4EA6D25DA5B9}" type="sibTrans" cxnId="{49B9411A-23DA-45D8-B7CA-6C08826AA239}">
      <dgm:prSet/>
      <dgm:spPr/>
      <dgm:t>
        <a:bodyPr/>
        <a:lstStyle/>
        <a:p>
          <a:endParaRPr lang="pt-BR"/>
        </a:p>
      </dgm:t>
    </dgm:pt>
    <dgm:pt modelId="{B9A455E6-BBA1-4071-BA74-CDD16D49EDF4}">
      <dgm:prSet phldrT="[Texto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pt-BR" sz="2400" dirty="0" smtClean="0">
              <a:solidFill>
                <a:srgbClr val="FF0000"/>
              </a:solidFill>
            </a:rPr>
            <a:t>4. </a:t>
          </a:r>
          <a:r>
            <a:rPr lang="pt-BR" sz="2000" b="1" dirty="0" smtClean="0">
              <a:solidFill>
                <a:srgbClr val="7030A0"/>
              </a:solidFill>
            </a:rPr>
            <a:t>O futuro da humanidade está nas mãos dos povos</a:t>
          </a:r>
          <a:r>
            <a:rPr lang="pt-BR" sz="2000" dirty="0" smtClean="0">
              <a:solidFill>
                <a:srgbClr val="7030A0"/>
              </a:solidFill>
            </a:rPr>
            <a:t> </a:t>
          </a:r>
        </a:p>
        <a:p>
          <a:r>
            <a:rPr lang="pt-BR" sz="2000" b="1" dirty="0" smtClean="0">
              <a:solidFill>
                <a:schemeClr val="tx1"/>
              </a:solidFill>
            </a:rPr>
            <a:t>na sua capacidade de se organizarem</a:t>
          </a:r>
          <a:endParaRPr lang="pt-BR" sz="2000" b="1" dirty="0">
            <a:solidFill>
              <a:schemeClr val="tx1"/>
            </a:solidFill>
          </a:endParaRPr>
        </a:p>
      </dgm:t>
    </dgm:pt>
    <dgm:pt modelId="{328DAAC9-5A1D-4806-9BA5-42F05B1381B4}" type="parTrans" cxnId="{27ABE89E-4368-4A85-AE61-8D98C7ADFE46}">
      <dgm:prSet/>
      <dgm:spPr/>
      <dgm:t>
        <a:bodyPr/>
        <a:lstStyle/>
        <a:p>
          <a:endParaRPr lang="pt-BR"/>
        </a:p>
      </dgm:t>
    </dgm:pt>
    <dgm:pt modelId="{5157BB20-AEE5-4FDB-94D1-D8DED9073FB5}" type="sibTrans" cxnId="{27ABE89E-4368-4A85-AE61-8D98C7ADFE46}">
      <dgm:prSet/>
      <dgm:spPr/>
      <dgm:t>
        <a:bodyPr/>
        <a:lstStyle/>
        <a:p>
          <a:endParaRPr lang="pt-BR"/>
        </a:p>
      </dgm:t>
    </dgm:pt>
    <dgm:pt modelId="{D5CD7D84-6815-4CFC-9AA6-48894D2574FD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pPr algn="ctr"/>
          <a:r>
            <a:rPr lang="pt-BR" sz="2400" b="1" dirty="0" smtClean="0">
              <a:solidFill>
                <a:srgbClr val="FF0000"/>
              </a:solidFill>
            </a:rPr>
            <a:t>2. </a:t>
          </a:r>
          <a:r>
            <a:rPr lang="pt-BR" sz="2000" b="1" dirty="0" smtClean="0">
              <a:solidFill>
                <a:srgbClr val="7030A0"/>
              </a:solidFill>
            </a:rPr>
            <a:t>Vós sois semeadores de mudança</a:t>
          </a:r>
        </a:p>
        <a:p>
          <a:pPr algn="ctr"/>
          <a:r>
            <a:rPr lang="pt-BR" sz="1800" b="1" dirty="0" smtClean="0">
              <a:solidFill>
                <a:schemeClr val="tx1"/>
              </a:solidFill>
            </a:rPr>
            <a:t>A Igreja não pode nem deve ser alheia a este processo no anúncio do Evangelho</a:t>
          </a:r>
          <a:endParaRPr lang="pt-BR" sz="1800" b="1" dirty="0">
            <a:solidFill>
              <a:schemeClr val="tx1"/>
            </a:solidFill>
          </a:endParaRPr>
        </a:p>
      </dgm:t>
    </dgm:pt>
    <dgm:pt modelId="{EC84BA4F-1561-40AC-9136-1CD8553F9311}" type="parTrans" cxnId="{AAD173DB-6E91-4D5A-80DF-A308BF7C5BCE}">
      <dgm:prSet/>
      <dgm:spPr/>
      <dgm:t>
        <a:bodyPr/>
        <a:lstStyle/>
        <a:p>
          <a:endParaRPr lang="pt-BR"/>
        </a:p>
      </dgm:t>
    </dgm:pt>
    <dgm:pt modelId="{1DF8DC03-4056-4ED3-B479-D8C851C1B13F}" type="sibTrans" cxnId="{AAD173DB-6E91-4D5A-80DF-A308BF7C5BCE}">
      <dgm:prSet/>
      <dgm:spPr/>
      <dgm:t>
        <a:bodyPr/>
        <a:lstStyle/>
        <a:p>
          <a:endParaRPr lang="pt-BR"/>
        </a:p>
      </dgm:t>
    </dgm:pt>
    <dgm:pt modelId="{26C4C968-4AD4-46C8-85AB-D257090A3178}">
      <dgm:prSet custT="1"/>
      <dgm:spPr>
        <a:solidFill>
          <a:schemeClr val="bg2">
            <a:lumMod val="50000"/>
          </a:schemeClr>
        </a:solidFill>
      </dgm:spPr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pt-BR" sz="2400" b="1" dirty="0" smtClean="0">
              <a:solidFill>
                <a:srgbClr val="FF0000"/>
              </a:solidFill>
            </a:rPr>
            <a:t>3. </a:t>
          </a:r>
          <a:r>
            <a:rPr lang="pt-BR" sz="2400" b="1" dirty="0" smtClean="0">
              <a:solidFill>
                <a:srgbClr val="7030A0"/>
              </a:solidFill>
            </a:rPr>
            <a:t>Tarefas importantes neste momento histórico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t-BR" sz="2400" b="1" dirty="0" smtClean="0">
              <a:solidFill>
                <a:schemeClr val="tx1"/>
              </a:solidFill>
            </a:rPr>
            <a:t>3.1 Pôr a economia a serviço dos povos.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t-BR" sz="2400" b="1" dirty="0" smtClean="0">
              <a:solidFill>
                <a:schemeClr val="tx1"/>
              </a:solidFill>
            </a:rPr>
            <a:t>3.2 Unir os povos no caminho da paz e da justiça.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t-BR" sz="2400" b="1" dirty="0" smtClean="0">
              <a:solidFill>
                <a:schemeClr val="tx1"/>
              </a:solidFill>
            </a:rPr>
            <a:t>3.3 Defender a Mãe Terra.</a:t>
          </a:r>
          <a:r>
            <a:rPr lang="pt-BR" sz="1800" b="1" dirty="0" smtClean="0"/>
            <a:t/>
          </a:r>
          <a:br>
            <a:rPr lang="pt-BR" sz="1800" b="1" dirty="0" smtClean="0"/>
          </a:br>
          <a:endParaRPr lang="pt-BR" sz="1800" dirty="0"/>
        </a:p>
      </dgm:t>
    </dgm:pt>
    <dgm:pt modelId="{BDBD4373-E3F7-47BD-8021-2CE2C358488B}" type="parTrans" cxnId="{D622321E-2D2A-4143-9110-D8512BC96B84}">
      <dgm:prSet/>
      <dgm:spPr/>
      <dgm:t>
        <a:bodyPr/>
        <a:lstStyle/>
        <a:p>
          <a:endParaRPr lang="pt-BR"/>
        </a:p>
      </dgm:t>
    </dgm:pt>
    <dgm:pt modelId="{95379EEC-B2D3-424D-A9C4-5FDCB01163AD}" type="sibTrans" cxnId="{D622321E-2D2A-4143-9110-D8512BC96B84}">
      <dgm:prSet/>
      <dgm:spPr/>
      <dgm:t>
        <a:bodyPr/>
        <a:lstStyle/>
        <a:p>
          <a:endParaRPr lang="pt-BR"/>
        </a:p>
      </dgm:t>
    </dgm:pt>
    <dgm:pt modelId="{63B211AF-C96C-4A1B-A9F4-4AB7633A14A4}">
      <dgm:prSet/>
      <dgm:spPr/>
      <dgm:t>
        <a:bodyPr/>
        <a:lstStyle/>
        <a:p>
          <a:endParaRPr lang="pt-BR"/>
        </a:p>
      </dgm:t>
    </dgm:pt>
    <dgm:pt modelId="{01E5323E-0C02-4A7A-84FD-AB3D6F51F0E3}" type="parTrans" cxnId="{7C07E3FE-98B5-40A3-8248-CFD34CE36676}">
      <dgm:prSet/>
      <dgm:spPr/>
      <dgm:t>
        <a:bodyPr/>
        <a:lstStyle/>
        <a:p>
          <a:endParaRPr lang="pt-BR"/>
        </a:p>
      </dgm:t>
    </dgm:pt>
    <dgm:pt modelId="{17FF5A00-E002-48D2-A149-07E25FBE5EC0}" type="sibTrans" cxnId="{7C07E3FE-98B5-40A3-8248-CFD34CE36676}">
      <dgm:prSet/>
      <dgm:spPr/>
      <dgm:t>
        <a:bodyPr/>
        <a:lstStyle/>
        <a:p>
          <a:endParaRPr lang="pt-BR"/>
        </a:p>
      </dgm:t>
    </dgm:pt>
    <dgm:pt modelId="{C34C3503-BA38-4872-83FF-620B7A93EA28}" type="pres">
      <dgm:prSet presAssocID="{76593028-3EE9-4965-BB51-6920BF3A7F6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42DB6E7-71B5-4FE8-9783-CB93E1E040B7}" type="pres">
      <dgm:prSet presAssocID="{460AEC6A-233B-4708-BD62-E23C45A39334}" presName="centerShape" presStyleLbl="node0" presStyleIdx="0" presStyleCnt="1" custScaleY="129635"/>
      <dgm:spPr/>
      <dgm:t>
        <a:bodyPr/>
        <a:lstStyle/>
        <a:p>
          <a:endParaRPr lang="pt-BR"/>
        </a:p>
      </dgm:t>
    </dgm:pt>
    <dgm:pt modelId="{1B32A44C-DBFF-4F96-8E87-94DD97486115}" type="pres">
      <dgm:prSet presAssocID="{B88239CC-42AC-4D49-A274-E5150A8C39EE}" presName="node" presStyleLbl="node1" presStyleIdx="0" presStyleCnt="4" custScaleX="559472" custScaleY="127898" custRadScaleRad="83395" custRadScaleInc="2047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61D24E1-C3E8-4754-81B9-A734155F0636}" type="pres">
      <dgm:prSet presAssocID="{B88239CC-42AC-4D49-A274-E5150A8C39EE}" presName="dummy" presStyleCnt="0"/>
      <dgm:spPr/>
    </dgm:pt>
    <dgm:pt modelId="{5E8BBA09-7FB4-49D6-A319-9DD089D7EF9F}" type="pres">
      <dgm:prSet presAssocID="{C3907D45-3926-4E5D-AF00-4EA6D25DA5B9}" presName="sibTrans" presStyleLbl="sibTrans2D1" presStyleIdx="0" presStyleCnt="4"/>
      <dgm:spPr/>
      <dgm:t>
        <a:bodyPr/>
        <a:lstStyle/>
        <a:p>
          <a:endParaRPr lang="pt-BR"/>
        </a:p>
      </dgm:t>
    </dgm:pt>
    <dgm:pt modelId="{1AC5B2A8-E6A0-46C0-89D0-6A0AE096AAF7}" type="pres">
      <dgm:prSet presAssocID="{D5CD7D84-6815-4CFC-9AA6-48894D2574FD}" presName="node" presStyleLbl="node1" presStyleIdx="1" presStyleCnt="4" custScaleX="260440" custScaleY="15089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7D5D636-0381-4484-9D27-F1A4FBD6F1E9}" type="pres">
      <dgm:prSet presAssocID="{D5CD7D84-6815-4CFC-9AA6-48894D2574FD}" presName="dummy" presStyleCnt="0"/>
      <dgm:spPr/>
    </dgm:pt>
    <dgm:pt modelId="{B8BA2BC6-7FCA-4476-9C7C-66BFB5467FBC}" type="pres">
      <dgm:prSet presAssocID="{1DF8DC03-4056-4ED3-B479-D8C851C1B13F}" presName="sibTrans" presStyleLbl="sibTrans2D1" presStyleIdx="1" presStyleCnt="4"/>
      <dgm:spPr/>
      <dgm:t>
        <a:bodyPr/>
        <a:lstStyle/>
        <a:p>
          <a:endParaRPr lang="pt-BR"/>
        </a:p>
      </dgm:t>
    </dgm:pt>
    <dgm:pt modelId="{41497DFA-1530-4A09-BE41-03A65D8B00CF}" type="pres">
      <dgm:prSet presAssocID="{26C4C968-4AD4-46C8-85AB-D257090A3178}" presName="node" presStyleLbl="node1" presStyleIdx="2" presStyleCnt="4" custScaleX="641596" custScaleY="174918" custRadScaleRad="89861" custRadScaleInc="-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C4FF43F-3293-4910-9973-E72EB492C7B3}" type="pres">
      <dgm:prSet presAssocID="{26C4C968-4AD4-46C8-85AB-D257090A3178}" presName="dummy" presStyleCnt="0"/>
      <dgm:spPr/>
    </dgm:pt>
    <dgm:pt modelId="{B73A8ADA-487E-4D18-A5F0-1A77C6B10B76}" type="pres">
      <dgm:prSet presAssocID="{95379EEC-B2D3-424D-A9C4-5FDCB01163AD}" presName="sibTrans" presStyleLbl="sibTrans2D1" presStyleIdx="2" presStyleCnt="4"/>
      <dgm:spPr/>
      <dgm:t>
        <a:bodyPr/>
        <a:lstStyle/>
        <a:p>
          <a:endParaRPr lang="pt-BR"/>
        </a:p>
      </dgm:t>
    </dgm:pt>
    <dgm:pt modelId="{28422165-B9E1-4A4D-88AF-9468973F4BCB}" type="pres">
      <dgm:prSet presAssocID="{B9A455E6-BBA1-4071-BA74-CDD16D49EDF4}" presName="node" presStyleLbl="node1" presStyleIdx="3" presStyleCnt="4" custScaleX="249802" custScaleY="16236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180A63F-C89F-42AF-825E-9005A3F6E874}" type="pres">
      <dgm:prSet presAssocID="{B9A455E6-BBA1-4071-BA74-CDD16D49EDF4}" presName="dummy" presStyleCnt="0"/>
      <dgm:spPr/>
    </dgm:pt>
    <dgm:pt modelId="{5568D47B-F79C-42DF-AEBA-F5B812373890}" type="pres">
      <dgm:prSet presAssocID="{5157BB20-AEE5-4FDB-94D1-D8DED9073FB5}" presName="sibTrans" presStyleLbl="sibTrans2D1" presStyleIdx="3" presStyleCnt="4"/>
      <dgm:spPr/>
      <dgm:t>
        <a:bodyPr/>
        <a:lstStyle/>
        <a:p>
          <a:endParaRPr lang="pt-BR"/>
        </a:p>
      </dgm:t>
    </dgm:pt>
  </dgm:ptLst>
  <dgm:cxnLst>
    <dgm:cxn modelId="{AAEA5626-491F-4284-A876-3453A7F6F2BD}" type="presOf" srcId="{C3907D45-3926-4E5D-AF00-4EA6D25DA5B9}" destId="{5E8BBA09-7FB4-49D6-A319-9DD089D7EF9F}" srcOrd="0" destOrd="0" presId="urn:microsoft.com/office/officeart/2005/8/layout/radial6"/>
    <dgm:cxn modelId="{A4D5F8E9-C756-4A7B-B396-D4E864534FC1}" type="presOf" srcId="{95379EEC-B2D3-424D-A9C4-5FDCB01163AD}" destId="{B73A8ADA-487E-4D18-A5F0-1A77C6B10B76}" srcOrd="0" destOrd="0" presId="urn:microsoft.com/office/officeart/2005/8/layout/radial6"/>
    <dgm:cxn modelId="{49B9411A-23DA-45D8-B7CA-6C08826AA239}" srcId="{460AEC6A-233B-4708-BD62-E23C45A39334}" destId="{B88239CC-42AC-4D49-A274-E5150A8C39EE}" srcOrd="0" destOrd="0" parTransId="{B7638987-921B-44CA-A689-2BEBB2BD86B8}" sibTransId="{C3907D45-3926-4E5D-AF00-4EA6D25DA5B9}"/>
    <dgm:cxn modelId="{8CD2C2F9-CC35-42A4-B0D7-7DE37C8FEB44}" type="presOf" srcId="{1DF8DC03-4056-4ED3-B479-D8C851C1B13F}" destId="{B8BA2BC6-7FCA-4476-9C7C-66BFB5467FBC}" srcOrd="0" destOrd="0" presId="urn:microsoft.com/office/officeart/2005/8/layout/radial6"/>
    <dgm:cxn modelId="{F24DF720-9569-4DBB-B7A9-C3DF9230E195}" type="presOf" srcId="{D5CD7D84-6815-4CFC-9AA6-48894D2574FD}" destId="{1AC5B2A8-E6A0-46C0-89D0-6A0AE096AAF7}" srcOrd="0" destOrd="0" presId="urn:microsoft.com/office/officeart/2005/8/layout/radial6"/>
    <dgm:cxn modelId="{DA3E3319-2772-4F7C-9D6E-40FDF7C2239E}" type="presOf" srcId="{B88239CC-42AC-4D49-A274-E5150A8C39EE}" destId="{1B32A44C-DBFF-4F96-8E87-94DD97486115}" srcOrd="0" destOrd="0" presId="urn:microsoft.com/office/officeart/2005/8/layout/radial6"/>
    <dgm:cxn modelId="{92E2AAEC-D9AA-46C1-A11F-438DC106FB0D}" type="presOf" srcId="{76593028-3EE9-4965-BB51-6920BF3A7F61}" destId="{C34C3503-BA38-4872-83FF-620B7A93EA28}" srcOrd="0" destOrd="0" presId="urn:microsoft.com/office/officeart/2005/8/layout/radial6"/>
    <dgm:cxn modelId="{BAF8A3F0-72FD-4F79-86B6-3C6AC5C1448E}" type="presOf" srcId="{460AEC6A-233B-4708-BD62-E23C45A39334}" destId="{242DB6E7-71B5-4FE8-9783-CB93E1E040B7}" srcOrd="0" destOrd="0" presId="urn:microsoft.com/office/officeart/2005/8/layout/radial6"/>
    <dgm:cxn modelId="{27ABE89E-4368-4A85-AE61-8D98C7ADFE46}" srcId="{460AEC6A-233B-4708-BD62-E23C45A39334}" destId="{B9A455E6-BBA1-4071-BA74-CDD16D49EDF4}" srcOrd="3" destOrd="0" parTransId="{328DAAC9-5A1D-4806-9BA5-42F05B1381B4}" sibTransId="{5157BB20-AEE5-4FDB-94D1-D8DED9073FB5}"/>
    <dgm:cxn modelId="{AAD173DB-6E91-4D5A-80DF-A308BF7C5BCE}" srcId="{460AEC6A-233B-4708-BD62-E23C45A39334}" destId="{D5CD7D84-6815-4CFC-9AA6-48894D2574FD}" srcOrd="1" destOrd="0" parTransId="{EC84BA4F-1561-40AC-9136-1CD8553F9311}" sibTransId="{1DF8DC03-4056-4ED3-B479-D8C851C1B13F}"/>
    <dgm:cxn modelId="{3A350217-2F7E-4B35-A538-133F1AB8B9F1}" type="presOf" srcId="{5157BB20-AEE5-4FDB-94D1-D8DED9073FB5}" destId="{5568D47B-F79C-42DF-AEBA-F5B812373890}" srcOrd="0" destOrd="0" presId="urn:microsoft.com/office/officeart/2005/8/layout/radial6"/>
    <dgm:cxn modelId="{506FF518-1DA2-4AAD-819E-2F79FCAD83BC}" type="presOf" srcId="{B9A455E6-BBA1-4071-BA74-CDD16D49EDF4}" destId="{28422165-B9E1-4A4D-88AF-9468973F4BCB}" srcOrd="0" destOrd="0" presId="urn:microsoft.com/office/officeart/2005/8/layout/radial6"/>
    <dgm:cxn modelId="{D622321E-2D2A-4143-9110-D8512BC96B84}" srcId="{460AEC6A-233B-4708-BD62-E23C45A39334}" destId="{26C4C968-4AD4-46C8-85AB-D257090A3178}" srcOrd="2" destOrd="0" parTransId="{BDBD4373-E3F7-47BD-8021-2CE2C358488B}" sibTransId="{95379EEC-B2D3-424D-A9C4-5FDCB01163AD}"/>
    <dgm:cxn modelId="{DEBA8883-E60A-4869-A560-C8574888D4A9}" srcId="{76593028-3EE9-4965-BB51-6920BF3A7F61}" destId="{460AEC6A-233B-4708-BD62-E23C45A39334}" srcOrd="0" destOrd="0" parTransId="{8B92C52F-F0DD-480B-BA1A-787DEA11E71D}" sibTransId="{D11DA8BE-787D-45A5-9675-FE3E80B730AE}"/>
    <dgm:cxn modelId="{375580D9-0962-43B6-A9E9-D1E1F14E8E4F}" type="presOf" srcId="{26C4C968-4AD4-46C8-85AB-D257090A3178}" destId="{41497DFA-1530-4A09-BE41-03A65D8B00CF}" srcOrd="0" destOrd="0" presId="urn:microsoft.com/office/officeart/2005/8/layout/radial6"/>
    <dgm:cxn modelId="{7C07E3FE-98B5-40A3-8248-CFD34CE36676}" srcId="{76593028-3EE9-4965-BB51-6920BF3A7F61}" destId="{63B211AF-C96C-4A1B-A9F4-4AB7633A14A4}" srcOrd="1" destOrd="0" parTransId="{01E5323E-0C02-4A7A-84FD-AB3D6F51F0E3}" sibTransId="{17FF5A00-E002-48D2-A149-07E25FBE5EC0}"/>
    <dgm:cxn modelId="{73E201EA-4B45-464E-B498-3657E8FBDEDC}" type="presParOf" srcId="{C34C3503-BA38-4872-83FF-620B7A93EA28}" destId="{242DB6E7-71B5-4FE8-9783-CB93E1E040B7}" srcOrd="0" destOrd="0" presId="urn:microsoft.com/office/officeart/2005/8/layout/radial6"/>
    <dgm:cxn modelId="{58391BDF-85ED-45AD-9CBC-0D77ED25365A}" type="presParOf" srcId="{C34C3503-BA38-4872-83FF-620B7A93EA28}" destId="{1B32A44C-DBFF-4F96-8E87-94DD97486115}" srcOrd="1" destOrd="0" presId="urn:microsoft.com/office/officeart/2005/8/layout/radial6"/>
    <dgm:cxn modelId="{BA5BB288-BBF2-4D94-9F7B-EC3294447CBE}" type="presParOf" srcId="{C34C3503-BA38-4872-83FF-620B7A93EA28}" destId="{661D24E1-C3E8-4754-81B9-A734155F0636}" srcOrd="2" destOrd="0" presId="urn:microsoft.com/office/officeart/2005/8/layout/radial6"/>
    <dgm:cxn modelId="{D8C474CF-268C-4EE3-ACF6-38A47742F28F}" type="presParOf" srcId="{C34C3503-BA38-4872-83FF-620B7A93EA28}" destId="{5E8BBA09-7FB4-49D6-A319-9DD089D7EF9F}" srcOrd="3" destOrd="0" presId="urn:microsoft.com/office/officeart/2005/8/layout/radial6"/>
    <dgm:cxn modelId="{450521C8-0FA9-465B-A88C-641107CCDCB2}" type="presParOf" srcId="{C34C3503-BA38-4872-83FF-620B7A93EA28}" destId="{1AC5B2A8-E6A0-46C0-89D0-6A0AE096AAF7}" srcOrd="4" destOrd="0" presId="urn:microsoft.com/office/officeart/2005/8/layout/radial6"/>
    <dgm:cxn modelId="{95E41FBB-87C8-4F41-9487-176602D313BE}" type="presParOf" srcId="{C34C3503-BA38-4872-83FF-620B7A93EA28}" destId="{37D5D636-0381-4484-9D27-F1A4FBD6F1E9}" srcOrd="5" destOrd="0" presId="urn:microsoft.com/office/officeart/2005/8/layout/radial6"/>
    <dgm:cxn modelId="{35B0C228-D0F5-430D-9766-B140321EAD19}" type="presParOf" srcId="{C34C3503-BA38-4872-83FF-620B7A93EA28}" destId="{B8BA2BC6-7FCA-4476-9C7C-66BFB5467FBC}" srcOrd="6" destOrd="0" presId="urn:microsoft.com/office/officeart/2005/8/layout/radial6"/>
    <dgm:cxn modelId="{28C1C7C6-D7EE-4D4B-BBFE-43AFFA1233E1}" type="presParOf" srcId="{C34C3503-BA38-4872-83FF-620B7A93EA28}" destId="{41497DFA-1530-4A09-BE41-03A65D8B00CF}" srcOrd="7" destOrd="0" presId="urn:microsoft.com/office/officeart/2005/8/layout/radial6"/>
    <dgm:cxn modelId="{CA194282-A883-4935-B710-07BE64D50C8B}" type="presParOf" srcId="{C34C3503-BA38-4872-83FF-620B7A93EA28}" destId="{8C4FF43F-3293-4910-9973-E72EB492C7B3}" srcOrd="8" destOrd="0" presId="urn:microsoft.com/office/officeart/2005/8/layout/radial6"/>
    <dgm:cxn modelId="{14943132-5CFD-45CF-82D5-D9155B85C53A}" type="presParOf" srcId="{C34C3503-BA38-4872-83FF-620B7A93EA28}" destId="{B73A8ADA-487E-4D18-A5F0-1A77C6B10B76}" srcOrd="9" destOrd="0" presId="urn:microsoft.com/office/officeart/2005/8/layout/radial6"/>
    <dgm:cxn modelId="{49C7DB51-97D9-467E-BAF0-75386382C456}" type="presParOf" srcId="{C34C3503-BA38-4872-83FF-620B7A93EA28}" destId="{28422165-B9E1-4A4D-88AF-9468973F4BCB}" srcOrd="10" destOrd="0" presId="urn:microsoft.com/office/officeart/2005/8/layout/radial6"/>
    <dgm:cxn modelId="{733AE084-2830-4DE1-8ABE-9AC0E85BB46F}" type="presParOf" srcId="{C34C3503-BA38-4872-83FF-620B7A93EA28}" destId="{9180A63F-C89F-42AF-825E-9005A3F6E874}" srcOrd="11" destOrd="0" presId="urn:microsoft.com/office/officeart/2005/8/layout/radial6"/>
    <dgm:cxn modelId="{7F4651E1-4853-4FB8-8553-D17C41EB322B}" type="presParOf" srcId="{C34C3503-BA38-4872-83FF-620B7A93EA28}" destId="{5568D47B-F79C-42DF-AEBA-F5B812373890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5095C9-26D1-4C5A-9EAB-5A0F6A38E1F6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0A04557-97E9-46F6-AF66-C1F58AC9AED2}">
      <dgm:prSet phldrT="[Texto]" custT="1"/>
      <dgm:spPr>
        <a:solidFill>
          <a:schemeClr val="accent1">
            <a:lumMod val="50000"/>
          </a:schemeClr>
        </a:solidFill>
      </dgm:spPr>
      <dgm:t>
        <a:bodyPr/>
        <a:lstStyle/>
        <a:p>
          <a:pPr algn="l"/>
          <a:r>
            <a:rPr lang="pt-BR" sz="2400" b="1" u="sng" dirty="0" smtClean="0"/>
            <a:t>Solidariedade</a:t>
          </a:r>
          <a:endParaRPr lang="pt-BR" sz="2400" dirty="0"/>
        </a:p>
      </dgm:t>
    </dgm:pt>
    <dgm:pt modelId="{E71815BF-A889-4330-8219-09218EFD4161}" type="parTrans" cxnId="{7B43E1C1-DDE9-4AF6-A851-78A7FC998680}">
      <dgm:prSet/>
      <dgm:spPr/>
      <dgm:t>
        <a:bodyPr/>
        <a:lstStyle/>
        <a:p>
          <a:endParaRPr lang="pt-BR"/>
        </a:p>
      </dgm:t>
    </dgm:pt>
    <dgm:pt modelId="{F0BDADBE-090B-41E7-AA99-229A90E85174}" type="sibTrans" cxnId="{7B43E1C1-DDE9-4AF6-A851-78A7FC998680}">
      <dgm:prSet/>
      <dgm:spPr/>
      <dgm:t>
        <a:bodyPr/>
        <a:lstStyle/>
        <a:p>
          <a:endParaRPr lang="pt-BR"/>
        </a:p>
      </dgm:t>
    </dgm:pt>
    <dgm:pt modelId="{877DFCF7-3B4D-44A2-B9EA-2AAB32B8D778}">
      <dgm:prSet phldrT="[Tex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pt-BR" sz="2000" b="1" dirty="0" smtClean="0">
              <a:solidFill>
                <a:schemeClr val="accent2"/>
              </a:solidFill>
            </a:rPr>
            <a:t>Pensar e </a:t>
          </a:r>
          <a:r>
            <a:rPr lang="pt-BR" sz="2000" b="1" i="1" dirty="0" smtClean="0">
              <a:solidFill>
                <a:schemeClr val="accent2"/>
              </a:solidFill>
            </a:rPr>
            <a:t>agir </a:t>
          </a:r>
        </a:p>
        <a:p>
          <a:pPr>
            <a:spcAft>
              <a:spcPts val="0"/>
            </a:spcAft>
          </a:pPr>
          <a:r>
            <a:rPr lang="pt-BR" sz="2000" b="1" i="1" dirty="0" smtClean="0">
              <a:solidFill>
                <a:schemeClr val="tx1"/>
              </a:solidFill>
            </a:rPr>
            <a:t>em </a:t>
          </a:r>
          <a:r>
            <a:rPr lang="pt-BR" sz="2000" b="1" i="1" u="sng" dirty="0" smtClean="0">
              <a:solidFill>
                <a:schemeClr val="tx1"/>
              </a:solidFill>
            </a:rPr>
            <a:t>comunidade –</a:t>
          </a:r>
          <a:r>
            <a:rPr lang="pt-BR" sz="2000" b="1" dirty="0" smtClean="0">
              <a:solidFill>
                <a:schemeClr val="tx1"/>
              </a:solidFill>
            </a:rPr>
            <a:t> </a:t>
          </a:r>
        </a:p>
        <a:p>
          <a:pPr>
            <a:spcAft>
              <a:spcPct val="35000"/>
            </a:spcAft>
          </a:pPr>
          <a:r>
            <a:rPr lang="pt-BR" sz="2000" b="1" dirty="0" smtClean="0">
              <a:solidFill>
                <a:schemeClr val="tx1"/>
              </a:solidFill>
            </a:rPr>
            <a:t>vida para todos e não apropriação dos bens por alguns. </a:t>
          </a:r>
          <a:endParaRPr lang="pt-BR" sz="2000" dirty="0">
            <a:solidFill>
              <a:schemeClr val="tx1"/>
            </a:solidFill>
          </a:endParaRPr>
        </a:p>
      </dgm:t>
    </dgm:pt>
    <dgm:pt modelId="{41DB21D4-09B3-4D1D-8AB5-0613FABEA673}" type="parTrans" cxnId="{3AB506BC-87CF-433B-9CF8-7127431E1EEE}">
      <dgm:prSet/>
      <dgm:spPr/>
      <dgm:t>
        <a:bodyPr/>
        <a:lstStyle/>
        <a:p>
          <a:endParaRPr lang="pt-BR"/>
        </a:p>
      </dgm:t>
    </dgm:pt>
    <dgm:pt modelId="{58C7C20A-2585-47F3-9AC3-2E3765380387}" type="sibTrans" cxnId="{3AB506BC-87CF-433B-9CF8-7127431E1EEE}">
      <dgm:prSet/>
      <dgm:spPr/>
      <dgm:t>
        <a:bodyPr/>
        <a:lstStyle/>
        <a:p>
          <a:endParaRPr lang="pt-BR"/>
        </a:p>
      </dgm:t>
    </dgm:pt>
    <dgm:pt modelId="{FD54961C-3835-4204-901F-B5BBCED30424}">
      <dgm:prSet phldrT="[Texto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pt-BR" sz="2000" b="1" dirty="0" smtClean="0">
              <a:solidFill>
                <a:schemeClr val="accent2"/>
              </a:solidFill>
            </a:rPr>
            <a:t>Lutar</a:t>
          </a:r>
          <a:r>
            <a:rPr lang="pt-BR" sz="1800" b="1" dirty="0" smtClean="0">
              <a:solidFill>
                <a:schemeClr val="accent2"/>
              </a:solidFill>
            </a:rPr>
            <a:t> </a:t>
          </a:r>
          <a:r>
            <a:rPr lang="pt-BR" sz="1800" b="1" dirty="0" smtClean="0">
              <a:solidFill>
                <a:schemeClr val="tx1"/>
              </a:solidFill>
            </a:rPr>
            <a:t>contra as </a:t>
          </a:r>
          <a:r>
            <a:rPr lang="pt-BR" sz="1800" b="1" i="1" u="sng" dirty="0" smtClean="0">
              <a:solidFill>
                <a:schemeClr val="tx1"/>
              </a:solidFill>
            </a:rPr>
            <a:t>causas estruturais </a:t>
          </a:r>
          <a:r>
            <a:rPr lang="pt-BR" sz="1800" b="1" i="1" dirty="0" smtClean="0">
              <a:solidFill>
                <a:schemeClr val="tx1"/>
              </a:solidFill>
            </a:rPr>
            <a:t>da pobreza</a:t>
          </a:r>
          <a:r>
            <a:rPr lang="pt-BR" sz="1800" b="1" dirty="0" smtClean="0">
              <a:solidFill>
                <a:schemeClr val="tx1"/>
              </a:solidFill>
            </a:rPr>
            <a:t>, - desigualdade; falta de trabalho, de terra e de moradia; negação dos direitos sociais e trabalhistas. </a:t>
          </a:r>
          <a:endParaRPr lang="pt-BR" sz="1800" dirty="0">
            <a:solidFill>
              <a:schemeClr val="tx1"/>
            </a:solidFill>
          </a:endParaRPr>
        </a:p>
      </dgm:t>
    </dgm:pt>
    <dgm:pt modelId="{B521300B-56A3-4272-8273-1E385A044F65}" type="parTrans" cxnId="{493ED9F0-2E4A-4996-A449-414BB1D0C367}">
      <dgm:prSet/>
      <dgm:spPr/>
      <dgm:t>
        <a:bodyPr/>
        <a:lstStyle/>
        <a:p>
          <a:endParaRPr lang="pt-BR"/>
        </a:p>
      </dgm:t>
    </dgm:pt>
    <dgm:pt modelId="{DF916D11-CB41-4FF8-AC4C-3F5EF2042947}" type="sibTrans" cxnId="{493ED9F0-2E4A-4996-A449-414BB1D0C367}">
      <dgm:prSet/>
      <dgm:spPr/>
      <dgm:t>
        <a:bodyPr/>
        <a:lstStyle/>
        <a:p>
          <a:endParaRPr lang="pt-BR"/>
        </a:p>
      </dgm:t>
    </dgm:pt>
    <dgm:pt modelId="{B5C53E8C-EE37-45EC-A0FC-FDB18FEC1181}">
      <dgm:prSet phldrT="[Texto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pt-BR" sz="2400" b="1" dirty="0" smtClean="0">
              <a:solidFill>
                <a:schemeClr val="accent2">
                  <a:lumMod val="75000"/>
                </a:schemeClr>
              </a:solidFill>
            </a:rPr>
            <a:t>E</a:t>
          </a:r>
          <a:r>
            <a:rPr lang="pt-BR" sz="2400" b="1" i="1" dirty="0" smtClean="0">
              <a:solidFill>
                <a:schemeClr val="accent2">
                  <a:lumMod val="75000"/>
                </a:schemeClr>
              </a:solidFill>
            </a:rPr>
            <a:t>nfrentar</a:t>
          </a:r>
          <a:r>
            <a:rPr lang="pt-BR" sz="2400" b="1" i="1" dirty="0" smtClean="0">
              <a:solidFill>
                <a:schemeClr val="tx1"/>
              </a:solidFill>
            </a:rPr>
            <a:t> os </a:t>
          </a:r>
          <a:r>
            <a:rPr lang="pt-BR" sz="2400" b="1" i="1" u="sng" dirty="0" smtClean="0">
              <a:solidFill>
                <a:schemeClr val="tx1"/>
              </a:solidFill>
            </a:rPr>
            <a:t>destrutivos efeitos </a:t>
          </a:r>
          <a:r>
            <a:rPr lang="pt-BR" sz="2400" b="1" i="1" dirty="0" smtClean="0">
              <a:solidFill>
                <a:schemeClr val="tx1"/>
              </a:solidFill>
            </a:rPr>
            <a:t>do Império do dinheiro</a:t>
          </a:r>
          <a:r>
            <a:rPr lang="pt-BR" sz="2400" b="1" dirty="0" smtClean="0">
              <a:solidFill>
                <a:schemeClr val="tx1"/>
              </a:solidFill>
            </a:rPr>
            <a:t>: os deslocamentos forçados; migrações dolorosas, tráfico de pessoas, droga, guerra, violência. </a:t>
          </a:r>
          <a:endParaRPr lang="pt-BR" sz="2400" dirty="0">
            <a:solidFill>
              <a:schemeClr val="tx1"/>
            </a:solidFill>
          </a:endParaRPr>
        </a:p>
      </dgm:t>
    </dgm:pt>
    <dgm:pt modelId="{11D70B07-ACA0-4D3C-9088-2B73C7808BBC}" type="parTrans" cxnId="{5290F00C-7707-4464-A1FC-200524A31A60}">
      <dgm:prSet/>
      <dgm:spPr/>
      <dgm:t>
        <a:bodyPr/>
        <a:lstStyle/>
        <a:p>
          <a:endParaRPr lang="pt-BR"/>
        </a:p>
      </dgm:t>
    </dgm:pt>
    <dgm:pt modelId="{6C8A79B3-CBA6-4020-9492-463ABFA854B8}" type="sibTrans" cxnId="{5290F00C-7707-4464-A1FC-200524A31A60}">
      <dgm:prSet/>
      <dgm:spPr/>
      <dgm:t>
        <a:bodyPr/>
        <a:lstStyle/>
        <a:p>
          <a:endParaRPr lang="pt-BR"/>
        </a:p>
      </dgm:t>
    </dgm:pt>
    <dgm:pt modelId="{9CC06210-CC9B-4541-BC61-235DCE4C7673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pt-BR" sz="2400" b="1" dirty="0" smtClean="0">
              <a:solidFill>
                <a:schemeClr val="tx1"/>
              </a:solidFill>
            </a:rPr>
            <a:t>Solidariedade, </a:t>
          </a:r>
          <a:r>
            <a:rPr lang="pt-BR" sz="2400" b="1" i="1" dirty="0" smtClean="0">
              <a:solidFill>
                <a:schemeClr val="tx1"/>
              </a:solidFill>
            </a:rPr>
            <a:t>é um modo de </a:t>
          </a:r>
          <a:r>
            <a:rPr lang="pt-BR" sz="2400" b="1" i="1" u="sng" dirty="0" smtClean="0">
              <a:solidFill>
                <a:schemeClr val="accent2"/>
              </a:solidFill>
            </a:rPr>
            <a:t>fazer história</a:t>
          </a:r>
          <a:r>
            <a:rPr lang="pt-BR" sz="2400" b="1" i="1" u="sng" dirty="0" smtClean="0">
              <a:solidFill>
                <a:schemeClr val="accent2">
                  <a:lumMod val="75000"/>
                </a:schemeClr>
              </a:solidFill>
            </a:rPr>
            <a:t>.</a:t>
          </a:r>
          <a:endParaRPr lang="pt-BR" sz="2400" dirty="0"/>
        </a:p>
      </dgm:t>
    </dgm:pt>
    <dgm:pt modelId="{0EC80813-EE27-46FF-A637-FA54E13CD7A4}" type="parTrans" cxnId="{51B6647D-200A-45BB-BDA0-427E5879DE5E}">
      <dgm:prSet/>
      <dgm:spPr/>
      <dgm:t>
        <a:bodyPr/>
        <a:lstStyle/>
        <a:p>
          <a:endParaRPr lang="pt-BR"/>
        </a:p>
      </dgm:t>
    </dgm:pt>
    <dgm:pt modelId="{0BA2B704-99A6-4502-A6CC-A893108B9668}" type="sibTrans" cxnId="{51B6647D-200A-45BB-BDA0-427E5879DE5E}">
      <dgm:prSet/>
      <dgm:spPr/>
      <dgm:t>
        <a:bodyPr/>
        <a:lstStyle/>
        <a:p>
          <a:endParaRPr lang="pt-BR"/>
        </a:p>
      </dgm:t>
    </dgm:pt>
    <dgm:pt modelId="{C371BD8B-E768-49A6-BF58-DFEC3F06C2ED}" type="pres">
      <dgm:prSet presAssocID="{4D5095C9-26D1-4C5A-9EAB-5A0F6A38E1F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DB21D98-C876-48B0-BC1D-92F8F47C1D48}" type="pres">
      <dgm:prSet presAssocID="{40A04557-97E9-46F6-AF66-C1F58AC9AED2}" presName="centerShape" presStyleLbl="node0" presStyleIdx="0" presStyleCnt="1" custScaleX="143219" custScaleY="133623" custLinFactNeighborX="-961" custLinFactNeighborY="-3453"/>
      <dgm:spPr/>
      <dgm:t>
        <a:bodyPr/>
        <a:lstStyle/>
        <a:p>
          <a:endParaRPr lang="pt-BR"/>
        </a:p>
      </dgm:t>
    </dgm:pt>
    <dgm:pt modelId="{190C1342-CC57-4893-B5A7-52FC92B1F87E}" type="pres">
      <dgm:prSet presAssocID="{41DB21D4-09B3-4D1D-8AB5-0613FABEA673}" presName="parTrans" presStyleLbl="sibTrans2D1" presStyleIdx="0" presStyleCnt="4"/>
      <dgm:spPr/>
      <dgm:t>
        <a:bodyPr/>
        <a:lstStyle/>
        <a:p>
          <a:endParaRPr lang="pt-BR"/>
        </a:p>
      </dgm:t>
    </dgm:pt>
    <dgm:pt modelId="{0DC82C58-2343-47FD-9F18-1CA43BBC272E}" type="pres">
      <dgm:prSet presAssocID="{41DB21D4-09B3-4D1D-8AB5-0613FABEA673}" presName="connectorText" presStyleLbl="sibTrans2D1" presStyleIdx="0" presStyleCnt="4"/>
      <dgm:spPr/>
      <dgm:t>
        <a:bodyPr/>
        <a:lstStyle/>
        <a:p>
          <a:endParaRPr lang="pt-BR"/>
        </a:p>
      </dgm:t>
    </dgm:pt>
    <dgm:pt modelId="{5B31D4D5-22A2-4305-80B9-037207D46425}" type="pres">
      <dgm:prSet presAssocID="{877DFCF7-3B4D-44A2-B9EA-2AAB32B8D778}" presName="node" presStyleLbl="node1" presStyleIdx="0" presStyleCnt="4" custScaleX="20977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C7EBF71-4C71-4A2D-849F-FEAAE3FC13B8}" type="pres">
      <dgm:prSet presAssocID="{B521300B-56A3-4272-8273-1E385A044F65}" presName="parTrans" presStyleLbl="sibTrans2D1" presStyleIdx="1" presStyleCnt="4"/>
      <dgm:spPr/>
      <dgm:t>
        <a:bodyPr/>
        <a:lstStyle/>
        <a:p>
          <a:endParaRPr lang="pt-BR"/>
        </a:p>
      </dgm:t>
    </dgm:pt>
    <dgm:pt modelId="{DD3A9AA1-688A-4151-A388-95A2EB384A76}" type="pres">
      <dgm:prSet presAssocID="{B521300B-56A3-4272-8273-1E385A044F65}" presName="connectorText" presStyleLbl="sibTrans2D1" presStyleIdx="1" presStyleCnt="4"/>
      <dgm:spPr/>
      <dgm:t>
        <a:bodyPr/>
        <a:lstStyle/>
        <a:p>
          <a:endParaRPr lang="pt-BR"/>
        </a:p>
      </dgm:t>
    </dgm:pt>
    <dgm:pt modelId="{3B70B95C-1446-493D-B0A3-964B20043531}" type="pres">
      <dgm:prSet presAssocID="{FD54961C-3835-4204-901F-B5BBCED30424}" presName="node" presStyleLbl="node1" presStyleIdx="1" presStyleCnt="4" custScaleX="172241" custScaleY="156428" custRadScaleRad="137446" custRadScaleInc="226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85AF45-A001-457E-B149-017CF0DEEB7B}" type="pres">
      <dgm:prSet presAssocID="{11D70B07-ACA0-4D3C-9088-2B73C7808BBC}" presName="parTrans" presStyleLbl="sibTrans2D1" presStyleIdx="2" presStyleCnt="4"/>
      <dgm:spPr/>
      <dgm:t>
        <a:bodyPr/>
        <a:lstStyle/>
        <a:p>
          <a:endParaRPr lang="pt-BR"/>
        </a:p>
      </dgm:t>
    </dgm:pt>
    <dgm:pt modelId="{B0810EA4-D19E-4181-958B-5EE2B6775C26}" type="pres">
      <dgm:prSet presAssocID="{11D70B07-ACA0-4D3C-9088-2B73C7808BBC}" presName="connectorText" presStyleLbl="sibTrans2D1" presStyleIdx="2" presStyleCnt="4"/>
      <dgm:spPr/>
      <dgm:t>
        <a:bodyPr/>
        <a:lstStyle/>
        <a:p>
          <a:endParaRPr lang="pt-BR"/>
        </a:p>
      </dgm:t>
    </dgm:pt>
    <dgm:pt modelId="{9382DDFE-9BAE-4214-9411-CA325BAAFCAD}" type="pres">
      <dgm:prSet presAssocID="{B5C53E8C-EE37-45EC-A0FC-FDB18FEC1181}" presName="node" presStyleLbl="node1" presStyleIdx="2" presStyleCnt="4" custScaleX="320011" custScaleY="145400" custRadScaleRad="100015" custRadScaleInc="-170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022DABD-3194-41A2-98E5-409F8A8A1E9A}" type="pres">
      <dgm:prSet presAssocID="{0EC80813-EE27-46FF-A637-FA54E13CD7A4}" presName="parTrans" presStyleLbl="sibTrans2D1" presStyleIdx="3" presStyleCnt="4"/>
      <dgm:spPr/>
      <dgm:t>
        <a:bodyPr/>
        <a:lstStyle/>
        <a:p>
          <a:endParaRPr lang="pt-BR"/>
        </a:p>
      </dgm:t>
    </dgm:pt>
    <dgm:pt modelId="{AA0F09C7-B151-4A24-AC66-AEFF8B7921E1}" type="pres">
      <dgm:prSet presAssocID="{0EC80813-EE27-46FF-A637-FA54E13CD7A4}" presName="connectorText" presStyleLbl="sibTrans2D1" presStyleIdx="3" presStyleCnt="4"/>
      <dgm:spPr/>
      <dgm:t>
        <a:bodyPr/>
        <a:lstStyle/>
        <a:p>
          <a:endParaRPr lang="pt-BR"/>
        </a:p>
      </dgm:t>
    </dgm:pt>
    <dgm:pt modelId="{4F9D993E-6E9B-42EC-AF1F-30C5CBA936A1}" type="pres">
      <dgm:prSet presAssocID="{9CC06210-CC9B-4541-BC61-235DCE4C7673}" presName="node" presStyleLbl="node1" presStyleIdx="3" presStyleCnt="4" custScaleX="150070" custScaleY="156121" custRadScaleRad="114500" custRadScaleInc="57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FB71F5D-2A2F-49D1-A952-B4ADDA5D4F24}" type="presOf" srcId="{11D70B07-ACA0-4D3C-9088-2B73C7808BBC}" destId="{B0810EA4-D19E-4181-958B-5EE2B6775C26}" srcOrd="1" destOrd="0" presId="urn:microsoft.com/office/officeart/2005/8/layout/radial5"/>
    <dgm:cxn modelId="{B9356B6D-12BD-48EB-A4FD-0BB589F15376}" type="presOf" srcId="{0EC80813-EE27-46FF-A637-FA54E13CD7A4}" destId="{B022DABD-3194-41A2-98E5-409F8A8A1E9A}" srcOrd="0" destOrd="0" presId="urn:microsoft.com/office/officeart/2005/8/layout/radial5"/>
    <dgm:cxn modelId="{0708BA0E-4984-4708-8C08-291E6FE306F3}" type="presOf" srcId="{0EC80813-EE27-46FF-A637-FA54E13CD7A4}" destId="{AA0F09C7-B151-4A24-AC66-AEFF8B7921E1}" srcOrd="1" destOrd="0" presId="urn:microsoft.com/office/officeart/2005/8/layout/radial5"/>
    <dgm:cxn modelId="{51B6647D-200A-45BB-BDA0-427E5879DE5E}" srcId="{40A04557-97E9-46F6-AF66-C1F58AC9AED2}" destId="{9CC06210-CC9B-4541-BC61-235DCE4C7673}" srcOrd="3" destOrd="0" parTransId="{0EC80813-EE27-46FF-A637-FA54E13CD7A4}" sibTransId="{0BA2B704-99A6-4502-A6CC-A893108B9668}"/>
    <dgm:cxn modelId="{3AB506BC-87CF-433B-9CF8-7127431E1EEE}" srcId="{40A04557-97E9-46F6-AF66-C1F58AC9AED2}" destId="{877DFCF7-3B4D-44A2-B9EA-2AAB32B8D778}" srcOrd="0" destOrd="0" parTransId="{41DB21D4-09B3-4D1D-8AB5-0613FABEA673}" sibTransId="{58C7C20A-2585-47F3-9AC3-2E3765380387}"/>
    <dgm:cxn modelId="{67161CF1-03DE-447E-9FB6-E74545C63ED2}" type="presOf" srcId="{FD54961C-3835-4204-901F-B5BBCED30424}" destId="{3B70B95C-1446-493D-B0A3-964B20043531}" srcOrd="0" destOrd="0" presId="urn:microsoft.com/office/officeart/2005/8/layout/radial5"/>
    <dgm:cxn modelId="{5290F00C-7707-4464-A1FC-200524A31A60}" srcId="{40A04557-97E9-46F6-AF66-C1F58AC9AED2}" destId="{B5C53E8C-EE37-45EC-A0FC-FDB18FEC1181}" srcOrd="2" destOrd="0" parTransId="{11D70B07-ACA0-4D3C-9088-2B73C7808BBC}" sibTransId="{6C8A79B3-CBA6-4020-9492-463ABFA854B8}"/>
    <dgm:cxn modelId="{D3CB7DC1-77AF-4CF6-ABA5-5E8FA12AE4B7}" type="presOf" srcId="{B5C53E8C-EE37-45EC-A0FC-FDB18FEC1181}" destId="{9382DDFE-9BAE-4214-9411-CA325BAAFCAD}" srcOrd="0" destOrd="0" presId="urn:microsoft.com/office/officeart/2005/8/layout/radial5"/>
    <dgm:cxn modelId="{C45BDCF0-FE45-4B75-A70B-3E1EC8DD3238}" type="presOf" srcId="{40A04557-97E9-46F6-AF66-C1F58AC9AED2}" destId="{8DB21D98-C876-48B0-BC1D-92F8F47C1D48}" srcOrd="0" destOrd="0" presId="urn:microsoft.com/office/officeart/2005/8/layout/radial5"/>
    <dgm:cxn modelId="{7B43E1C1-DDE9-4AF6-A851-78A7FC998680}" srcId="{4D5095C9-26D1-4C5A-9EAB-5A0F6A38E1F6}" destId="{40A04557-97E9-46F6-AF66-C1F58AC9AED2}" srcOrd="0" destOrd="0" parTransId="{E71815BF-A889-4330-8219-09218EFD4161}" sibTransId="{F0BDADBE-090B-41E7-AA99-229A90E85174}"/>
    <dgm:cxn modelId="{5FCEE9F9-070B-4FF7-90D1-FE40B5C76263}" type="presOf" srcId="{41DB21D4-09B3-4D1D-8AB5-0613FABEA673}" destId="{0DC82C58-2343-47FD-9F18-1CA43BBC272E}" srcOrd="1" destOrd="0" presId="urn:microsoft.com/office/officeart/2005/8/layout/radial5"/>
    <dgm:cxn modelId="{5B6F3F82-C726-43F0-89C8-14F09BABBD47}" type="presOf" srcId="{11D70B07-ACA0-4D3C-9088-2B73C7808BBC}" destId="{DE85AF45-A001-457E-B149-017CF0DEEB7B}" srcOrd="0" destOrd="0" presId="urn:microsoft.com/office/officeart/2005/8/layout/radial5"/>
    <dgm:cxn modelId="{A27A0823-68B7-4B72-B2B7-A4E3D74C70DF}" type="presOf" srcId="{B521300B-56A3-4272-8273-1E385A044F65}" destId="{CC7EBF71-4C71-4A2D-849F-FEAAE3FC13B8}" srcOrd="0" destOrd="0" presId="urn:microsoft.com/office/officeart/2005/8/layout/radial5"/>
    <dgm:cxn modelId="{62DDBFE0-FB43-4292-869A-9478A4AB7D53}" type="presOf" srcId="{41DB21D4-09B3-4D1D-8AB5-0613FABEA673}" destId="{190C1342-CC57-4893-B5A7-52FC92B1F87E}" srcOrd="0" destOrd="0" presId="urn:microsoft.com/office/officeart/2005/8/layout/radial5"/>
    <dgm:cxn modelId="{493ED9F0-2E4A-4996-A449-414BB1D0C367}" srcId="{40A04557-97E9-46F6-AF66-C1F58AC9AED2}" destId="{FD54961C-3835-4204-901F-B5BBCED30424}" srcOrd="1" destOrd="0" parTransId="{B521300B-56A3-4272-8273-1E385A044F65}" sibTransId="{DF916D11-CB41-4FF8-AC4C-3F5EF2042947}"/>
    <dgm:cxn modelId="{0E99002E-DA99-4E5D-97AF-A66BEE439743}" type="presOf" srcId="{B521300B-56A3-4272-8273-1E385A044F65}" destId="{DD3A9AA1-688A-4151-A388-95A2EB384A76}" srcOrd="1" destOrd="0" presId="urn:microsoft.com/office/officeart/2005/8/layout/radial5"/>
    <dgm:cxn modelId="{105B37CE-CB81-4A18-A1C8-C3978C4E6230}" type="presOf" srcId="{9CC06210-CC9B-4541-BC61-235DCE4C7673}" destId="{4F9D993E-6E9B-42EC-AF1F-30C5CBA936A1}" srcOrd="0" destOrd="0" presId="urn:microsoft.com/office/officeart/2005/8/layout/radial5"/>
    <dgm:cxn modelId="{7B7F1753-6506-48E2-A9E5-8D98407A9AC3}" type="presOf" srcId="{4D5095C9-26D1-4C5A-9EAB-5A0F6A38E1F6}" destId="{C371BD8B-E768-49A6-BF58-DFEC3F06C2ED}" srcOrd="0" destOrd="0" presId="urn:microsoft.com/office/officeart/2005/8/layout/radial5"/>
    <dgm:cxn modelId="{C7AD05AE-242E-4366-8074-55D1B638388D}" type="presOf" srcId="{877DFCF7-3B4D-44A2-B9EA-2AAB32B8D778}" destId="{5B31D4D5-22A2-4305-80B9-037207D46425}" srcOrd="0" destOrd="0" presId="urn:microsoft.com/office/officeart/2005/8/layout/radial5"/>
    <dgm:cxn modelId="{16E4D11B-15DA-44D2-B5EC-0555E1A5E80E}" type="presParOf" srcId="{C371BD8B-E768-49A6-BF58-DFEC3F06C2ED}" destId="{8DB21D98-C876-48B0-BC1D-92F8F47C1D48}" srcOrd="0" destOrd="0" presId="urn:microsoft.com/office/officeart/2005/8/layout/radial5"/>
    <dgm:cxn modelId="{BFDA376D-2811-4473-8D72-16A1BA522601}" type="presParOf" srcId="{C371BD8B-E768-49A6-BF58-DFEC3F06C2ED}" destId="{190C1342-CC57-4893-B5A7-52FC92B1F87E}" srcOrd="1" destOrd="0" presId="urn:microsoft.com/office/officeart/2005/8/layout/radial5"/>
    <dgm:cxn modelId="{477B808C-79B7-461C-AEAE-B4E43151374C}" type="presParOf" srcId="{190C1342-CC57-4893-B5A7-52FC92B1F87E}" destId="{0DC82C58-2343-47FD-9F18-1CA43BBC272E}" srcOrd="0" destOrd="0" presId="urn:microsoft.com/office/officeart/2005/8/layout/radial5"/>
    <dgm:cxn modelId="{1224364E-121E-47C3-B882-241B604A7064}" type="presParOf" srcId="{C371BD8B-E768-49A6-BF58-DFEC3F06C2ED}" destId="{5B31D4D5-22A2-4305-80B9-037207D46425}" srcOrd="2" destOrd="0" presId="urn:microsoft.com/office/officeart/2005/8/layout/radial5"/>
    <dgm:cxn modelId="{C4FED81B-A852-465A-A5E6-DF970AED62FD}" type="presParOf" srcId="{C371BD8B-E768-49A6-BF58-DFEC3F06C2ED}" destId="{CC7EBF71-4C71-4A2D-849F-FEAAE3FC13B8}" srcOrd="3" destOrd="0" presId="urn:microsoft.com/office/officeart/2005/8/layout/radial5"/>
    <dgm:cxn modelId="{4A5BE944-99AA-4980-A828-1604508D9F0F}" type="presParOf" srcId="{CC7EBF71-4C71-4A2D-849F-FEAAE3FC13B8}" destId="{DD3A9AA1-688A-4151-A388-95A2EB384A76}" srcOrd="0" destOrd="0" presId="urn:microsoft.com/office/officeart/2005/8/layout/radial5"/>
    <dgm:cxn modelId="{77C60148-7B29-41C2-93D2-327A35A035E2}" type="presParOf" srcId="{C371BD8B-E768-49A6-BF58-DFEC3F06C2ED}" destId="{3B70B95C-1446-493D-B0A3-964B20043531}" srcOrd="4" destOrd="0" presId="urn:microsoft.com/office/officeart/2005/8/layout/radial5"/>
    <dgm:cxn modelId="{C8B7C062-8C17-4491-A214-DDE7D545F6A0}" type="presParOf" srcId="{C371BD8B-E768-49A6-BF58-DFEC3F06C2ED}" destId="{DE85AF45-A001-457E-B149-017CF0DEEB7B}" srcOrd="5" destOrd="0" presId="urn:microsoft.com/office/officeart/2005/8/layout/radial5"/>
    <dgm:cxn modelId="{5EACFA64-162C-4B7C-8A68-E56D25B79FA5}" type="presParOf" srcId="{DE85AF45-A001-457E-B149-017CF0DEEB7B}" destId="{B0810EA4-D19E-4181-958B-5EE2B6775C26}" srcOrd="0" destOrd="0" presId="urn:microsoft.com/office/officeart/2005/8/layout/radial5"/>
    <dgm:cxn modelId="{B3339C02-04C5-415D-A940-66E812EE0821}" type="presParOf" srcId="{C371BD8B-E768-49A6-BF58-DFEC3F06C2ED}" destId="{9382DDFE-9BAE-4214-9411-CA325BAAFCAD}" srcOrd="6" destOrd="0" presId="urn:microsoft.com/office/officeart/2005/8/layout/radial5"/>
    <dgm:cxn modelId="{68335D57-062D-42DE-930D-8EA522D2E8A5}" type="presParOf" srcId="{C371BD8B-E768-49A6-BF58-DFEC3F06C2ED}" destId="{B022DABD-3194-41A2-98E5-409F8A8A1E9A}" srcOrd="7" destOrd="0" presId="urn:microsoft.com/office/officeart/2005/8/layout/radial5"/>
    <dgm:cxn modelId="{0243059F-3BE1-40B0-B5FA-E40C6B40F5F5}" type="presParOf" srcId="{B022DABD-3194-41A2-98E5-409F8A8A1E9A}" destId="{AA0F09C7-B151-4A24-AC66-AEFF8B7921E1}" srcOrd="0" destOrd="0" presId="urn:microsoft.com/office/officeart/2005/8/layout/radial5"/>
    <dgm:cxn modelId="{0DF6AF8B-929B-4C9D-BC29-2E5E7FEFE8CC}" type="presParOf" srcId="{C371BD8B-E768-49A6-BF58-DFEC3F06C2ED}" destId="{4F9D993E-6E9B-42EC-AF1F-30C5CBA936A1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3D9DFE-B8D6-46EC-8C29-7A4041A35318}">
      <dsp:nvSpPr>
        <dsp:cNvPr id="0" name=""/>
        <dsp:cNvSpPr/>
      </dsp:nvSpPr>
      <dsp:spPr>
        <a:xfrm>
          <a:off x="1254680" y="714166"/>
          <a:ext cx="5084226" cy="5084226"/>
        </a:xfrm>
        <a:prstGeom prst="blockArc">
          <a:avLst>
            <a:gd name="adj1" fmla="val 12198712"/>
            <a:gd name="adj2" fmla="val 16905755"/>
            <a:gd name="adj3" fmla="val 452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6B0402-D24C-41DC-B6B5-85D46A078BBD}">
      <dsp:nvSpPr>
        <dsp:cNvPr id="0" name=""/>
        <dsp:cNvSpPr/>
      </dsp:nvSpPr>
      <dsp:spPr>
        <a:xfrm>
          <a:off x="1277225" y="660101"/>
          <a:ext cx="5084226" cy="5084226"/>
        </a:xfrm>
        <a:prstGeom prst="blockArc">
          <a:avLst>
            <a:gd name="adj1" fmla="val 8515295"/>
            <a:gd name="adj2" fmla="val 12117661"/>
            <a:gd name="adj3" fmla="val 452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EBF1C6-976D-4823-80E6-E05892C77B45}">
      <dsp:nvSpPr>
        <dsp:cNvPr id="0" name=""/>
        <dsp:cNvSpPr/>
      </dsp:nvSpPr>
      <dsp:spPr>
        <a:xfrm>
          <a:off x="1419466" y="861482"/>
          <a:ext cx="5084226" cy="5084226"/>
        </a:xfrm>
        <a:prstGeom prst="blockArc">
          <a:avLst>
            <a:gd name="adj1" fmla="val 4318513"/>
            <a:gd name="adj2" fmla="val 8856570"/>
            <a:gd name="adj3" fmla="val 4527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EDA426-DFBC-44A9-9CCA-D4C0E852991F}">
      <dsp:nvSpPr>
        <dsp:cNvPr id="0" name=""/>
        <dsp:cNvSpPr/>
      </dsp:nvSpPr>
      <dsp:spPr>
        <a:xfrm>
          <a:off x="2281349" y="741291"/>
          <a:ext cx="5084226" cy="5084226"/>
        </a:xfrm>
        <a:prstGeom prst="blockArc">
          <a:avLst>
            <a:gd name="adj1" fmla="val 1541145"/>
            <a:gd name="adj2" fmla="val 5528829"/>
            <a:gd name="adj3" fmla="val 452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C53DBB-0C6C-4E21-AE7E-0D3E2CA5B7A9}">
      <dsp:nvSpPr>
        <dsp:cNvPr id="0" name=""/>
        <dsp:cNvSpPr/>
      </dsp:nvSpPr>
      <dsp:spPr>
        <a:xfrm>
          <a:off x="2254291" y="799460"/>
          <a:ext cx="5084226" cy="5084226"/>
        </a:xfrm>
        <a:prstGeom prst="blockArc">
          <a:avLst>
            <a:gd name="adj1" fmla="val 19868268"/>
            <a:gd name="adj2" fmla="val 1452376"/>
            <a:gd name="adj3" fmla="val 4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5146D2-B32F-4C0C-8600-63447847BBC2}">
      <dsp:nvSpPr>
        <dsp:cNvPr id="0" name=""/>
        <dsp:cNvSpPr/>
      </dsp:nvSpPr>
      <dsp:spPr>
        <a:xfrm>
          <a:off x="2214680" y="724601"/>
          <a:ext cx="5084226" cy="5084226"/>
        </a:xfrm>
        <a:prstGeom prst="blockArc">
          <a:avLst>
            <a:gd name="adj1" fmla="val 15568978"/>
            <a:gd name="adj2" fmla="val 19985458"/>
            <a:gd name="adj3" fmla="val 452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9F1A4C-5353-41E9-8F44-53AB62244A89}">
      <dsp:nvSpPr>
        <dsp:cNvPr id="0" name=""/>
        <dsp:cNvSpPr/>
      </dsp:nvSpPr>
      <dsp:spPr>
        <a:xfrm>
          <a:off x="2667884" y="1834975"/>
          <a:ext cx="3270810" cy="29469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2800" b="1" kern="1200" dirty="0" smtClean="0">
              <a:solidFill>
                <a:schemeClr val="tx1"/>
              </a:solidFill>
            </a:rPr>
            <a:t>ROMA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2800" b="1" kern="1200" dirty="0" smtClean="0">
              <a:solidFill>
                <a:schemeClr val="tx1"/>
              </a:solidFill>
            </a:rPr>
            <a:t>PAPA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2800" b="1" kern="1200" dirty="0" smtClean="0">
              <a:solidFill>
                <a:schemeClr val="tx1"/>
              </a:solidFill>
            </a:rPr>
            <a:t>MOVIMENTOS POPULARES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</a:rPr>
            <a:t>28/10/2014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800" b="1" kern="1200" dirty="0">
            <a:solidFill>
              <a:schemeClr val="tx1"/>
            </a:solidFill>
          </a:endParaRPr>
        </a:p>
      </dsp:txBody>
      <dsp:txXfrm>
        <a:off x="3146883" y="2266547"/>
        <a:ext cx="2312812" cy="2083811"/>
      </dsp:txXfrm>
    </dsp:sp>
    <dsp:sp modelId="{C2C49012-8FEC-4D6C-B498-138E73A084FF}">
      <dsp:nvSpPr>
        <dsp:cNvPr id="0" name=""/>
        <dsp:cNvSpPr/>
      </dsp:nvSpPr>
      <dsp:spPr>
        <a:xfrm>
          <a:off x="2489784" y="-187516"/>
          <a:ext cx="3627011" cy="202279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>
              <a:solidFill>
                <a:schemeClr val="tx1"/>
              </a:solidFill>
            </a:rPr>
            <a:t>SOLIDARIEDADE</a:t>
          </a:r>
          <a:endParaRPr lang="pt-BR" sz="2800" b="1" kern="1200" dirty="0">
            <a:solidFill>
              <a:schemeClr val="tx1"/>
            </a:solidFill>
          </a:endParaRPr>
        </a:p>
      </dsp:txBody>
      <dsp:txXfrm>
        <a:off x="3020947" y="108716"/>
        <a:ext cx="2564685" cy="1430333"/>
      </dsp:txXfrm>
    </dsp:sp>
    <dsp:sp modelId="{F3ABF2E7-1450-4B6C-8226-4B86592CEBFF}">
      <dsp:nvSpPr>
        <dsp:cNvPr id="0" name=""/>
        <dsp:cNvSpPr/>
      </dsp:nvSpPr>
      <dsp:spPr>
        <a:xfrm>
          <a:off x="5653862" y="1199054"/>
          <a:ext cx="2636975" cy="188640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>
              <a:solidFill>
                <a:schemeClr val="tx1"/>
              </a:solidFill>
            </a:rPr>
            <a:t>TERRA</a:t>
          </a:r>
        </a:p>
        <a:p>
          <a:pPr lvl="0" algn="l" defTabSz="1244600">
            <a:lnSpc>
              <a:spcPts val="1440"/>
            </a:lnSpc>
            <a:spcBef>
              <a:spcPct val="0"/>
            </a:spcBef>
            <a:spcAft>
              <a:spcPts val="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Preço dos alimentos</a:t>
          </a:r>
        </a:p>
        <a:p>
          <a:pPr lvl="0" algn="l" defTabSz="1244600">
            <a:lnSpc>
              <a:spcPts val="1440"/>
            </a:lnSpc>
            <a:spcBef>
              <a:spcPct val="0"/>
            </a:spcBef>
            <a:spcAft>
              <a:spcPts val="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Reforma agrária</a:t>
          </a:r>
        </a:p>
        <a:p>
          <a:pPr lvl="0" algn="l" defTabSz="1244600">
            <a:lnSpc>
              <a:spcPts val="1440"/>
            </a:lnSpc>
            <a:spcBef>
              <a:spcPct val="0"/>
            </a:spcBef>
            <a:spcAft>
              <a:spcPts val="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 Fome é criminosa</a:t>
          </a:r>
          <a:endParaRPr lang="pt-BR" sz="1400" b="1" kern="1200" dirty="0">
            <a:solidFill>
              <a:schemeClr val="tx1"/>
            </a:solidFill>
          </a:endParaRPr>
        </a:p>
      </dsp:txBody>
      <dsp:txXfrm>
        <a:off x="6040038" y="1475312"/>
        <a:ext cx="1864623" cy="1333891"/>
      </dsp:txXfrm>
    </dsp:sp>
    <dsp:sp modelId="{5DB4774E-CFB1-4C4C-AF54-37071BDFEA91}">
      <dsp:nvSpPr>
        <dsp:cNvPr id="0" name=""/>
        <dsp:cNvSpPr/>
      </dsp:nvSpPr>
      <dsp:spPr>
        <a:xfrm>
          <a:off x="5481043" y="3287287"/>
          <a:ext cx="3162954" cy="214603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3200" b="1" kern="1200" dirty="0" smtClean="0">
              <a:solidFill>
                <a:schemeClr val="tx1"/>
              </a:solidFill>
            </a:rPr>
            <a:t>TETO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2000" b="1" kern="1200" dirty="0" smtClean="0">
              <a:solidFill>
                <a:schemeClr val="tx1"/>
              </a:solidFill>
            </a:rPr>
            <a:t>Valores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2000" b="1" kern="1200" dirty="0" smtClean="0">
              <a:solidFill>
                <a:schemeClr val="tx1"/>
              </a:solidFill>
            </a:rPr>
            <a:t>espaço comum</a:t>
          </a:r>
        </a:p>
      </dsp:txBody>
      <dsp:txXfrm>
        <a:off x="5944247" y="3601566"/>
        <a:ext cx="2236546" cy="1517474"/>
      </dsp:txXfrm>
    </dsp:sp>
    <dsp:sp modelId="{8C384655-CA4A-44BE-9E37-CC813D483452}">
      <dsp:nvSpPr>
        <dsp:cNvPr id="0" name=""/>
        <dsp:cNvSpPr/>
      </dsp:nvSpPr>
      <dsp:spPr>
        <a:xfrm>
          <a:off x="3199823" y="4799467"/>
          <a:ext cx="3061105" cy="193352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>
              <a:solidFill>
                <a:schemeClr val="tx1"/>
              </a:solidFill>
            </a:rPr>
            <a:t>TRABALHO</a:t>
          </a:r>
        </a:p>
        <a:p>
          <a:pPr lvl="0" algn="l" defTabSz="1244600">
            <a:lnSpc>
              <a:spcPts val="2160"/>
            </a:lnSpc>
            <a:spcBef>
              <a:spcPct val="0"/>
            </a:spcBef>
            <a:spcAft>
              <a:spcPts val="0"/>
            </a:spcAft>
          </a:pPr>
          <a:r>
            <a:rPr lang="pt-BR" sz="1800" kern="1200" dirty="0" smtClean="0">
              <a:solidFill>
                <a:schemeClr val="tx1"/>
              </a:solidFill>
            </a:rPr>
            <a:t>Não ganhar o pão Prévia opção social (</a:t>
          </a:r>
          <a:r>
            <a:rPr lang="pt-BR" sz="1800" i="1" kern="1200" dirty="0" smtClean="0">
              <a:solidFill>
                <a:schemeClr val="tx1"/>
              </a:solidFill>
            </a:rPr>
            <a:t>lucros)</a:t>
          </a:r>
          <a:r>
            <a:rPr lang="pt-BR" sz="1800" kern="1200" dirty="0" smtClean="0">
              <a:solidFill>
                <a:schemeClr val="tx1"/>
              </a:solidFill>
            </a:rPr>
            <a:t> </a:t>
          </a:r>
        </a:p>
        <a:p>
          <a:pPr lvl="0" algn="l" defTabSz="1244600">
            <a:lnSpc>
              <a:spcPts val="2160"/>
            </a:lnSpc>
            <a:spcBef>
              <a:spcPct val="0"/>
            </a:spcBef>
            <a:spcAft>
              <a:spcPts val="0"/>
            </a:spcAft>
          </a:pPr>
          <a:r>
            <a:rPr lang="pt-BR" sz="1800" kern="1200" dirty="0" smtClean="0">
              <a:solidFill>
                <a:schemeClr val="tx1"/>
              </a:solidFill>
            </a:rPr>
            <a:t>Cultura do descarte </a:t>
          </a:r>
          <a:endParaRPr lang="pt-BR" sz="1800" b="1" kern="1200" dirty="0">
            <a:solidFill>
              <a:schemeClr val="tx1"/>
            </a:solidFill>
          </a:endParaRPr>
        </a:p>
      </dsp:txBody>
      <dsp:txXfrm>
        <a:off x="3648111" y="5082626"/>
        <a:ext cx="2164529" cy="1367210"/>
      </dsp:txXfrm>
    </dsp:sp>
    <dsp:sp modelId="{BFB14B31-A9DE-49EF-ABE8-E647B7BE5F0A}">
      <dsp:nvSpPr>
        <dsp:cNvPr id="0" name=""/>
        <dsp:cNvSpPr/>
      </dsp:nvSpPr>
      <dsp:spPr>
        <a:xfrm>
          <a:off x="319506" y="3647321"/>
          <a:ext cx="3088117" cy="217445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ts val="900"/>
            </a:lnSpc>
            <a:spcBef>
              <a:spcPct val="0"/>
            </a:spcBef>
            <a:spcAft>
              <a:spcPts val="600"/>
            </a:spcAft>
          </a:pPr>
          <a:r>
            <a:rPr lang="pt-BR" sz="2800" b="1" kern="1200" dirty="0" smtClean="0">
              <a:solidFill>
                <a:schemeClr val="tx1"/>
              </a:solidFill>
            </a:rPr>
            <a:t>PAZ</a:t>
          </a:r>
        </a:p>
        <a:p>
          <a:pPr lvl="0" algn="ctr" defTabSz="1244600">
            <a:lnSpc>
              <a:spcPts val="1200"/>
            </a:lnSpc>
            <a:spcBef>
              <a:spcPct val="0"/>
            </a:spcBef>
            <a:spcAft>
              <a:spcPts val="600"/>
            </a:spcAft>
          </a:pPr>
          <a:r>
            <a:rPr lang="pt-BR" sz="1400" b="1" u="none" kern="1200" dirty="0" smtClean="0">
              <a:solidFill>
                <a:schemeClr val="tx1"/>
              </a:solidFill>
            </a:rPr>
            <a:t>Terceira guerra mundial, em </a:t>
          </a:r>
          <a:r>
            <a:rPr lang="pt-BR" sz="1400" b="1" kern="1200" dirty="0" smtClean="0">
              <a:solidFill>
                <a:schemeClr val="tx1"/>
              </a:solidFill>
            </a:rPr>
            <a:t>cotas</a:t>
          </a:r>
        </a:p>
        <a:p>
          <a:pPr lvl="0" algn="ctr" defTabSz="1244600">
            <a:lnSpc>
              <a:spcPts val="900"/>
            </a:lnSpc>
            <a:spcBef>
              <a:spcPct val="0"/>
            </a:spcBef>
            <a:spcAft>
              <a:spcPts val="0"/>
            </a:spcAft>
          </a:pPr>
          <a:endParaRPr lang="pt-BR" sz="2800" b="1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ts val="900"/>
            </a:lnSpc>
            <a:spcBef>
              <a:spcPct val="0"/>
            </a:spcBef>
            <a:spcAft>
              <a:spcPts val="600"/>
            </a:spcAft>
          </a:pPr>
          <a:r>
            <a:rPr lang="pt-BR" sz="2800" b="1" kern="1200" dirty="0" smtClean="0">
              <a:solidFill>
                <a:schemeClr val="tx1"/>
              </a:solidFill>
            </a:rPr>
            <a:t>ECOLOGIA</a:t>
          </a:r>
        </a:p>
        <a:p>
          <a:pPr lvl="0" algn="l" defTabSz="1244600">
            <a:lnSpc>
              <a:spcPts val="1400"/>
            </a:lnSpc>
            <a:spcBef>
              <a:spcPct val="0"/>
            </a:spcBef>
            <a:spcAft>
              <a:spcPts val="60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Criação é um dom Propriedade só de alguns poucos: </a:t>
          </a:r>
          <a:endParaRPr lang="pt-BR" sz="1400" b="1" kern="1200" dirty="0">
            <a:solidFill>
              <a:schemeClr val="tx1"/>
            </a:solidFill>
          </a:endParaRPr>
        </a:p>
      </dsp:txBody>
      <dsp:txXfrm>
        <a:off x="771750" y="3965762"/>
        <a:ext cx="2183629" cy="1537570"/>
      </dsp:txXfrm>
    </dsp:sp>
    <dsp:sp modelId="{02908A32-9A4F-4AAB-AB27-5E859376414D}">
      <dsp:nvSpPr>
        <dsp:cNvPr id="0" name=""/>
        <dsp:cNvSpPr/>
      </dsp:nvSpPr>
      <dsp:spPr>
        <a:xfrm>
          <a:off x="103474" y="1199053"/>
          <a:ext cx="2823154" cy="214798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tx1"/>
              </a:solidFill>
            </a:rPr>
            <a:t>BEM-AVENTURANÇAS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MT 5/LC 6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  </a:t>
          </a:r>
          <a:r>
            <a:rPr lang="pt-BR" sz="2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JUIZO FINAL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MT 25</a:t>
          </a:r>
          <a:endParaRPr lang="pt-BR" sz="1800" b="1" kern="1200" dirty="0">
            <a:solidFill>
              <a:schemeClr val="tx1"/>
            </a:solidFill>
          </a:endParaRPr>
        </a:p>
      </dsp:txBody>
      <dsp:txXfrm>
        <a:off x="516915" y="1513618"/>
        <a:ext cx="1996272" cy="15188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68D47B-F79C-42DF-AEBA-F5B812373890}">
      <dsp:nvSpPr>
        <dsp:cNvPr id="0" name=""/>
        <dsp:cNvSpPr/>
      </dsp:nvSpPr>
      <dsp:spPr>
        <a:xfrm>
          <a:off x="1767067" y="943595"/>
          <a:ext cx="5534879" cy="5534879"/>
        </a:xfrm>
        <a:prstGeom prst="blockArc">
          <a:avLst>
            <a:gd name="adj1" fmla="val 11371634"/>
            <a:gd name="adj2" fmla="val 16554780"/>
            <a:gd name="adj3" fmla="val 370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3A8ADA-487E-4D18-A5F0-1A77C6B10B76}">
      <dsp:nvSpPr>
        <dsp:cNvPr id="0" name=""/>
        <dsp:cNvSpPr/>
      </dsp:nvSpPr>
      <dsp:spPr>
        <a:xfrm>
          <a:off x="1790538" y="218678"/>
          <a:ext cx="5534879" cy="5534879"/>
        </a:xfrm>
        <a:prstGeom prst="blockArc">
          <a:avLst>
            <a:gd name="adj1" fmla="val 5382180"/>
            <a:gd name="adj2" fmla="val 10450893"/>
            <a:gd name="adj3" fmla="val 370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BA2BC6-7FCA-4476-9C7C-66BFB5467FBC}">
      <dsp:nvSpPr>
        <dsp:cNvPr id="0" name=""/>
        <dsp:cNvSpPr/>
      </dsp:nvSpPr>
      <dsp:spPr>
        <a:xfrm>
          <a:off x="1818524" y="218677"/>
          <a:ext cx="5534879" cy="5534879"/>
        </a:xfrm>
        <a:prstGeom prst="blockArc">
          <a:avLst>
            <a:gd name="adj1" fmla="val 349108"/>
            <a:gd name="adj2" fmla="val 5417602"/>
            <a:gd name="adj3" fmla="val 370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8BBA09-7FB4-49D6-A319-9DD089D7EF9F}">
      <dsp:nvSpPr>
        <dsp:cNvPr id="0" name=""/>
        <dsp:cNvSpPr/>
      </dsp:nvSpPr>
      <dsp:spPr>
        <a:xfrm>
          <a:off x="1843145" y="950394"/>
          <a:ext cx="5534879" cy="5534879"/>
        </a:xfrm>
        <a:prstGeom prst="blockArc">
          <a:avLst>
            <a:gd name="adj1" fmla="val 16458104"/>
            <a:gd name="adj2" fmla="val 21019638"/>
            <a:gd name="adj3" fmla="val 370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2DB6E7-71B5-4FE8-9783-CB93E1E040B7}">
      <dsp:nvSpPr>
        <dsp:cNvPr id="0" name=""/>
        <dsp:cNvSpPr/>
      </dsp:nvSpPr>
      <dsp:spPr>
        <a:xfrm>
          <a:off x="3553986" y="1941806"/>
          <a:ext cx="2035968" cy="2639328"/>
        </a:xfrm>
        <a:prstGeom prst="ellipse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MOV POP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SANTA CRUZ 09/07/2015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200" kern="1200" dirty="0"/>
        </a:p>
      </dsp:txBody>
      <dsp:txXfrm>
        <a:off x="3852147" y="2328327"/>
        <a:ext cx="1439646" cy="1866286"/>
      </dsp:txXfrm>
    </dsp:sp>
    <dsp:sp modelId="{1B32A44C-DBFF-4F96-8E87-94DD97486115}">
      <dsp:nvSpPr>
        <dsp:cNvPr id="0" name=""/>
        <dsp:cNvSpPr/>
      </dsp:nvSpPr>
      <dsp:spPr>
        <a:xfrm>
          <a:off x="827582" y="97965"/>
          <a:ext cx="7973472" cy="1822774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		</a:t>
          </a:r>
          <a:r>
            <a:rPr lang="pt-BR" sz="2400" b="1" kern="1200" dirty="0" smtClean="0">
              <a:solidFill>
                <a:srgbClr val="FF0000"/>
              </a:solidFill>
            </a:rPr>
            <a:t>1. </a:t>
          </a:r>
          <a:r>
            <a:rPr lang="pt-BR" sz="2400" b="1" kern="1200" dirty="0" smtClean="0">
              <a:solidFill>
                <a:schemeClr val="tx1"/>
              </a:solidFill>
            </a:rPr>
            <a:t>As coisas não andam bem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	</a:t>
          </a:r>
          <a:r>
            <a:rPr lang="pt-BR" sz="2400" b="1" kern="1200" dirty="0" smtClean="0">
              <a:solidFill>
                <a:srgbClr val="7030A0"/>
              </a:solidFill>
            </a:rPr>
            <a:t>Precisamos e queremos uma mudança</a:t>
          </a:r>
          <a:endParaRPr lang="pt-BR" sz="2400" kern="1200" dirty="0" smtClean="0">
            <a:solidFill>
              <a:srgbClr val="7030A0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 dirty="0"/>
        </a:p>
      </dsp:txBody>
      <dsp:txXfrm>
        <a:off x="1995270" y="364904"/>
        <a:ext cx="5638096" cy="1288896"/>
      </dsp:txXfrm>
    </dsp:sp>
    <dsp:sp modelId="{1AC5B2A8-E6A0-46C0-89D0-6A0AE096AAF7}">
      <dsp:nvSpPr>
        <dsp:cNvPr id="0" name=""/>
        <dsp:cNvSpPr/>
      </dsp:nvSpPr>
      <dsp:spPr>
        <a:xfrm>
          <a:off x="5432237" y="2186209"/>
          <a:ext cx="3711733" cy="2150522"/>
        </a:xfrm>
        <a:prstGeom prst="ellips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rgbClr val="FF0000"/>
              </a:solidFill>
            </a:rPr>
            <a:t>2. </a:t>
          </a:r>
          <a:r>
            <a:rPr lang="pt-BR" sz="2000" b="1" kern="1200" dirty="0" smtClean="0">
              <a:solidFill>
                <a:srgbClr val="7030A0"/>
              </a:solidFill>
            </a:rPr>
            <a:t>Vós sois semeadores de mudança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</a:rPr>
            <a:t>A Igreja não pode nem deve ser alheia a este processo no anúncio do Evangelho</a:t>
          </a:r>
          <a:endParaRPr lang="pt-BR" sz="1800" b="1" kern="1200" dirty="0">
            <a:solidFill>
              <a:schemeClr val="tx1"/>
            </a:solidFill>
          </a:endParaRPr>
        </a:p>
      </dsp:txBody>
      <dsp:txXfrm>
        <a:off x="5975808" y="2501146"/>
        <a:ext cx="2624591" cy="1520648"/>
      </dsp:txXfrm>
    </dsp:sp>
    <dsp:sp modelId="{41497DFA-1530-4A09-BE41-03A65D8B00CF}">
      <dsp:nvSpPr>
        <dsp:cNvPr id="0" name=""/>
        <dsp:cNvSpPr/>
      </dsp:nvSpPr>
      <dsp:spPr>
        <a:xfrm>
          <a:off x="114" y="4455768"/>
          <a:ext cx="9143885" cy="2492893"/>
        </a:xfrm>
        <a:prstGeom prst="ellipse">
          <a:avLst/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rgbClr val="FF0000"/>
              </a:solidFill>
            </a:rPr>
            <a:t>3. </a:t>
          </a:r>
          <a:r>
            <a:rPr lang="pt-BR" sz="2400" b="1" kern="1200" dirty="0" smtClean="0">
              <a:solidFill>
                <a:srgbClr val="7030A0"/>
              </a:solidFill>
            </a:rPr>
            <a:t>Tarefas importantes neste momento histórico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400" b="1" kern="1200" dirty="0" smtClean="0">
              <a:solidFill>
                <a:schemeClr val="tx1"/>
              </a:solidFill>
            </a:rPr>
            <a:t>3.1 Pôr a economia a serviço dos povos.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400" b="1" kern="1200" dirty="0" smtClean="0">
              <a:solidFill>
                <a:schemeClr val="tx1"/>
              </a:solidFill>
            </a:rPr>
            <a:t>3.2 Unir os povos no caminho da paz e da justiça.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400" b="1" kern="1200" dirty="0" smtClean="0">
              <a:solidFill>
                <a:schemeClr val="tx1"/>
              </a:solidFill>
            </a:rPr>
            <a:t>3.3 Defender a Mãe Terra.</a:t>
          </a:r>
          <a:r>
            <a:rPr lang="pt-BR" sz="1800" b="1" kern="1200" dirty="0" smtClean="0"/>
            <a:t/>
          </a:r>
          <a:br>
            <a:rPr lang="pt-BR" sz="1800" b="1" kern="1200" dirty="0" smtClean="0"/>
          </a:br>
          <a:endParaRPr lang="pt-BR" sz="1800" kern="1200" dirty="0"/>
        </a:p>
      </dsp:txBody>
      <dsp:txXfrm>
        <a:off x="1339205" y="4820844"/>
        <a:ext cx="6465703" cy="1762741"/>
      </dsp:txXfrm>
    </dsp:sp>
    <dsp:sp modelId="{28422165-B9E1-4A4D-88AF-9468973F4BCB}">
      <dsp:nvSpPr>
        <dsp:cNvPr id="0" name=""/>
        <dsp:cNvSpPr/>
      </dsp:nvSpPr>
      <dsp:spPr>
        <a:xfrm>
          <a:off x="75776" y="2104482"/>
          <a:ext cx="3560123" cy="2313976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solidFill>
                <a:srgbClr val="FF0000"/>
              </a:solidFill>
            </a:rPr>
            <a:t>4. </a:t>
          </a:r>
          <a:r>
            <a:rPr lang="pt-BR" sz="2000" b="1" kern="1200" dirty="0" smtClean="0">
              <a:solidFill>
                <a:srgbClr val="7030A0"/>
              </a:solidFill>
            </a:rPr>
            <a:t>O futuro da humanidade está nas mãos dos povos</a:t>
          </a:r>
          <a:r>
            <a:rPr lang="pt-BR" sz="2000" kern="1200" dirty="0" smtClean="0">
              <a:solidFill>
                <a:srgbClr val="7030A0"/>
              </a:solidFill>
            </a:rPr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tx1"/>
              </a:solidFill>
            </a:rPr>
            <a:t>na sua capacidade de se organizarem</a:t>
          </a:r>
          <a:endParaRPr lang="pt-BR" sz="2000" b="1" kern="1200" dirty="0">
            <a:solidFill>
              <a:schemeClr val="tx1"/>
            </a:solidFill>
          </a:endParaRPr>
        </a:p>
      </dsp:txBody>
      <dsp:txXfrm>
        <a:off x="597144" y="2443356"/>
        <a:ext cx="2517387" cy="16362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21D98-C876-48B0-BC1D-92F8F47C1D48}">
      <dsp:nvSpPr>
        <dsp:cNvPr id="0" name=""/>
        <dsp:cNvSpPr/>
      </dsp:nvSpPr>
      <dsp:spPr>
        <a:xfrm>
          <a:off x="3131817" y="1844813"/>
          <a:ext cx="2583379" cy="2410287"/>
        </a:xfrm>
        <a:prstGeom prst="ellipse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u="sng" kern="1200" dirty="0" smtClean="0"/>
            <a:t>Solidariedade</a:t>
          </a:r>
          <a:endParaRPr lang="pt-BR" sz="2400" kern="1200" dirty="0"/>
        </a:p>
      </dsp:txBody>
      <dsp:txXfrm>
        <a:off x="3510144" y="2197791"/>
        <a:ext cx="1826725" cy="1704331"/>
      </dsp:txXfrm>
    </dsp:sp>
    <dsp:sp modelId="{190C1342-CC57-4893-B5A7-52FC92B1F87E}">
      <dsp:nvSpPr>
        <dsp:cNvPr id="0" name=""/>
        <dsp:cNvSpPr/>
      </dsp:nvSpPr>
      <dsp:spPr>
        <a:xfrm rot="16270965">
          <a:off x="4386416" y="1420551"/>
          <a:ext cx="128801" cy="613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600" kern="1200"/>
        </a:p>
      </dsp:txBody>
      <dsp:txXfrm>
        <a:off x="4405337" y="1562525"/>
        <a:ext cx="90161" cy="367974"/>
      </dsp:txXfrm>
    </dsp:sp>
    <dsp:sp modelId="{5B31D4D5-22A2-4305-80B9-037207D46425}">
      <dsp:nvSpPr>
        <dsp:cNvPr id="0" name=""/>
        <dsp:cNvSpPr/>
      </dsp:nvSpPr>
      <dsp:spPr>
        <a:xfrm>
          <a:off x="2580080" y="-201686"/>
          <a:ext cx="3783878" cy="1803796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2000" b="1" kern="1200" dirty="0" smtClean="0">
              <a:solidFill>
                <a:schemeClr val="accent2"/>
              </a:solidFill>
            </a:rPr>
            <a:t>Pensar e </a:t>
          </a:r>
          <a:r>
            <a:rPr lang="pt-BR" sz="2000" b="1" i="1" kern="1200" dirty="0" smtClean="0">
              <a:solidFill>
                <a:schemeClr val="accent2"/>
              </a:solidFill>
            </a:rPr>
            <a:t>agir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2000" b="1" i="1" kern="1200" dirty="0" smtClean="0">
              <a:solidFill>
                <a:schemeClr val="tx1"/>
              </a:solidFill>
            </a:rPr>
            <a:t>em </a:t>
          </a:r>
          <a:r>
            <a:rPr lang="pt-BR" sz="2000" b="1" i="1" u="sng" kern="1200" dirty="0" smtClean="0">
              <a:solidFill>
                <a:schemeClr val="tx1"/>
              </a:solidFill>
            </a:rPr>
            <a:t>comunidade –</a:t>
          </a:r>
          <a:r>
            <a:rPr lang="pt-BR" sz="2000" b="1" kern="1200" dirty="0" smtClean="0">
              <a:solidFill>
                <a:schemeClr val="tx1"/>
              </a:solidFill>
            </a:rPr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tx1"/>
              </a:solidFill>
            </a:rPr>
            <a:t>vida para todos e não apropriação dos bens por alguns. </a:t>
          </a:r>
          <a:endParaRPr lang="pt-BR" sz="2000" kern="1200" dirty="0">
            <a:solidFill>
              <a:schemeClr val="tx1"/>
            </a:solidFill>
          </a:endParaRPr>
        </a:p>
      </dsp:txBody>
      <dsp:txXfrm>
        <a:off x="3134216" y="62474"/>
        <a:ext cx="2675606" cy="1275476"/>
      </dsp:txXfrm>
    </dsp:sp>
    <dsp:sp modelId="{CC7EBF71-4C71-4A2D-849F-FEAAE3FC13B8}">
      <dsp:nvSpPr>
        <dsp:cNvPr id="0" name=""/>
        <dsp:cNvSpPr/>
      </dsp:nvSpPr>
      <dsp:spPr>
        <a:xfrm rot="255665">
          <a:off x="5783724" y="2851216"/>
          <a:ext cx="176035" cy="613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600" kern="1200"/>
        </a:p>
      </dsp:txBody>
      <dsp:txXfrm>
        <a:off x="5783797" y="2971912"/>
        <a:ext cx="123225" cy="367974"/>
      </dsp:txXfrm>
    </dsp:sp>
    <dsp:sp modelId="{3B70B95C-1446-493D-B0A3-964B20043531}">
      <dsp:nvSpPr>
        <dsp:cNvPr id="0" name=""/>
        <dsp:cNvSpPr/>
      </dsp:nvSpPr>
      <dsp:spPr>
        <a:xfrm>
          <a:off x="6037122" y="1875104"/>
          <a:ext cx="3106877" cy="2821643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accent2"/>
              </a:solidFill>
            </a:rPr>
            <a:t>Lutar</a:t>
          </a:r>
          <a:r>
            <a:rPr lang="pt-BR" sz="1800" b="1" kern="1200" dirty="0" smtClean="0">
              <a:solidFill>
                <a:schemeClr val="accent2"/>
              </a:solidFill>
            </a:rPr>
            <a:t> </a:t>
          </a:r>
          <a:r>
            <a:rPr lang="pt-BR" sz="1800" b="1" kern="1200" dirty="0" smtClean="0">
              <a:solidFill>
                <a:schemeClr val="tx1"/>
              </a:solidFill>
            </a:rPr>
            <a:t>contra as </a:t>
          </a:r>
          <a:r>
            <a:rPr lang="pt-BR" sz="1800" b="1" i="1" u="sng" kern="1200" dirty="0" smtClean="0">
              <a:solidFill>
                <a:schemeClr val="tx1"/>
              </a:solidFill>
            </a:rPr>
            <a:t>causas estruturais </a:t>
          </a:r>
          <a:r>
            <a:rPr lang="pt-BR" sz="1800" b="1" i="1" kern="1200" dirty="0" smtClean="0">
              <a:solidFill>
                <a:schemeClr val="tx1"/>
              </a:solidFill>
            </a:rPr>
            <a:t>da pobreza</a:t>
          </a:r>
          <a:r>
            <a:rPr lang="pt-BR" sz="1800" b="1" kern="1200" dirty="0" smtClean="0">
              <a:solidFill>
                <a:schemeClr val="tx1"/>
              </a:solidFill>
            </a:rPr>
            <a:t>, - desigualdade; falta de trabalho, de terra e de moradia; negação dos direitos sociais e trabalhistas. 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6492114" y="2288324"/>
        <a:ext cx="2196893" cy="1995203"/>
      </dsp:txXfrm>
    </dsp:sp>
    <dsp:sp modelId="{DE85AF45-A001-457E-B149-017CF0DEEB7B}">
      <dsp:nvSpPr>
        <dsp:cNvPr id="0" name=""/>
        <dsp:cNvSpPr/>
      </dsp:nvSpPr>
      <dsp:spPr>
        <a:xfrm rot="5295136">
          <a:off x="4414586" y="4036469"/>
          <a:ext cx="96758" cy="613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600" kern="1200"/>
        </a:p>
      </dsp:txBody>
      <dsp:txXfrm>
        <a:off x="4428657" y="4144620"/>
        <a:ext cx="67731" cy="367974"/>
      </dsp:txXfrm>
    </dsp:sp>
    <dsp:sp modelId="{9382DDFE-9BAE-4214-9411-CA325BAAFCAD}">
      <dsp:nvSpPr>
        <dsp:cNvPr id="0" name=""/>
        <dsp:cNvSpPr/>
      </dsp:nvSpPr>
      <dsp:spPr>
        <a:xfrm>
          <a:off x="1619669" y="4436965"/>
          <a:ext cx="5772348" cy="2622720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accent2">
                  <a:lumMod val="75000"/>
                </a:schemeClr>
              </a:solidFill>
            </a:rPr>
            <a:t>E</a:t>
          </a:r>
          <a:r>
            <a:rPr lang="pt-BR" sz="2400" b="1" i="1" kern="1200" dirty="0" smtClean="0">
              <a:solidFill>
                <a:schemeClr val="accent2">
                  <a:lumMod val="75000"/>
                </a:schemeClr>
              </a:solidFill>
            </a:rPr>
            <a:t>nfrentar</a:t>
          </a:r>
          <a:r>
            <a:rPr lang="pt-BR" sz="2400" b="1" i="1" kern="1200" dirty="0" smtClean="0">
              <a:solidFill>
                <a:schemeClr val="tx1"/>
              </a:solidFill>
            </a:rPr>
            <a:t> os </a:t>
          </a:r>
          <a:r>
            <a:rPr lang="pt-BR" sz="2400" b="1" i="1" u="sng" kern="1200" dirty="0" smtClean="0">
              <a:solidFill>
                <a:schemeClr val="tx1"/>
              </a:solidFill>
            </a:rPr>
            <a:t>destrutivos efeitos </a:t>
          </a:r>
          <a:r>
            <a:rPr lang="pt-BR" sz="2400" b="1" i="1" kern="1200" dirty="0" smtClean="0">
              <a:solidFill>
                <a:schemeClr val="tx1"/>
              </a:solidFill>
            </a:rPr>
            <a:t>do Império do dinheiro</a:t>
          </a:r>
          <a:r>
            <a:rPr lang="pt-BR" sz="2400" b="1" kern="1200" dirty="0" smtClean="0">
              <a:solidFill>
                <a:schemeClr val="tx1"/>
              </a:solidFill>
            </a:rPr>
            <a:t>: os deslocamentos forçados; migrações dolorosas, tráfico de pessoas, droga, guerra, violência. </a:t>
          </a:r>
          <a:endParaRPr lang="pt-BR" sz="2400" kern="1200" dirty="0">
            <a:solidFill>
              <a:schemeClr val="tx1"/>
            </a:solidFill>
          </a:endParaRPr>
        </a:p>
      </dsp:txBody>
      <dsp:txXfrm>
        <a:off x="2465010" y="4821053"/>
        <a:ext cx="4081666" cy="1854544"/>
      </dsp:txXfrm>
    </dsp:sp>
    <dsp:sp modelId="{B022DABD-3194-41A2-98E5-409F8A8A1E9A}">
      <dsp:nvSpPr>
        <dsp:cNvPr id="0" name=""/>
        <dsp:cNvSpPr/>
      </dsp:nvSpPr>
      <dsp:spPr>
        <a:xfrm rot="10605194">
          <a:off x="2983571" y="2821974"/>
          <a:ext cx="106554" cy="613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600" kern="1200"/>
        </a:p>
      </dsp:txBody>
      <dsp:txXfrm rot="10800000">
        <a:off x="3015511" y="2943727"/>
        <a:ext cx="74588" cy="367974"/>
      </dsp:txXfrm>
    </dsp:sp>
    <dsp:sp modelId="{4F9D993E-6E9B-42EC-AF1F-30C5CBA936A1}">
      <dsp:nvSpPr>
        <dsp:cNvPr id="0" name=""/>
        <dsp:cNvSpPr/>
      </dsp:nvSpPr>
      <dsp:spPr>
        <a:xfrm>
          <a:off x="228525" y="1803096"/>
          <a:ext cx="2706957" cy="2816105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tx1"/>
              </a:solidFill>
            </a:rPr>
            <a:t>Solidariedade, </a:t>
          </a:r>
          <a:r>
            <a:rPr lang="pt-BR" sz="2400" b="1" i="1" kern="1200" dirty="0" smtClean="0">
              <a:solidFill>
                <a:schemeClr val="tx1"/>
              </a:solidFill>
            </a:rPr>
            <a:t>é um modo de </a:t>
          </a:r>
          <a:r>
            <a:rPr lang="pt-BR" sz="2400" b="1" i="1" u="sng" kern="1200" dirty="0" smtClean="0">
              <a:solidFill>
                <a:schemeClr val="accent2"/>
              </a:solidFill>
            </a:rPr>
            <a:t>fazer história</a:t>
          </a:r>
          <a:r>
            <a:rPr lang="pt-BR" sz="2400" b="1" i="1" u="sng" kern="1200" dirty="0" smtClean="0">
              <a:solidFill>
                <a:schemeClr val="accent2">
                  <a:lumMod val="75000"/>
                </a:schemeClr>
              </a:solidFill>
            </a:rPr>
            <a:t>.</a:t>
          </a:r>
          <a:endParaRPr lang="pt-BR" sz="2400" kern="1200" dirty="0"/>
        </a:p>
      </dsp:txBody>
      <dsp:txXfrm>
        <a:off x="624950" y="2215505"/>
        <a:ext cx="1914107" cy="19912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0F7D-841C-4288-B3D9-16485E68B79A}" type="datetimeFigureOut">
              <a:rPr lang="pt-BR" smtClean="0"/>
              <a:pPr/>
              <a:t>26/07/2015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047F-7C60-4212-9EE8-E8ECB60EBA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0F7D-841C-4288-B3D9-16485E68B79A}" type="datetimeFigureOut">
              <a:rPr lang="pt-BR" smtClean="0"/>
              <a:pPr/>
              <a:t>26/07/2015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047F-7C60-4212-9EE8-E8ECB60EBA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0F7D-841C-4288-B3D9-16485E68B79A}" type="datetimeFigureOut">
              <a:rPr lang="pt-BR" smtClean="0"/>
              <a:pPr/>
              <a:t>26/07/2015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047F-7C60-4212-9EE8-E8ECB60EBA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0F7D-841C-4288-B3D9-16485E68B79A}" type="datetimeFigureOut">
              <a:rPr lang="pt-BR" smtClean="0"/>
              <a:pPr/>
              <a:t>26/07/2015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047F-7C60-4212-9EE8-E8ECB60EBA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0F7D-841C-4288-B3D9-16485E68B79A}" type="datetimeFigureOut">
              <a:rPr lang="pt-BR" smtClean="0"/>
              <a:pPr/>
              <a:t>26/07/2015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047F-7C60-4212-9EE8-E8ECB60EBA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0F7D-841C-4288-B3D9-16485E68B79A}" type="datetimeFigureOut">
              <a:rPr lang="pt-BR" smtClean="0"/>
              <a:pPr/>
              <a:t>26/07/2015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047F-7C60-4212-9EE8-E8ECB60EBA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0F7D-841C-4288-B3D9-16485E68B79A}" type="datetimeFigureOut">
              <a:rPr lang="pt-BR" smtClean="0"/>
              <a:pPr/>
              <a:t>26/07/2015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047F-7C60-4212-9EE8-E8ECB60EBA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0F7D-841C-4288-B3D9-16485E68B79A}" type="datetimeFigureOut">
              <a:rPr lang="pt-BR" smtClean="0"/>
              <a:pPr/>
              <a:t>26/07/2015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047F-7C60-4212-9EE8-E8ECB60EBA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0F7D-841C-4288-B3D9-16485E68B79A}" type="datetimeFigureOut">
              <a:rPr lang="pt-BR" smtClean="0"/>
              <a:pPr/>
              <a:t>26/07/2015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047F-7C60-4212-9EE8-E8ECB60EBA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0F7D-841C-4288-B3D9-16485E68B79A}" type="datetimeFigureOut">
              <a:rPr lang="pt-BR" smtClean="0"/>
              <a:pPr/>
              <a:t>26/07/2015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047F-7C60-4212-9EE8-E8ECB60EBA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0F7D-841C-4288-B3D9-16485E68B79A}" type="datetimeFigureOut">
              <a:rPr lang="pt-BR" smtClean="0"/>
              <a:pPr/>
              <a:t>26/07/2015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047F-7C60-4212-9EE8-E8ECB60EBA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40F7D-841C-4288-B3D9-16485E68B79A}" type="datetimeFigureOut">
              <a:rPr lang="pt-BR" smtClean="0"/>
              <a:pPr/>
              <a:t>26/07/2015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0047F-7C60-4212-9EE8-E8ECB60EBA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pt-BR" dirty="0" smtClean="0"/>
              <a:t>PAPA E MOVIMENTOS POPULARES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pPr lvl="0"/>
            <a:r>
              <a:rPr lang="pt-BR" b="1" dirty="0" smtClean="0">
                <a:solidFill>
                  <a:schemeClr val="tx1"/>
                </a:solidFill>
              </a:rPr>
              <a:t>ROMA – 28 outubro 2014</a:t>
            </a:r>
          </a:p>
          <a:p>
            <a:endParaRPr lang="pt-BR" b="1" dirty="0" smtClean="0">
              <a:solidFill>
                <a:schemeClr val="tx1"/>
              </a:solidFill>
            </a:endParaRPr>
          </a:p>
          <a:p>
            <a:r>
              <a:rPr lang="pt-BR" b="1" dirty="0" smtClean="0">
                <a:solidFill>
                  <a:schemeClr val="tx1"/>
                </a:solidFill>
              </a:rPr>
              <a:t>SANTA CRUZ – </a:t>
            </a:r>
            <a:r>
              <a:rPr lang="pt-BR" b="1" dirty="0">
                <a:solidFill>
                  <a:schemeClr val="tx1"/>
                </a:solidFill>
              </a:rPr>
              <a:t>9 </a:t>
            </a:r>
            <a:r>
              <a:rPr lang="pt-BR" b="1" dirty="0" smtClean="0">
                <a:solidFill>
                  <a:schemeClr val="tx1"/>
                </a:solidFill>
              </a:rPr>
              <a:t>julho 2015</a:t>
            </a:r>
            <a:endParaRPr lang="pt-B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b="1" dirty="0" smtClean="0"/>
              <a:t>O sistema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t-BR" b="1" dirty="0" smtClean="0"/>
              <a:t>A </a:t>
            </a:r>
            <a:r>
              <a:rPr lang="pt-BR" b="1" dirty="0"/>
              <a:t>ambição desenfreada de </a:t>
            </a:r>
            <a:r>
              <a:rPr lang="pt-BR" b="1" dirty="0" smtClean="0"/>
              <a:t>dinheiro é «o esterco do diabo»(São Basílio)</a:t>
            </a:r>
          </a:p>
          <a:p>
            <a:pPr>
              <a:buNone/>
            </a:pPr>
            <a:r>
              <a:rPr lang="pt-BR" b="1" dirty="0"/>
              <a:t>Quando </a:t>
            </a:r>
            <a:r>
              <a:rPr lang="pt-BR" b="1" i="1" dirty="0"/>
              <a:t>o </a:t>
            </a:r>
            <a:r>
              <a:rPr lang="pt-BR" b="1" i="1" u="sng" dirty="0"/>
              <a:t>capital se torna um ídolo </a:t>
            </a:r>
            <a:r>
              <a:rPr lang="pt-BR" b="1" dirty="0"/>
              <a:t>e dirige as opções dos seres humanos, quando a </a:t>
            </a:r>
            <a:r>
              <a:rPr lang="pt-BR" b="1" i="1" u="sng" dirty="0"/>
              <a:t>avidez do dinheiro</a:t>
            </a:r>
            <a:r>
              <a:rPr lang="pt-BR" b="1" dirty="0"/>
              <a:t> domina todo o sistema socioeconômico, </a:t>
            </a:r>
            <a:r>
              <a:rPr lang="pt-BR" b="1" u="sng" dirty="0">
                <a:solidFill>
                  <a:srgbClr val="FF0000"/>
                </a:solidFill>
              </a:rPr>
              <a:t>arruína</a:t>
            </a:r>
            <a:r>
              <a:rPr lang="pt-BR" b="1" dirty="0"/>
              <a:t> a sociedade, </a:t>
            </a:r>
            <a:r>
              <a:rPr lang="pt-BR" b="1" u="sng" dirty="0">
                <a:solidFill>
                  <a:srgbClr val="FF0000"/>
                </a:solidFill>
              </a:rPr>
              <a:t>condena</a:t>
            </a:r>
            <a:r>
              <a:rPr lang="pt-BR" b="1" dirty="0"/>
              <a:t> o homem, </a:t>
            </a:r>
            <a:r>
              <a:rPr lang="pt-BR" b="1" u="sng" dirty="0">
                <a:solidFill>
                  <a:srgbClr val="FF0000"/>
                </a:solidFill>
              </a:rPr>
              <a:t>transforma-o</a:t>
            </a:r>
            <a:r>
              <a:rPr lang="pt-BR" b="1" dirty="0"/>
              <a:t> em escravo, </a:t>
            </a:r>
            <a:r>
              <a:rPr lang="pt-BR" b="1" u="sng" dirty="0">
                <a:solidFill>
                  <a:srgbClr val="FF0000"/>
                </a:solidFill>
              </a:rPr>
              <a:t>destrói</a:t>
            </a:r>
            <a:r>
              <a:rPr lang="pt-BR" b="1" dirty="0"/>
              <a:t> a fraternidade inter-humana, </a:t>
            </a:r>
            <a:r>
              <a:rPr lang="pt-BR" b="1" u="sng" dirty="0">
                <a:solidFill>
                  <a:srgbClr val="FF0000"/>
                </a:solidFill>
              </a:rPr>
              <a:t>faz lutar </a:t>
            </a:r>
            <a:r>
              <a:rPr lang="pt-BR" b="1" dirty="0"/>
              <a:t>povo contra povo e </a:t>
            </a:r>
            <a:r>
              <a:rPr lang="pt-BR" b="1" dirty="0" smtClean="0"/>
              <a:t>até </a:t>
            </a:r>
            <a:r>
              <a:rPr lang="pt-BR" b="1" u="sng" dirty="0">
                <a:solidFill>
                  <a:srgbClr val="FF0000"/>
                </a:solidFill>
              </a:rPr>
              <a:t>põe em risco </a:t>
            </a:r>
            <a:r>
              <a:rPr lang="pt-BR" b="1" dirty="0"/>
              <a:t>esta nossa casa comum.</a:t>
            </a:r>
            <a:endParaRPr lang="pt-B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b="1" dirty="0" smtClean="0"/>
              <a:t>Agentes de mudança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b="1" dirty="0"/>
              <a:t>Que posso fazer eu, recolhedor de papelão, catador de lixo, limpador, reciclador, frente a tantos problemas, se mal ganho para comer? 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Que </a:t>
            </a:r>
            <a:r>
              <a:rPr lang="pt-BR" b="1" dirty="0"/>
              <a:t>posso fazer eu, artesão, vendedor ambulante, carregador, trabalhador irregular, se não tenho sequer direitos laborais? 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Que </a:t>
            </a:r>
            <a:r>
              <a:rPr lang="pt-BR" b="1" dirty="0"/>
              <a:t>posso fazer eu, camponesa, indígena, pescador que dificilmente consigo resistir à propagação das grandes corporações? 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Que </a:t>
            </a:r>
            <a:r>
              <a:rPr lang="pt-BR" b="1" dirty="0"/>
              <a:t>posso fazer eu, a partir da minha comunidade, do meu barraco, da minha povoação, da minha favela, quando sou diariamente discriminado e marginalizado? 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Que </a:t>
            </a:r>
            <a:r>
              <a:rPr lang="pt-BR" b="1" dirty="0"/>
              <a:t>pode fazer aquele estudante, aquele jovem, aquele militante, aquele missionário que atravessa as favelas e os paradeiros com o coração cheio de sonhos, mas quase sem nenhuma solução para os meus problemas? </a:t>
            </a:r>
            <a:endParaRPr lang="pt-BR" b="1" dirty="0" smtClean="0"/>
          </a:p>
          <a:p>
            <a:pPr algn="ctr">
              <a:buNone/>
            </a:pPr>
            <a:r>
              <a:rPr lang="pt-BR" sz="5700" b="1" dirty="0" smtClean="0"/>
              <a:t>Muito</a:t>
            </a:r>
            <a:r>
              <a:rPr lang="pt-BR" sz="5700" b="1" dirty="0"/>
              <a:t>!</a:t>
            </a:r>
            <a:endParaRPr lang="pt-BR" sz="5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b="1" dirty="0"/>
              <a:t>Vós sois semeadores de mudança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b="1" dirty="0" smtClean="0"/>
              <a:t>Vós sois semeadores de mudança. Que Deus vos dê coragem, alegria, perseverança e paixão para continuar a semear. Podeis ter a certeza de que, mais cedo ou mais tarde, vamos ver os frutos</a:t>
            </a:r>
          </a:p>
          <a:p>
            <a:pPr>
              <a:buNone/>
            </a:pPr>
            <a:r>
              <a:rPr lang="pt-BR" b="1" dirty="0" smtClean="0"/>
              <a:t>A Igreja não pode nem deve ser alheia a este processo no anúncio do Evangelho</a:t>
            </a:r>
          </a:p>
          <a:p>
            <a:pPr>
              <a:buNone/>
            </a:pPr>
            <a:r>
              <a:rPr lang="pt-BR" b="1" dirty="0" smtClean="0"/>
              <a:t>Gosto </a:t>
            </a:r>
            <a:r>
              <a:rPr lang="pt-BR" b="1" dirty="0"/>
              <a:t>tanto da imagem do </a:t>
            </a:r>
            <a:r>
              <a:rPr lang="pt-BR" b="1" i="1" u="sng" dirty="0"/>
              <a:t>processo</a:t>
            </a:r>
            <a:r>
              <a:rPr lang="pt-BR" b="1" dirty="0"/>
              <a:t>, na qual a paixão por semear, por regar serenamente o que outros verão florescer, substitui a ansiedade de ocupar todos os espaços de poder disponíveis e de ver resultados </a:t>
            </a:r>
            <a:r>
              <a:rPr lang="pt-BR" b="1" dirty="0" smtClean="0"/>
              <a:t>imediatos (</a:t>
            </a:r>
            <a:r>
              <a:rPr lang="pt-BR" sz="2600" b="1" dirty="0" smtClean="0"/>
              <a:t>Jesus</a:t>
            </a:r>
            <a:r>
              <a:rPr lang="pt-BR" b="1" dirty="0" smtClean="0"/>
              <a:t>)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b="1" dirty="0" smtClean="0"/>
              <a:t>Vós sois semeadores de mudança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b="1" dirty="0"/>
              <a:t>Quando olhamos o rosto dos que sofrem, o rosto do camponês ameaçado, do trabalhador excluído, do indígena oprimido, da família sem teto, do imigrante perseguido, do jovem desempregado, da criança explorada, da mãe que perdeu o seu filho num tiroteio porque o bairro foi tomado pelo narcotráfico, do pai que perdeu a sua filha porque foi sujeita à escravidão; 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Quando </a:t>
            </a:r>
            <a:r>
              <a:rPr lang="pt-BR" b="1" dirty="0"/>
              <a:t>recordamos estes «rostos e nomes» estremecem-nos as entranhas diante de tanto sofrimento e comovemo-nos…. Porque «vimos e ouvimos», não a fria estatística, mas as feridas da humanidade dolorida, as nossas feridas, a nossa carne. 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Isso </a:t>
            </a:r>
            <a:r>
              <a:rPr lang="pt-BR" b="1" dirty="0"/>
              <a:t>é muito diferente da teorização abstrata ou da indignação elegante. 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Isso </a:t>
            </a:r>
            <a:r>
              <a:rPr lang="pt-BR" b="1" dirty="0"/>
              <a:t>comove-nos, move-nos e procuramos o outro para nos movermos juntos.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3200" b="1" dirty="0" smtClean="0"/>
              <a:t>Três grandes tarefas para o conjunto de movimentos populares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pPr>
              <a:buNone/>
            </a:pPr>
            <a:r>
              <a:rPr lang="pt-BR" b="1" dirty="0" smtClean="0"/>
              <a:t>3.1 Por a economia a serviço dos povos</a:t>
            </a:r>
            <a:endParaRPr lang="pt-BR" dirty="0" smtClean="0"/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b="1" dirty="0" smtClean="0"/>
              <a:t>“Digamos </a:t>
            </a:r>
            <a:r>
              <a:rPr lang="pt-BR" b="1" dirty="0"/>
              <a:t>NÃO a uma economia de exclusão e desigualdade, na qual o dinheiro reina em vez de servir. Esta economia mata. Esta economia exclui. Esta economia destrói a Mãe </a:t>
            </a:r>
            <a:r>
              <a:rPr lang="pt-BR" b="1" dirty="0" smtClean="0"/>
              <a:t>Terra”.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b="1" smtClean="0"/>
              <a:t>BEM VIVER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  <a:solidFill>
            <a:schemeClr val="bg2">
              <a:lumMod val="90000"/>
            </a:schemeClr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b="1" dirty="0"/>
              <a:t>Uma </a:t>
            </a:r>
            <a:r>
              <a:rPr lang="pt-BR" b="1" dirty="0">
                <a:solidFill>
                  <a:srgbClr val="FF0000"/>
                </a:solidFill>
              </a:rPr>
              <a:t>economia </a:t>
            </a:r>
            <a:r>
              <a:rPr lang="pt-BR" b="1" dirty="0" smtClean="0">
                <a:solidFill>
                  <a:srgbClr val="FF0000"/>
                </a:solidFill>
              </a:rPr>
              <a:t>de </a:t>
            </a:r>
            <a:r>
              <a:rPr lang="pt-BR" b="1" dirty="0">
                <a:solidFill>
                  <a:srgbClr val="FF0000"/>
                </a:solidFill>
              </a:rPr>
              <a:t>inspiração cristã </a:t>
            </a:r>
            <a:r>
              <a:rPr lang="pt-BR" b="1" dirty="0" smtClean="0"/>
              <a:t>deve </a:t>
            </a:r>
            <a:r>
              <a:rPr lang="pt-BR" b="1" dirty="0"/>
              <a:t>garantir </a:t>
            </a:r>
            <a:r>
              <a:rPr lang="pt-BR" b="1" u="sng" dirty="0" smtClean="0"/>
              <a:t>dignidade</a:t>
            </a:r>
            <a:r>
              <a:rPr lang="pt-BR" b="1" dirty="0"/>
              <a:t>, </a:t>
            </a:r>
            <a:r>
              <a:rPr lang="pt-BR" b="1" dirty="0" smtClean="0"/>
              <a:t>prosperidade </a:t>
            </a:r>
            <a:r>
              <a:rPr lang="pt-BR" b="1" dirty="0"/>
              <a:t>e </a:t>
            </a:r>
            <a:r>
              <a:rPr lang="pt-BR" b="1" dirty="0" smtClean="0"/>
              <a:t>civilização. </a:t>
            </a:r>
            <a:r>
              <a:rPr lang="pt-BR" b="1" dirty="0"/>
              <a:t>Isso envolve os “3 T” </a:t>
            </a:r>
            <a:r>
              <a:rPr lang="pt-BR" b="1" dirty="0" smtClean="0"/>
              <a:t>mas também </a:t>
            </a:r>
            <a:r>
              <a:rPr lang="pt-BR" b="1" dirty="0"/>
              <a:t>acesso à educação, à saúde, à inovação, às manifestações artísticas e culturais, à comunicação, ao desporto e à recreação</a:t>
            </a:r>
            <a:r>
              <a:rPr lang="pt-BR" b="1" dirty="0" smtClean="0"/>
              <a:t>.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b="1" dirty="0"/>
              <a:t>Uma </a:t>
            </a:r>
            <a:r>
              <a:rPr lang="pt-BR" b="1" dirty="0">
                <a:solidFill>
                  <a:srgbClr val="FF0000"/>
                </a:solidFill>
              </a:rPr>
              <a:t>economia justa </a:t>
            </a:r>
            <a:r>
              <a:rPr lang="pt-BR" b="1" dirty="0"/>
              <a:t>deve criar </a:t>
            </a:r>
            <a:r>
              <a:rPr lang="pt-BR" b="1" u="sng" dirty="0" smtClean="0"/>
              <a:t>condições</a:t>
            </a:r>
            <a:r>
              <a:rPr lang="pt-BR" b="1" dirty="0" smtClean="0"/>
              <a:t> </a:t>
            </a:r>
            <a:r>
              <a:rPr lang="pt-BR" b="1" dirty="0"/>
              <a:t>para </a:t>
            </a:r>
            <a:r>
              <a:rPr lang="pt-BR" b="1" dirty="0" smtClean="0"/>
              <a:t>que cada </a:t>
            </a:r>
            <a:r>
              <a:rPr lang="pt-BR" b="1" dirty="0"/>
              <a:t>pessoa possa gozar </a:t>
            </a:r>
            <a:r>
              <a:rPr lang="pt-BR" b="1" dirty="0" smtClean="0"/>
              <a:t>de uma </a:t>
            </a:r>
            <a:r>
              <a:rPr lang="pt-BR" b="1" dirty="0"/>
              <a:t>infância sem privações, desenvolver os seus talentos durante a juventude, trabalhar com plenos direitos </a:t>
            </a:r>
            <a:r>
              <a:rPr lang="pt-BR" b="1" dirty="0" smtClean="0"/>
              <a:t>como adulto </a:t>
            </a:r>
            <a:r>
              <a:rPr lang="pt-BR" b="1" dirty="0"/>
              <a:t>e ter acesso a uma digna aposentadoria na velhice</a:t>
            </a:r>
            <a:r>
              <a:rPr lang="pt-BR" b="1" dirty="0" smtClean="0"/>
              <a:t>.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b="1" dirty="0"/>
              <a:t>É uma economia na qual </a:t>
            </a:r>
            <a:r>
              <a:rPr lang="pt-BR" b="1" dirty="0">
                <a:solidFill>
                  <a:srgbClr val="FF0000"/>
                </a:solidFill>
              </a:rPr>
              <a:t>o ser humano, em </a:t>
            </a:r>
            <a:r>
              <a:rPr lang="pt-BR" b="1" u="sng" dirty="0">
                <a:solidFill>
                  <a:srgbClr val="FF0000"/>
                </a:solidFill>
              </a:rPr>
              <a:t>harmonia</a:t>
            </a:r>
            <a:r>
              <a:rPr lang="pt-BR" b="1" dirty="0">
                <a:solidFill>
                  <a:srgbClr val="FF0000"/>
                </a:solidFill>
              </a:rPr>
              <a:t> com a natureza, estrutura todo o sistema de produção e distribuição </a:t>
            </a:r>
            <a:r>
              <a:rPr lang="pt-BR" b="1" dirty="0"/>
              <a:t>de tal modo que as capacidades e necessidades de cada um encontrem um apoio adequado no ser </a:t>
            </a:r>
            <a:r>
              <a:rPr lang="pt-BR" b="1" dirty="0" smtClean="0"/>
              <a:t>social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b="1" dirty="0" smtClean="0"/>
              <a:t>Esta economia </a:t>
            </a:r>
            <a:r>
              <a:rPr lang="pt-BR" b="1" dirty="0" smtClean="0">
                <a:solidFill>
                  <a:srgbClr val="FF0000"/>
                </a:solidFill>
              </a:rPr>
              <a:t>não é apenas desejável e necessária, mas também </a:t>
            </a:r>
            <a:r>
              <a:rPr lang="pt-BR" b="1" u="sng" dirty="0" smtClean="0">
                <a:solidFill>
                  <a:srgbClr val="FF0000"/>
                </a:solidFill>
              </a:rPr>
              <a:t>possível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3600" b="1" smtClean="0"/>
              <a:t>3.1 Por </a:t>
            </a:r>
            <a:r>
              <a:rPr lang="pt-BR" sz="3600" b="1" dirty="0" smtClean="0"/>
              <a:t>a economia a serviço dos povos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  <a:solidFill>
            <a:schemeClr val="bg2">
              <a:lumMod val="90000"/>
            </a:schemeClr>
          </a:solidFill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b="1" dirty="0"/>
              <a:t>A justa </a:t>
            </a:r>
            <a:r>
              <a:rPr lang="pt-BR" b="1" dirty="0">
                <a:solidFill>
                  <a:srgbClr val="FF0000"/>
                </a:solidFill>
              </a:rPr>
              <a:t>distribuição dos frutos da terra e do trabalho humano</a:t>
            </a:r>
            <a:r>
              <a:rPr lang="pt-BR" b="1" dirty="0"/>
              <a:t> não é </a:t>
            </a:r>
            <a:r>
              <a:rPr lang="pt-BR" b="1" dirty="0" smtClean="0"/>
              <a:t>filantropia, é </a:t>
            </a:r>
            <a:r>
              <a:rPr lang="pt-BR" b="1" dirty="0"/>
              <a:t>um dever </a:t>
            </a:r>
            <a:r>
              <a:rPr lang="pt-BR" b="1" dirty="0" smtClean="0"/>
              <a:t>moral, e para </a:t>
            </a:r>
            <a:r>
              <a:rPr lang="pt-BR" b="1" dirty="0"/>
              <a:t>os </a:t>
            </a:r>
            <a:r>
              <a:rPr lang="pt-BR" b="1" dirty="0" smtClean="0"/>
              <a:t>cristãos </a:t>
            </a:r>
            <a:r>
              <a:rPr lang="pt-BR" b="1" dirty="0"/>
              <a:t>é </a:t>
            </a:r>
            <a:r>
              <a:rPr lang="pt-BR" b="1" dirty="0" smtClean="0"/>
              <a:t>um </a:t>
            </a:r>
            <a:r>
              <a:rPr lang="pt-BR" b="1" dirty="0">
                <a:solidFill>
                  <a:srgbClr val="FF0000"/>
                </a:solidFill>
              </a:rPr>
              <a:t>mandamento</a:t>
            </a:r>
            <a:r>
              <a:rPr lang="pt-BR" b="1" dirty="0"/>
              <a:t>. 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Trata-se </a:t>
            </a:r>
            <a:r>
              <a:rPr lang="pt-BR" b="1" dirty="0"/>
              <a:t>de </a:t>
            </a:r>
            <a:r>
              <a:rPr lang="pt-BR" b="1" u="sng" dirty="0">
                <a:solidFill>
                  <a:srgbClr val="FF0000"/>
                </a:solidFill>
              </a:rPr>
              <a:t>devolver aos pobres e às pessoas o que lhes pertence</a:t>
            </a:r>
            <a:r>
              <a:rPr lang="pt-BR" b="1" dirty="0"/>
              <a:t>. O destino universal dos bens </a:t>
            </a:r>
            <a:r>
              <a:rPr lang="pt-BR" b="1" dirty="0" smtClean="0"/>
              <a:t>é </a:t>
            </a:r>
            <a:r>
              <a:rPr lang="pt-BR" b="1" dirty="0"/>
              <a:t>uma realidade anterior à propriedade </a:t>
            </a:r>
            <a:r>
              <a:rPr lang="pt-BR" b="1" dirty="0" smtClean="0"/>
              <a:t>privada</a:t>
            </a:r>
          </a:p>
          <a:p>
            <a:pPr>
              <a:buNone/>
            </a:pPr>
            <a:r>
              <a:rPr lang="pt-BR" b="1" dirty="0" smtClean="0"/>
              <a:t>Neste caminho, os </a:t>
            </a:r>
            <a:r>
              <a:rPr lang="pt-BR" b="1" dirty="0" smtClean="0">
                <a:solidFill>
                  <a:srgbClr val="FF0000"/>
                </a:solidFill>
              </a:rPr>
              <a:t>movimentos populares </a:t>
            </a:r>
            <a:r>
              <a:rPr lang="pt-BR" b="1" dirty="0" smtClean="0"/>
              <a:t>têm um papel essencial, exigindo, reclamando, e criando. </a:t>
            </a:r>
          </a:p>
          <a:p>
            <a:pPr>
              <a:buNone/>
            </a:pPr>
            <a:r>
              <a:rPr lang="pt-BR" b="1" dirty="0" smtClean="0"/>
              <a:t>Vós sois </a:t>
            </a:r>
            <a:r>
              <a:rPr lang="pt-BR" b="1" dirty="0" smtClean="0">
                <a:solidFill>
                  <a:srgbClr val="FF0000"/>
                </a:solidFill>
              </a:rPr>
              <a:t>poetas sociais: criadores de trabalho, construtores de casas, produtores de alimentos, sobretudo para os descartados pelo mercado global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3.2 Unir </a:t>
            </a:r>
            <a:r>
              <a:rPr lang="pt-BR" b="1" dirty="0"/>
              <a:t>os nossos povos no caminho da paz e da justiça.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b="1" dirty="0"/>
              <a:t>Os povos </a:t>
            </a:r>
            <a:r>
              <a:rPr lang="pt-BR" b="1" dirty="0" smtClean="0"/>
              <a:t>querem </a:t>
            </a:r>
            <a:r>
              <a:rPr lang="pt-BR" b="1" dirty="0"/>
              <a:t>ser artífices do seu </a:t>
            </a:r>
            <a:r>
              <a:rPr lang="pt-BR" b="1" dirty="0" smtClean="0"/>
              <a:t>destino.</a:t>
            </a:r>
          </a:p>
          <a:p>
            <a:pPr>
              <a:buNone/>
            </a:pPr>
            <a:r>
              <a:rPr lang="pt-BR" b="1" dirty="0"/>
              <a:t>Nenhum poder </a:t>
            </a:r>
            <a:r>
              <a:rPr lang="pt-BR" b="1" dirty="0" smtClean="0"/>
              <a:t>tem </a:t>
            </a:r>
            <a:r>
              <a:rPr lang="pt-BR" b="1" dirty="0"/>
              <a:t>direito de privar os países pobres do pleno exercício da sua soberania e, quando o fazem, vemos novas formas de colonialismo que afetam seriamente as possibilidades de paz e justiça, porque «a paz funda-se não só no respeito pelos direitos do homem, mas também no respeito pelo direito dos povos, sobretudo o direito à independência</a:t>
            </a:r>
            <a:r>
              <a:rPr lang="pt-BR" b="1" dirty="0" smtClean="0"/>
              <a:t>».</a:t>
            </a:r>
            <a:endParaRPr lang="pt-BR" b="1" dirty="0"/>
          </a:p>
          <a:p>
            <a:pPr>
              <a:buNone/>
            </a:pP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b="1" dirty="0"/>
              <a:t>O novo colonialismo assume variadas fisionomias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b="1" dirty="0" smtClean="0"/>
              <a:t>É </a:t>
            </a:r>
            <a:r>
              <a:rPr lang="pt-BR" b="1" dirty="0"/>
              <a:t>o </a:t>
            </a:r>
            <a:r>
              <a:rPr lang="pt-BR" b="1" dirty="0">
                <a:solidFill>
                  <a:srgbClr val="FF0000"/>
                </a:solidFill>
              </a:rPr>
              <a:t>poder anônimo do ídolo dinheiro</a:t>
            </a:r>
            <a:r>
              <a:rPr lang="pt-BR" b="1" dirty="0"/>
              <a:t>: corporações, credores, </a:t>
            </a:r>
            <a:r>
              <a:rPr lang="pt-BR" b="1" dirty="0" smtClean="0"/>
              <a:t>tratados </a:t>
            </a:r>
            <a:r>
              <a:rPr lang="pt-BR" b="1" dirty="0"/>
              <a:t>denominados </a:t>
            </a:r>
            <a:r>
              <a:rPr lang="pt-BR" b="1" dirty="0" smtClean="0"/>
              <a:t>«livre </a:t>
            </a:r>
            <a:r>
              <a:rPr lang="pt-BR" b="1" dirty="0"/>
              <a:t>comércio</a:t>
            </a:r>
            <a:r>
              <a:rPr lang="pt-BR" b="1" dirty="0" smtClean="0"/>
              <a:t>», </a:t>
            </a:r>
            <a:r>
              <a:rPr lang="pt-BR" b="1" dirty="0"/>
              <a:t>imposição de medidas de «austeridade» que sempre apertam o cinto dos trabalhadores e dos </a:t>
            </a:r>
            <a:r>
              <a:rPr lang="pt-BR" b="1" dirty="0" smtClean="0"/>
              <a:t>pobres</a:t>
            </a:r>
          </a:p>
          <a:p>
            <a:pPr>
              <a:buNone/>
            </a:pPr>
            <a:r>
              <a:rPr lang="pt-BR" b="1" dirty="0" smtClean="0"/>
              <a:t>Sob </a:t>
            </a:r>
            <a:r>
              <a:rPr lang="pt-BR" b="1" dirty="0"/>
              <a:t>o nobre </a:t>
            </a:r>
            <a:r>
              <a:rPr lang="pt-BR" b="1" dirty="0">
                <a:solidFill>
                  <a:srgbClr val="FF0000"/>
                </a:solidFill>
              </a:rPr>
              <a:t>disfarce da luta contra a corrupção</a:t>
            </a:r>
            <a:r>
              <a:rPr lang="pt-BR" b="1" dirty="0"/>
              <a:t>, o narcotráfico ou o terrorismo </a:t>
            </a:r>
            <a:r>
              <a:rPr lang="pt-BR" b="1" dirty="0" smtClean="0"/>
              <a:t>se </a:t>
            </a:r>
            <a:r>
              <a:rPr lang="pt-BR" b="1" dirty="0"/>
              <a:t>impõem aos Estados medidas que pouco têm a ver com a resolução de tais </a:t>
            </a:r>
            <a:r>
              <a:rPr lang="pt-BR" b="1" dirty="0" smtClean="0"/>
              <a:t>problemas </a:t>
            </a:r>
            <a:r>
              <a:rPr lang="pt-BR" b="1" dirty="0"/>
              <a:t>e muitas vezes tornam as coisas piores</a:t>
            </a:r>
            <a:r>
              <a:rPr lang="pt-BR" b="1" dirty="0" smtClean="0"/>
              <a:t>.</a:t>
            </a:r>
          </a:p>
          <a:p>
            <a:pPr>
              <a:buNone/>
            </a:pPr>
            <a:r>
              <a:rPr lang="pt-BR" b="1" dirty="0" smtClean="0"/>
              <a:t>A </a:t>
            </a:r>
            <a:r>
              <a:rPr lang="pt-BR" b="1" dirty="0" smtClean="0">
                <a:solidFill>
                  <a:srgbClr val="FF0000"/>
                </a:solidFill>
              </a:rPr>
              <a:t>concentração </a:t>
            </a:r>
            <a:r>
              <a:rPr lang="pt-BR" b="1" dirty="0">
                <a:solidFill>
                  <a:srgbClr val="FF0000"/>
                </a:solidFill>
              </a:rPr>
              <a:t>monopolista dos meios de comunicação social </a:t>
            </a:r>
            <a:r>
              <a:rPr lang="pt-BR" b="1" dirty="0"/>
              <a:t>que pretende impor padrões alienantes de consumo e certa uniformidade cultural </a:t>
            </a:r>
            <a:r>
              <a:rPr lang="pt-BR" b="1" dirty="0" smtClean="0"/>
              <a:t>- </a:t>
            </a:r>
            <a:r>
              <a:rPr lang="pt-BR" b="1" dirty="0"/>
              <a:t>o colonialismo ideológico</a:t>
            </a:r>
            <a:r>
              <a:rPr lang="pt-BR" b="1" dirty="0" smtClean="0"/>
              <a:t>.</a:t>
            </a:r>
          </a:p>
          <a:p>
            <a:pPr>
              <a:buNone/>
            </a:pPr>
            <a:r>
              <a:rPr lang="pt-BR" b="1" dirty="0"/>
              <a:t>O </a:t>
            </a:r>
            <a:r>
              <a:rPr lang="pt-BR" b="1" dirty="0">
                <a:solidFill>
                  <a:srgbClr val="FF0000"/>
                </a:solidFill>
              </a:rPr>
              <a:t>colonialismo</a:t>
            </a:r>
            <a:r>
              <a:rPr lang="pt-BR" b="1" dirty="0"/>
              <a:t>, novo e velho, </a:t>
            </a:r>
            <a:r>
              <a:rPr lang="pt-BR" b="1" dirty="0">
                <a:solidFill>
                  <a:srgbClr val="FF0000"/>
                </a:solidFill>
              </a:rPr>
              <a:t>que reduz os países pobres a meros fornecedores de matérias-primas e mão de obra barata</a:t>
            </a:r>
            <a:r>
              <a:rPr lang="pt-BR" b="1" dirty="0"/>
              <a:t>, gera violência, miséria, emigrações forçadas e todos os males que vêm juntos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t-BR" sz="4000" b="1" dirty="0"/>
              <a:t>3.3 </a:t>
            </a:r>
            <a:r>
              <a:rPr lang="pt-BR" sz="4000" b="1" dirty="0" smtClean="0"/>
              <a:t>Defender </a:t>
            </a:r>
            <a:r>
              <a:rPr lang="pt-BR" sz="4000" b="1" dirty="0"/>
              <a:t>a Mãe Terra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pPr>
              <a:buNone/>
            </a:pPr>
            <a:r>
              <a:rPr lang="pt-BR" b="1" dirty="0"/>
              <a:t>Os </a:t>
            </a:r>
            <a:r>
              <a:rPr lang="pt-BR" b="1" dirty="0">
                <a:solidFill>
                  <a:srgbClr val="FF0000"/>
                </a:solidFill>
              </a:rPr>
              <a:t>povos</a:t>
            </a:r>
            <a:r>
              <a:rPr lang="pt-BR" b="1" dirty="0"/>
              <a:t> e os seus </a:t>
            </a:r>
            <a:r>
              <a:rPr lang="pt-BR" b="1" dirty="0">
                <a:solidFill>
                  <a:srgbClr val="FF0000"/>
                </a:solidFill>
              </a:rPr>
              <a:t>movimentos</a:t>
            </a:r>
            <a:r>
              <a:rPr lang="pt-BR" b="1" dirty="0"/>
              <a:t> são chamados a </a:t>
            </a:r>
            <a:r>
              <a:rPr lang="pt-BR" b="1" dirty="0">
                <a:solidFill>
                  <a:srgbClr val="FF0000"/>
                </a:solidFill>
              </a:rPr>
              <a:t>clamar</a:t>
            </a:r>
            <a:r>
              <a:rPr lang="pt-BR" b="1" dirty="0"/>
              <a:t>, </a:t>
            </a:r>
            <a:r>
              <a:rPr lang="pt-BR" b="1" dirty="0">
                <a:solidFill>
                  <a:srgbClr val="FF0000"/>
                </a:solidFill>
              </a:rPr>
              <a:t>mobilizar-se</a:t>
            </a:r>
            <a:r>
              <a:rPr lang="pt-BR" b="1" dirty="0"/>
              <a:t>, </a:t>
            </a:r>
            <a:r>
              <a:rPr lang="pt-BR" b="1" dirty="0">
                <a:solidFill>
                  <a:srgbClr val="FF0000"/>
                </a:solidFill>
              </a:rPr>
              <a:t>exigir</a:t>
            </a:r>
            <a:r>
              <a:rPr lang="pt-BR" b="1" dirty="0"/>
              <a:t> – pacífica mas tenazmente – a adoção urgente de medidas apropriadas. Peço-vos, em nome de Deus, que defendais a Mãe Terra. Sobre este assunto, expressei-me devidamente na carta encíclica </a:t>
            </a:r>
            <a:r>
              <a:rPr lang="pt-BR" b="1" i="1" dirty="0" err="1"/>
              <a:t>Laudato</a:t>
            </a:r>
            <a:r>
              <a:rPr lang="pt-BR" b="1" i="1" dirty="0"/>
              <a:t> si’</a:t>
            </a:r>
            <a:r>
              <a:rPr lang="pt-BR" b="1" dirty="0"/>
              <a:t>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1" descr="http://media02.radiovaticana.va/photo/2015/07/12/AFP4343709_Artico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76672" y="188640"/>
            <a:ext cx="6168008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http://f.i.uol.com.br/fotografia/2015/07/09/528453-970x600-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80606" y="188640"/>
            <a:ext cx="5963394" cy="4176464"/>
          </a:xfrm>
          <a:prstGeom prst="rect">
            <a:avLst/>
          </a:prstGeom>
          <a:noFill/>
        </p:spPr>
      </p:pic>
      <p:pic>
        <p:nvPicPr>
          <p:cNvPr id="1031" name="Imagem 1" descr="https://fbcdn-sphotos-c-a.akamaihd.net/hphotos-ak-xaf1/t31.0-8/10750219_668302279944489_7281130543621455181_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3645024"/>
            <a:ext cx="5905500" cy="3573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dirty="0" smtClean="0"/>
              <a:t>O SONHO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b="1" dirty="0"/>
              <a:t>Digamos juntos do fundo do coração: 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	nenhuma </a:t>
            </a:r>
            <a:r>
              <a:rPr lang="pt-BR" b="1" dirty="0"/>
              <a:t>família sem teto, 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	nenhum </a:t>
            </a:r>
            <a:r>
              <a:rPr lang="pt-BR" b="1" dirty="0"/>
              <a:t>camponês sem terra, 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	nenhum </a:t>
            </a:r>
            <a:r>
              <a:rPr lang="pt-BR" b="1" dirty="0"/>
              <a:t>trabalhador sem direitos, 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	nenhum </a:t>
            </a:r>
            <a:r>
              <a:rPr lang="pt-BR" b="1" dirty="0"/>
              <a:t>povo sem soberania, 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	nenhuma </a:t>
            </a:r>
            <a:r>
              <a:rPr lang="pt-BR" b="1" dirty="0"/>
              <a:t>pessoa sem dignidade, 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	nenhuma </a:t>
            </a:r>
            <a:r>
              <a:rPr lang="pt-BR" b="1" dirty="0"/>
              <a:t>criança sem infância, 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	nenhum </a:t>
            </a:r>
            <a:r>
              <a:rPr lang="pt-BR" b="1" dirty="0"/>
              <a:t>jovem sem possibilidades, 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	nenhum </a:t>
            </a:r>
            <a:r>
              <a:rPr lang="pt-BR" b="1" dirty="0"/>
              <a:t>idoso sem uma veneranda velhice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pPr marL="0" indent="0">
              <a:buNone/>
            </a:pPr>
            <a:r>
              <a:rPr lang="pt-BR" b="1" dirty="0" smtClean="0"/>
              <a:t>	Encíclica </a:t>
            </a:r>
            <a:r>
              <a:rPr lang="pt-BR" b="1" dirty="0" err="1"/>
              <a:t>Laudato</a:t>
            </a:r>
            <a:r>
              <a:rPr lang="pt-BR" b="1" dirty="0"/>
              <a:t> si do papa Francisco </a:t>
            </a:r>
          </a:p>
          <a:p>
            <a:pPr marL="0" indent="0">
              <a:buNone/>
            </a:pPr>
            <a:r>
              <a:rPr lang="pt-BR" b="1" dirty="0" smtClean="0"/>
              <a:t>	     O </a:t>
            </a:r>
            <a:r>
              <a:rPr lang="pt-BR" b="1" dirty="0"/>
              <a:t>cuidado com a casa comum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855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papa Francisco traçou um itinerário sobre a questão ambiental que merece ser assumido por todos para uma verdadeira ‘conversão ecológica’.</a:t>
            </a:r>
          </a:p>
          <a:p>
            <a:r>
              <a:rPr lang="pt-BR" dirty="0"/>
              <a:t>O número 15 da Encíclica é o resumo do que é desenvolvido nos seis capítulos.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9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Análise da situação a partir das melhores aquisições científicas hoje disponíveis (cap. 1).</a:t>
            </a:r>
          </a:p>
          <a:p>
            <a:pPr lvl="0"/>
            <a:r>
              <a:rPr lang="pt-BR" dirty="0"/>
              <a:t>Fundamentação na Bíblia e na tradição judaico-cristã (cap. 2).</a:t>
            </a:r>
          </a:p>
          <a:p>
            <a:pPr lvl="0"/>
            <a:r>
              <a:rPr lang="pt-BR" dirty="0"/>
              <a:t>Identificação da raiz dos problemas na tecnocracia e num excessivo fechamento </a:t>
            </a:r>
            <a:r>
              <a:rPr lang="pt-BR" dirty="0" err="1"/>
              <a:t>autorreferencial</a:t>
            </a:r>
            <a:r>
              <a:rPr lang="pt-BR" dirty="0"/>
              <a:t> do ser humano (cap. 3).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9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pt-BR" dirty="0"/>
              <a:t>Por uma ‘ecologia integral, que inclua claramente as dimensões humanas e sociais’  (cap. 4), indissoluvelmente ligadas com a questão ambiental (137).</a:t>
            </a:r>
          </a:p>
          <a:p>
            <a:pPr lvl="0"/>
            <a:r>
              <a:rPr lang="pt-BR" dirty="0"/>
              <a:t>Empreender em todos os níveis da vida social, econômica e política um diálogo honesto, que estruture processos de decisão transparentes (cap. 5) </a:t>
            </a:r>
          </a:p>
          <a:p>
            <a:pPr lvl="0"/>
            <a:r>
              <a:rPr lang="pt-BR" dirty="0"/>
              <a:t>Que nenhum projeto pode ser eficaz se não for animado por uma consciência formada e responsável, sugerindo ideias para crescer nesta direção em nível educativo, espiritual, eclesial, político e teológico (cap. 6).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734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A </a:t>
            </a:r>
            <a:r>
              <a:rPr lang="pt-BR" dirty="0"/>
              <a:t>Encíclica apresenta no número 16 alguns eixos temáticos, analisados por uma variedade de perspectivas diferentes, que lhe conferem uma forte unidade: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73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BR" dirty="0"/>
              <a:t>a relação íntima entre os pobres e a fragilidade do planeta,</a:t>
            </a:r>
          </a:p>
          <a:p>
            <a:pPr lvl="0"/>
            <a:r>
              <a:rPr lang="pt-BR" dirty="0"/>
              <a:t>a convicção de que tudo está estreitamente interligado no mundo, </a:t>
            </a:r>
          </a:p>
          <a:p>
            <a:pPr lvl="0"/>
            <a:r>
              <a:rPr lang="pt-BR" dirty="0"/>
              <a:t>crítica do novo paradigma e das formas de poder que derivam da tecnologia, </a:t>
            </a:r>
          </a:p>
          <a:p>
            <a:pPr lvl="0"/>
            <a:r>
              <a:rPr lang="pt-BR" dirty="0"/>
              <a:t>o convite a procurar outras maneiras de entender a economia e o progresso, </a:t>
            </a:r>
          </a:p>
          <a:p>
            <a:pPr lvl="0"/>
            <a:r>
              <a:rPr lang="pt-BR" dirty="0"/>
              <a:t>o valor próprio de cada criatura,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865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o sentido humano da ecologia, </a:t>
            </a:r>
          </a:p>
          <a:p>
            <a:pPr lvl="0"/>
            <a:r>
              <a:rPr lang="pt-BR" dirty="0"/>
              <a:t>a necessidade de debates sinceros e honestos, </a:t>
            </a:r>
          </a:p>
          <a:p>
            <a:pPr lvl="0"/>
            <a:r>
              <a:rPr lang="pt-BR" dirty="0"/>
              <a:t>a grave responsabilidade da política internacional e local, </a:t>
            </a:r>
          </a:p>
          <a:p>
            <a:pPr lvl="0"/>
            <a:r>
              <a:rPr lang="pt-BR" dirty="0"/>
              <a:t>a cultura do descarte e </a:t>
            </a:r>
          </a:p>
          <a:p>
            <a:pPr lvl="0"/>
            <a:r>
              <a:rPr lang="pt-BR" dirty="0"/>
              <a:t>a proposta dum novo estilo de vida.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354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O </a:t>
            </a:r>
            <a:r>
              <a:rPr lang="pt-BR" dirty="0"/>
              <a:t>sexto capítulo vai ao cerne da conversão </a:t>
            </a:r>
            <a:r>
              <a:rPr lang="pt-BR" dirty="0" smtClean="0"/>
              <a:t>     ecológica </a:t>
            </a:r>
            <a:r>
              <a:rPr lang="pt-BR" dirty="0"/>
              <a:t>à qual a Encíclica convida.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237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t-BR" dirty="0"/>
              <a:t>As raízes da crise cultural agem em profundidade e não é fácil reformular hábitos e comportamentos. </a:t>
            </a:r>
          </a:p>
          <a:p>
            <a:pPr lvl="0"/>
            <a:r>
              <a:rPr lang="pt-BR" dirty="0"/>
              <a:t>A educação e a formação continuam sendo desafios centrais: ‘toda mudança tem necessidade de motivações e dum caminho educativo’ (15); estão envolvidos todos os ambientes educacionais, por primeiro ‘a escola, a família, os meios de comunicação, a catequese’ (213).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54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/>
        </p:nvGraphicFramePr>
        <p:xfrm>
          <a:off x="214282" y="285728"/>
          <a:ext cx="8643998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t-BR" dirty="0"/>
              <a:t>O início é apostar ‘em uma mudança nos estilos de vida’ (203-208), que também abre à possibilidade de ‘exercer uma pressão salutar sobre quantos detêm o poder político, económico e social’ (206).</a:t>
            </a:r>
          </a:p>
          <a:p>
            <a:pPr lvl="0"/>
            <a:r>
              <a:rPr lang="pt-BR" dirty="0"/>
              <a:t> Isso é o que acontece quando as escolhas dos consumidores conseguem ‘a mudança do comportamento das empresas, forçando-as a reconsiderar o impacto ambiental e os modelos de produção’ (206).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174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t-BR" dirty="0"/>
              <a:t>Não se pode subestimar a importância de percursos de educação ambiental capazes de incidir sobre gestos e hábitos cotidianos, da redução do consumo de água, à diferenciação do lixo até ‘apagar as luzes desnecessárias’ (211),</a:t>
            </a:r>
          </a:p>
          <a:p>
            <a:pPr lvl="0"/>
            <a:r>
              <a:rPr lang="pt-BR" dirty="0"/>
              <a:t>‘Uma ecologia integral é feita também de simples gestos quotidianos, pelos quais quebramos a lógica da violência, da exploração, do egoísmo’ (230).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4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Tudo isto será mais fácil a partir de um olhar contemplativo que vem da fé: ‘O crente contempla o mundo, não como alguém que está fora dele, mas dentro, reconhecendo os laços com que o Pai nos uniu a todos os seres. Além disso a conversão ecológica, fazendo crescer as peculiares capacidades que Deus deu a cada crente, leva-o a desenvolver a sua criatividade e entusiasmo’ (220).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92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BR" dirty="0"/>
              <a:t>‘A sobriedade, vivida livre e conscientemente, é libertadora’ (223), bem como ‘A felicidade exige saber limitar algumas necessidades que nos entorpecem, permanecendo assim disponíveis para as muitas possibilidades que a vida oferece’ (223); desta forma torna-se possível ‘voltar a sentir que precisamos uns dos outros, que temos uma responsabilidade para com os outros e o mundo, que vale a pena ser bons e honestos’ (229).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65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BR" dirty="0"/>
              <a:t>Os santos acompanham-nos neste caminho. São Francisco é ‘o exemplo por excelência do cuidado pelo que é frágil e por uma ecologia integral, vivida com alegria’ (10), modelo de como são inseparáveis a preocupação pela natureza, a justiça para com os pobres, o empenhamento na sociedade e a paz interior (10). Mas a encíclica recorda também </a:t>
            </a:r>
            <a:r>
              <a:rPr lang="pt-BR" b="1" dirty="0"/>
              <a:t>São Bento</a:t>
            </a:r>
            <a:r>
              <a:rPr lang="pt-BR" dirty="0"/>
              <a:t>, </a:t>
            </a:r>
            <a:r>
              <a:rPr lang="pt-BR" b="1" dirty="0"/>
              <a:t>Santa Teresa de </a:t>
            </a:r>
            <a:r>
              <a:rPr lang="pt-BR" b="1" dirty="0" err="1"/>
              <a:t>Lisieux</a:t>
            </a:r>
            <a:r>
              <a:rPr lang="pt-BR" dirty="0"/>
              <a:t> e o</a:t>
            </a:r>
            <a:r>
              <a:rPr lang="pt-BR" b="1" dirty="0"/>
              <a:t> Beato Charles de </a:t>
            </a:r>
            <a:r>
              <a:rPr lang="pt-BR" b="1" dirty="0" err="1"/>
              <a:t>Foucauld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642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Após a</a:t>
            </a:r>
            <a:r>
              <a:rPr lang="pt-BR" b="1" dirty="0"/>
              <a:t> </a:t>
            </a:r>
            <a:r>
              <a:rPr lang="pt-BR" b="1" dirty="0" err="1"/>
              <a:t>Laudato</a:t>
            </a:r>
            <a:r>
              <a:rPr lang="pt-BR" b="1" dirty="0"/>
              <a:t> si</a:t>
            </a:r>
            <a:r>
              <a:rPr lang="pt-BR" dirty="0"/>
              <a:t>, o exame de consciência, o instrumento que a Igreja sempre recomendou para orientar a própria vida à luz da relação com o Senhor, deverá incluir uma nova dimensão, considerando não apenas como se vive a comunhão com Deus, com os outros, consigo mesmo, mas também com todas as criaturas e a natureza.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50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Por uma igreja </a:t>
            </a:r>
            <a:r>
              <a:rPr lang="pt-BR" smtClean="0"/>
              <a:t>em saída:</a:t>
            </a:r>
            <a:endParaRPr lang="pt-BR" dirty="0" smtClean="0"/>
          </a:p>
          <a:p>
            <a:r>
              <a:rPr lang="pt-BR" dirty="0" smtClean="0"/>
              <a:t>Saída para onde?</a:t>
            </a:r>
          </a:p>
          <a:p>
            <a:r>
              <a:rPr lang="pt-BR" dirty="0" smtClean="0"/>
              <a:t>Pra fazer o quê?</a:t>
            </a:r>
          </a:p>
          <a:p>
            <a:r>
              <a:rPr lang="pt-BR" dirty="0" smtClean="0"/>
              <a:t>Com quem?</a:t>
            </a:r>
          </a:p>
          <a:p>
            <a:r>
              <a:rPr lang="pt-BR" dirty="0" smtClean="0"/>
              <a:t>Como sair?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4486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4294967295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4294967295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>PAPA E MOVIMENTOS POPULARES </a:t>
            </a:r>
            <a:br>
              <a:rPr lang="pt-BR" dirty="0" smtClean="0"/>
            </a:br>
            <a:r>
              <a:rPr lang="pt-BR" dirty="0" smtClean="0"/>
              <a:t>SANTA CRUZ </a:t>
            </a:r>
            <a:r>
              <a:rPr lang="pt-BR" sz="3600" dirty="0" smtClean="0"/>
              <a:t>09/07/2015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t-BR" dirty="0" smtClean="0"/>
              <a:t>A </a:t>
            </a:r>
            <a:r>
              <a:rPr lang="pt-BR" dirty="0"/>
              <a:t>Bíblia lembra-nos que</a:t>
            </a:r>
            <a:r>
              <a:rPr lang="pt-BR" dirty="0">
                <a:solidFill>
                  <a:srgbClr val="FF0000"/>
                </a:solidFill>
              </a:rPr>
              <a:t> Deus escuta o clamor do seu povo</a:t>
            </a:r>
            <a:r>
              <a:rPr lang="pt-BR" dirty="0"/>
              <a:t> e também eu quero voltar a unir a minha voz à vossa: </a:t>
            </a:r>
            <a:r>
              <a:rPr lang="pt-BR" dirty="0">
                <a:solidFill>
                  <a:srgbClr val="FF0000"/>
                </a:solidFill>
              </a:rPr>
              <a:t>terra, teto e trabalho para todos </a:t>
            </a:r>
            <a:r>
              <a:rPr lang="pt-BR" dirty="0"/>
              <a:t>os nossos irmãos e irmãs. 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Disse-o </a:t>
            </a:r>
            <a:r>
              <a:rPr lang="pt-BR" dirty="0"/>
              <a:t>e repito: são </a:t>
            </a:r>
            <a:r>
              <a:rPr lang="pt-BR" dirty="0">
                <a:solidFill>
                  <a:srgbClr val="FF0000"/>
                </a:solidFill>
              </a:rPr>
              <a:t>direitos sagrados</a:t>
            </a:r>
            <a:r>
              <a:rPr lang="pt-BR" dirty="0"/>
              <a:t>. Vale </a:t>
            </a:r>
            <a:r>
              <a:rPr lang="pt-BR" dirty="0" smtClean="0"/>
              <a:t>a </a:t>
            </a:r>
            <a:r>
              <a:rPr lang="pt-BR" dirty="0"/>
              <a:t>pena lutar por eles. Que o clamor dos excluídos seja escutado na América Latina e em toda a terra</a:t>
            </a:r>
            <a:r>
              <a:rPr lang="pt-BR" dirty="0" smtClean="0"/>
              <a:t>.</a:t>
            </a:r>
          </a:p>
          <a:p>
            <a:pPr>
              <a:buNone/>
            </a:pPr>
            <a:r>
              <a:rPr lang="pt-BR" dirty="0" smtClean="0"/>
              <a:t>Hoje quero refletir convosco sobre a mudança que queremos e precisamos 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b="1" dirty="0" smtClean="0"/>
              <a:t>As coisas não andam bem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b="1" dirty="0" smtClean="0"/>
              <a:t>As </a:t>
            </a:r>
            <a:r>
              <a:rPr lang="pt-BR" b="1" dirty="0"/>
              <a:t>coisas não andam bem</a:t>
            </a:r>
            <a:r>
              <a:rPr lang="pt-BR" dirty="0"/>
              <a:t> num mundo onde há tantos camponeses sem terra, tantas famílias sem teto, tantos trabalhadores sem direitos e tantas </a:t>
            </a:r>
            <a:r>
              <a:rPr lang="pt-BR" u="sng" dirty="0"/>
              <a:t>pessoas feridas na sua </a:t>
            </a:r>
            <a:r>
              <a:rPr lang="pt-BR" u="sng" dirty="0" smtClean="0"/>
              <a:t>dignidade</a:t>
            </a:r>
          </a:p>
          <a:p>
            <a:pPr>
              <a:buNone/>
            </a:pPr>
            <a:r>
              <a:rPr lang="pt-BR" b="1" dirty="0" smtClean="0"/>
              <a:t>As </a:t>
            </a:r>
            <a:r>
              <a:rPr lang="pt-BR" b="1" dirty="0"/>
              <a:t>coisas não andam bem</a:t>
            </a:r>
            <a:r>
              <a:rPr lang="pt-BR" dirty="0"/>
              <a:t>, quando explodem tantas </a:t>
            </a:r>
            <a:r>
              <a:rPr lang="pt-BR" u="sng" dirty="0"/>
              <a:t>guerras sem </a:t>
            </a:r>
            <a:r>
              <a:rPr lang="pt-BR" u="sng" dirty="0" smtClean="0"/>
              <a:t>sentido</a:t>
            </a:r>
            <a:r>
              <a:rPr lang="pt-BR" u="sng" dirty="0"/>
              <a:t> </a:t>
            </a:r>
            <a:endParaRPr lang="pt-BR" u="sng" dirty="0" smtClean="0"/>
          </a:p>
          <a:p>
            <a:pPr>
              <a:buNone/>
            </a:pPr>
            <a:r>
              <a:rPr lang="pt-BR" b="1" dirty="0" smtClean="0"/>
              <a:t>As </a:t>
            </a:r>
            <a:r>
              <a:rPr lang="pt-BR" b="1" dirty="0"/>
              <a:t>coisas não andam bem</a:t>
            </a:r>
            <a:r>
              <a:rPr lang="pt-BR" dirty="0"/>
              <a:t>, quando o solo, a água, o ar e todos os </a:t>
            </a:r>
            <a:r>
              <a:rPr lang="pt-BR" u="sng" dirty="0"/>
              <a:t>seres da criação estão sob ameaça</a:t>
            </a:r>
            <a:r>
              <a:rPr lang="pt-BR" dirty="0"/>
              <a:t> constante</a:t>
            </a: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b="1" dirty="0" smtClean="0"/>
              <a:t>Precisamos e queremos uma mudança de estruturas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 smtClean="0"/>
              <a:t>Uma </a:t>
            </a:r>
            <a:r>
              <a:rPr lang="pt-BR" dirty="0"/>
              <a:t>mudança positiva, uma mudança que nos faça bem, </a:t>
            </a:r>
            <a:r>
              <a:rPr lang="pt-BR" u="sng" dirty="0"/>
              <a:t>uma mudança </a:t>
            </a:r>
            <a:r>
              <a:rPr lang="pt-BR" dirty="0"/>
              <a:t>– poderíamos dizer – </a:t>
            </a:r>
            <a:r>
              <a:rPr lang="pt-BR" u="sng" dirty="0"/>
              <a:t>redentora </a:t>
            </a:r>
            <a:endParaRPr lang="pt-BR" u="sng" dirty="0" smtClean="0"/>
          </a:p>
          <a:p>
            <a:pPr>
              <a:buNone/>
            </a:pPr>
            <a:r>
              <a:rPr lang="pt-BR" dirty="0"/>
              <a:t>Mas não é tão fácil definir o conteúdo da mudança, ou seja, o programa social que reflita este projeto de fraternidade e justiça que esperamos</a:t>
            </a:r>
            <a:r>
              <a:rPr lang="pt-BR" dirty="0" smtClean="0"/>
              <a:t>.</a:t>
            </a:r>
          </a:p>
          <a:p>
            <a:pPr>
              <a:buNone/>
            </a:pPr>
            <a:r>
              <a:rPr lang="pt-BR" dirty="0"/>
              <a:t>A história é construída pelas gerações que se vão sucedendo no horizonte de povos que avançam individuando o próprio caminho e respeitando os valores que Deus colocou no coração.</a:t>
            </a:r>
          </a:p>
          <a:p>
            <a:pPr>
              <a:buNone/>
            </a:pP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b="1" dirty="0" smtClean="0"/>
              <a:t>O sistema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b="1" dirty="0" smtClean="0"/>
              <a:t>Não se trata de questões isoladas e sim de sistema</a:t>
            </a:r>
          </a:p>
          <a:p>
            <a:pPr>
              <a:buNone/>
            </a:pPr>
            <a:r>
              <a:rPr lang="pt-BR" b="1" dirty="0" smtClean="0"/>
              <a:t>Este sistema impôs a lógica do </a:t>
            </a:r>
            <a:r>
              <a:rPr lang="pt-BR" b="1" u="sng" dirty="0" smtClean="0"/>
              <a:t>lucro a todo o custo</a:t>
            </a:r>
            <a:r>
              <a:rPr lang="pt-BR" b="1" dirty="0" smtClean="0"/>
              <a:t>, sem pensar na exclusão social nem na destruição da natureza</a:t>
            </a:r>
          </a:p>
          <a:p>
            <a:pPr>
              <a:buNone/>
            </a:pPr>
            <a:r>
              <a:rPr lang="pt-BR" b="1" dirty="0" smtClean="0"/>
              <a:t>Este </a:t>
            </a:r>
            <a:r>
              <a:rPr lang="pt-BR" b="1" dirty="0"/>
              <a:t>sistema é </a:t>
            </a:r>
            <a:r>
              <a:rPr lang="pt-BR" b="1" u="sng" dirty="0">
                <a:solidFill>
                  <a:srgbClr val="FF0000"/>
                </a:solidFill>
              </a:rPr>
              <a:t>insuportável</a:t>
            </a:r>
            <a:r>
              <a:rPr lang="pt-BR" b="1" dirty="0"/>
              <a:t>: não o suportam os </a:t>
            </a:r>
            <a:r>
              <a:rPr lang="pt-BR" b="1" dirty="0">
                <a:solidFill>
                  <a:srgbClr val="FF0000"/>
                </a:solidFill>
              </a:rPr>
              <a:t>camponeses</a:t>
            </a:r>
            <a:r>
              <a:rPr lang="pt-BR" b="1" dirty="0"/>
              <a:t>, não o suportam os </a:t>
            </a:r>
            <a:r>
              <a:rPr lang="pt-BR" b="1" dirty="0">
                <a:solidFill>
                  <a:srgbClr val="FF0000"/>
                </a:solidFill>
              </a:rPr>
              <a:t>trabalhadores</a:t>
            </a:r>
            <a:r>
              <a:rPr lang="pt-BR" b="1" dirty="0"/>
              <a:t>, não o suportam as </a:t>
            </a:r>
            <a:r>
              <a:rPr lang="pt-BR" b="1" dirty="0">
                <a:solidFill>
                  <a:srgbClr val="FF0000"/>
                </a:solidFill>
              </a:rPr>
              <a:t>comunidades</a:t>
            </a:r>
            <a:r>
              <a:rPr lang="pt-BR" b="1" dirty="0"/>
              <a:t>, não o suportam os </a:t>
            </a:r>
            <a:r>
              <a:rPr lang="pt-BR" b="1" dirty="0">
                <a:solidFill>
                  <a:srgbClr val="FF0000"/>
                </a:solidFill>
              </a:rPr>
              <a:t>povos</a:t>
            </a:r>
            <a:r>
              <a:rPr lang="pt-BR" b="1" dirty="0"/>
              <a:t>…. E nem sequer o suporta a </a:t>
            </a:r>
            <a:r>
              <a:rPr lang="pt-BR" b="1" dirty="0">
                <a:solidFill>
                  <a:srgbClr val="FF0000"/>
                </a:solidFill>
              </a:rPr>
              <a:t>Terra</a:t>
            </a:r>
            <a:r>
              <a:rPr lang="pt-BR" b="1" dirty="0"/>
              <a:t>, a irmã Mãe Terra, como dizia São Francisco.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2372</Words>
  <Application>Microsoft Office PowerPoint</Application>
  <PresentationFormat>Apresentação na tela (4:3)</PresentationFormat>
  <Paragraphs>165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7" baseType="lpstr">
      <vt:lpstr>Tema do Office</vt:lpstr>
      <vt:lpstr>PAPA E MOVIMENTOS POPULARES</vt:lpstr>
      <vt:lpstr>Apresentação do PowerPoint</vt:lpstr>
      <vt:lpstr>Apresentação do PowerPoint</vt:lpstr>
      <vt:lpstr>Apresentação do PowerPoint</vt:lpstr>
      <vt:lpstr>Apresentação do PowerPoint</vt:lpstr>
      <vt:lpstr>PAPA E MOVIMENTOS POPULARES  SANTA CRUZ 09/07/2015</vt:lpstr>
      <vt:lpstr>As coisas não andam bem</vt:lpstr>
      <vt:lpstr>Precisamos e queremos uma mudança de estruturas</vt:lpstr>
      <vt:lpstr>O sistema</vt:lpstr>
      <vt:lpstr>O sistema</vt:lpstr>
      <vt:lpstr>Agentes de mudança</vt:lpstr>
      <vt:lpstr>Vós sois semeadores de mudança</vt:lpstr>
      <vt:lpstr>Vós sois semeadores de mudança</vt:lpstr>
      <vt:lpstr>Três grandes tarefas para o conjunto de movimentos populares</vt:lpstr>
      <vt:lpstr>BEM VIVER</vt:lpstr>
      <vt:lpstr>3.1 Por a economia a serviço dos povos</vt:lpstr>
      <vt:lpstr> 3.2 Unir os nossos povos no caminho da paz e da justiça. </vt:lpstr>
      <vt:lpstr>O novo colonialismo assume variadas fisionomias</vt:lpstr>
      <vt:lpstr>3.3 Defender a Mãe Terra</vt:lpstr>
      <vt:lpstr>O SONHO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Thomas</dc:creator>
  <cp:lastModifiedBy>Neldornelas</cp:lastModifiedBy>
  <cp:revision>97</cp:revision>
  <dcterms:created xsi:type="dcterms:W3CDTF">2015-07-11T18:34:08Z</dcterms:created>
  <dcterms:modified xsi:type="dcterms:W3CDTF">2015-07-26T11:18:03Z</dcterms:modified>
</cp:coreProperties>
</file>