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81" r:id="rId5"/>
    <p:sldId id="289" r:id="rId6"/>
    <p:sldId id="267" r:id="rId7"/>
    <p:sldId id="266" r:id="rId8"/>
    <p:sldId id="268" r:id="rId9"/>
    <p:sldId id="265" r:id="rId10"/>
    <p:sldId id="264" r:id="rId11"/>
    <p:sldId id="260" r:id="rId12"/>
    <p:sldId id="269" r:id="rId13"/>
    <p:sldId id="270" r:id="rId14"/>
    <p:sldId id="273" r:id="rId15"/>
    <p:sldId id="274" r:id="rId16"/>
    <p:sldId id="275" r:id="rId17"/>
    <p:sldId id="283" r:id="rId18"/>
    <p:sldId id="285" r:id="rId19"/>
    <p:sldId id="276" r:id="rId20"/>
    <p:sldId id="290" r:id="rId21"/>
    <p:sldId id="279" r:id="rId22"/>
    <p:sldId id="278" r:id="rId23"/>
    <p:sldId id="282" r:id="rId24"/>
    <p:sldId id="277" r:id="rId25"/>
    <p:sldId id="280" r:id="rId26"/>
    <p:sldId id="286" r:id="rId27"/>
    <p:sldId id="287" r:id="rId28"/>
    <p:sldId id="288" r:id="rId29"/>
    <p:sldId id="291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roda2.png"/>
          <p:cNvPicPr>
            <a:picLocks noChangeAspect="1"/>
          </p:cNvPicPr>
          <p:nvPr userDrawn="1"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0" y="5357826"/>
            <a:ext cx="9144000" cy="15036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roda2.png"/>
          <p:cNvPicPr>
            <a:picLocks noChangeAspect="1"/>
          </p:cNvPicPr>
          <p:nvPr userDrawn="1"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0" y="5357826"/>
            <a:ext cx="9144000" cy="15036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BB512-DB2F-4B14-B704-DE982D856422}" type="datetimeFigureOut">
              <a:rPr lang="pt-BR" smtClean="0"/>
              <a:t>14/04/2014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933C7-9E40-4688-937A-4616C7E6C2A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foto-f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00240"/>
            <a:ext cx="9144000" cy="242889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788024" y="357166"/>
            <a:ext cx="4239471" cy="1214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 smtClean="0">
                <a:latin typeface="+mn-lt"/>
              </a:rPr>
              <a:t>COMISSÃO DE POLÍTICA URBANA METROPOLITANA E MEIO AMBIENTE</a:t>
            </a:r>
          </a:p>
        </p:txBody>
      </p:sp>
      <p:sp>
        <p:nvSpPr>
          <p:cNvPr id="6" name="Retângulo 5"/>
          <p:cNvSpPr/>
          <p:nvPr/>
        </p:nvSpPr>
        <p:spPr>
          <a:xfrm>
            <a:off x="6012159" y="4077072"/>
            <a:ext cx="2835315" cy="1423630"/>
          </a:xfrm>
          <a:prstGeom prst="rect">
            <a:avLst/>
          </a:prstGeom>
          <a:solidFill>
            <a:schemeClr val="bg1"/>
          </a:solidFill>
          <a:ln w="571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000" b="1" dirty="0">
                <a:solidFill>
                  <a:srgbClr val="904406"/>
                </a:solidFill>
              </a:rPr>
              <a:t>SUBSTITUTIVO</a:t>
            </a:r>
          </a:p>
          <a:p>
            <a:r>
              <a:rPr lang="pt-BR" sz="2000" b="1" dirty="0" smtClean="0">
                <a:solidFill>
                  <a:srgbClr val="904406"/>
                </a:solidFill>
              </a:rPr>
              <a:t>PL </a:t>
            </a:r>
            <a:r>
              <a:rPr lang="pt-BR" sz="2000" b="1" dirty="0">
                <a:solidFill>
                  <a:srgbClr val="904406"/>
                </a:solidFill>
              </a:rPr>
              <a:t>Nº 688/2013 </a:t>
            </a:r>
            <a:endParaRPr lang="pt-BR" sz="2000" b="1" dirty="0" smtClean="0">
              <a:solidFill>
                <a:srgbClr val="904406"/>
              </a:solidFill>
            </a:endParaRPr>
          </a:p>
          <a:p>
            <a:r>
              <a:rPr lang="pt-BR" sz="2000" b="1" dirty="0" smtClean="0">
                <a:solidFill>
                  <a:srgbClr val="904406"/>
                </a:solidFill>
              </a:rPr>
              <a:t>REVISÃO </a:t>
            </a:r>
            <a:r>
              <a:rPr lang="pt-BR" sz="2000" b="1" dirty="0">
                <a:solidFill>
                  <a:srgbClr val="904406"/>
                </a:solidFill>
              </a:rPr>
              <a:t>DO PLANO </a:t>
            </a:r>
            <a:r>
              <a:rPr lang="pt-BR" sz="2000" b="1" dirty="0" smtClean="0">
                <a:solidFill>
                  <a:srgbClr val="904406"/>
                </a:solidFill>
              </a:rPr>
              <a:t>DIRETOR ESTRATÉGICO</a:t>
            </a: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548553" y="4396672"/>
            <a:ext cx="4239471" cy="1214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b="1" dirty="0" smtClean="0">
                <a:latin typeface="+mn-lt"/>
              </a:rPr>
              <a:t>Grupo 6: Gestão Democrática, Sistema de Planejamento e Informações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600" dirty="0" smtClean="0"/>
              <a:t>Eleição dos representantes da sociedade civil por seus pares na Conferência Municipal da Cidade, exceto os membros oriundos de conselhos</a:t>
            </a:r>
          </a:p>
          <a:p>
            <a:r>
              <a:rPr lang="pt-BR" sz="2600" dirty="0" smtClean="0"/>
              <a:t>As reuniões ordinárias devem ocorrer a cada 2 meses</a:t>
            </a:r>
            <a:endParaRPr lang="pt-BR" dirty="0"/>
          </a:p>
          <a:p>
            <a:r>
              <a:rPr lang="pt-BR" sz="2600" dirty="0" smtClean="0"/>
              <a:t>As pautas das reuniões devem ser disponibilizadas com </a:t>
            </a:r>
            <a:r>
              <a:rPr lang="pt-BR" sz="2600" u="sng" dirty="0" smtClean="0"/>
              <a:t>7 dias</a:t>
            </a:r>
            <a:r>
              <a:rPr lang="pt-BR" sz="2600" dirty="0" smtClean="0"/>
              <a:t> de antecedência no site da Prefeitura</a:t>
            </a:r>
          </a:p>
          <a:p>
            <a:r>
              <a:rPr lang="pt-BR" sz="2600" dirty="0" smtClean="0"/>
              <a:t>As atas das reuniões devem ser publicadas </a:t>
            </a:r>
            <a:r>
              <a:rPr lang="pt-BR" sz="2600" u="sng" dirty="0" smtClean="0"/>
              <a:t>15 dias </a:t>
            </a:r>
            <a:r>
              <a:rPr lang="pt-BR" sz="2600" dirty="0" smtClean="0"/>
              <a:t>após sua realização no site da Prefeitura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smtClean="0">
                <a:solidFill>
                  <a:srgbClr val="FFFFFF"/>
                </a:solidFill>
              </a:rPr>
              <a:t>Conselho Municipal de Política Urbana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9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363272" cy="4824536"/>
          </a:xfrm>
        </p:spPr>
        <p:txBody>
          <a:bodyPr>
            <a:noAutofit/>
          </a:bodyPr>
          <a:lstStyle/>
          <a:p>
            <a:r>
              <a:rPr lang="pt-BR" sz="2400" dirty="0" smtClean="0"/>
              <a:t>Competências:</a:t>
            </a:r>
          </a:p>
          <a:p>
            <a:pPr lvl="1"/>
            <a:r>
              <a:rPr lang="pt-BR" sz="2200" dirty="0" smtClean="0"/>
              <a:t>acompanhar </a:t>
            </a:r>
            <a:r>
              <a:rPr lang="pt-BR" sz="2200" dirty="0"/>
              <a:t>a execução da Política de Desenvolvimento Urbano do </a:t>
            </a:r>
            <a:r>
              <a:rPr lang="pt-BR" sz="2200" dirty="0" smtClean="0"/>
              <a:t>Município; </a:t>
            </a:r>
          </a:p>
          <a:p>
            <a:pPr lvl="1"/>
            <a:r>
              <a:rPr lang="pt-BR" sz="2200" dirty="0" smtClean="0"/>
              <a:t>apreciar </a:t>
            </a:r>
            <a:r>
              <a:rPr lang="pt-BR" sz="2200" dirty="0"/>
              <a:t>e </a:t>
            </a:r>
            <a:r>
              <a:rPr lang="pt-BR" sz="2200" u="sng" dirty="0"/>
              <a:t>emitir parecer </a:t>
            </a:r>
            <a:r>
              <a:rPr lang="pt-BR" sz="2200" dirty="0"/>
              <a:t>sobre proposta de alteração do Plano Diretor Estratégico;</a:t>
            </a:r>
          </a:p>
          <a:p>
            <a:pPr lvl="1"/>
            <a:r>
              <a:rPr lang="pt-BR" sz="2200" dirty="0" smtClean="0"/>
              <a:t>debater </a:t>
            </a:r>
            <a:r>
              <a:rPr lang="pt-BR" sz="2200" dirty="0"/>
              <a:t>e elaborar propostas de projetos de lei de interesse urbanístico e regulamentações decorrentes desta </a:t>
            </a:r>
            <a:r>
              <a:rPr lang="pt-BR" sz="2200" dirty="0" smtClean="0"/>
              <a:t>lei;</a:t>
            </a:r>
          </a:p>
          <a:p>
            <a:pPr lvl="1"/>
            <a:r>
              <a:rPr lang="pt-BR" sz="2200" dirty="0" smtClean="0"/>
              <a:t>apreciar </a:t>
            </a:r>
            <a:r>
              <a:rPr lang="pt-BR" sz="2200" dirty="0"/>
              <a:t>Relatório emitido pelo Executivo com a indicação das Ações Prioritárias previstas no </a:t>
            </a:r>
            <a:r>
              <a:rPr lang="pt-BR" sz="2200" dirty="0" smtClean="0"/>
              <a:t>PDE;</a:t>
            </a:r>
          </a:p>
          <a:p>
            <a:pPr lvl="1"/>
            <a:r>
              <a:rPr lang="en-US" sz="2200" dirty="0"/>
              <a:t>s</a:t>
            </a:r>
            <a:r>
              <a:rPr lang="pt-BR" sz="2200" dirty="0" err="1" smtClean="0"/>
              <a:t>ugerir</a:t>
            </a:r>
            <a:r>
              <a:rPr lang="pt-BR" sz="2200" dirty="0" smtClean="0"/>
              <a:t> </a:t>
            </a:r>
            <a:r>
              <a:rPr lang="pt-BR" sz="2200" dirty="0"/>
              <a:t>a</a:t>
            </a:r>
            <a:r>
              <a:rPr lang="pt-BR" sz="2200" dirty="0" smtClean="0"/>
              <a:t>o Executivo prioridades no tocante à implantação do PD para subsidiar a elaboração do Programa de Metas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Conselho Municipal de Política Urbana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66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7"/>
            <a:ext cx="8363272" cy="4824536"/>
          </a:xfrm>
        </p:spPr>
        <p:txBody>
          <a:bodyPr>
            <a:noAutofit/>
          </a:bodyPr>
          <a:lstStyle/>
          <a:p>
            <a:r>
              <a:rPr lang="pt-BR" sz="2400" dirty="0" smtClean="0"/>
              <a:t>Competências:</a:t>
            </a:r>
          </a:p>
          <a:p>
            <a:pPr lvl="1"/>
            <a:r>
              <a:rPr lang="pt-BR" sz="2200" dirty="0" smtClean="0"/>
              <a:t>debater </a:t>
            </a:r>
            <a:r>
              <a:rPr lang="pt-BR" sz="2200" dirty="0"/>
              <a:t>as diretrizes para áreas públicas municipais;</a:t>
            </a:r>
          </a:p>
          <a:p>
            <a:pPr lvl="1"/>
            <a:r>
              <a:rPr lang="pt-BR" sz="2200" u="sng" dirty="0" smtClean="0"/>
              <a:t>acompanhar </a:t>
            </a:r>
            <a:r>
              <a:rPr lang="pt-BR" sz="2200" u="sng" dirty="0"/>
              <a:t>a aplicação dos recursos arrecadados pelo FUNDURB;</a:t>
            </a:r>
          </a:p>
          <a:p>
            <a:pPr lvl="1"/>
            <a:r>
              <a:rPr lang="pt-BR" sz="2200" dirty="0" smtClean="0"/>
              <a:t>acompanhar </a:t>
            </a:r>
            <a:r>
              <a:rPr lang="pt-BR" sz="2200" dirty="0"/>
              <a:t>a prestação de contas do FUNDURB;</a:t>
            </a:r>
          </a:p>
          <a:p>
            <a:pPr lvl="1"/>
            <a:r>
              <a:rPr lang="pt-BR" sz="2200" dirty="0" smtClean="0"/>
              <a:t>promover </a:t>
            </a:r>
            <a:r>
              <a:rPr lang="pt-BR" sz="2200" dirty="0"/>
              <a:t>a articulação entre os conselhos </a:t>
            </a:r>
            <a:r>
              <a:rPr lang="pt-BR" sz="2200" dirty="0" smtClean="0"/>
              <a:t>setoriais;</a:t>
            </a:r>
            <a:endParaRPr lang="pt-BR" sz="2200" dirty="0"/>
          </a:p>
          <a:p>
            <a:pPr lvl="1"/>
            <a:r>
              <a:rPr lang="pt-BR" sz="2200" u="sng" dirty="0" smtClean="0"/>
              <a:t>encaminhar </a:t>
            </a:r>
            <a:r>
              <a:rPr lang="pt-BR" sz="2200" u="sng" dirty="0"/>
              <a:t>propostas e ações voltadas para o desenvolvimento </a:t>
            </a:r>
            <a:r>
              <a:rPr lang="pt-BR" sz="2200" u="sng" dirty="0" smtClean="0"/>
              <a:t>urbano;</a:t>
            </a:r>
          </a:p>
          <a:p>
            <a:pPr lvl="1"/>
            <a:r>
              <a:rPr lang="pt-BR" sz="2200" dirty="0" smtClean="0"/>
              <a:t>encaminhar </a:t>
            </a:r>
            <a:r>
              <a:rPr lang="pt-BR" sz="2200" dirty="0"/>
              <a:t>propostas aos Órgãos Municipais e Conselhos Gestores dos Fundos Públicos Municipais com o objetivo de estimular a implementação das ações </a:t>
            </a:r>
            <a:r>
              <a:rPr lang="pt-BR" sz="2200" dirty="0" smtClean="0"/>
              <a:t>prioritárias do PD;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Conselho Municipal de Política Urbana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9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7"/>
            <a:ext cx="8363272" cy="4824536"/>
          </a:xfrm>
        </p:spPr>
        <p:txBody>
          <a:bodyPr>
            <a:noAutofit/>
          </a:bodyPr>
          <a:lstStyle/>
          <a:p>
            <a:r>
              <a:rPr lang="pt-BR" sz="2400" dirty="0" smtClean="0"/>
              <a:t>Competências:</a:t>
            </a:r>
          </a:p>
          <a:p>
            <a:pPr lvl="1"/>
            <a:r>
              <a:rPr lang="pt-BR" sz="2200" u="sng" dirty="0" smtClean="0"/>
              <a:t>aprovar </a:t>
            </a:r>
            <a:r>
              <a:rPr lang="pt-BR" sz="2200" dirty="0"/>
              <a:t>as diretrizes das propostas de Área de Intervenção Urbana; </a:t>
            </a:r>
          </a:p>
          <a:p>
            <a:pPr lvl="1"/>
            <a:r>
              <a:rPr lang="pt-BR" sz="2200" u="sng" dirty="0" smtClean="0"/>
              <a:t>aprovar </a:t>
            </a:r>
            <a:r>
              <a:rPr lang="pt-BR" sz="2200" dirty="0"/>
              <a:t>as diretrizes urbanísticas das Parcerias Público-Privadas quando diretamente relacionadas com os instrumentos referentes à implementação do Plano Diretor Estratégico;</a:t>
            </a:r>
          </a:p>
          <a:p>
            <a:pPr lvl="1"/>
            <a:r>
              <a:rPr lang="pt-BR" sz="2200" u="sng" dirty="0" smtClean="0"/>
              <a:t>aprovar </a:t>
            </a:r>
            <a:r>
              <a:rPr lang="pt-BR" sz="2200" dirty="0"/>
              <a:t>relatório anual sobre destinação dos imóveis não utilizados e subutilizados, desapropriados com títulos da dívida pública, elaborado pelo </a:t>
            </a:r>
            <a:r>
              <a:rPr lang="pt-BR" sz="2200" dirty="0" smtClean="0"/>
              <a:t>Executivo;</a:t>
            </a:r>
          </a:p>
          <a:p>
            <a:pPr lvl="1"/>
            <a:r>
              <a:rPr lang="pt-BR" sz="2200" u="sng" dirty="0" smtClean="0"/>
              <a:t>apreciar</a:t>
            </a:r>
            <a:r>
              <a:rPr lang="pt-BR" sz="2200" u="sng" dirty="0"/>
              <a:t>, para envio ao Executivo, os Planos de Desenvolvimento dos Bairros, desde que tenha sido aprovado no respectivo Conselho Participativo </a:t>
            </a:r>
            <a:r>
              <a:rPr lang="pt-BR" sz="2200" u="sng" dirty="0" smtClean="0"/>
              <a:t>Municipal;</a:t>
            </a:r>
          </a:p>
          <a:p>
            <a:pPr lvl="1"/>
            <a:r>
              <a:rPr lang="pt-BR" sz="2200" dirty="0" smtClean="0"/>
              <a:t>elaborar </a:t>
            </a:r>
            <a:r>
              <a:rPr lang="pt-BR" sz="2200" dirty="0"/>
              <a:t>e aprovar regimento interno. </a:t>
            </a:r>
          </a:p>
          <a:p>
            <a:endParaRPr lang="pt-BR" sz="2400" dirty="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Conselho Municipal de Política Urbana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28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pt-BR" sz="3100" dirty="0" smtClean="0"/>
              <a:t>Utilização dos recursos:</a:t>
            </a:r>
          </a:p>
          <a:p>
            <a:pPr lvl="1"/>
            <a:r>
              <a:rPr lang="pt-BR" dirty="0" smtClean="0"/>
              <a:t>execução </a:t>
            </a:r>
            <a:r>
              <a:rPr lang="pt-BR" dirty="0"/>
              <a:t>de programas e projetos habitacionais de interesse </a:t>
            </a:r>
            <a:r>
              <a:rPr lang="pt-BR" dirty="0" smtClean="0"/>
              <a:t>social;</a:t>
            </a:r>
            <a:endParaRPr lang="pt-BR" dirty="0"/>
          </a:p>
          <a:p>
            <a:pPr lvl="1"/>
            <a:r>
              <a:rPr lang="pt-BR" dirty="0" smtClean="0"/>
              <a:t>transporte </a:t>
            </a:r>
            <a:r>
              <a:rPr lang="pt-BR" dirty="0"/>
              <a:t>coletivo público urbano;</a:t>
            </a:r>
          </a:p>
          <a:p>
            <a:pPr lvl="1"/>
            <a:r>
              <a:rPr lang="pt-BR" dirty="0" smtClean="0"/>
              <a:t>ordenamento </a:t>
            </a:r>
            <a:r>
              <a:rPr lang="pt-BR" dirty="0"/>
              <a:t>e direcionamento da estruturação </a:t>
            </a:r>
            <a:r>
              <a:rPr lang="pt-BR" dirty="0" smtClean="0"/>
              <a:t>urbana;</a:t>
            </a:r>
            <a:endParaRPr lang="pt-BR" dirty="0"/>
          </a:p>
          <a:p>
            <a:pPr lvl="1"/>
            <a:r>
              <a:rPr lang="pt-BR" dirty="0" smtClean="0"/>
              <a:t>implantação </a:t>
            </a:r>
            <a:r>
              <a:rPr lang="pt-BR" dirty="0"/>
              <a:t>de equipamentos urbanos e comunitários, espaços públicos de lazer e áreas </a:t>
            </a:r>
            <a:r>
              <a:rPr lang="pt-BR" dirty="0" smtClean="0"/>
              <a:t>verdes;</a:t>
            </a:r>
          </a:p>
          <a:p>
            <a:pPr lvl="1"/>
            <a:r>
              <a:rPr lang="pt-BR" dirty="0" smtClean="0"/>
              <a:t>proteção</a:t>
            </a:r>
            <a:r>
              <a:rPr lang="pt-BR" dirty="0"/>
              <a:t>, recuperação e valorização de bens e de áreas de valor histórico, cultural ou </a:t>
            </a:r>
            <a:r>
              <a:rPr lang="pt-BR" dirty="0" smtClean="0"/>
              <a:t>paisagístico;</a:t>
            </a:r>
          </a:p>
          <a:p>
            <a:pPr lvl="1"/>
            <a:r>
              <a:rPr lang="pt-BR" dirty="0" smtClean="0"/>
              <a:t>criação </a:t>
            </a:r>
            <a:r>
              <a:rPr lang="pt-BR" dirty="0"/>
              <a:t>de unidades de conservação ou proteção de outras áreas de interesse ambiental. 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Fundo Municipal de Desenvolvimento Urbano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95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/>
              <a:t>Utilização dos recursos:</a:t>
            </a:r>
          </a:p>
          <a:p>
            <a:endParaRPr lang="pt-BR" sz="2600" dirty="0" smtClean="0"/>
          </a:p>
          <a:p>
            <a:pPr lvl="1"/>
            <a:r>
              <a:rPr lang="pt-BR" sz="2400" dirty="0"/>
              <a:t>Ao menos 30% (trinta por cento) dos recursos arrecadados pelo FUNDURB, deverão ser destinados para a aquisição de terrenos localizados na </a:t>
            </a:r>
            <a:r>
              <a:rPr lang="pt-BR" sz="2400" dirty="0" err="1"/>
              <a:t>Macroárea</a:t>
            </a:r>
            <a:r>
              <a:rPr lang="pt-BR" sz="2400" dirty="0"/>
              <a:t> de Estruturação Metropolitana e na </a:t>
            </a:r>
            <a:r>
              <a:rPr lang="pt-BR" sz="2400" dirty="0" err="1"/>
              <a:t>Macroárea</a:t>
            </a:r>
            <a:r>
              <a:rPr lang="pt-BR" sz="2400" dirty="0"/>
              <a:t> de Qualificação da Urbanização Consolidada, preferencialmente classificados como ZEIS-3, conforme Mapa 4 </a:t>
            </a:r>
            <a:r>
              <a:rPr lang="pt-BR" sz="2400" dirty="0" smtClean="0"/>
              <a:t>anexo (</a:t>
            </a:r>
            <a:r>
              <a:rPr lang="pt-BR" sz="2400" u="sng" dirty="0" smtClean="0"/>
              <a:t>art. 316</a:t>
            </a:r>
            <a:r>
              <a:rPr lang="pt-BR" sz="2400" dirty="0" smtClean="0"/>
              <a:t>).</a:t>
            </a:r>
            <a:endParaRPr lang="pt-BR" sz="24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Fundo Municipal de Desenvolvimento Urbano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98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pt-BR" sz="2800" u="sng" dirty="0" smtClean="0"/>
              <a:t>Composição do Conselho Gestor do FUNDURB</a:t>
            </a:r>
            <a:r>
              <a:rPr lang="pt-BR" sz="2800" dirty="0" smtClean="0"/>
              <a:t>:</a:t>
            </a:r>
          </a:p>
          <a:p>
            <a:pPr lvl="1"/>
            <a:r>
              <a:rPr lang="pt-BR" dirty="0" smtClean="0"/>
              <a:t>5 </a:t>
            </a:r>
            <a:r>
              <a:rPr lang="pt-BR" dirty="0"/>
              <a:t>(cinco) representantes de órgãos do Poder </a:t>
            </a:r>
            <a:r>
              <a:rPr lang="pt-BR" dirty="0" smtClean="0"/>
              <a:t>Público;</a:t>
            </a:r>
          </a:p>
          <a:p>
            <a:pPr lvl="1"/>
            <a:r>
              <a:rPr lang="pt-BR" dirty="0" smtClean="0"/>
              <a:t>5 </a:t>
            </a:r>
            <a:r>
              <a:rPr lang="pt-BR" dirty="0"/>
              <a:t>(cinco) representantes da sociedade civil, </a:t>
            </a:r>
            <a:r>
              <a:rPr lang="pt-BR" dirty="0" smtClean="0"/>
              <a:t>sendo:</a:t>
            </a:r>
          </a:p>
          <a:p>
            <a:pPr lvl="2">
              <a:buFont typeface="Wingdings" pitchFamily="2" charset="2"/>
              <a:buChar char="§"/>
            </a:pPr>
            <a:r>
              <a:rPr lang="pt-BR" dirty="0" smtClean="0"/>
              <a:t>2 representantes </a:t>
            </a:r>
            <a:r>
              <a:rPr lang="pt-BR" dirty="0"/>
              <a:t>do </a:t>
            </a:r>
            <a:r>
              <a:rPr lang="pt-BR" dirty="0" smtClean="0"/>
              <a:t>CMPU;</a:t>
            </a:r>
          </a:p>
          <a:p>
            <a:pPr lvl="2">
              <a:buFont typeface="Wingdings" pitchFamily="2" charset="2"/>
              <a:buChar char="§"/>
            </a:pPr>
            <a:r>
              <a:rPr lang="pt-BR" dirty="0" smtClean="0"/>
              <a:t>1 representante </a:t>
            </a:r>
            <a:r>
              <a:rPr lang="pt-BR" dirty="0"/>
              <a:t>do </a:t>
            </a:r>
            <a:r>
              <a:rPr lang="pt-BR" dirty="0" smtClean="0"/>
              <a:t>CMH;</a:t>
            </a:r>
          </a:p>
          <a:p>
            <a:pPr lvl="2">
              <a:buFont typeface="Wingdings" pitchFamily="2" charset="2"/>
              <a:buChar char="§"/>
            </a:pPr>
            <a:r>
              <a:rPr lang="pt-BR" dirty="0" smtClean="0"/>
              <a:t>1 representante </a:t>
            </a:r>
            <a:r>
              <a:rPr lang="pt-BR" dirty="0"/>
              <a:t>do </a:t>
            </a:r>
            <a:r>
              <a:rPr lang="pt-BR" dirty="0" smtClean="0"/>
              <a:t>CMTT</a:t>
            </a:r>
            <a:r>
              <a:rPr lang="pt-BR" dirty="0"/>
              <a:t>; </a:t>
            </a:r>
          </a:p>
          <a:p>
            <a:pPr lvl="2">
              <a:buFont typeface="Wingdings" pitchFamily="2" charset="2"/>
              <a:buChar char="§"/>
            </a:pPr>
            <a:r>
              <a:rPr lang="pt-BR" dirty="0" smtClean="0"/>
              <a:t>1 representante </a:t>
            </a:r>
            <a:r>
              <a:rPr lang="pt-BR" dirty="0"/>
              <a:t>do </a:t>
            </a:r>
            <a:r>
              <a:rPr lang="pt-BR" dirty="0" smtClean="0"/>
              <a:t>CADES</a:t>
            </a:r>
            <a:r>
              <a:rPr lang="pt-BR" dirty="0"/>
              <a:t>.</a:t>
            </a:r>
            <a:endParaRPr lang="pt-BR" dirty="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Fundo Municipal de Desenvolvimento Urbano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9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pt-BR" sz="2600" dirty="0" smtClean="0"/>
              <a:t>Conceito: </a:t>
            </a:r>
            <a:r>
              <a:rPr lang="pt-BR" sz="2600" dirty="0"/>
              <a:t>O Sistema de Planejamento Urbano corresponde ao conjunto de órgãos, normas, recursos humanos e técnicos que tem como objetivo coordenar as ações referentes ao desenvolvimento urbano, de iniciativa dos setores público e privado, integrando-as com os diversos programas setoriais, visando a dinamização e a modernização da ação </a:t>
            </a:r>
            <a:r>
              <a:rPr lang="pt-BR" sz="2600" dirty="0" smtClean="0"/>
              <a:t>governamental (art. 1º</a:t>
            </a:r>
            <a:r>
              <a:rPr lang="pt-BR" sz="2600" dirty="0"/>
              <a:t>, </a:t>
            </a:r>
            <a:r>
              <a:rPr lang="pt-BR" sz="2600" dirty="0" smtClean="0"/>
              <a:t>§2º). 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Sistema de Planejamento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7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sz="2800" dirty="0" smtClean="0"/>
              <a:t>O Plano </a:t>
            </a:r>
            <a:r>
              <a:rPr lang="pt-BR" sz="2800" dirty="0"/>
              <a:t>Diretor Estratégico orienta o planejamento urbano </a:t>
            </a:r>
            <a:r>
              <a:rPr lang="pt-BR" sz="2800" dirty="0" smtClean="0"/>
              <a:t>municipal, sendo seu sistema composto pelo (a)(</a:t>
            </a:r>
            <a:r>
              <a:rPr lang="pt-BR" sz="2800" dirty="0" err="1" smtClean="0"/>
              <a:t>s</a:t>
            </a:r>
            <a:r>
              <a:rPr lang="pt-BR" sz="2800" dirty="0" smtClean="0"/>
              <a:t>):</a:t>
            </a:r>
          </a:p>
          <a:p>
            <a:r>
              <a:rPr lang="pt-BR" sz="2800" dirty="0" smtClean="0"/>
              <a:t>Plano </a:t>
            </a:r>
            <a:r>
              <a:rPr lang="pt-BR" sz="2800" dirty="0"/>
              <a:t>Plurianual</a:t>
            </a:r>
            <a:r>
              <a:rPr lang="pt-BR" sz="2800" dirty="0" smtClean="0"/>
              <a:t>, </a:t>
            </a:r>
            <a:r>
              <a:rPr lang="pt-BR" sz="2800" dirty="0"/>
              <a:t>Lei de Diretrizes Orçamentárias </a:t>
            </a:r>
            <a:r>
              <a:rPr lang="pt-BR" sz="2800" dirty="0" smtClean="0"/>
              <a:t>e </a:t>
            </a:r>
            <a:r>
              <a:rPr lang="pt-BR" sz="2800" dirty="0"/>
              <a:t>Lei Orçamentária Anual;</a:t>
            </a:r>
          </a:p>
          <a:p>
            <a:r>
              <a:rPr lang="pt-BR" sz="2800" dirty="0" smtClean="0"/>
              <a:t>Programa </a:t>
            </a:r>
            <a:r>
              <a:rPr lang="pt-BR" sz="2800" dirty="0"/>
              <a:t>de </a:t>
            </a:r>
            <a:r>
              <a:rPr lang="pt-BR" sz="2800" dirty="0" smtClean="0"/>
              <a:t>Metas;</a:t>
            </a:r>
            <a:endParaRPr lang="pt-BR" sz="2800" dirty="0"/>
          </a:p>
          <a:p>
            <a:r>
              <a:rPr lang="pt-BR" sz="2800" dirty="0" smtClean="0"/>
              <a:t>Lei </a:t>
            </a:r>
            <a:r>
              <a:rPr lang="pt-BR" sz="2800" dirty="0"/>
              <a:t>de Parcelamento, Uso e Ocupação do Solo; </a:t>
            </a:r>
          </a:p>
          <a:p>
            <a:r>
              <a:rPr lang="pt-BR" sz="2800" dirty="0" smtClean="0"/>
              <a:t>Planos </a:t>
            </a:r>
            <a:r>
              <a:rPr lang="pt-BR" sz="2800" dirty="0"/>
              <a:t>regionais das Subprefeituras;</a:t>
            </a:r>
          </a:p>
          <a:p>
            <a:r>
              <a:rPr lang="pt-BR" sz="2800" dirty="0" smtClean="0"/>
              <a:t>Planos </a:t>
            </a:r>
            <a:r>
              <a:rPr lang="pt-BR" sz="2800" dirty="0"/>
              <a:t>de Desenvolvimento dos Bairros;</a:t>
            </a:r>
          </a:p>
          <a:p>
            <a:r>
              <a:rPr lang="pt-BR" sz="2800" dirty="0" smtClean="0"/>
              <a:t>Planos </a:t>
            </a:r>
            <a:r>
              <a:rPr lang="pt-BR" sz="2800" dirty="0"/>
              <a:t>setoriais de políticas urbano-ambientais;</a:t>
            </a:r>
          </a:p>
          <a:p>
            <a:r>
              <a:rPr lang="pt-BR" sz="2800" dirty="0" smtClean="0"/>
              <a:t>Código </a:t>
            </a:r>
            <a:r>
              <a:rPr lang="pt-BR" sz="2800" dirty="0"/>
              <a:t>de Obras e Edificações e demais normas </a:t>
            </a:r>
            <a:r>
              <a:rPr lang="pt-BR" sz="2800" dirty="0" smtClean="0"/>
              <a:t>complementares.</a:t>
            </a:r>
            <a:endParaRPr lang="pt-BR" sz="2800" dirty="0"/>
          </a:p>
          <a:p>
            <a:endParaRPr lang="pt-BR" sz="2600" dirty="0" smtClean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Sistema de Planejamento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3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r>
              <a:rPr lang="pt-BR" sz="2600" dirty="0" smtClean="0"/>
              <a:t>Os </a:t>
            </a:r>
            <a:r>
              <a:rPr lang="pt-BR" sz="2600" dirty="0"/>
              <a:t>Planos Regionais das </a:t>
            </a:r>
            <a:r>
              <a:rPr lang="pt-BR" sz="2600" dirty="0" smtClean="0"/>
              <a:t>Subprefeituras, </a:t>
            </a:r>
            <a:r>
              <a:rPr lang="pt-BR" sz="2600" dirty="0"/>
              <a:t>instituídos pela Lei </a:t>
            </a:r>
            <a:r>
              <a:rPr lang="pt-BR" sz="2600" dirty="0" smtClean="0"/>
              <a:t>13.885</a:t>
            </a:r>
            <a:r>
              <a:rPr lang="pt-BR" sz="2600" dirty="0"/>
              <a:t>/</a:t>
            </a:r>
            <a:r>
              <a:rPr lang="pt-BR" sz="2600" dirty="0" smtClean="0"/>
              <a:t>13, devem ser </a:t>
            </a:r>
            <a:r>
              <a:rPr lang="pt-BR" sz="2600" dirty="0"/>
              <a:t>revistos de forma articulada à </a:t>
            </a:r>
            <a:r>
              <a:rPr lang="pt-BR" sz="2600" dirty="0" smtClean="0"/>
              <a:t>LPUOS.</a:t>
            </a:r>
            <a:endParaRPr lang="pt-BR" sz="2600" dirty="0"/>
          </a:p>
          <a:p>
            <a:r>
              <a:rPr lang="pt-BR" sz="2600" dirty="0" smtClean="0"/>
              <a:t>A </a:t>
            </a:r>
            <a:r>
              <a:rPr lang="pt-BR" sz="2600" dirty="0"/>
              <a:t>revisão dos Planos Regionais das Subprefeituras será elaborada pelas Subprefeituras com a supervisão da Secretaria Municipal de Coordenação das Subprefeituras e da </a:t>
            </a:r>
            <a:r>
              <a:rPr lang="pt-BR" sz="2600" dirty="0" smtClean="0"/>
              <a:t>SMDU.</a:t>
            </a:r>
            <a:endParaRPr lang="pt-BR" sz="2600" dirty="0"/>
          </a:p>
          <a:p>
            <a:r>
              <a:rPr lang="pt-BR" sz="2600" dirty="0" smtClean="0"/>
              <a:t>A participação dos munícipes fica garantida em todas as etapas de revisão dos Planos Regionais das Subprefeituras.</a:t>
            </a:r>
            <a:endParaRPr lang="pt-BR" sz="2600" dirty="0"/>
          </a:p>
          <a:p>
            <a:pPr marL="0" indent="0">
              <a:buNone/>
            </a:pPr>
            <a:endParaRPr lang="pt-BR" sz="31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Planos Regionais das Subprefeituras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Resumo da Apresentação</a:t>
            </a:r>
            <a:endParaRPr lang="pt-BR" sz="3600" dirty="0">
              <a:solidFill>
                <a:srgbClr val="FFFF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368"/>
              </a:spcBef>
            </a:pPr>
            <a:r>
              <a:rPr lang="pt-BR" dirty="0" smtClean="0"/>
              <a:t>Gestão democrática</a:t>
            </a:r>
          </a:p>
          <a:p>
            <a:pPr>
              <a:lnSpc>
                <a:spcPct val="150000"/>
              </a:lnSpc>
              <a:spcBef>
                <a:spcPts val="1368"/>
              </a:spcBef>
            </a:pPr>
            <a:r>
              <a:rPr lang="pt-BR" dirty="0" smtClean="0"/>
              <a:t>Sistema de Planejamento</a:t>
            </a:r>
          </a:p>
          <a:p>
            <a:pPr>
              <a:lnSpc>
                <a:spcPct val="150000"/>
              </a:lnSpc>
              <a:spcBef>
                <a:spcPts val="1368"/>
              </a:spcBef>
            </a:pPr>
            <a:r>
              <a:rPr lang="pt-BR" dirty="0" smtClean="0"/>
              <a:t>Sistema de Informações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83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3100" dirty="0" smtClean="0"/>
              <a:t>Objetivos:</a:t>
            </a:r>
          </a:p>
          <a:p>
            <a:r>
              <a:rPr lang="pt-BR" sz="3100" dirty="0" smtClean="0"/>
              <a:t>indicar propostas para compor o Programa </a:t>
            </a:r>
            <a:r>
              <a:rPr lang="pt-BR" sz="3100" dirty="0"/>
              <a:t>de Ação </a:t>
            </a:r>
            <a:r>
              <a:rPr lang="pt-BR" sz="3100" dirty="0" smtClean="0"/>
              <a:t>da Subprefeitura;</a:t>
            </a:r>
            <a:r>
              <a:rPr lang="pt-BR" sz="3100" dirty="0"/>
              <a:t> </a:t>
            </a:r>
            <a:endParaRPr lang="pt-BR" sz="3100" dirty="0" smtClean="0"/>
          </a:p>
          <a:p>
            <a:r>
              <a:rPr lang="pt-BR" sz="3100" dirty="0" smtClean="0"/>
              <a:t>buscar a redução das desigualdades </a:t>
            </a:r>
            <a:r>
              <a:rPr lang="pt-BR" sz="3100" dirty="0" err="1" smtClean="0"/>
              <a:t>socioterritoriais</a:t>
            </a:r>
            <a:r>
              <a:rPr lang="pt-BR" sz="3100" dirty="0" smtClean="0"/>
              <a:t> de cada Subprefeitura, por meio de:</a:t>
            </a:r>
          </a:p>
          <a:p>
            <a:pPr lvl="1"/>
            <a:r>
              <a:rPr lang="pt-BR" dirty="0" smtClean="0"/>
              <a:t>garantia </a:t>
            </a:r>
            <a:r>
              <a:rPr lang="pt-BR" dirty="0"/>
              <a:t>do equilíbrio entre a mescla de usos residenciais e não </a:t>
            </a:r>
            <a:r>
              <a:rPr lang="pt-BR" dirty="0" smtClean="0"/>
              <a:t>residenciais;</a:t>
            </a:r>
          </a:p>
          <a:p>
            <a:pPr lvl="1"/>
            <a:r>
              <a:rPr lang="pt-BR" dirty="0" smtClean="0"/>
              <a:t>definição </a:t>
            </a:r>
            <a:r>
              <a:rPr lang="pt-BR" dirty="0"/>
              <a:t>de ações indutoras do desenvolvimento </a:t>
            </a:r>
            <a:r>
              <a:rPr lang="pt-BR" dirty="0" smtClean="0"/>
              <a:t>local</a:t>
            </a:r>
          </a:p>
          <a:p>
            <a:pPr lvl="1"/>
            <a:r>
              <a:rPr lang="pt-BR" dirty="0" smtClean="0"/>
              <a:t>indicação </a:t>
            </a:r>
            <a:r>
              <a:rPr lang="pt-BR" dirty="0"/>
              <a:t>de novas áreas públicas para a implantação de equipamentos sociais e áreas </a:t>
            </a:r>
            <a:r>
              <a:rPr lang="pt-BR" dirty="0" smtClean="0"/>
              <a:t>verdes;</a:t>
            </a:r>
            <a:endParaRPr lang="pt-BR" dirty="0"/>
          </a:p>
          <a:p>
            <a:r>
              <a:rPr lang="pt-BR" sz="3100" dirty="0" smtClean="0"/>
              <a:t>garantir a aplicação </a:t>
            </a:r>
            <a:r>
              <a:rPr lang="pt-BR" sz="3100" dirty="0"/>
              <a:t>dos instrumentos </a:t>
            </a:r>
            <a:r>
              <a:rPr lang="pt-BR" sz="3100" dirty="0" smtClean="0"/>
              <a:t>indutores da função social da propriedade</a:t>
            </a:r>
            <a:endParaRPr lang="pt-BR" sz="31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Planos Regionais das Subprefeituras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61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3400" dirty="0" smtClean="0"/>
              <a:t>Objetivos:</a:t>
            </a:r>
          </a:p>
          <a:p>
            <a:r>
              <a:rPr lang="pt-BR" sz="3400" dirty="0" smtClean="0"/>
              <a:t>proteger</a:t>
            </a:r>
            <a:r>
              <a:rPr lang="pt-BR" sz="3400" b="1" dirty="0" smtClean="0"/>
              <a:t> </a:t>
            </a:r>
            <a:r>
              <a:rPr lang="pt-BR" sz="3400" dirty="0"/>
              <a:t>o patrimônio ambiental e cultural por meio de:</a:t>
            </a:r>
          </a:p>
          <a:p>
            <a:pPr lvl="1"/>
            <a:r>
              <a:rPr lang="pt-BR" sz="3100" dirty="0" smtClean="0"/>
              <a:t>Indicação de </a:t>
            </a:r>
            <a:r>
              <a:rPr lang="pt-BR" sz="3100" dirty="0"/>
              <a:t>bens, imóveis e espaços </a:t>
            </a:r>
            <a:r>
              <a:rPr lang="pt-BR" sz="3100" dirty="0" smtClean="0"/>
              <a:t>para a </a:t>
            </a:r>
            <a:r>
              <a:rPr lang="pt-BR" sz="3100" dirty="0"/>
              <a:t>serem </a:t>
            </a:r>
            <a:r>
              <a:rPr lang="pt-BR" sz="3100" dirty="0" smtClean="0"/>
              <a:t>incluídos </a:t>
            </a:r>
            <a:r>
              <a:rPr lang="pt-BR" sz="3100" dirty="0"/>
              <a:t>como </a:t>
            </a:r>
            <a:r>
              <a:rPr lang="pt-BR" sz="3100" dirty="0" smtClean="0"/>
              <a:t>ZEPEC;</a:t>
            </a:r>
            <a:endParaRPr lang="pt-BR" sz="3100" dirty="0"/>
          </a:p>
          <a:p>
            <a:pPr lvl="1"/>
            <a:r>
              <a:rPr lang="pt-BR" sz="3100" dirty="0" smtClean="0"/>
              <a:t>Indicação de </a:t>
            </a:r>
            <a:r>
              <a:rPr lang="pt-BR" sz="3100" dirty="0"/>
              <a:t>áreas de proteção </a:t>
            </a:r>
            <a:r>
              <a:rPr lang="pt-BR" sz="3100" dirty="0" smtClean="0"/>
              <a:t>ambiental;</a:t>
            </a:r>
            <a:endParaRPr lang="pt-BR" sz="3100" dirty="0"/>
          </a:p>
          <a:p>
            <a:r>
              <a:rPr lang="pt-BR" sz="3400" dirty="0" smtClean="0"/>
              <a:t>indicar </a:t>
            </a:r>
            <a:r>
              <a:rPr lang="pt-BR" sz="3400" dirty="0"/>
              <a:t>áreas para demarcação de Territórios de Proteção Cultural e de Polos de Economia Criativa - Distritos Criativos;</a:t>
            </a:r>
          </a:p>
          <a:p>
            <a:r>
              <a:rPr lang="pt-BR" sz="3400" dirty="0" smtClean="0"/>
              <a:t>reservar </a:t>
            </a:r>
            <a:r>
              <a:rPr lang="pt-BR" sz="3400" dirty="0"/>
              <a:t>glebas e terrenos para </a:t>
            </a:r>
            <a:r>
              <a:rPr lang="pt-BR" sz="3400" dirty="0" smtClean="0"/>
              <a:t>a construção de HIS, com </a:t>
            </a:r>
            <a:r>
              <a:rPr lang="pt-BR" sz="3400" dirty="0"/>
              <a:t>a indicação de novas </a:t>
            </a:r>
            <a:r>
              <a:rPr lang="pt-BR" sz="3400" dirty="0" smtClean="0"/>
              <a:t>ZEIS;</a:t>
            </a:r>
            <a:endParaRPr lang="pt-BR" sz="3400" dirty="0"/>
          </a:p>
          <a:p>
            <a:r>
              <a:rPr lang="pt-BR" sz="3400" dirty="0" smtClean="0"/>
              <a:t>propor </a:t>
            </a:r>
            <a:r>
              <a:rPr lang="pt-BR" sz="3400" dirty="0"/>
              <a:t>mecanismos de </a:t>
            </a:r>
            <a:r>
              <a:rPr lang="pt-BR" sz="3400" dirty="0" smtClean="0"/>
              <a:t>ampliação e </a:t>
            </a:r>
            <a:r>
              <a:rPr lang="pt-BR" sz="3400" dirty="0"/>
              <a:t>regulação </a:t>
            </a:r>
            <a:r>
              <a:rPr lang="pt-BR" sz="3400" dirty="0" smtClean="0"/>
              <a:t>dos </a:t>
            </a:r>
            <a:r>
              <a:rPr lang="pt-BR" sz="3400" dirty="0"/>
              <a:t>espaços livres públicos</a:t>
            </a:r>
            <a:r>
              <a:rPr lang="pt-BR" sz="3400" dirty="0" smtClean="0"/>
              <a:t>;</a:t>
            </a:r>
            <a:endParaRPr lang="pt-BR" sz="3400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Planos Regionais das Subprefeituras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01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800" dirty="0" smtClean="0"/>
              <a:t>Objetivos:</a:t>
            </a:r>
          </a:p>
          <a:p>
            <a:r>
              <a:rPr lang="pt-BR" sz="2800" dirty="0"/>
              <a:t>propor ações para a redução da necessidade de deslocamento e a melhoria do sistema viário e de transporte coletivo</a:t>
            </a:r>
            <a:r>
              <a:rPr lang="pt-BR" sz="2800" dirty="0" smtClean="0"/>
              <a:t>;</a:t>
            </a:r>
            <a:endParaRPr lang="pt-BR" sz="2600" dirty="0" smtClean="0"/>
          </a:p>
          <a:p>
            <a:r>
              <a:rPr lang="pt-BR" sz="2600" dirty="0" smtClean="0"/>
              <a:t>dar </a:t>
            </a:r>
            <a:r>
              <a:rPr lang="pt-BR" sz="2600" dirty="0"/>
              <a:t>diretrizes e demarcar perímetros para projetos das Áreas de Estruturação </a:t>
            </a:r>
            <a:r>
              <a:rPr lang="pt-BR" sz="2600" dirty="0" smtClean="0"/>
              <a:t>Local;</a:t>
            </a:r>
            <a:endParaRPr lang="pt-BR" sz="2600" dirty="0"/>
          </a:p>
          <a:p>
            <a:r>
              <a:rPr lang="pt-BR" sz="2600" dirty="0" smtClean="0"/>
              <a:t>indicar </a:t>
            </a:r>
            <a:r>
              <a:rPr lang="pt-BR" sz="2600" dirty="0"/>
              <a:t>locais para instalação de galerias para uso compartilhado de serviços </a:t>
            </a:r>
            <a:r>
              <a:rPr lang="pt-BR" sz="2600" dirty="0" smtClean="0"/>
              <a:t>públicos;</a:t>
            </a:r>
            <a:endParaRPr lang="pt-BR" sz="2600" dirty="0"/>
          </a:p>
          <a:p>
            <a:r>
              <a:rPr lang="pt-BR" sz="2600" dirty="0" smtClean="0"/>
              <a:t>indicar </a:t>
            </a:r>
            <a:r>
              <a:rPr lang="pt-BR" sz="2600" dirty="0"/>
              <a:t>áreas para localização de equipamentos necessários à gestão de resíduos </a:t>
            </a:r>
            <a:r>
              <a:rPr lang="pt-BR" sz="2600" dirty="0" smtClean="0"/>
              <a:t>sólidos;</a:t>
            </a:r>
            <a:endParaRPr lang="pt-BR" sz="2600" dirty="0"/>
          </a:p>
          <a:p>
            <a:r>
              <a:rPr lang="pt-BR" sz="2600" dirty="0"/>
              <a:t>p</a:t>
            </a:r>
            <a:r>
              <a:rPr lang="pt-BR" sz="2600" dirty="0" smtClean="0"/>
              <a:t>ropor composição de </a:t>
            </a:r>
            <a:r>
              <a:rPr lang="pt-BR" sz="2600" dirty="0"/>
              <a:t>instâncias intermediárias de planejamento e gestão, </a:t>
            </a:r>
            <a:r>
              <a:rPr lang="pt-BR" sz="2600" dirty="0" smtClean="0"/>
              <a:t>caso necessário.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Planos Regionais das Subprefeituras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8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 smtClean="0"/>
              <a:t>Os </a:t>
            </a:r>
            <a:r>
              <a:rPr lang="pt-BR" sz="2800" dirty="0"/>
              <a:t>Planos de Desenvolvimento de Bairros </a:t>
            </a:r>
            <a:r>
              <a:rPr lang="pt-BR" sz="2800" dirty="0" smtClean="0"/>
              <a:t>correspondem à escala local do planejamento e subordinam-</a:t>
            </a:r>
            <a:r>
              <a:rPr lang="pt-BR" sz="2800" dirty="0"/>
              <a:t>se às diretrizes </a:t>
            </a:r>
            <a:r>
              <a:rPr lang="pt-BR" sz="2800" dirty="0" smtClean="0"/>
              <a:t>definidas no Plano Diretor, </a:t>
            </a:r>
            <a:r>
              <a:rPr lang="pt-BR" sz="2800" dirty="0"/>
              <a:t>na </a:t>
            </a:r>
            <a:r>
              <a:rPr lang="pt-BR" sz="2800" dirty="0" smtClean="0"/>
              <a:t>LPUOS e </a:t>
            </a:r>
            <a:r>
              <a:rPr lang="pt-BR" sz="2800" dirty="0"/>
              <a:t>nos </a:t>
            </a:r>
            <a:r>
              <a:rPr lang="pt-BR" sz="2800" dirty="0" smtClean="0"/>
              <a:t>Planos </a:t>
            </a:r>
            <a:r>
              <a:rPr lang="pt-BR" sz="2800" dirty="0"/>
              <a:t>R</a:t>
            </a:r>
            <a:r>
              <a:rPr lang="pt-BR" sz="2800" dirty="0" smtClean="0"/>
              <a:t>egionais </a:t>
            </a:r>
            <a:r>
              <a:rPr lang="pt-BR" sz="2800" dirty="0"/>
              <a:t>das Subprefeituras.</a:t>
            </a:r>
          </a:p>
          <a:p>
            <a:r>
              <a:rPr lang="pt-BR" sz="2800" dirty="0" smtClean="0"/>
              <a:t>Os </a:t>
            </a:r>
            <a:r>
              <a:rPr lang="pt-BR" sz="2800" dirty="0"/>
              <a:t>planos de desenvolvimento do bairro serão editados por decreto, após aprovação pelos </a:t>
            </a:r>
            <a:r>
              <a:rPr lang="pt-BR" sz="2800" dirty="0" smtClean="0"/>
              <a:t>Conselhos </a:t>
            </a:r>
            <a:r>
              <a:rPr lang="pt-BR" sz="2800" dirty="0"/>
              <a:t>Participativos Municipais, ouvido o CMPU.</a:t>
            </a:r>
          </a:p>
          <a:p>
            <a:r>
              <a:rPr lang="pt-BR" sz="2800" dirty="0" smtClean="0"/>
              <a:t>As </a:t>
            </a:r>
            <a:r>
              <a:rPr lang="pt-BR" sz="2800" dirty="0"/>
              <a:t>áreas de abrangência dos planos de desenvolvimento do </a:t>
            </a:r>
            <a:r>
              <a:rPr lang="pt-BR" sz="2800" dirty="0" smtClean="0"/>
              <a:t>bairro serão </a:t>
            </a:r>
            <a:r>
              <a:rPr lang="pt-BR" sz="2800" dirty="0"/>
              <a:t>definidas a partir de identidades comuns em relação a aspectos socioeconômicos, culturais e religiosos reconhecidas por seus moradores e usuários.</a:t>
            </a:r>
          </a:p>
          <a:p>
            <a:pPr marL="0" indent="0">
              <a:buNone/>
            </a:pPr>
            <a:endParaRPr lang="pt-BR" sz="2600" dirty="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Plano de Desenvolvimento do Bairro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36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800" dirty="0" smtClean="0"/>
              <a:t>Objetivos:</a:t>
            </a:r>
          </a:p>
          <a:p>
            <a:r>
              <a:rPr lang="pt-BR" sz="2800" dirty="0" smtClean="0"/>
              <a:t>articular </a:t>
            </a:r>
            <a:r>
              <a:rPr lang="pt-BR" sz="2800" dirty="0"/>
              <a:t>as questões locais com as questões estruturais da cidade;</a:t>
            </a:r>
          </a:p>
          <a:p>
            <a:r>
              <a:rPr lang="pt-BR" sz="2800" dirty="0" smtClean="0"/>
              <a:t>fortalecer </a:t>
            </a:r>
            <a:r>
              <a:rPr lang="pt-BR" sz="2800" dirty="0"/>
              <a:t>a economia local e estimular as oportunidades de trabalho;</a:t>
            </a:r>
          </a:p>
          <a:p>
            <a:r>
              <a:rPr lang="pt-BR" sz="2800" dirty="0" smtClean="0"/>
              <a:t>estabelecer </a:t>
            </a:r>
            <a:r>
              <a:rPr lang="pt-BR" sz="2800" dirty="0"/>
              <a:t>diretrizes para a implantação de mobiliário urbano, padrões de piso e de equipamentos de infraestrutura, garantindo acessibilidade e mobilidade dos </a:t>
            </a:r>
            <a:r>
              <a:rPr lang="pt-BR" sz="2800" dirty="0" smtClean="0"/>
              <a:t>pedestres;</a:t>
            </a:r>
            <a:endParaRPr lang="pt-BR" sz="2800" dirty="0"/>
          </a:p>
          <a:p>
            <a:r>
              <a:rPr lang="pt-BR" sz="2800" dirty="0"/>
              <a:t>l</a:t>
            </a:r>
            <a:r>
              <a:rPr lang="pt-BR" sz="2800" dirty="0" smtClean="0"/>
              <a:t>evantar </a:t>
            </a:r>
            <a:r>
              <a:rPr lang="pt-BR" sz="2800" dirty="0"/>
              <a:t>as necessidades locais por equipamentos públicos, sociais e de lazer;</a:t>
            </a:r>
          </a:p>
          <a:p>
            <a:endParaRPr lang="pt-BR" dirty="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Plano de Desenvolvimento do Bairro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3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Objetivos:</a:t>
            </a:r>
          </a:p>
          <a:p>
            <a:r>
              <a:rPr lang="pt-BR" sz="2600" dirty="0" smtClean="0"/>
              <a:t>relacionar </a:t>
            </a:r>
            <a:r>
              <a:rPr lang="pt-BR" sz="2600" dirty="0"/>
              <a:t>as unidades de paisagem em que se ambientam, os equipamentos, políticas e projetos nos setores urbanos em que se </a:t>
            </a:r>
            <a:r>
              <a:rPr lang="pt-BR" sz="2600" dirty="0" smtClean="0"/>
              <a:t>inserem;</a:t>
            </a:r>
            <a:endParaRPr lang="pt-BR" sz="2600" dirty="0"/>
          </a:p>
          <a:p>
            <a:r>
              <a:rPr lang="pt-BR" sz="2600" dirty="0" smtClean="0"/>
              <a:t>identificar </a:t>
            </a:r>
            <a:r>
              <a:rPr lang="pt-BR" sz="2600" dirty="0"/>
              <a:t>as manifestações artísticas e culturais, a fim de fomentar a preservação da memória dos bairros, as identidades culturais e geográficas, bem como apoiar a preservação do patrimônio imaterial.</a:t>
            </a:r>
          </a:p>
          <a:p>
            <a:endParaRPr lang="pt-BR" dirty="0" smtClean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Plano de Desenvolvimento do Bairro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3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3400" dirty="0" smtClean="0"/>
              <a:t>Sistema </a:t>
            </a:r>
            <a:r>
              <a:rPr lang="pt-BR" sz="3400" dirty="0"/>
              <a:t>Municipal de Informações </a:t>
            </a:r>
            <a:r>
              <a:rPr lang="pt-BR" sz="3400" dirty="0" smtClean="0"/>
              <a:t>tem como objetivos:</a:t>
            </a:r>
          </a:p>
          <a:p>
            <a:r>
              <a:rPr lang="pt-BR" sz="3400" dirty="0" smtClean="0"/>
              <a:t>oferecer </a:t>
            </a:r>
            <a:r>
              <a:rPr lang="pt-BR" sz="3400" dirty="0"/>
              <a:t>informações sociais, culturais, econômicas, financeiras, patrimoniais, administrativas, físico-territoriais, geológicas, ambientais, imobiliárias e outras de relevante </a:t>
            </a:r>
            <a:r>
              <a:rPr lang="pt-BR" sz="3400" dirty="0" smtClean="0"/>
              <a:t>interesse;</a:t>
            </a:r>
            <a:endParaRPr lang="pt-BR" sz="3400" dirty="0"/>
          </a:p>
          <a:p>
            <a:r>
              <a:rPr lang="pt-BR" sz="3400" dirty="0" smtClean="0"/>
              <a:t>promover </a:t>
            </a:r>
            <a:r>
              <a:rPr lang="pt-BR" sz="3400" dirty="0"/>
              <a:t>a integração de cadastros </a:t>
            </a:r>
            <a:r>
              <a:rPr lang="pt-BR" sz="3400" dirty="0" smtClean="0"/>
              <a:t>públicos; </a:t>
            </a:r>
          </a:p>
          <a:p>
            <a:r>
              <a:rPr lang="pt-BR" sz="3400" dirty="0" smtClean="0"/>
              <a:t>oferecer </a:t>
            </a:r>
            <a:r>
              <a:rPr lang="pt-BR" sz="3400" dirty="0"/>
              <a:t>indicadores qualitativos dos serviços públicos, da infraestrutura instalada e dos demais temas pertinentes a serem anualmente </a:t>
            </a:r>
            <a:r>
              <a:rPr lang="pt-BR" sz="3400" dirty="0" smtClean="0"/>
              <a:t>aferidos; </a:t>
            </a:r>
          </a:p>
          <a:p>
            <a:r>
              <a:rPr lang="pt-BR" sz="3400" dirty="0" smtClean="0"/>
              <a:t>buscar </a:t>
            </a:r>
            <a:r>
              <a:rPr lang="pt-BR" sz="3400" dirty="0"/>
              <a:t>a compatibilização topológica entre lotes, quadras, setores censitários e áreas de ponderação do IBGE e demais divisões territoriais dos órgãos públicos das três esferas de governo.</a:t>
            </a:r>
          </a:p>
          <a:p>
            <a:endParaRPr lang="en-US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Sistema de Informações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68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/>
              <a:t>O</a:t>
            </a:r>
            <a:r>
              <a:rPr lang="pt-BR" sz="2600" dirty="0" smtClean="0"/>
              <a:t>s </a:t>
            </a:r>
            <a:r>
              <a:rPr lang="pt-BR" sz="2600" dirty="0"/>
              <a:t>dados do Sistema Municipal de </a:t>
            </a:r>
            <a:r>
              <a:rPr lang="pt-BR" sz="2600" dirty="0" smtClean="0"/>
              <a:t>Informações devem conter linguagem acessível e ser amplamente divulgados no site </a:t>
            </a:r>
            <a:r>
              <a:rPr lang="pt-BR" sz="2600" dirty="0"/>
              <a:t>da Prefeitura </a:t>
            </a:r>
            <a:r>
              <a:rPr lang="pt-BR" sz="2600" dirty="0" smtClean="0"/>
              <a:t>e, no caso de informações referentes às escalas regionais e locais, nos portais das Subprefeituras.</a:t>
            </a:r>
            <a:endParaRPr lang="pt-BR" sz="2600" dirty="0"/>
          </a:p>
          <a:p>
            <a:r>
              <a:rPr lang="pt-BR" sz="2600" b="1" dirty="0"/>
              <a:t> </a:t>
            </a:r>
            <a:r>
              <a:rPr lang="pt-BR" sz="2600" dirty="0" smtClean="0"/>
              <a:t> </a:t>
            </a:r>
            <a:r>
              <a:rPr lang="pt-BR" sz="2600" dirty="0"/>
              <a:t>Deve ser assegurada ampla divulgação de dados brutos e das bases cartográficas do Sistema Municipal de Informações em formatos abertos.</a:t>
            </a:r>
          </a:p>
          <a:p>
            <a:endParaRPr lang="en-US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Comunicação entre Executivo e Sociedade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99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dirty="0" smtClean="0"/>
              <a:t>Para </a:t>
            </a:r>
            <a:r>
              <a:rPr lang="pt-BR" dirty="0"/>
              <a:t>possibilitar o acompanhamento da implantação do Plano Diretor Estratégico, a Prefeitura deverá definir e publicar regularmente indicadores de monitoramento e </a:t>
            </a:r>
            <a:r>
              <a:rPr lang="pt-BR" dirty="0" smtClean="0"/>
              <a:t>avaliação, os quais deverão </a:t>
            </a:r>
            <a:r>
              <a:rPr lang="pt-BR" dirty="0"/>
              <a:t>registrar e analisar, no mínimo:</a:t>
            </a:r>
          </a:p>
          <a:p>
            <a:r>
              <a:rPr lang="pt-BR" dirty="0" smtClean="0"/>
              <a:t>os </a:t>
            </a:r>
            <a:r>
              <a:rPr lang="pt-BR" dirty="0"/>
              <a:t>resultados alcançados em relação aos objetivos do Plano Diretor Estratégico, das </a:t>
            </a:r>
            <a:r>
              <a:rPr lang="pt-BR" dirty="0" err="1"/>
              <a:t>Macroáreas</a:t>
            </a:r>
            <a:r>
              <a:rPr lang="pt-BR" dirty="0"/>
              <a:t> e das Zonas Especiais;</a:t>
            </a:r>
          </a:p>
          <a:p>
            <a:r>
              <a:rPr lang="pt-BR" dirty="0" smtClean="0"/>
              <a:t>os </a:t>
            </a:r>
            <a:r>
              <a:rPr lang="pt-BR" dirty="0"/>
              <a:t>avanços em relação à realização das ações prioritárias nos sistemas urbanos e ambientais previstas neste Plano Diretor Estratégico;</a:t>
            </a:r>
          </a:p>
          <a:p>
            <a:r>
              <a:rPr lang="pt-BR" dirty="0" smtClean="0"/>
              <a:t>os </a:t>
            </a:r>
            <a:r>
              <a:rPr lang="pt-BR" dirty="0"/>
              <a:t>desempenhos de todos os instrumentos de política urbana e de gestão ambiental previstos neste Plano Diretor Estratégico.</a:t>
            </a:r>
          </a:p>
          <a:p>
            <a:endParaRPr lang="en-US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Monitoramento e Avaliação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80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0" y="2492896"/>
            <a:ext cx="9144000" cy="1143000"/>
          </a:xfrm>
          <a:prstGeom prst="rect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dirty="0" smtClean="0">
                <a:solidFill>
                  <a:srgbClr val="FFFFFF"/>
                </a:solidFill>
              </a:rPr>
              <a:t>FIM</a:t>
            </a:r>
            <a:endParaRPr lang="pt-BR" sz="4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7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57200" y="1423317"/>
            <a:ext cx="8363272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600" dirty="0"/>
              <a:t>P</a:t>
            </a:r>
            <a:r>
              <a:rPr lang="pt-BR" sz="2600" dirty="0" smtClean="0"/>
              <a:t>rincípios que </a:t>
            </a:r>
            <a:r>
              <a:rPr lang="pt-BR" sz="2600" dirty="0"/>
              <a:t>regem a Política de Desenvolvimento Urbano e o Plano Diretor </a:t>
            </a:r>
            <a:r>
              <a:rPr lang="pt-BR" sz="2600" dirty="0" smtClean="0"/>
              <a:t>Estratégico:</a:t>
            </a:r>
          </a:p>
          <a:p>
            <a:pPr marL="0" indent="0">
              <a:buNone/>
            </a:pPr>
            <a:endParaRPr lang="pt-BR" sz="1600" dirty="0" smtClean="0"/>
          </a:p>
          <a:p>
            <a:r>
              <a:rPr lang="pt-BR" sz="2600" dirty="0"/>
              <a:t>F</a:t>
            </a:r>
            <a:r>
              <a:rPr lang="pt-BR" sz="2600" dirty="0" smtClean="0"/>
              <a:t>unção </a:t>
            </a:r>
            <a:r>
              <a:rPr lang="pt-BR" sz="2600" dirty="0"/>
              <a:t>Social da Cidade;</a:t>
            </a:r>
          </a:p>
          <a:p>
            <a:r>
              <a:rPr lang="pt-BR" sz="2600" dirty="0"/>
              <a:t>F</a:t>
            </a:r>
            <a:r>
              <a:rPr lang="pt-BR" sz="2600" dirty="0" smtClean="0"/>
              <a:t>unção </a:t>
            </a:r>
            <a:r>
              <a:rPr lang="pt-BR" sz="2600" dirty="0"/>
              <a:t>Social da Propriedade Urbana;</a:t>
            </a:r>
          </a:p>
          <a:p>
            <a:r>
              <a:rPr lang="pt-BR" sz="2600" dirty="0"/>
              <a:t>F</a:t>
            </a:r>
            <a:r>
              <a:rPr lang="pt-BR" sz="2600" dirty="0" smtClean="0"/>
              <a:t>unção </a:t>
            </a:r>
            <a:r>
              <a:rPr lang="pt-BR" sz="2600" dirty="0"/>
              <a:t>Social da Propriedade Rural;</a:t>
            </a:r>
          </a:p>
          <a:p>
            <a:r>
              <a:rPr lang="pt-BR" sz="2600" dirty="0"/>
              <a:t>E</a:t>
            </a:r>
            <a:r>
              <a:rPr lang="pt-BR" sz="2600" dirty="0" smtClean="0"/>
              <a:t>quidade </a:t>
            </a:r>
            <a:r>
              <a:rPr lang="pt-BR" sz="2600" dirty="0"/>
              <a:t>e Inclusão Social e Territorial; </a:t>
            </a:r>
          </a:p>
          <a:p>
            <a:r>
              <a:rPr lang="pt-BR" sz="2600" dirty="0"/>
              <a:t>D</a:t>
            </a:r>
            <a:r>
              <a:rPr lang="pt-BR" sz="2600" dirty="0" smtClean="0"/>
              <a:t>ireito </a:t>
            </a:r>
            <a:r>
              <a:rPr lang="pt-BR" sz="2600" dirty="0"/>
              <a:t>à Cidade;</a:t>
            </a:r>
          </a:p>
          <a:p>
            <a:r>
              <a:rPr lang="pt-BR" sz="2600" dirty="0"/>
              <a:t>D</a:t>
            </a:r>
            <a:r>
              <a:rPr lang="pt-BR" sz="2600" dirty="0" smtClean="0"/>
              <a:t>ireito </a:t>
            </a:r>
            <a:r>
              <a:rPr lang="pt-BR" sz="2600" dirty="0"/>
              <a:t>ao Meio Ambiente Ecologicamente Equilibrado;</a:t>
            </a:r>
          </a:p>
          <a:p>
            <a:r>
              <a:rPr lang="pt-BR" sz="2600" dirty="0"/>
              <a:t>G</a:t>
            </a:r>
            <a:r>
              <a:rPr lang="pt-BR" sz="2600" dirty="0" smtClean="0"/>
              <a:t>estão </a:t>
            </a:r>
            <a:r>
              <a:rPr lang="pt-BR" sz="2600" dirty="0"/>
              <a:t>Democrática.</a:t>
            </a:r>
          </a:p>
          <a:p>
            <a:endParaRPr lang="pt-BR" sz="2600" dirty="0" smtClean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F7F7F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>
                <a:solidFill>
                  <a:srgbClr val="FFFFFF"/>
                </a:solidFill>
              </a:rPr>
              <a:t>Gestão Democrática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57200" y="1927373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600" dirty="0" smtClean="0"/>
              <a:t>Conceito: Gestão </a:t>
            </a:r>
            <a:r>
              <a:rPr lang="pt-BR" sz="2600" dirty="0"/>
              <a:t>Democrática é a garantia da participação de representantes dos diferentes segmentos da população, diretamente ou por intermédio de associações representativas, nos processos de decisão, planejamento e gestão da cidade, de realização de investimentos públicos e na elaboração, implementação e avaliação de planos, programas e projetos de desenvolvimento </a:t>
            </a:r>
            <a:r>
              <a:rPr lang="pt-BR" sz="2600" dirty="0" smtClean="0"/>
              <a:t>urbano (art. </a:t>
            </a:r>
            <a:r>
              <a:rPr lang="pt-BR" sz="2600" dirty="0"/>
              <a:t>5º, </a:t>
            </a:r>
            <a:r>
              <a:rPr lang="pt-BR" sz="2600" dirty="0" smtClean="0"/>
              <a:t>§7º).</a:t>
            </a:r>
            <a:endParaRPr lang="pt-BR" sz="26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7F7F7F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>
                <a:solidFill>
                  <a:srgbClr val="FFFFFF"/>
                </a:solidFill>
              </a:rPr>
              <a:t>Gestão Democrática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7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457200" y="1567333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600" dirty="0" smtClean="0"/>
              <a:t>Alguns exemplos:</a:t>
            </a:r>
          </a:p>
          <a:p>
            <a:pPr lvl="1"/>
            <a:r>
              <a:rPr lang="pt-BR" sz="2400" dirty="0" smtClean="0"/>
              <a:t>Conselhos Gestores de ZEIS (art. 45)</a:t>
            </a:r>
          </a:p>
          <a:p>
            <a:pPr lvl="1"/>
            <a:r>
              <a:rPr lang="pt-BR" sz="2400" dirty="0" smtClean="0"/>
              <a:t>Operações Urbana Consorciadas (art. 130, XIV)</a:t>
            </a:r>
          </a:p>
          <a:p>
            <a:pPr lvl="1"/>
            <a:r>
              <a:rPr lang="pt-BR" sz="2400" dirty="0" smtClean="0"/>
              <a:t>Reordenamento Urbanístico Integrado (art. 134, V)</a:t>
            </a:r>
          </a:p>
          <a:p>
            <a:pPr lvl="1"/>
            <a:r>
              <a:rPr lang="pt-BR" sz="2400" dirty="0" smtClean="0"/>
              <a:t>  Concessões Urbanísticas (art. 136, </a:t>
            </a:r>
            <a:r>
              <a:rPr lang="pt-BR" sz="2400" dirty="0"/>
              <a:t>, </a:t>
            </a:r>
            <a:r>
              <a:rPr lang="pt-BR" sz="2400" dirty="0" smtClean="0"/>
              <a:t>§6º)</a:t>
            </a:r>
          </a:p>
          <a:p>
            <a:pPr lvl="1"/>
            <a:r>
              <a:rPr lang="pt-BR" sz="2400" dirty="0" smtClean="0"/>
              <a:t>Conselhos Gestores das Unidades de Conservação (art. 147)</a:t>
            </a:r>
          </a:p>
          <a:p>
            <a:pPr lvl="1"/>
            <a:r>
              <a:rPr lang="pt-BR" sz="2400" dirty="0" smtClean="0"/>
              <a:t> Conselho Municipal de Desenvolvimento Rural Solidário e Sustentável (art. 184)</a:t>
            </a:r>
          </a:p>
          <a:p>
            <a:pPr lvl="1"/>
            <a:r>
              <a:rPr lang="pt-BR" sz="2400" dirty="0" smtClean="0"/>
              <a:t>Conselhos Consultivos dos Parques Naturais (art. 270, VIII)</a:t>
            </a:r>
            <a:endParaRPr lang="pt-BR" sz="24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solidFill>
            <a:srgbClr val="7F7F7F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>
                <a:solidFill>
                  <a:srgbClr val="FFFFFF"/>
                </a:solidFill>
              </a:rPr>
              <a:t>Gestão Democrática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84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259228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pt-BR" sz="3000" dirty="0" smtClean="0"/>
              <a:t>As instâncias de participação popular</a:t>
            </a:r>
            <a:endParaRPr lang="pt-BR" sz="3000" dirty="0"/>
          </a:p>
          <a:p>
            <a:pPr lvl="1">
              <a:spcBef>
                <a:spcPts val="1800"/>
              </a:spcBef>
            </a:pPr>
            <a:r>
              <a:rPr lang="pt-BR" sz="2600" dirty="0" smtClean="0"/>
              <a:t>Conferência Municipal da Cidade</a:t>
            </a:r>
            <a:endParaRPr lang="pt-BR" sz="2600" dirty="0"/>
          </a:p>
          <a:p>
            <a:pPr lvl="1">
              <a:spcBef>
                <a:spcPts val="1800"/>
              </a:spcBef>
            </a:pPr>
            <a:r>
              <a:rPr lang="pt-BR" sz="2600" dirty="0" smtClean="0"/>
              <a:t>Conselho Municipal de Política Urbana</a:t>
            </a:r>
            <a:endParaRPr lang="pt-BR" sz="2600" dirty="0"/>
          </a:p>
          <a:p>
            <a:pPr marL="457200" lvl="1" indent="0">
              <a:spcBef>
                <a:spcPts val="1800"/>
              </a:spcBef>
              <a:buNone/>
            </a:pPr>
            <a:endParaRPr lang="pt-BR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717032"/>
            <a:ext cx="82089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3000" dirty="0" smtClean="0"/>
              <a:t>O Fundo Municipal de </a:t>
            </a:r>
            <a:r>
              <a:rPr lang="en-US" sz="3000" dirty="0" err="1" smtClean="0"/>
              <a:t>Desenvolvimento</a:t>
            </a:r>
            <a:r>
              <a:rPr lang="en-US" sz="3000" dirty="0" smtClean="0"/>
              <a:t> </a:t>
            </a:r>
            <a:r>
              <a:rPr lang="en-US" sz="3000" dirty="0" err="1" smtClean="0"/>
              <a:t>Urbano</a:t>
            </a:r>
            <a:endParaRPr lang="en-US" sz="3000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F7F7F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 smtClean="0">
                <a:solidFill>
                  <a:srgbClr val="FFFFFF"/>
                </a:solidFill>
              </a:rPr>
              <a:t>Gestão Democrática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4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3000" dirty="0" smtClean="0"/>
              <a:t>Competências:</a:t>
            </a:r>
          </a:p>
          <a:p>
            <a:pPr lvl="1"/>
            <a:r>
              <a:rPr lang="pt-BR" dirty="0" smtClean="0"/>
              <a:t>avaliar </a:t>
            </a:r>
            <a:r>
              <a:rPr lang="pt-BR" dirty="0"/>
              <a:t>e propor diretrizes para a Política de Desenvolvimento Urbano do Município;</a:t>
            </a:r>
          </a:p>
          <a:p>
            <a:pPr lvl="1"/>
            <a:r>
              <a:rPr lang="pt-BR" dirty="0"/>
              <a:t>s</a:t>
            </a:r>
            <a:r>
              <a:rPr lang="pt-BR" dirty="0" smtClean="0"/>
              <a:t>ugerir </a:t>
            </a:r>
            <a:r>
              <a:rPr lang="pt-BR" dirty="0"/>
              <a:t>propostas de alteração da Lei do Plano Diretor Estratégico e da legislação urbanística </a:t>
            </a:r>
            <a:r>
              <a:rPr lang="pt-BR" dirty="0" smtClean="0"/>
              <a:t>complementar; </a:t>
            </a:r>
            <a:endParaRPr lang="pt-BR" dirty="0"/>
          </a:p>
          <a:p>
            <a:pPr lvl="1"/>
            <a:r>
              <a:rPr lang="pt-BR" dirty="0" smtClean="0"/>
              <a:t>discutir </a:t>
            </a:r>
            <a:r>
              <a:rPr lang="pt-BR" dirty="0"/>
              <a:t>as pautas nacionais, estaduais, metropolitanas e municipais propostas para a Política de Desenvolvimento Urbano; </a:t>
            </a:r>
          </a:p>
          <a:p>
            <a:pPr lvl="1"/>
            <a:r>
              <a:rPr lang="pt-BR" dirty="0" smtClean="0"/>
              <a:t>eleger </a:t>
            </a:r>
            <a:r>
              <a:rPr lang="pt-BR" dirty="0"/>
              <a:t>membros da sociedade civil para o Conselho Municipal de Política Urbana, na forma desta lei.</a:t>
            </a:r>
          </a:p>
          <a:p>
            <a:endParaRPr lang="pt-BR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Conferência Municipal da Cidade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71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600" dirty="0" smtClean="0"/>
              <a:t>Composição: total de </a:t>
            </a:r>
            <a:r>
              <a:rPr lang="pt-BR" sz="2600" u="sng" dirty="0" smtClean="0"/>
              <a:t>60 membros</a:t>
            </a:r>
            <a:r>
              <a:rPr lang="pt-BR" sz="2600" dirty="0" smtClean="0"/>
              <a:t>, distribuídos da seguinte forma:</a:t>
            </a:r>
          </a:p>
          <a:p>
            <a:pPr marL="0" indent="0">
              <a:buNone/>
            </a:pPr>
            <a:endParaRPr lang="pt-BR" sz="2000" dirty="0" smtClean="0"/>
          </a:p>
          <a:p>
            <a:r>
              <a:rPr lang="pt-BR" sz="2600" dirty="0" smtClean="0"/>
              <a:t>26 membros do Poder Público, sendo: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46633"/>
              </p:ext>
            </p:extLst>
          </p:nvPr>
        </p:nvGraphicFramePr>
        <p:xfrm>
          <a:off x="971600" y="3429000"/>
          <a:ext cx="7056784" cy="18821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8392"/>
                <a:gridCol w="3528392"/>
              </a:tblGrid>
              <a:tr h="480054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Número de membros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Órgãos</a:t>
                      </a:r>
                      <a:r>
                        <a:rPr lang="pt-BR" sz="1800" baseline="0" dirty="0" smtClean="0"/>
                        <a:t> Públicos</a:t>
                      </a:r>
                      <a:endParaRPr lang="pt-BR" sz="1800" dirty="0" smtClean="0"/>
                    </a:p>
                  </a:txBody>
                  <a:tcPr/>
                </a:tc>
              </a:tr>
              <a:tr h="48005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8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Subprefeituras,</a:t>
                      </a:r>
                      <a:r>
                        <a:rPr lang="pt-BR" sz="2000" baseline="0" dirty="0" smtClean="0"/>
                        <a:t> um por macrorregião</a:t>
                      </a:r>
                      <a:endParaRPr lang="pt-BR" sz="2000" dirty="0"/>
                    </a:p>
                  </a:txBody>
                  <a:tcPr/>
                </a:tc>
              </a:tr>
              <a:tr h="480054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Secretaria Municipal</a:t>
                      </a:r>
                      <a:r>
                        <a:rPr lang="pt-BR" sz="2000" baseline="0" dirty="0" smtClean="0"/>
                        <a:t> de Desenvolvimento Urbano </a:t>
                      </a:r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Conselho Municipal de Política Urbana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1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864096"/>
          </a:xfrm>
        </p:spPr>
        <p:txBody>
          <a:bodyPr/>
          <a:lstStyle/>
          <a:p>
            <a:r>
              <a:rPr lang="pt-BR" sz="2600" dirty="0" smtClean="0"/>
              <a:t>34 membros da sociedade civil, sendo:</a:t>
            </a:r>
          </a:p>
          <a:p>
            <a:pPr marL="0" indent="0">
              <a:buNone/>
            </a:pPr>
            <a:endParaRPr lang="pt-BR" dirty="0" smtClean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083658"/>
              </p:ext>
            </p:extLst>
          </p:nvPr>
        </p:nvGraphicFramePr>
        <p:xfrm>
          <a:off x="179512" y="2060848"/>
          <a:ext cx="8784976" cy="36793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12368"/>
                <a:gridCol w="5472608"/>
              </a:tblGrid>
              <a:tr h="41121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Número de Membros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Segmentos Representativos</a:t>
                      </a:r>
                      <a:endParaRPr lang="pt-BR" sz="2000" dirty="0"/>
                    </a:p>
                  </a:txBody>
                  <a:tcPr/>
                </a:tc>
              </a:tr>
              <a:tr h="45287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8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effectLst/>
                        </a:rPr>
                        <a:t>Conselho Participativo, um de cada macrorregião</a:t>
                      </a:r>
                      <a:endParaRPr lang="pt-BR" sz="2000" dirty="0"/>
                    </a:p>
                  </a:txBody>
                  <a:tcPr/>
                </a:tc>
              </a:tr>
              <a:tr h="72753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4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effectLst/>
                        </a:rPr>
                        <a:t>Movimentos de Moradia, Associações de Bairro, Setor Empresarial</a:t>
                      </a:r>
                      <a:endParaRPr lang="pt-BR" sz="2000" dirty="0"/>
                    </a:p>
                  </a:txBody>
                  <a:tcPr/>
                </a:tc>
              </a:tr>
              <a:tr h="72753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effectLst/>
                        </a:rPr>
                        <a:t>Entidades Acadêmicas ou de Pesquisa, Movimentos Ambientalistas</a:t>
                      </a:r>
                      <a:endParaRPr lang="pt-BR" sz="2000" dirty="0"/>
                    </a:p>
                  </a:txBody>
                  <a:tcPr/>
                </a:tc>
              </a:tr>
              <a:tr h="1360182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 smtClean="0">
                          <a:effectLst/>
                        </a:rPr>
                        <a:t>Entidades Sindicais, Entidades Profissionais, ONG, Movimentos Culturais, Movimentos de Mobilidade Urbana, Entidades Religiosas, CADES, CPOP, CMTT, CMH</a:t>
                      </a:r>
                      <a:endParaRPr lang="pt-BR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7F7F7F"/>
          </a:solidFill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FFFF"/>
                </a:solidFill>
              </a:rPr>
              <a:t>Conselho Municipal de Política Urbana </a:t>
            </a:r>
            <a:endParaRPr lang="pt-BR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90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1803</Words>
  <Application>Microsoft Office PowerPoint</Application>
  <PresentationFormat>Apresentação na tela (4:3)</PresentationFormat>
  <Paragraphs>177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Apresentação do PowerPoint</vt:lpstr>
      <vt:lpstr>Resumo da Apresentação</vt:lpstr>
      <vt:lpstr>Apresentação do PowerPoint</vt:lpstr>
      <vt:lpstr>Apresentação do PowerPoint</vt:lpstr>
      <vt:lpstr>Apresentação do PowerPoint</vt:lpstr>
      <vt:lpstr>Apresentação do PowerPoint</vt:lpstr>
      <vt:lpstr>Conferência Municipal da Cidade</vt:lpstr>
      <vt:lpstr>Conselho Municipal de Política Urbana </vt:lpstr>
      <vt:lpstr>Conselho Municipal de Política Urbana </vt:lpstr>
      <vt:lpstr>Apresentação do PowerPoint</vt:lpstr>
      <vt:lpstr>Conselho Municipal de Política Urbana </vt:lpstr>
      <vt:lpstr>Conselho Municipal de Política Urbana </vt:lpstr>
      <vt:lpstr>Conselho Municipal de Política Urbana </vt:lpstr>
      <vt:lpstr>Fundo Municipal de Desenvolvimento Urbano </vt:lpstr>
      <vt:lpstr>Fundo Municipal de Desenvolvimento Urbano </vt:lpstr>
      <vt:lpstr>Fundo Municipal de Desenvolvimento Urbano </vt:lpstr>
      <vt:lpstr>Sistema de Planejamento </vt:lpstr>
      <vt:lpstr>Sistema de Planejamento </vt:lpstr>
      <vt:lpstr>Planos Regionais das Subprefeituras </vt:lpstr>
      <vt:lpstr>Planos Regionais das Subprefeituras </vt:lpstr>
      <vt:lpstr>Planos Regionais das Subprefeituras </vt:lpstr>
      <vt:lpstr>Planos Regionais das Subprefeituras </vt:lpstr>
      <vt:lpstr>Plano de Desenvolvimento do Bairro </vt:lpstr>
      <vt:lpstr>Plano de Desenvolvimento do Bairro </vt:lpstr>
      <vt:lpstr>Plano de Desenvolvimento do Bairro </vt:lpstr>
      <vt:lpstr>Sistema de Informações</vt:lpstr>
      <vt:lpstr>Comunicação entre Executivo e Sociedade</vt:lpstr>
      <vt:lpstr>Monitoramento e Avaliação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</dc:creator>
  <cp:lastModifiedBy>aline.viotto</cp:lastModifiedBy>
  <cp:revision>74</cp:revision>
  <dcterms:created xsi:type="dcterms:W3CDTF">2014-03-28T21:51:47Z</dcterms:created>
  <dcterms:modified xsi:type="dcterms:W3CDTF">2014-04-14T20:50:46Z</dcterms:modified>
</cp:coreProperties>
</file>