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handoutMasterIdLst>
    <p:handoutMasterId r:id="rId23"/>
  </p:handoutMasterIdLst>
  <p:sldIdLst>
    <p:sldId id="256" r:id="rId3"/>
    <p:sldId id="267" r:id="rId4"/>
    <p:sldId id="291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8" r:id="rId17"/>
    <p:sldId id="289" r:id="rId18"/>
    <p:sldId id="290" r:id="rId19"/>
    <p:sldId id="279" r:id="rId20"/>
    <p:sldId id="292" r:id="rId21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5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C7450-BCF5-494A-8F9C-7022C1DD43E3}" type="datetimeFigureOut">
              <a:rPr lang="pt-BR" smtClean="0"/>
              <a:pPr/>
              <a:t>04/11/2019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26036-D72B-4B84-87A3-1D4F10F67C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698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F8FA8-3B7E-4800-93A1-EAF370C48DB2}" type="datetimeFigureOut">
              <a:rPr lang="pt-BR" smtClean="0"/>
              <a:pPr/>
              <a:t>04/11/2019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98742-EDDC-496B-BB27-699BDBDBFD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851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167C-8F7D-4283-AF7B-5C0ED17876B4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32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D105-13C9-4B5E-A749-33600C821151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43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AA05-536B-42E0-8FD9-B44D890A1495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68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456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901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661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723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72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143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124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6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EE3B-69DD-40D8-9805-F55B16AE148C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 descr="H:\Escola de Contas\18-COMUNITARIO ESCOLA\Logos Escola de Contas\Logo redimensionado assinatur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60648"/>
            <a:ext cx="151216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490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247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259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39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4FC4F-0BC2-4F48-90E7-6F352268F78A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AF03-306A-45DB-88FD-2002FFA545F3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82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AE9D-74C1-4676-97D1-C7ACA69F4A16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27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8136-88D0-4EE7-9F5A-A7510C955DFE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58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CF9D-A72A-42BF-9D8F-C5432A57AB59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56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600D-1986-4235-950D-AEB10BBF15AB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44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EB32-CDE3-453B-9530-1C8C26E68464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89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F0E2C-8715-4F70-896A-A8B9416EB5D9}" type="datetime1">
              <a:rPr lang="pt-BR" smtClean="0"/>
              <a:pPr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60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FC7E7-68A6-45A6-BD47-D7228D148F07}" type="datetimeFigureOut">
              <a:rPr lang="pt-BR" smtClean="0"/>
              <a:t>04/11/2019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B2104-6439-4760-A941-12FCE1EDE1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66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tcm.sp.gov.br" TargetMode="External"/><Relationship Id="rId2" Type="http://schemas.openxmlformats.org/officeDocument/2006/relationships/hyperlink" Target="http://www.tcm.sp.gov.br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m.sp.gov.b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m.sp.gov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t-BR" altLang="pt-BR" sz="2400" b="1" kern="0" dirty="0" smtClean="0">
                <a:solidFill>
                  <a:srgbClr val="333399"/>
                </a:solidFill>
                <a:latin typeface="Arial" charset="0"/>
                <a:cs typeface="Arial" charset="0"/>
              </a:rPr>
              <a:t>                  </a:t>
            </a:r>
            <a:endParaRPr lang="pt-BR" sz="2400" b="1" dirty="0">
              <a:ln w="18000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3600" dirty="0" smtClean="0"/>
              <a:t>     </a:t>
            </a:r>
            <a:r>
              <a:rPr lang="pt-BR" sz="3600" dirty="0" smtClean="0">
                <a:solidFill>
                  <a:schemeClr val="accent3">
                    <a:lumMod val="50000"/>
                  </a:schemeClr>
                </a:solidFill>
              </a:rPr>
              <a:t>CONTROLE SOCIAL E CONTROLE EXTERNO</a:t>
            </a:r>
            <a:endParaRPr lang="pt-BR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940152" y="856715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Prof. ANTÔNIA C. SANTOS</a:t>
            </a:r>
            <a:endParaRPr lang="pt-B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    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Exemplos da atuação do TCMSP</a:t>
            </a: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Merenda  escolar: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acompanhamento do Edital de Licitação para verificar se os preços previstos estavam de acordo com preços praticados pelo mercado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Valor inicialmente previsto para os contratos: mais de R$ 600 milhões/ano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b="1" dirty="0" smtClean="0"/>
              <a:t>        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O que a auditoria apontou</a:t>
            </a:r>
          </a:p>
          <a:p>
            <a:endParaRPr lang="pt-B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Os valores orçados estavam muito acima dos preços de outros contratos de merenda</a:t>
            </a:r>
          </a:p>
          <a:p>
            <a:pPr marL="0" indent="0">
              <a:buNone/>
            </a:pP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Gastos evitados: mas de R$ 217 milhões/ano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0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dirty="0" smtClean="0"/>
              <a:t>ESCOLA DE GESTÃO E CONTAS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Motivo da criação</a:t>
            </a:r>
          </a:p>
          <a:p>
            <a:r>
              <a:rPr lang="pt-BR" dirty="0" smtClean="0"/>
              <a:t>Público</a:t>
            </a:r>
          </a:p>
          <a:p>
            <a:r>
              <a:rPr lang="pt-BR" dirty="0" smtClean="0"/>
              <a:t>Gratuidade</a:t>
            </a:r>
          </a:p>
          <a:p>
            <a:r>
              <a:rPr lang="pt-BR" dirty="0" smtClean="0"/>
              <a:t>Cursos reconhecidos pelo CEE/SP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89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ESCOLA DE GESTÃO E CONTAS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Público atendido 2018/2019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Extensão: 2.662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Eventos: 4.147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Pós-graduação: 274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Palestras itinerantes: 512</a:t>
            </a: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OUVIDORIA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Receber, encaminhar, catalogar e responder: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Reclamações/Críticas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Pedidos de acesso à informação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Denúncias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Sugestões a respeito dos serviços prestados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Elogios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1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OUVIDORIA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Tipos de manifestações</a:t>
            </a:r>
          </a:p>
          <a:p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Reclamações/Críticas</a:t>
            </a:r>
          </a:p>
          <a:p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Manifestações de descontentamento sobre um serviço prestado pelo TCMSP</a:t>
            </a:r>
          </a:p>
          <a:p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Solicitação de Informações</a:t>
            </a: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Pedidos de informações sobre o que o TCMSP faz, ou daqueles que o TCMSP fiscaliza</a:t>
            </a: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LAI – Lei de Acesso à Informação</a:t>
            </a:r>
          </a:p>
          <a:p>
            <a:endParaRPr lang="pt-B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pt-BR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52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OUVIDORIA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5200" b="1" dirty="0" smtClean="0">
                <a:solidFill>
                  <a:schemeClr val="accent3">
                    <a:lumMod val="50000"/>
                  </a:schemeClr>
                </a:solidFill>
              </a:rPr>
              <a:t>Denúncias</a:t>
            </a:r>
          </a:p>
          <a:p>
            <a:pPr algn="just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Comunicações de irregularidades ou ilegalidades ocorridas na Administração Municipal/ última instâncias – quando envolve dinheiro ou contrato, licitação em andamento ou que vai acontecer</a:t>
            </a:r>
          </a:p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Sugestões</a:t>
            </a:r>
          </a:p>
          <a:p>
            <a:pPr algn="just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Manifestações que apresentam uma </a:t>
            </a:r>
            <a:r>
              <a:rPr lang="pt-BR" dirty="0" err="1" smtClean="0">
                <a:solidFill>
                  <a:schemeClr val="accent3">
                    <a:lumMod val="50000"/>
                  </a:schemeClr>
                </a:solidFill>
              </a:rPr>
              <a:t>ideía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ou proposta para melhorar os serviços realizados pelo TCMSP</a:t>
            </a:r>
          </a:p>
          <a:p>
            <a:pPr algn="just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Elogios</a:t>
            </a:r>
          </a:p>
          <a:p>
            <a:pPr algn="just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Manifestações de apreço, reconhecimento ou satisfação relacionada ao atendimento ou serviço prestado pelo TCMSP</a:t>
            </a:r>
          </a:p>
          <a:p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2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OUVIDORIA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Endereço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: Av. Professor </a:t>
            </a:r>
            <a:r>
              <a:rPr lang="pt-BR" dirty="0" err="1" smtClean="0">
                <a:solidFill>
                  <a:schemeClr val="accent3">
                    <a:lumMod val="50000"/>
                  </a:schemeClr>
                </a:solidFill>
              </a:rPr>
              <a:t>Ascendino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Reis, 1130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Vila Clementino – São Paulo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CEP: 04027-000( Próximo ao Metrô AACD/Servidor)</a:t>
            </a: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Telefone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(11) 5080- 1980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Site: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www.tcm.sp.gov.br</a:t>
            </a: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E-mail: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ouvidoria@tcm.sp.gov.br</a:t>
            </a: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Horário de Funcionamento: das 08h00 às 17h30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64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PORTAL DO TCMSP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www.tcm.sp.gov.br</a:t>
            </a:r>
            <a:endParaRPr lang="pt-BR" dirty="0"/>
          </a:p>
          <a:p>
            <a:r>
              <a:rPr lang="pt-BR" dirty="0" smtClean="0"/>
              <a:t>Facebook.com/TCMSP.gov</a:t>
            </a:r>
          </a:p>
          <a:p>
            <a:r>
              <a:rPr lang="pt-BR" dirty="0" err="1" smtClean="0"/>
              <a:t>Twiter</a:t>
            </a:r>
            <a:r>
              <a:rPr lang="pt-BR" dirty="0" smtClean="0"/>
              <a:t> @</a:t>
            </a:r>
            <a:r>
              <a:rPr lang="pt-BR" dirty="0" err="1" smtClean="0"/>
              <a:t>tcm_sp</a:t>
            </a:r>
            <a:endParaRPr lang="pt-BR" dirty="0" smtClean="0"/>
          </a:p>
          <a:p>
            <a:r>
              <a:rPr lang="pt-BR" dirty="0" err="1" smtClean="0"/>
              <a:t>Yotuber</a:t>
            </a:r>
            <a:r>
              <a:rPr lang="pt-BR" dirty="0" smtClean="0"/>
              <a:t>-  Tribunal de Contas do Município de São Paulo</a:t>
            </a:r>
          </a:p>
          <a:p>
            <a:r>
              <a:rPr lang="pt-BR" dirty="0" err="1" smtClean="0"/>
              <a:t>Instagran</a:t>
            </a:r>
            <a:r>
              <a:rPr lang="pt-BR" dirty="0" smtClean="0"/>
              <a:t> @</a:t>
            </a:r>
            <a:r>
              <a:rPr lang="pt-BR" dirty="0" err="1" smtClean="0"/>
              <a:t>tcmsp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68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>
              <a:hlinkClick r:id="rId2"/>
            </a:endParaRPr>
          </a:p>
          <a:p>
            <a:endParaRPr lang="pt-BR" dirty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r>
              <a:rPr lang="pt-BR" dirty="0" smtClean="0"/>
              <a:t>                       </a:t>
            </a:r>
            <a:r>
              <a:rPr lang="pt-BR" sz="4800" dirty="0" smtClean="0"/>
              <a:t>OBRIGADA</a:t>
            </a:r>
            <a:endParaRPr lang="pt-BR" sz="4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3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>
              <a:ln w="18000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Tribunal de Contas: fiscaliza e exerce o controle externo da Prefeitura: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Acompanhamento do Edital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 Acompanhamento da Licitação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 Análise dos Aditamentos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 Análise do Contrato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 Acompanhamento do Período da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 Execução</a:t>
            </a:r>
            <a:r>
              <a:rPr lang="pt-BR" sz="3800" dirty="0">
                <a:solidFill>
                  <a:schemeClr val="accent3">
                    <a:lumMod val="50000"/>
                  </a:schemeClr>
                </a:solidFill>
              </a:rPr>
              <a:t>: contratos, convênios, obras</a:t>
            </a:r>
          </a:p>
          <a:p>
            <a:pPr marL="0" indent="0" algn="just">
              <a:buNone/>
            </a:pPr>
            <a:r>
              <a:rPr lang="pt-BR" sz="3800" dirty="0" smtClean="0">
                <a:solidFill>
                  <a:schemeClr val="accent3">
                    <a:lumMod val="50000"/>
                  </a:schemeClr>
                </a:solidFill>
              </a:rPr>
              <a:t> Representação</a:t>
            </a:r>
            <a:endParaRPr lang="pt-BR" sz="38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pt-BR" sz="4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55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>
              <a:ln w="18000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600" dirty="0" smtClean="0">
                <a:solidFill>
                  <a:schemeClr val="accent3">
                    <a:lumMod val="50000"/>
                  </a:schemeClr>
                </a:solidFill>
              </a:rPr>
              <a:t>Sistema de obtenção de dados</a:t>
            </a:r>
          </a:p>
          <a:p>
            <a:pPr marL="0" indent="0" algn="just">
              <a:buNone/>
            </a:pPr>
            <a:endParaRPr lang="pt-BR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3600" dirty="0" smtClean="0">
                <a:solidFill>
                  <a:schemeClr val="accent3">
                    <a:lumMod val="50000"/>
                  </a:schemeClr>
                </a:solidFill>
              </a:rPr>
              <a:t>Orçamento público (receitas e despesas)</a:t>
            </a:r>
          </a:p>
          <a:p>
            <a:pPr marL="0" indent="0" algn="just">
              <a:buNone/>
            </a:pPr>
            <a:r>
              <a:rPr lang="pt-BR" sz="3600" dirty="0" smtClean="0">
                <a:solidFill>
                  <a:schemeClr val="accent3">
                    <a:lumMod val="50000"/>
                  </a:schemeClr>
                </a:solidFill>
              </a:rPr>
              <a:t>Arrecadação e pagamentos</a:t>
            </a:r>
          </a:p>
          <a:p>
            <a:pPr marL="0" indent="0" algn="just">
              <a:buNone/>
            </a:pPr>
            <a:r>
              <a:rPr lang="pt-BR" sz="3600" dirty="0" smtClean="0">
                <a:solidFill>
                  <a:schemeClr val="accent3">
                    <a:lumMod val="50000"/>
                  </a:schemeClr>
                </a:solidFill>
              </a:rPr>
              <a:t>Licitações, contratos, sócios de empresas contratadas</a:t>
            </a:r>
          </a:p>
          <a:p>
            <a:pPr marL="0" indent="0" algn="just">
              <a:buNone/>
            </a:pPr>
            <a:endParaRPr lang="pt-BR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t-BR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632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</a:t>
            </a:r>
            <a:r>
              <a:rPr lang="pt-BR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TCMSP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091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                      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pt-BR" sz="14400" dirty="0" smtClean="0">
                <a:solidFill>
                  <a:schemeClr val="accent3">
                    <a:lumMod val="50000"/>
                  </a:schemeClr>
                </a:solidFill>
              </a:rPr>
              <a:t>TIPOS DE TRABALHO </a:t>
            </a:r>
          </a:p>
          <a:p>
            <a:pPr marL="0" indent="0">
              <a:buNone/>
            </a:pPr>
            <a:r>
              <a:rPr lang="pt-BR" sz="14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Acompanhamentos</a:t>
            </a:r>
          </a:p>
          <a:p>
            <a:pPr marL="0" indent="0">
              <a:buNone/>
            </a:pP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 Análises</a:t>
            </a:r>
          </a:p>
          <a:p>
            <a:pPr marL="0" indent="0">
              <a:buNone/>
            </a:pP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 Auditorias</a:t>
            </a:r>
          </a:p>
          <a:p>
            <a:pPr marL="0" indent="0">
              <a:buNone/>
            </a:pP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 Inspeções</a:t>
            </a:r>
          </a:p>
          <a:p>
            <a:pPr marL="0" indent="0">
              <a:buNone/>
            </a:pPr>
            <a:r>
              <a:rPr lang="pt-BR" sz="1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Relatórios Anuais de Fiscalização</a:t>
            </a:r>
          </a:p>
          <a:p>
            <a:pPr marL="0" indent="0">
              <a:buNone/>
            </a:pPr>
            <a:r>
              <a:rPr lang="pt-BR" sz="1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</a:p>
          <a:p>
            <a:pPr marL="0" indent="0">
              <a:buNone/>
            </a:pPr>
            <a:r>
              <a:rPr lang="pt-BR" sz="11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11200" dirty="0" smtClean="0">
                <a:solidFill>
                  <a:schemeClr val="accent3">
                    <a:lumMod val="50000"/>
                  </a:schemeClr>
                </a:solidFill>
              </a:rPr>
              <a:t> Dados de 2018</a:t>
            </a:r>
          </a:p>
          <a:p>
            <a:pPr marL="0" indent="0">
              <a:buNone/>
            </a:pPr>
            <a:r>
              <a:rPr lang="pt-BR" sz="14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1440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pt-BR" sz="144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pt-BR" sz="14400" b="1" dirty="0" smtClean="0">
                <a:solidFill>
                  <a:schemeClr val="accent3">
                    <a:lumMod val="50000"/>
                  </a:schemeClr>
                </a:solidFill>
              </a:rPr>
              <a:t>Recursos Economizados + gastos evitados = </a:t>
            </a:r>
          </a:p>
          <a:p>
            <a:pPr marL="0" indent="0">
              <a:buNone/>
            </a:pPr>
            <a:endParaRPr lang="pt-BR" sz="1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14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144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</a:t>
            </a:r>
            <a:r>
              <a:rPr lang="pt-BR" sz="14400" b="1" dirty="0" smtClean="0">
                <a:solidFill>
                  <a:schemeClr val="accent3">
                    <a:lumMod val="50000"/>
                  </a:schemeClr>
                </a:solidFill>
              </a:rPr>
              <a:t>R$ 1. 168.497.317,40</a:t>
            </a:r>
          </a:p>
          <a:p>
            <a:pPr marL="0" indent="0">
              <a:buNone/>
            </a:pPr>
            <a:r>
              <a:rPr lang="pt-BR" sz="93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sz="93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8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</a:rPr>
              <a:t>Compartilhamento de Informações</a:t>
            </a:r>
          </a:p>
          <a:p>
            <a:pPr marL="0" indent="0">
              <a:buNone/>
            </a:pP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Ministério Público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Tribunal de Contas do Estado de São Paulo-TCE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Procuradoria do Município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Controladoria do Município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Junta Comercial do Estado de São Paulo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Receita Federal do Brasil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0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                  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Métodos de trabalho</a:t>
            </a:r>
          </a:p>
          <a:p>
            <a:pPr marL="0" indent="0">
              <a:buNone/>
            </a:pPr>
            <a:r>
              <a:rPr lang="pt-BR" sz="3000" dirty="0" smtClean="0">
                <a:solidFill>
                  <a:schemeClr val="accent3">
                    <a:lumMod val="50000"/>
                  </a:schemeClr>
                </a:solidFill>
              </a:rPr>
              <a:t>Estatística (amostragem)</a:t>
            </a:r>
          </a:p>
          <a:p>
            <a:pPr marL="0" indent="0">
              <a:buNone/>
            </a:pPr>
            <a:r>
              <a:rPr lang="pt-BR" sz="3000" dirty="0" err="1" smtClean="0">
                <a:solidFill>
                  <a:schemeClr val="accent3">
                    <a:lumMod val="50000"/>
                  </a:schemeClr>
                </a:solidFill>
              </a:rPr>
              <a:t>Drones</a:t>
            </a:r>
            <a:endParaRPr lang="pt-BR" sz="3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3000" dirty="0" smtClean="0">
                <a:solidFill>
                  <a:schemeClr val="accent3">
                    <a:lumMod val="50000"/>
                  </a:schemeClr>
                </a:solidFill>
              </a:rPr>
              <a:t>Ensaios tecnológicos (solo, alimentação, uniformes escolares, entre outros)</a:t>
            </a:r>
          </a:p>
          <a:p>
            <a:pPr marL="0" indent="0">
              <a:buNone/>
            </a:pPr>
            <a:r>
              <a:rPr lang="pt-BR" sz="3000" dirty="0" smtClean="0">
                <a:solidFill>
                  <a:schemeClr val="accent3">
                    <a:lumMod val="50000"/>
                  </a:schemeClr>
                </a:solidFill>
              </a:rPr>
              <a:t>Moto-link</a:t>
            </a:r>
          </a:p>
          <a:p>
            <a:pPr marL="0" indent="0">
              <a:buNone/>
            </a:pP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   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</a:p>
          <a:p>
            <a:pPr marL="0" indent="0">
              <a:buNone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56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       Exemplos de atuação do TCMSP</a:t>
            </a:r>
          </a:p>
          <a:p>
            <a:pPr marL="0" indent="0">
              <a:buNone/>
            </a:pP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</a:rPr>
              <a:t>Transportes: </a:t>
            </a:r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acompanhamento de execução contratual</a:t>
            </a:r>
          </a:p>
          <a:p>
            <a:pPr marL="0" indent="0">
              <a:buNone/>
            </a:pPr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</a:rPr>
              <a:t>2,9 bilhões de passageiros por ano</a:t>
            </a:r>
          </a:p>
          <a:p>
            <a:pPr marL="0" indent="0">
              <a:buNone/>
            </a:pPr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</a:rPr>
              <a:t>15 mil ônibus em circulação</a:t>
            </a:r>
          </a:p>
          <a:p>
            <a:pPr marL="0" indent="0">
              <a:buNone/>
            </a:pPr>
            <a:endParaRPr lang="pt-BR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4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Equipes de fiscalização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Multidisciplinares – servidores de carreira       com formações em diversas áreas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Qualificação profissional constante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Rodízio periódico para interação com projetos de outras áreas</a:t>
            </a:r>
          </a:p>
          <a:p>
            <a:pPr marL="0" indent="0">
              <a:buNone/>
            </a:pP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</a:rPr>
              <a:t>O QUE FAZ O TCMSP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           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O que a auditoria apontou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Em média, 1 em cada 10 viagens programadas não é cumprida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Idade média dos ônibus acima do permitido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Problemas com limpeza e manutenção dos veículos</a:t>
            </a:r>
          </a:p>
          <a:p>
            <a:pPr marL="0" indent="0">
              <a:buNone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R$ 700 milhões de prejuízo apurados pelo TCMSP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86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8575</TotalTime>
  <Words>633</Words>
  <Application>Microsoft Office PowerPoint</Application>
  <PresentationFormat>Apresentação na tela (4:3)</PresentationFormat>
  <Paragraphs>158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Tema do Office</vt:lpstr>
      <vt:lpstr>Personalizar design</vt:lpstr>
      <vt:lpstr>                  </vt:lpstr>
      <vt:lpstr>O QUE FAZ O TCMSP</vt:lpstr>
      <vt:lpstr>O QUE FAZ O TCMSP</vt:lpstr>
      <vt:lpstr>O QUE FAZ O TCMSP</vt:lpstr>
      <vt:lpstr>O QUE FAZ O TCMSP</vt:lpstr>
      <vt:lpstr>O QUE FAZ O TCMSP</vt:lpstr>
      <vt:lpstr>O QUE FAZ O TCMSP</vt:lpstr>
      <vt:lpstr>O QUE FAZ O TCMSP</vt:lpstr>
      <vt:lpstr>O QUE FAZ O TCMSP</vt:lpstr>
      <vt:lpstr>O QUE FAZ O TCMSP </vt:lpstr>
      <vt:lpstr>O QUE FAZ O TCMSP</vt:lpstr>
      <vt:lpstr>ESCOLA DE GESTÃO E CONTAS </vt:lpstr>
      <vt:lpstr>ESCOLA DE GESTÃO E CONTAS </vt:lpstr>
      <vt:lpstr>OUVIDORIA</vt:lpstr>
      <vt:lpstr>OUVIDORIA</vt:lpstr>
      <vt:lpstr>OUVIDORIA</vt:lpstr>
      <vt:lpstr>OUVIDORIA</vt:lpstr>
      <vt:lpstr>PORTAL DO TCMSP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RESÍDUOS DA CONSTRUÇÃO CIVIL - RCC                                ESCARTE E REAPROVEITAMENTO</dc:title>
  <dc:creator>EC-AMANDIO</dc:creator>
  <cp:lastModifiedBy>Antonia Conceição dos Santos</cp:lastModifiedBy>
  <cp:revision>541</cp:revision>
  <cp:lastPrinted>2016-06-10T17:35:17Z</cp:lastPrinted>
  <dcterms:created xsi:type="dcterms:W3CDTF">2015-06-02T18:40:21Z</dcterms:created>
  <dcterms:modified xsi:type="dcterms:W3CDTF">2019-11-04T19:41:32Z</dcterms:modified>
</cp:coreProperties>
</file>