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2"/>
  </p:notesMasterIdLst>
  <p:handoutMasterIdLst>
    <p:handoutMasterId r:id="rId23"/>
  </p:handoutMasterIdLst>
  <p:sldIdLst>
    <p:sldId id="256" r:id="rId3"/>
    <p:sldId id="267" r:id="rId4"/>
    <p:sldId id="291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88" r:id="rId17"/>
    <p:sldId id="289" r:id="rId18"/>
    <p:sldId id="290" r:id="rId19"/>
    <p:sldId id="279" r:id="rId20"/>
    <p:sldId id="292" r:id="rId21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5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C7450-BCF5-494A-8F9C-7022C1DD43E3}" type="datetimeFigureOut">
              <a:rPr lang="pt-BR" smtClean="0"/>
              <a:pPr/>
              <a:t>04/11/2019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26036-D72B-4B84-87A3-1D4F10F67C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3698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F8FA8-3B7E-4800-93A1-EAF370C48DB2}" type="datetimeFigureOut">
              <a:rPr lang="pt-BR" smtClean="0"/>
              <a:pPr/>
              <a:t>04/11/2019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98742-EDDC-496B-BB27-699BDBDBFD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3851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167C-8F7D-4283-AF7B-5C0ED17876B4}" type="datetime1">
              <a:rPr lang="pt-BR" smtClean="0"/>
              <a:pPr/>
              <a:t>04/11/2019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332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4D105-13C9-4B5E-A749-33600C821151}" type="datetime1">
              <a:rPr lang="pt-BR" smtClean="0"/>
              <a:pPr/>
              <a:t>04/11/2019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43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AA05-536B-42E0-8FD9-B44D890A1495}" type="datetime1">
              <a:rPr lang="pt-BR" smtClean="0"/>
              <a:pPr/>
              <a:t>04/11/2019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684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C7E7-68A6-45A6-BD47-D7228D148F07}" type="datetimeFigureOut">
              <a:rPr lang="pt-BR" smtClean="0"/>
              <a:t>04/11/2019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2104-6439-4760-A941-12FCE1EDE1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6456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C7E7-68A6-45A6-BD47-D7228D148F07}" type="datetimeFigureOut">
              <a:rPr lang="pt-BR" smtClean="0"/>
              <a:t>04/11/2019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2104-6439-4760-A941-12FCE1EDE1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2901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C7E7-68A6-45A6-BD47-D7228D148F07}" type="datetimeFigureOut">
              <a:rPr lang="pt-BR" smtClean="0"/>
              <a:t>04/11/2019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2104-6439-4760-A941-12FCE1EDE1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661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C7E7-68A6-45A6-BD47-D7228D148F07}" type="datetimeFigureOut">
              <a:rPr lang="pt-BR" smtClean="0"/>
              <a:t>04/11/2019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2104-6439-4760-A941-12FCE1EDE1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723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C7E7-68A6-45A6-BD47-D7228D148F07}" type="datetimeFigureOut">
              <a:rPr lang="pt-BR" smtClean="0"/>
              <a:t>04/11/2019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2104-6439-4760-A941-12FCE1EDE1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724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C7E7-68A6-45A6-BD47-D7228D148F07}" type="datetimeFigureOut">
              <a:rPr lang="pt-BR" smtClean="0"/>
              <a:t>04/11/2019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2104-6439-4760-A941-12FCE1EDE1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81433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C7E7-68A6-45A6-BD47-D7228D148F07}" type="datetimeFigureOut">
              <a:rPr lang="pt-BR" smtClean="0"/>
              <a:t>04/11/2019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2104-6439-4760-A941-12FCE1EDE1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4124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C7E7-68A6-45A6-BD47-D7228D148F07}" type="datetimeFigureOut">
              <a:rPr lang="pt-BR" smtClean="0"/>
              <a:t>04/11/2019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2104-6439-4760-A941-12FCE1EDE1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26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EE3B-69DD-40D8-9805-F55B16AE148C}" type="datetime1">
              <a:rPr lang="pt-BR" smtClean="0"/>
              <a:pPr/>
              <a:t>04/11/2019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2" descr="H:\Escola de Contas\18-COMUNITARIO ESCOLA\Logos Escola de Contas\Logo redimensionado assinatur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60648"/>
            <a:ext cx="1512167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490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C7E7-68A6-45A6-BD47-D7228D148F07}" type="datetimeFigureOut">
              <a:rPr lang="pt-BR" smtClean="0"/>
              <a:t>04/11/2019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2104-6439-4760-A941-12FCE1EDE1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247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C7E7-68A6-45A6-BD47-D7228D148F07}" type="datetimeFigureOut">
              <a:rPr lang="pt-BR" smtClean="0"/>
              <a:t>04/11/2019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2104-6439-4760-A941-12FCE1EDE1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42597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C7E7-68A6-45A6-BD47-D7228D148F07}" type="datetimeFigureOut">
              <a:rPr lang="pt-BR" smtClean="0"/>
              <a:t>04/11/2019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2104-6439-4760-A941-12FCE1EDE1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939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4FC4F-0BC2-4F48-90E7-6F352268F78A}" type="datetime1">
              <a:rPr lang="pt-BR" smtClean="0"/>
              <a:pPr/>
              <a:t>04/11/2019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4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AF03-306A-45DB-88FD-2002FFA545F3}" type="datetime1">
              <a:rPr lang="pt-BR" smtClean="0"/>
              <a:pPr/>
              <a:t>04/11/2019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582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AE9D-74C1-4676-97D1-C7ACA69F4A16}" type="datetime1">
              <a:rPr lang="pt-BR" smtClean="0"/>
              <a:pPr/>
              <a:t>04/11/2019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27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8136-88D0-4EE7-9F5A-A7510C955DFE}" type="datetime1">
              <a:rPr lang="pt-BR" smtClean="0"/>
              <a:pPr/>
              <a:t>04/11/2019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58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CF9D-A72A-42BF-9D8F-C5432A57AB59}" type="datetime1">
              <a:rPr lang="pt-BR" smtClean="0"/>
              <a:pPr/>
              <a:t>04/11/2019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56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600D-1986-4235-950D-AEB10BBF15AB}" type="datetime1">
              <a:rPr lang="pt-BR" smtClean="0"/>
              <a:pPr/>
              <a:t>04/11/2019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44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EB32-CDE3-453B-9530-1C8C26E68464}" type="datetime1">
              <a:rPr lang="pt-BR" smtClean="0"/>
              <a:pPr/>
              <a:t>04/11/2019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4899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F0E2C-8715-4F70-896A-A8B9416EB5D9}" type="datetime1">
              <a:rPr lang="pt-BR" smtClean="0"/>
              <a:pPr/>
              <a:t>04/11/2019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660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FC7E7-68A6-45A6-BD47-D7228D148F07}" type="datetimeFigureOut">
              <a:rPr lang="pt-BR" smtClean="0"/>
              <a:t>04/11/2019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B2104-6439-4760-A941-12FCE1EDE1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2664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ouvidoria@tcm.sp.gov.br" TargetMode="External"/><Relationship Id="rId2" Type="http://schemas.openxmlformats.org/officeDocument/2006/relationships/hyperlink" Target="http://www.tcm.sp.gov.br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cm.sp.gov.br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cm.sp.gov.b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pt-BR" altLang="pt-BR" sz="2400" b="1" kern="0" dirty="0" smtClean="0">
                <a:solidFill>
                  <a:srgbClr val="333399"/>
                </a:solidFill>
                <a:latin typeface="Arial" charset="0"/>
                <a:cs typeface="Arial" charset="0"/>
              </a:rPr>
              <a:t>                  </a:t>
            </a:r>
            <a:endParaRPr lang="pt-BR" sz="2400" b="1" dirty="0">
              <a:ln w="18000">
                <a:solidFill>
                  <a:schemeClr val="tx2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8457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44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t-BR" sz="44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t-BR" sz="3600" dirty="0" smtClean="0"/>
              <a:t>     </a:t>
            </a:r>
            <a:r>
              <a:rPr lang="pt-BR" sz="3600" dirty="0" smtClean="0">
                <a:solidFill>
                  <a:schemeClr val="accent3">
                    <a:lumMod val="50000"/>
                  </a:schemeClr>
                </a:solidFill>
              </a:rPr>
              <a:t>CONTROLE SOCIAL E CONTROLE EXTERNO</a:t>
            </a:r>
            <a:endParaRPr lang="pt-BR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940152" y="856715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Prof. ANTÔNIA C. SANTOS</a:t>
            </a:r>
            <a:endParaRPr lang="pt-BR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44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</a:rPr>
              <a:t>O QUE FAZ O TCMSP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     </a:t>
            </a: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Exemplos da atuação do TCMSP</a:t>
            </a:r>
          </a:p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Merenda  escolar: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acompanhamento do Edital de Licitação para verificar se os preços previstos estavam de acordo com preços praticados pelo mercado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Valor inicialmente previsto para os contratos: mais de R$ 600 milhões/ano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95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</a:rPr>
              <a:t>O QUE FAZ O TCMSP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pt-BR" b="1" dirty="0" smtClean="0"/>
              <a:t>         </a:t>
            </a: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O que a auditoria apontou</a:t>
            </a:r>
          </a:p>
          <a:p>
            <a:endParaRPr lang="pt-BR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Os valores orçados estavam muito acima dos preços de outros contratos de merenda</a:t>
            </a:r>
          </a:p>
          <a:p>
            <a:pPr marL="0" indent="0">
              <a:buNone/>
            </a:pPr>
            <a:endParaRPr lang="pt-BR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Gastos evitados: mas de R$ 217 milhões/ano</a:t>
            </a:r>
            <a:endParaRPr lang="pt-B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009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ESCOLA DE GESTÃO E CONTAS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Motivo da criação</a:t>
            </a:r>
          </a:p>
          <a:p>
            <a:r>
              <a:rPr lang="pt-BR" dirty="0" smtClean="0"/>
              <a:t>Público</a:t>
            </a:r>
          </a:p>
          <a:p>
            <a:r>
              <a:rPr lang="pt-BR" dirty="0" smtClean="0"/>
              <a:t>Gratuidade</a:t>
            </a:r>
          </a:p>
          <a:p>
            <a:r>
              <a:rPr lang="pt-BR" dirty="0" smtClean="0"/>
              <a:t>Cursos reconhecidos pelo CEE/SP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892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ESCOLA DE GESTÃO E CONTAS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Público atendido 2018/2019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Extensão: 2.662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Eventos: 4.147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Pós-graduação: 274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Palestras itinerantes: 512</a:t>
            </a:r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157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OUVIDORIA</a:t>
            </a:r>
            <a:endParaRPr lang="pt-B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Receber, encaminhar, catalogar e responder: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Reclamações/Críticas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Pedidos de acesso à informação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Denúncias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Sugestões a respeito dos serviços prestados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Elogios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16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OUVIDORIA</a:t>
            </a:r>
            <a:endParaRPr lang="pt-B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Tipos de manifestações</a:t>
            </a:r>
          </a:p>
          <a:p>
            <a:r>
              <a:rPr lang="pt-BR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Reclamações/Críticas</a:t>
            </a:r>
          </a:p>
          <a:p>
            <a:r>
              <a:rPr lang="pt-BR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 Manifestações de descontentamento sobre um serviço prestado pelo TCMSP</a:t>
            </a:r>
          </a:p>
          <a:p>
            <a:endParaRPr lang="pt-BR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Solicitação de Informações</a:t>
            </a:r>
          </a:p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Pedidos de informações sobre o que o TCMSP faz, ou daqueles que o TCMSP fiscaliza</a:t>
            </a:r>
          </a:p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LAI – Lei de Acesso à Informação</a:t>
            </a:r>
          </a:p>
          <a:p>
            <a:endParaRPr lang="pt-BR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pt-BR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52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OUVIDORIA</a:t>
            </a:r>
            <a:endParaRPr lang="pt-B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5200" b="1" dirty="0" smtClean="0">
                <a:solidFill>
                  <a:schemeClr val="accent3">
                    <a:lumMod val="50000"/>
                  </a:schemeClr>
                </a:solidFill>
              </a:rPr>
              <a:t>Denúncias</a:t>
            </a:r>
          </a:p>
          <a:p>
            <a:pPr algn="just"/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Comunicações de irregularidades ou ilegalidades ocorridas na Administração Municipal/ última instâncias – quando envolve dinheiro ou contrato, licitação em andamento ou que vai acontecer</a:t>
            </a:r>
          </a:p>
          <a:p>
            <a:pPr algn="just"/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Sugestões</a:t>
            </a:r>
          </a:p>
          <a:p>
            <a:pPr algn="just"/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Manifestações que apresentam uma </a:t>
            </a:r>
            <a:r>
              <a:rPr lang="pt-BR" dirty="0" err="1" smtClean="0">
                <a:solidFill>
                  <a:schemeClr val="accent3">
                    <a:lumMod val="50000"/>
                  </a:schemeClr>
                </a:solidFill>
              </a:rPr>
              <a:t>ideía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 ou proposta para melhorar os serviços realizados pelo TCMSP</a:t>
            </a:r>
          </a:p>
          <a:p>
            <a:pPr algn="just"/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Elogios</a:t>
            </a:r>
          </a:p>
          <a:p>
            <a:pPr algn="just"/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Manifestações de apreço, reconhecimento ou satisfação relacionada ao atendimento ou serviço prestado pelo TCMSP</a:t>
            </a:r>
          </a:p>
          <a:p>
            <a:endParaRPr lang="pt-BR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327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OUVIDORIA</a:t>
            </a:r>
            <a:endParaRPr lang="pt-B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Endereço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: Av. Professor </a:t>
            </a:r>
            <a:r>
              <a:rPr lang="pt-BR" dirty="0" err="1" smtClean="0">
                <a:solidFill>
                  <a:schemeClr val="accent3">
                    <a:lumMod val="50000"/>
                  </a:schemeClr>
                </a:solidFill>
              </a:rPr>
              <a:t>Ascendino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 Reis, 1130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Vila Clementino – São Paulo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CEP: 04027-000( Próximo ao Metrô AACD/Servidor)</a:t>
            </a:r>
          </a:p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Telefone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(11) 5080- 1980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Site: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www.tcm.sp.gov.br</a:t>
            </a:r>
            <a:endParaRPr lang="pt-BR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E-mail: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ouvidoria@tcm.sp.gov.br</a:t>
            </a:r>
            <a:endParaRPr lang="pt-BR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Horário de Funcionamento: das 08h00 às 17h30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6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PORTAL DO TCMSP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>
              <a:hlinkClick r:id="rId2"/>
            </a:endParaRPr>
          </a:p>
          <a:p>
            <a:r>
              <a:rPr lang="pt-BR" dirty="0" smtClean="0">
                <a:hlinkClick r:id="rId2"/>
              </a:rPr>
              <a:t>www.tcm.sp.gov.br</a:t>
            </a:r>
            <a:endParaRPr lang="pt-BR" dirty="0"/>
          </a:p>
          <a:p>
            <a:r>
              <a:rPr lang="pt-BR" dirty="0" smtClean="0"/>
              <a:t>Facebook.com/TCMSP.gov</a:t>
            </a:r>
          </a:p>
          <a:p>
            <a:r>
              <a:rPr lang="pt-BR" dirty="0" err="1" smtClean="0"/>
              <a:t>Twiter</a:t>
            </a:r>
            <a:r>
              <a:rPr lang="pt-BR" dirty="0" smtClean="0"/>
              <a:t> @</a:t>
            </a:r>
            <a:r>
              <a:rPr lang="pt-BR" dirty="0" err="1" smtClean="0"/>
              <a:t>tcm_sp</a:t>
            </a:r>
            <a:endParaRPr lang="pt-BR" dirty="0" smtClean="0"/>
          </a:p>
          <a:p>
            <a:r>
              <a:rPr lang="pt-BR" dirty="0" err="1" smtClean="0"/>
              <a:t>Yotuber</a:t>
            </a:r>
            <a:r>
              <a:rPr lang="pt-BR" dirty="0" smtClean="0"/>
              <a:t>-  Tribunal de Contas do Município de São Paulo</a:t>
            </a:r>
          </a:p>
          <a:p>
            <a:r>
              <a:rPr lang="pt-BR" dirty="0" err="1" smtClean="0"/>
              <a:t>Instagran</a:t>
            </a:r>
            <a:r>
              <a:rPr lang="pt-BR" dirty="0" smtClean="0"/>
              <a:t> @</a:t>
            </a:r>
            <a:r>
              <a:rPr lang="pt-BR" dirty="0" err="1" smtClean="0"/>
              <a:t>tcmsp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668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>
              <a:hlinkClick r:id="rId2"/>
            </a:endParaRPr>
          </a:p>
          <a:p>
            <a:endParaRPr lang="pt-BR" dirty="0">
              <a:hlinkClick r:id="rId2"/>
            </a:endParaRPr>
          </a:p>
          <a:p>
            <a:endParaRPr lang="pt-BR" dirty="0" smtClean="0">
              <a:hlinkClick r:id="rId2"/>
            </a:endParaRPr>
          </a:p>
          <a:p>
            <a:r>
              <a:rPr lang="pt-BR" dirty="0" smtClean="0"/>
              <a:t>                       </a:t>
            </a:r>
            <a:r>
              <a:rPr lang="pt-BR" sz="4800" dirty="0" smtClean="0"/>
              <a:t>OBRIGADA</a:t>
            </a:r>
            <a:endParaRPr lang="pt-BR" sz="4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636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pt-BR" b="1" dirty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</a:rPr>
              <a:t>O QUE FAZ O TCMSP</a:t>
            </a:r>
            <a:endParaRPr lang="pt-BR" dirty="0">
              <a:ln w="18000">
                <a:solidFill>
                  <a:schemeClr val="tx2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84576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3800" dirty="0" smtClean="0">
                <a:solidFill>
                  <a:schemeClr val="accent3">
                    <a:lumMod val="50000"/>
                  </a:schemeClr>
                </a:solidFill>
              </a:rPr>
              <a:t>Tribunal de Contas: fiscaliza e exerce o controle externo da Prefeitura:</a:t>
            </a:r>
          </a:p>
          <a:p>
            <a:pPr marL="0" indent="0" algn="just">
              <a:buNone/>
            </a:pPr>
            <a:r>
              <a:rPr lang="pt-BR" sz="3800" dirty="0" smtClean="0">
                <a:solidFill>
                  <a:schemeClr val="accent3">
                    <a:lumMod val="50000"/>
                  </a:schemeClr>
                </a:solidFill>
              </a:rPr>
              <a:t>Acompanhamento do Edital</a:t>
            </a:r>
          </a:p>
          <a:p>
            <a:pPr marL="0" indent="0" algn="just">
              <a:buNone/>
            </a:pPr>
            <a:r>
              <a:rPr lang="pt-BR" sz="3800" dirty="0" smtClean="0">
                <a:solidFill>
                  <a:schemeClr val="accent3">
                    <a:lumMod val="50000"/>
                  </a:schemeClr>
                </a:solidFill>
              </a:rPr>
              <a:t> Acompanhamento da Licitação</a:t>
            </a:r>
          </a:p>
          <a:p>
            <a:pPr marL="0" indent="0" algn="just">
              <a:buNone/>
            </a:pPr>
            <a:r>
              <a:rPr lang="pt-BR" sz="3800" dirty="0" smtClean="0">
                <a:solidFill>
                  <a:schemeClr val="accent3">
                    <a:lumMod val="50000"/>
                  </a:schemeClr>
                </a:solidFill>
              </a:rPr>
              <a:t> Análise dos Aditamentos</a:t>
            </a:r>
          </a:p>
          <a:p>
            <a:pPr marL="0" indent="0" algn="just">
              <a:buNone/>
            </a:pPr>
            <a:r>
              <a:rPr lang="pt-BR" sz="3800" dirty="0" smtClean="0">
                <a:solidFill>
                  <a:schemeClr val="accent3">
                    <a:lumMod val="50000"/>
                  </a:schemeClr>
                </a:solidFill>
              </a:rPr>
              <a:t> Análise do Contrato</a:t>
            </a:r>
          </a:p>
          <a:p>
            <a:pPr marL="0" indent="0" algn="just">
              <a:buNone/>
            </a:pPr>
            <a:r>
              <a:rPr lang="pt-BR" sz="3800" dirty="0" smtClean="0">
                <a:solidFill>
                  <a:schemeClr val="accent3">
                    <a:lumMod val="50000"/>
                  </a:schemeClr>
                </a:solidFill>
              </a:rPr>
              <a:t> Acompanhamento do Período da</a:t>
            </a:r>
          </a:p>
          <a:p>
            <a:pPr marL="0" indent="0" algn="just">
              <a:buNone/>
            </a:pPr>
            <a:r>
              <a:rPr lang="pt-BR" sz="3800" dirty="0" smtClean="0">
                <a:solidFill>
                  <a:schemeClr val="accent3">
                    <a:lumMod val="50000"/>
                  </a:schemeClr>
                </a:solidFill>
              </a:rPr>
              <a:t> Execução</a:t>
            </a:r>
            <a:r>
              <a:rPr lang="pt-BR" sz="3800" dirty="0">
                <a:solidFill>
                  <a:schemeClr val="accent3">
                    <a:lumMod val="50000"/>
                  </a:schemeClr>
                </a:solidFill>
              </a:rPr>
              <a:t>: contratos, convênios, obras</a:t>
            </a:r>
          </a:p>
          <a:p>
            <a:pPr marL="0" indent="0" algn="just">
              <a:buNone/>
            </a:pPr>
            <a:r>
              <a:rPr lang="pt-BR" sz="3800" dirty="0" smtClean="0">
                <a:solidFill>
                  <a:schemeClr val="accent3">
                    <a:lumMod val="50000"/>
                  </a:schemeClr>
                </a:solidFill>
              </a:rPr>
              <a:t> Representação</a:t>
            </a:r>
            <a:endParaRPr lang="pt-BR" sz="38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pt-BR" sz="4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pt-BR" sz="4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pt-BR" sz="44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pt-BR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455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pt-BR" b="1" dirty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</a:rPr>
              <a:t>O QUE FAZ O TCMSP</a:t>
            </a:r>
            <a:endParaRPr lang="pt-BR" dirty="0">
              <a:ln w="18000">
                <a:solidFill>
                  <a:schemeClr val="tx2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8457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600" dirty="0" smtClean="0">
                <a:solidFill>
                  <a:schemeClr val="accent3">
                    <a:lumMod val="50000"/>
                  </a:schemeClr>
                </a:solidFill>
              </a:rPr>
              <a:t>Sistema de obtenção de dados</a:t>
            </a:r>
          </a:p>
          <a:p>
            <a:pPr marL="0" indent="0" algn="just">
              <a:buNone/>
            </a:pPr>
            <a:endParaRPr lang="pt-BR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pt-BR" sz="3600" dirty="0" smtClean="0">
                <a:solidFill>
                  <a:schemeClr val="accent3">
                    <a:lumMod val="50000"/>
                  </a:schemeClr>
                </a:solidFill>
              </a:rPr>
              <a:t>Orçamento público (receitas e despesas)</a:t>
            </a:r>
          </a:p>
          <a:p>
            <a:pPr marL="0" indent="0" algn="just">
              <a:buNone/>
            </a:pPr>
            <a:r>
              <a:rPr lang="pt-BR" sz="3600" dirty="0" smtClean="0">
                <a:solidFill>
                  <a:schemeClr val="accent3">
                    <a:lumMod val="50000"/>
                  </a:schemeClr>
                </a:solidFill>
              </a:rPr>
              <a:t>Arrecadação e pagamentos</a:t>
            </a:r>
          </a:p>
          <a:p>
            <a:pPr marL="0" indent="0" algn="just">
              <a:buNone/>
            </a:pPr>
            <a:r>
              <a:rPr lang="pt-BR" sz="3600" dirty="0" smtClean="0">
                <a:solidFill>
                  <a:schemeClr val="accent3">
                    <a:lumMod val="50000"/>
                  </a:schemeClr>
                </a:solidFill>
              </a:rPr>
              <a:t>Licitações, contratos, sócios de empresas contratadas</a:t>
            </a:r>
          </a:p>
          <a:p>
            <a:pPr marL="0" indent="0" algn="just">
              <a:buNone/>
            </a:pPr>
            <a:endParaRPr lang="pt-BR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pt-BR" sz="4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pt-BR" sz="44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pt-BR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632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</a:rPr>
              <a:t>O QUE FAZ O </a:t>
            </a:r>
            <a:r>
              <a:rPr lang="pt-BR" b="1" dirty="0" smtClean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</a:rPr>
              <a:t>TCMSP</a:t>
            </a:r>
            <a:endParaRPr lang="pt-B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7091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                           </a:t>
            </a:r>
          </a:p>
          <a:p>
            <a:pPr marL="0" indent="0">
              <a:buNone/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pt-BR" sz="14400" dirty="0" smtClean="0">
                <a:solidFill>
                  <a:schemeClr val="accent3">
                    <a:lumMod val="50000"/>
                  </a:schemeClr>
                </a:solidFill>
              </a:rPr>
              <a:t>TIPOS DE TRABALHO </a:t>
            </a:r>
          </a:p>
          <a:p>
            <a:pPr marL="0" indent="0">
              <a:buNone/>
            </a:pPr>
            <a:r>
              <a:rPr lang="pt-BR" sz="14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sz="11200" dirty="0" smtClean="0">
                <a:solidFill>
                  <a:schemeClr val="accent3">
                    <a:lumMod val="50000"/>
                  </a:schemeClr>
                </a:solidFill>
              </a:rPr>
              <a:t>Acompanhamentos</a:t>
            </a:r>
          </a:p>
          <a:p>
            <a:pPr marL="0" indent="0">
              <a:buNone/>
            </a:pPr>
            <a:r>
              <a:rPr lang="pt-BR" sz="11200" dirty="0" smtClean="0">
                <a:solidFill>
                  <a:schemeClr val="accent3">
                    <a:lumMod val="50000"/>
                  </a:schemeClr>
                </a:solidFill>
              </a:rPr>
              <a:t> Análises</a:t>
            </a:r>
          </a:p>
          <a:p>
            <a:pPr marL="0" indent="0">
              <a:buNone/>
            </a:pPr>
            <a:r>
              <a:rPr lang="pt-BR" sz="11200" dirty="0" smtClean="0">
                <a:solidFill>
                  <a:schemeClr val="accent3">
                    <a:lumMod val="50000"/>
                  </a:schemeClr>
                </a:solidFill>
              </a:rPr>
              <a:t> Auditorias</a:t>
            </a:r>
          </a:p>
          <a:p>
            <a:pPr marL="0" indent="0">
              <a:buNone/>
            </a:pPr>
            <a:r>
              <a:rPr lang="pt-BR" sz="11200" dirty="0" smtClean="0">
                <a:solidFill>
                  <a:schemeClr val="accent3">
                    <a:lumMod val="50000"/>
                  </a:schemeClr>
                </a:solidFill>
              </a:rPr>
              <a:t> Inspeções</a:t>
            </a:r>
          </a:p>
          <a:p>
            <a:pPr marL="0" indent="0">
              <a:buNone/>
            </a:pPr>
            <a:r>
              <a:rPr lang="pt-BR" sz="1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sz="11200" dirty="0" smtClean="0">
                <a:solidFill>
                  <a:schemeClr val="accent3">
                    <a:lumMod val="50000"/>
                  </a:schemeClr>
                </a:solidFill>
              </a:rPr>
              <a:t>Relatórios Anuais de Fiscalização</a:t>
            </a:r>
          </a:p>
          <a:p>
            <a:pPr marL="0" indent="0">
              <a:buNone/>
            </a:pPr>
            <a:r>
              <a:rPr lang="pt-BR" sz="1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sz="11200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</a:p>
          <a:p>
            <a:pPr marL="0" indent="0">
              <a:buNone/>
            </a:pPr>
            <a:r>
              <a:rPr lang="pt-BR" sz="1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sz="11200" dirty="0" smtClean="0">
                <a:solidFill>
                  <a:schemeClr val="accent3">
                    <a:lumMod val="50000"/>
                  </a:schemeClr>
                </a:solidFill>
              </a:rPr>
              <a:t> Dados de 2018</a:t>
            </a:r>
          </a:p>
          <a:p>
            <a:pPr marL="0" indent="0">
              <a:buNone/>
            </a:pPr>
            <a:r>
              <a:rPr lang="pt-BR" sz="14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sz="14400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pt-BR" sz="14400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pt-BR" sz="14400" b="1" dirty="0" smtClean="0">
                <a:solidFill>
                  <a:schemeClr val="accent3">
                    <a:lumMod val="50000"/>
                  </a:schemeClr>
                </a:solidFill>
              </a:rPr>
              <a:t>Recursos Economizados + gastos evitados = </a:t>
            </a:r>
          </a:p>
          <a:p>
            <a:pPr marL="0" indent="0">
              <a:buNone/>
            </a:pPr>
            <a:endParaRPr lang="pt-BR" sz="14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sz="14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sz="14400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</a:t>
            </a:r>
            <a:r>
              <a:rPr lang="pt-BR" sz="14400" b="1" dirty="0" smtClean="0">
                <a:solidFill>
                  <a:schemeClr val="accent3">
                    <a:lumMod val="50000"/>
                  </a:schemeClr>
                </a:solidFill>
              </a:rPr>
              <a:t>R$ 1. 168.497.317,40</a:t>
            </a:r>
          </a:p>
          <a:p>
            <a:pPr marL="0" indent="0">
              <a:buNone/>
            </a:pPr>
            <a:r>
              <a:rPr lang="pt-BR" sz="93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sz="9300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</a:p>
          <a:p>
            <a:pPr marL="0" indent="0">
              <a:buNone/>
            </a:pPr>
            <a:endParaRPr lang="pt-BR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85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pt-BR" b="1" dirty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</a:rPr>
              <a:t>O QUE FAZ O TCMSP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</a:rPr>
              <a:t>Compartilhamento de Informações</a:t>
            </a:r>
          </a:p>
          <a:p>
            <a:pPr marL="0" indent="0">
              <a:buNone/>
            </a:pPr>
            <a:endParaRPr lang="pt-BR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Ministério Público</a:t>
            </a:r>
          </a:p>
          <a:p>
            <a:pPr marL="0" indent="0">
              <a:buNone/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 Tribunal de Contas do Estado de São Paulo-TCE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Procuradoria do Município</a:t>
            </a:r>
          </a:p>
          <a:p>
            <a:pPr marL="0" indent="0">
              <a:buNone/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 Controladoria do Município</a:t>
            </a:r>
          </a:p>
          <a:p>
            <a:pPr marL="0" indent="0">
              <a:buNone/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 Junta Comercial do Estado de São Paulo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  Receita Federal do Brasil</a:t>
            </a:r>
          </a:p>
          <a:p>
            <a:pPr marL="0" indent="0">
              <a:buNone/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405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</a:rPr>
              <a:t>O QUE FAZ O TCMSP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                  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Métodos de trabalho</a:t>
            </a:r>
          </a:p>
          <a:p>
            <a:pPr marL="0" indent="0">
              <a:buNone/>
            </a:pPr>
            <a:r>
              <a:rPr lang="pt-BR" sz="3000" dirty="0" smtClean="0">
                <a:solidFill>
                  <a:schemeClr val="accent3">
                    <a:lumMod val="50000"/>
                  </a:schemeClr>
                </a:solidFill>
              </a:rPr>
              <a:t>Estatística (amostragem)</a:t>
            </a:r>
          </a:p>
          <a:p>
            <a:pPr marL="0" indent="0">
              <a:buNone/>
            </a:pPr>
            <a:r>
              <a:rPr lang="pt-BR" sz="3000" dirty="0" err="1" smtClean="0">
                <a:solidFill>
                  <a:schemeClr val="accent3">
                    <a:lumMod val="50000"/>
                  </a:schemeClr>
                </a:solidFill>
              </a:rPr>
              <a:t>Drones</a:t>
            </a:r>
            <a:endParaRPr lang="pt-BR" sz="3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sz="3000" dirty="0" smtClean="0">
                <a:solidFill>
                  <a:schemeClr val="accent3">
                    <a:lumMod val="50000"/>
                  </a:schemeClr>
                </a:solidFill>
              </a:rPr>
              <a:t>Ensaios tecnológicos (solo, alimentação, uniformes escolares, entre outros)</a:t>
            </a:r>
          </a:p>
          <a:p>
            <a:pPr marL="0" indent="0">
              <a:buNone/>
            </a:pPr>
            <a:r>
              <a:rPr lang="pt-BR" sz="3000" dirty="0" smtClean="0">
                <a:solidFill>
                  <a:schemeClr val="accent3">
                    <a:lumMod val="50000"/>
                  </a:schemeClr>
                </a:solidFill>
              </a:rPr>
              <a:t>Moto-link</a:t>
            </a:r>
          </a:p>
          <a:p>
            <a:pPr marL="0" indent="0">
              <a:buNone/>
            </a:pPr>
            <a:endParaRPr lang="pt-BR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     </a:t>
            </a:r>
          </a:p>
          <a:p>
            <a:pPr marL="0" indent="0">
              <a:buNone/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</a:p>
          <a:p>
            <a:pPr marL="0" indent="0">
              <a:buNone/>
            </a:pPr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956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</a:rPr>
              <a:t>O QUE FAZ O TCMSP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         Exemplos de atuação do TCMSP</a:t>
            </a:r>
          </a:p>
          <a:p>
            <a:pPr marL="0" indent="0">
              <a:buNone/>
            </a:pPr>
            <a:endParaRPr lang="pt-BR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accent3">
                    <a:lumMod val="50000"/>
                  </a:schemeClr>
                </a:solidFill>
              </a:rPr>
              <a:t>Transportes: </a:t>
            </a:r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acompanhamento de execução contratual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accent3">
                    <a:lumMod val="50000"/>
                  </a:schemeClr>
                </a:solidFill>
              </a:rPr>
              <a:t>2,9 bilhões de passageiros por ano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accent3">
                    <a:lumMod val="50000"/>
                  </a:schemeClr>
                </a:solidFill>
              </a:rPr>
              <a:t>15 mil ônibus em circulação</a:t>
            </a:r>
          </a:p>
          <a:p>
            <a:pPr marL="0" indent="0">
              <a:buNone/>
            </a:pPr>
            <a:endParaRPr lang="pt-BR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74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b="1" dirty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</a:rPr>
              <a:t>O QUE FAZ O TCMSP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           </a:t>
            </a: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Equipes de fiscalização</a:t>
            </a:r>
            <a:endParaRPr lang="pt-BR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Multidisciplinares – servidores de carreira       com formações em diversas áreas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Qualificação profissional constante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Rodízio periódico para interação com projetos de outras áreas</a:t>
            </a:r>
          </a:p>
          <a:p>
            <a:pPr marL="0" indent="0">
              <a:buNone/>
            </a:pPr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7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</a:rPr>
              <a:t>O QUE FAZ O TCMSP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            </a:t>
            </a: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O que a auditoria apontou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Em média, 1 em cada 10 viagens programadas não é cumprida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Idade média dos ônibus acima do permitido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Problemas com limpeza e manutenção dos veículos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R$ 700 milhões de prejuízo apurados pelo TCMSP</a:t>
            </a:r>
            <a:endParaRPr lang="pt-B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86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8575</TotalTime>
  <Words>633</Words>
  <Application>Microsoft Office PowerPoint</Application>
  <PresentationFormat>Apresentação na tela (4:3)</PresentationFormat>
  <Paragraphs>158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19</vt:i4>
      </vt:variant>
    </vt:vector>
  </HeadingPairs>
  <TitlesOfParts>
    <vt:vector size="21" baseType="lpstr">
      <vt:lpstr>Tema do Office</vt:lpstr>
      <vt:lpstr>Personalizar design</vt:lpstr>
      <vt:lpstr>                  </vt:lpstr>
      <vt:lpstr>O QUE FAZ O TCMSP</vt:lpstr>
      <vt:lpstr>O QUE FAZ O TCMSP</vt:lpstr>
      <vt:lpstr>O QUE FAZ O TCMSP</vt:lpstr>
      <vt:lpstr>O QUE FAZ O TCMSP</vt:lpstr>
      <vt:lpstr>O QUE FAZ O TCMSP</vt:lpstr>
      <vt:lpstr>O QUE FAZ O TCMSP</vt:lpstr>
      <vt:lpstr>O QUE FAZ O TCMSP</vt:lpstr>
      <vt:lpstr>O QUE FAZ O TCMSP</vt:lpstr>
      <vt:lpstr>O QUE FAZ O TCMSP </vt:lpstr>
      <vt:lpstr>O QUE FAZ O TCMSP</vt:lpstr>
      <vt:lpstr>ESCOLA DE GESTÃO E CONTAS </vt:lpstr>
      <vt:lpstr>ESCOLA DE GESTÃO E CONTAS </vt:lpstr>
      <vt:lpstr>OUVIDORIA</vt:lpstr>
      <vt:lpstr>OUVIDORIA</vt:lpstr>
      <vt:lpstr>OUVIDORIA</vt:lpstr>
      <vt:lpstr>OUVIDORIA</vt:lpstr>
      <vt:lpstr>PORTAL DO TCMSP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RESÍDUOS DA CONSTRUÇÃO CIVIL - RCC                                ESCARTE E REAPROVEITAMENTO</dc:title>
  <dc:creator>EC-AMANDIO</dc:creator>
  <cp:lastModifiedBy>Antonia Conceição dos Santos</cp:lastModifiedBy>
  <cp:revision>541</cp:revision>
  <cp:lastPrinted>2016-06-10T17:35:17Z</cp:lastPrinted>
  <dcterms:created xsi:type="dcterms:W3CDTF">2015-06-02T18:40:21Z</dcterms:created>
  <dcterms:modified xsi:type="dcterms:W3CDTF">2019-11-04T19:41:32Z</dcterms:modified>
</cp:coreProperties>
</file>