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79" r:id="rId3"/>
    <p:sldId id="281" r:id="rId4"/>
    <p:sldId id="288" r:id="rId5"/>
    <p:sldId id="282" r:id="rId6"/>
    <p:sldId id="285" r:id="rId7"/>
    <p:sldId id="287" r:id="rId8"/>
    <p:sldId id="286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8" r:id="rId18"/>
    <p:sldId id="297" r:id="rId19"/>
    <p:sldId id="299" r:id="rId20"/>
    <p:sldId id="300" r:id="rId21"/>
    <p:sldId id="301" r:id="rId22"/>
    <p:sldId id="302" r:id="rId23"/>
    <p:sldId id="303" r:id="rId24"/>
    <p:sldId id="304" r:id="rId25"/>
    <p:sldId id="256" r:id="rId26"/>
    <p:sldId id="257" r:id="rId27"/>
    <p:sldId id="258" r:id="rId28"/>
    <p:sldId id="259" r:id="rId29"/>
    <p:sldId id="260" r:id="rId30"/>
    <p:sldId id="261" r:id="rId31"/>
    <p:sldId id="262" r:id="rId32"/>
    <p:sldId id="263" r:id="rId33"/>
    <p:sldId id="264" r:id="rId34"/>
    <p:sldId id="265" r:id="rId35"/>
    <p:sldId id="266" r:id="rId36"/>
    <p:sldId id="267" r:id="rId37"/>
    <p:sldId id="268" r:id="rId38"/>
    <p:sldId id="269" r:id="rId39"/>
    <p:sldId id="270" r:id="rId40"/>
    <p:sldId id="271" r:id="rId41"/>
    <p:sldId id="272" r:id="rId42"/>
    <p:sldId id="273" r:id="rId43"/>
    <p:sldId id="274" r:id="rId44"/>
    <p:sldId id="275" r:id="rId45"/>
    <p:sldId id="276" r:id="rId4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47D10-ED68-4574-B71E-C82D8176C1C4}" type="datetimeFigureOut">
              <a:rPr lang="pt-BR" smtClean="0"/>
              <a:t>01/11/2016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62C5E-F4C9-45DF-8055-7D9FC7870F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6812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47D10-ED68-4574-B71E-C82D8176C1C4}" type="datetimeFigureOut">
              <a:rPr lang="pt-BR" smtClean="0"/>
              <a:t>01/11/2016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62C5E-F4C9-45DF-8055-7D9FC7870F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4031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47D10-ED68-4574-B71E-C82D8176C1C4}" type="datetimeFigureOut">
              <a:rPr lang="pt-BR" smtClean="0"/>
              <a:t>01/11/2016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62C5E-F4C9-45DF-8055-7D9FC7870F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7655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47D10-ED68-4574-B71E-C82D8176C1C4}" type="datetimeFigureOut">
              <a:rPr lang="pt-BR" smtClean="0"/>
              <a:t>01/11/2016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62C5E-F4C9-45DF-8055-7D9FC7870F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6179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47D10-ED68-4574-B71E-C82D8176C1C4}" type="datetimeFigureOut">
              <a:rPr lang="pt-BR" smtClean="0"/>
              <a:t>01/11/2016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62C5E-F4C9-45DF-8055-7D9FC7870F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0277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47D10-ED68-4574-B71E-C82D8176C1C4}" type="datetimeFigureOut">
              <a:rPr lang="pt-BR" smtClean="0"/>
              <a:t>01/11/2016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62C5E-F4C9-45DF-8055-7D9FC7870F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2955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47D10-ED68-4574-B71E-C82D8176C1C4}" type="datetimeFigureOut">
              <a:rPr lang="pt-BR" smtClean="0"/>
              <a:t>01/11/2016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62C5E-F4C9-45DF-8055-7D9FC7870F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1202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47D10-ED68-4574-B71E-C82D8176C1C4}" type="datetimeFigureOut">
              <a:rPr lang="pt-BR" smtClean="0"/>
              <a:t>01/11/2016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62C5E-F4C9-45DF-8055-7D9FC7870F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8155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47D10-ED68-4574-B71E-C82D8176C1C4}" type="datetimeFigureOut">
              <a:rPr lang="pt-BR" smtClean="0"/>
              <a:t>01/11/2016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62C5E-F4C9-45DF-8055-7D9FC7870F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6176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47D10-ED68-4574-B71E-C82D8176C1C4}" type="datetimeFigureOut">
              <a:rPr lang="pt-BR" smtClean="0"/>
              <a:t>01/11/2016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62C5E-F4C9-45DF-8055-7D9FC7870F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9422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47D10-ED68-4574-B71E-C82D8176C1C4}" type="datetimeFigureOut">
              <a:rPr lang="pt-BR" smtClean="0"/>
              <a:t>01/11/2016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62C5E-F4C9-45DF-8055-7D9FC7870F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1890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47D10-ED68-4574-B71E-C82D8176C1C4}" type="datetimeFigureOut">
              <a:rPr lang="pt-BR" smtClean="0"/>
              <a:t>01/11/2016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62C5E-F4C9-45DF-8055-7D9FC7870F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5896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s://w2.vatican.va/content/francesco/pt/apost_exhortations/documents/papa-francesco_esortazione-ap_20131124_evangelii-gaudium.html#Desafios_da_incultura&#231;&#227;o_da_f&#233;" TargetMode="Externa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w2.vatican.va/content/francesco/pt/travels/2016/outside/documents/papa-francesco-messico-2016.html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50000"/>
            </a:schemeClr>
          </a:solidFill>
        </p:spPr>
        <p:txBody>
          <a:bodyPr/>
          <a:lstStyle/>
          <a:p>
            <a:r>
              <a:rPr lang="pt-BR" b="1" dirty="0" smtClean="0">
                <a:solidFill>
                  <a:schemeClr val="bg1">
                    <a:lumMod val="95000"/>
                  </a:schemeClr>
                </a:solidFill>
              </a:rPr>
              <a:t>Sou bom Pastor, ovelhas guardarei</a:t>
            </a:r>
            <a:endParaRPr lang="pt-BR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395536" y="1572816"/>
            <a:ext cx="8208912" cy="452431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Sou bom </a:t>
            </a:r>
            <a:r>
              <a:rPr lang="pt-BR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pastor ovelhas guardarei</a:t>
            </a:r>
          </a:p>
          <a:p>
            <a:r>
              <a:rPr lang="pt-BR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Não </a:t>
            </a:r>
            <a:r>
              <a:rPr lang="pt-BR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tenho outro oficio nem </a:t>
            </a:r>
            <a:r>
              <a:rPr lang="pt-BR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terei</a:t>
            </a:r>
          </a:p>
          <a:p>
            <a:r>
              <a:rPr lang="pt-BR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Quanta </a:t>
            </a:r>
            <a:r>
              <a:rPr lang="pt-BR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vida eu tiver eu lhes </a:t>
            </a:r>
            <a:r>
              <a:rPr lang="pt-BR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darei</a:t>
            </a:r>
          </a:p>
          <a:p>
            <a:endParaRPr lang="pt-BR" sz="2400" b="1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pt-BR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Maus </a:t>
            </a:r>
            <a:r>
              <a:rPr lang="pt-BR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pastores, num dia de </a:t>
            </a:r>
            <a:r>
              <a:rPr lang="pt-BR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sombra </a:t>
            </a:r>
          </a:p>
          <a:p>
            <a:r>
              <a:rPr lang="pt-BR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não </a:t>
            </a:r>
            <a:r>
              <a:rPr lang="pt-BR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cuidaram e o rebanho se </a:t>
            </a:r>
            <a:r>
              <a:rPr lang="pt-BR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perdeu</a:t>
            </a:r>
          </a:p>
          <a:p>
            <a:r>
              <a:rPr lang="pt-BR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Vou </a:t>
            </a:r>
            <a:r>
              <a:rPr lang="pt-BR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sair pelo campo </a:t>
            </a:r>
            <a:r>
              <a:rPr lang="pt-BR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e reunir </a:t>
            </a:r>
            <a:r>
              <a:rPr lang="pt-BR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o que é </a:t>
            </a:r>
            <a:r>
              <a:rPr lang="pt-BR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meu, </a:t>
            </a:r>
          </a:p>
          <a:p>
            <a:r>
              <a:rPr lang="pt-BR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c</a:t>
            </a:r>
            <a:r>
              <a:rPr lang="pt-BR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onduzir </a:t>
            </a:r>
            <a:r>
              <a:rPr lang="pt-BR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e </a:t>
            </a:r>
            <a:r>
              <a:rPr lang="pt-BR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salvar.</a:t>
            </a:r>
          </a:p>
          <a:p>
            <a:endParaRPr lang="pt-BR" sz="2400" b="1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pt-BR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Sou </a:t>
            </a:r>
            <a:r>
              <a:rPr lang="pt-BR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bom </a:t>
            </a:r>
            <a:r>
              <a:rPr lang="pt-BR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pastor ovelhas guardarei</a:t>
            </a:r>
          </a:p>
          <a:p>
            <a:r>
              <a:rPr lang="pt-BR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Não </a:t>
            </a:r>
            <a:r>
              <a:rPr lang="pt-BR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tenho outro oficio nem </a:t>
            </a:r>
            <a:r>
              <a:rPr lang="pt-BR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terei</a:t>
            </a:r>
          </a:p>
          <a:p>
            <a:r>
              <a:rPr lang="pt-BR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Quantas </a:t>
            </a:r>
            <a:r>
              <a:rPr lang="pt-BR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vidas eu tiver eu lhes </a:t>
            </a:r>
            <a:r>
              <a:rPr lang="pt-BR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darei.</a:t>
            </a:r>
            <a:endParaRPr lang="pt-BR" sz="2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30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pt-BR" b="1" i="1" dirty="0"/>
              <a:t>Feridas e esperanças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482952" cy="4525963"/>
          </a:xfrm>
          <a:solidFill>
            <a:schemeClr val="bg2">
              <a:lumMod val="5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t-BR" b="1" dirty="0" smtClean="0"/>
              <a:t>São </a:t>
            </a:r>
            <a:r>
              <a:rPr lang="pt-BR" b="1" dirty="0"/>
              <a:t>tantos os feridos em seu corpo e em sua alma que </a:t>
            </a:r>
            <a:r>
              <a:rPr lang="pt-BR" b="1" dirty="0" smtClean="0"/>
              <a:t>encontramos </a:t>
            </a:r>
            <a:r>
              <a:rPr lang="pt-BR" b="1" dirty="0"/>
              <a:t>pelas ruas de nossas cidades e pelos caminhos de nossos países na América Latina! </a:t>
            </a:r>
            <a:endParaRPr lang="pt-BR" b="1" dirty="0" smtClean="0"/>
          </a:p>
          <a:p>
            <a:pPr marL="0" indent="0" algn="just">
              <a:buNone/>
            </a:pPr>
            <a:r>
              <a:rPr lang="pt-BR" b="1" dirty="0" smtClean="0"/>
              <a:t>O </a:t>
            </a:r>
            <a:r>
              <a:rPr lang="pt-BR" b="1" dirty="0"/>
              <a:t>Papa nos convidou não poucas vezes a pedir “</a:t>
            </a:r>
            <a:r>
              <a:rPr lang="pt-BR" b="1" dirty="0">
                <a:solidFill>
                  <a:srgbClr val="C00000"/>
                </a:solidFill>
              </a:rPr>
              <a:t>o dom das lágrimas” para purificar o olhar</a:t>
            </a:r>
            <a:r>
              <a:rPr lang="pt-BR" b="1" dirty="0"/>
              <a:t>, para afrontar toda a realidade sem censurá-la, para nos comover na caridade e solidariedade, enquanto partilhamos com eles nossas próprias </a:t>
            </a:r>
            <a:r>
              <a:rPr lang="pt-BR" b="1" dirty="0" smtClean="0"/>
              <a:t>feridas</a:t>
            </a:r>
            <a:r>
              <a:rPr lang="pt-BR" b="1" dirty="0"/>
              <a:t>.</a:t>
            </a:r>
          </a:p>
        </p:txBody>
      </p:sp>
      <p:pic>
        <p:nvPicPr>
          <p:cNvPr id="4098" name="Picture 2" descr="C:\Users\cefep\Pictures\Imagens  Internet\mudança de epoc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700808"/>
            <a:ext cx="2664296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55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pt-BR" sz="5400" b="1" i="1" dirty="0">
                <a:solidFill>
                  <a:schemeClr val="accent3">
                    <a:lumMod val="50000"/>
                  </a:schemeClr>
                </a:solidFill>
              </a:rPr>
              <a:t>O tempo da Misericórdia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194920" cy="4525963"/>
          </a:xfrm>
          <a:solidFill>
            <a:srgbClr val="00B050"/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dirty="0" smtClean="0">
                <a:solidFill>
                  <a:schemeClr val="bg1"/>
                </a:solidFill>
              </a:rPr>
              <a:t>“</a:t>
            </a:r>
            <a:r>
              <a:rPr lang="pt-BR" sz="2400" b="1" dirty="0">
                <a:solidFill>
                  <a:schemeClr val="bg1"/>
                </a:solidFill>
              </a:rPr>
              <a:t>Este é (também para a América Latina) o grande tempo da Misericórdia”, o tempo em que estamos chamados especialmente para nos reconciliar com Deus, que abraça nossas misérias para </a:t>
            </a:r>
            <a:r>
              <a:rPr lang="pt-BR" sz="2400" b="1" dirty="0" smtClean="0">
                <a:solidFill>
                  <a:schemeClr val="bg1"/>
                </a:solidFill>
              </a:rPr>
              <a:t>perdoar-nos</a:t>
            </a:r>
            <a:r>
              <a:rPr lang="pt-BR" sz="2400" b="1" dirty="0">
                <a:solidFill>
                  <a:schemeClr val="bg1"/>
                </a:solidFill>
              </a:rPr>
              <a:t>, purificar-nos e salvar-nos</a:t>
            </a:r>
            <a:r>
              <a:rPr lang="pt-BR" sz="2400" b="1" dirty="0" smtClean="0">
                <a:solidFill>
                  <a:schemeClr val="bg1"/>
                </a:solidFill>
              </a:rPr>
              <a:t>...</a:t>
            </a:r>
            <a:endParaRPr lang="pt-BR" sz="2400" b="1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pt-BR" sz="2400" b="1" dirty="0">
                <a:solidFill>
                  <a:schemeClr val="bg1"/>
                </a:solidFill>
              </a:rPr>
              <a:t>É a misericórdia que move para a justiça e, por sua vez, a anima a partir de dentro, evita que se degrade em novas formas de opressão e a plenifica.</a:t>
            </a:r>
          </a:p>
          <a:p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C:\Users\cefep\Pictures\Imagens  Internet\imagesS9M7LLUJ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628800"/>
            <a:ext cx="3096344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23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pt-BR" b="1" i="1" dirty="0">
                <a:solidFill>
                  <a:schemeClr val="bg1"/>
                </a:solidFill>
              </a:rPr>
              <a:t>Renovar o encontro pessoal </a:t>
            </a:r>
            <a:r>
              <a:rPr lang="pt-BR" b="1" i="1" dirty="0" smtClean="0">
                <a:solidFill>
                  <a:schemeClr val="bg1"/>
                </a:solidFill>
              </a:rPr>
              <a:t/>
            </a:r>
            <a:br>
              <a:rPr lang="pt-BR" b="1" i="1" dirty="0" smtClean="0">
                <a:solidFill>
                  <a:schemeClr val="bg1"/>
                </a:solidFill>
              </a:rPr>
            </a:br>
            <a:r>
              <a:rPr lang="pt-BR" b="1" i="1" dirty="0" smtClean="0">
                <a:solidFill>
                  <a:schemeClr val="bg1"/>
                </a:solidFill>
              </a:rPr>
              <a:t>com </a:t>
            </a:r>
            <a:r>
              <a:rPr lang="pt-BR" b="1" i="1" dirty="0">
                <a:solidFill>
                  <a:schemeClr val="bg1"/>
                </a:solidFill>
              </a:rPr>
              <a:t>Jesus Cristo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266928" cy="4525963"/>
          </a:xfrm>
          <a:solidFill>
            <a:schemeClr val="accent2">
              <a:lumMod val="75000"/>
            </a:schemeClr>
          </a:solidFill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pt-BR" b="1" dirty="0" smtClean="0">
                <a:solidFill>
                  <a:schemeClr val="bg1"/>
                </a:solidFill>
              </a:rPr>
              <a:t>Nestes </a:t>
            </a:r>
            <a:r>
              <a:rPr lang="pt-BR" b="1" dirty="0">
                <a:solidFill>
                  <a:schemeClr val="bg1"/>
                </a:solidFill>
              </a:rPr>
              <a:t>tempos do primeiro Papa latino-americano da </a:t>
            </a:r>
            <a:r>
              <a:rPr lang="pt-BR" b="1" dirty="0" smtClean="0">
                <a:solidFill>
                  <a:schemeClr val="bg1"/>
                </a:solidFill>
              </a:rPr>
              <a:t>história </a:t>
            </a:r>
            <a:r>
              <a:rPr lang="pt-BR" b="1" dirty="0">
                <a:solidFill>
                  <a:schemeClr val="bg1"/>
                </a:solidFill>
              </a:rPr>
              <a:t>da Igreja – que põe a nossos povos, nações e Igrejas em uma situação singular – e especialmente neste ano jubilar de graças, cada um dos cristãos latino-americanos sentir-se-á especialmente convidado “em qualquer lugar e situação que se encontre, a </a:t>
            </a:r>
            <a:r>
              <a:rPr lang="pt-BR" b="1" dirty="0" smtClean="0">
                <a:solidFill>
                  <a:schemeClr val="bg1"/>
                </a:solidFill>
              </a:rPr>
              <a:t>renovar </a:t>
            </a:r>
            <a:r>
              <a:rPr lang="pt-BR" b="1" dirty="0">
                <a:solidFill>
                  <a:schemeClr val="bg1"/>
                </a:solidFill>
              </a:rPr>
              <a:t>hoje mesmo o seu encontro pessoal com Jesus Cristo ou, pelo menos, a tomar a decisão de se deixar encontrar por Ele (...)”.</a:t>
            </a:r>
          </a:p>
        </p:txBody>
      </p:sp>
      <p:pic>
        <p:nvPicPr>
          <p:cNvPr id="6146" name="Picture 2" descr="C:\Users\cefep\Pictures\Imagens  Internet\images (13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628800"/>
            <a:ext cx="274801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08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pt-BR" b="1" dirty="0" smtClean="0"/>
              <a:t>O papel indispensável dos cristãos leigos na “polis”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131024" cy="4525963"/>
          </a:xfrm>
          <a:solidFill>
            <a:srgbClr val="00B0F0"/>
          </a:solidFill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pt-BR" dirty="0" smtClean="0"/>
              <a:t>	Se </a:t>
            </a:r>
            <a:r>
              <a:rPr lang="pt-BR" dirty="0"/>
              <a:t>a Igreja enquanto tal não lhe corresponde reduzir sua </a:t>
            </a:r>
            <a:r>
              <a:rPr lang="pt-BR" dirty="0" smtClean="0"/>
              <a:t>missão </a:t>
            </a:r>
            <a:r>
              <a:rPr lang="pt-BR" dirty="0"/>
              <a:t>à política, </a:t>
            </a:r>
            <a:r>
              <a:rPr lang="pt-BR" dirty="0" smtClean="0"/>
              <a:t>aos </a:t>
            </a:r>
            <a:r>
              <a:rPr lang="pt-BR" dirty="0"/>
              <a:t>cristãos leigos lhes compete primordialmente viver seu batismo, crescer no Senhor, dar </a:t>
            </a:r>
            <a:r>
              <a:rPr lang="pt-BR" b="1" dirty="0" smtClean="0">
                <a:solidFill>
                  <a:srgbClr val="C00000"/>
                </a:solidFill>
              </a:rPr>
              <a:t>testemunho da fecundidade </a:t>
            </a:r>
            <a:r>
              <a:rPr lang="pt-BR" b="1" dirty="0">
                <a:solidFill>
                  <a:srgbClr val="C00000"/>
                </a:solidFill>
              </a:rPr>
              <a:t>transformadora e construtora do Evangelho</a:t>
            </a:r>
            <a:r>
              <a:rPr lang="pt-BR" dirty="0"/>
              <a:t>, sua riqueza de humanidade nova, nos quadros da própria vida pessoal, familiar, profissional e política</a:t>
            </a:r>
            <a:r>
              <a:rPr lang="pt-BR" dirty="0" smtClean="0"/>
              <a:t>.</a:t>
            </a:r>
          </a:p>
          <a:p>
            <a:pPr marL="0" indent="0" algn="just">
              <a:buNone/>
            </a:pPr>
            <a:r>
              <a:rPr lang="pt-BR" dirty="0" smtClean="0"/>
              <a:t>	 </a:t>
            </a:r>
            <a:r>
              <a:rPr lang="pt-BR" dirty="0"/>
              <a:t>Se toda a missão da Igreja tem uma </a:t>
            </a:r>
            <a:r>
              <a:rPr lang="pt-BR" b="1" dirty="0" smtClean="0">
                <a:solidFill>
                  <a:srgbClr val="C00000"/>
                </a:solidFill>
              </a:rPr>
              <a:t>dimensão </a:t>
            </a:r>
            <a:r>
              <a:rPr lang="pt-BR" b="1" dirty="0">
                <a:solidFill>
                  <a:srgbClr val="C00000"/>
                </a:solidFill>
              </a:rPr>
              <a:t>secular, pela lógica da Encarnação </a:t>
            </a:r>
            <a:r>
              <a:rPr lang="pt-BR" dirty="0"/>
              <a:t>– estar no mundo sem ser do mundo, para a salvação do mundo –, </a:t>
            </a:r>
            <a:r>
              <a:rPr lang="pt-BR" b="1" dirty="0">
                <a:solidFill>
                  <a:srgbClr val="C00000"/>
                </a:solidFill>
              </a:rPr>
              <a:t>essa “índole secular” se realiza de modo prioritário e fundamental por meio dos cristãos leigos</a:t>
            </a:r>
            <a:r>
              <a:rPr lang="pt-BR" dirty="0"/>
              <a:t>. </a:t>
            </a:r>
          </a:p>
        </p:txBody>
      </p:sp>
      <p:pic>
        <p:nvPicPr>
          <p:cNvPr id="8" name="Picture 2" descr="C:\Users\Ernanne\Desktop\images_cms-image-000517301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556792"/>
            <a:ext cx="2098576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42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pt-BR" b="1" dirty="0" smtClean="0"/>
              <a:t>Um </a:t>
            </a:r>
            <a:r>
              <a:rPr lang="pt-BR" b="1" dirty="0" err="1" smtClean="0"/>
              <a:t>deficit</a:t>
            </a:r>
            <a:r>
              <a:rPr lang="pt-BR" b="1" dirty="0" smtClean="0"/>
              <a:t> de presença dos leigos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987008" cy="4525963"/>
          </a:xfrm>
          <a:solidFill>
            <a:srgbClr val="FFFF00"/>
          </a:solidFill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t-BR" dirty="0" smtClean="0"/>
              <a:t>	</a:t>
            </a:r>
            <a:r>
              <a:rPr lang="pt-BR" b="1" dirty="0" smtClean="0"/>
              <a:t>Sem </a:t>
            </a:r>
            <a:r>
              <a:rPr lang="pt-BR" b="1" dirty="0"/>
              <a:t>dúvida, somos interpelados pela “ausência notável” de presenças e vozes significativas e coerentes de líderes católicos nos âmbitos políticos, acadêmicos e de comunicação na América Latina. </a:t>
            </a:r>
            <a:r>
              <a:rPr lang="pt-BR" b="1" dirty="0" smtClean="0"/>
              <a:t>	</a:t>
            </a:r>
          </a:p>
          <a:p>
            <a:pPr marL="0" indent="0" algn="just">
              <a:buNone/>
            </a:pPr>
            <a:r>
              <a:rPr lang="pt-BR" b="1" dirty="0"/>
              <a:t>	</a:t>
            </a:r>
            <a:r>
              <a:rPr lang="pt-BR" b="1" dirty="0" smtClean="0">
                <a:solidFill>
                  <a:srgbClr val="C00000"/>
                </a:solidFill>
              </a:rPr>
              <a:t>Pergunta Bento XVI em Aparecida</a:t>
            </a:r>
            <a:r>
              <a:rPr lang="pt-BR" b="1" dirty="0" smtClean="0"/>
              <a:t>:</a:t>
            </a:r>
          </a:p>
          <a:p>
            <a:pPr marL="0" indent="0" algn="just">
              <a:buNone/>
            </a:pPr>
            <a:r>
              <a:rPr lang="pt-BR" b="1" dirty="0" smtClean="0"/>
              <a:t> Como </a:t>
            </a:r>
            <a:r>
              <a:rPr lang="pt-BR" b="1" dirty="0"/>
              <a:t>é possível que, em um continente de grande maioria de batizados, em que o Evangelho está ainda muito enraizado na vida e cultura dos povos e nações, se dê esse déficit de presença?</a:t>
            </a:r>
          </a:p>
          <a:p>
            <a:endParaRPr lang="pt-BR" dirty="0"/>
          </a:p>
        </p:txBody>
      </p:sp>
      <p:pic>
        <p:nvPicPr>
          <p:cNvPr id="8194" name="Picture 2" descr="C:\Users\cefep\Pictures\Imagens  Internet\CNLB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700808"/>
            <a:ext cx="2160240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76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pt-BR" sz="4000" b="1" dirty="0" smtClean="0">
                <a:solidFill>
                  <a:srgbClr val="C00000"/>
                </a:solidFill>
              </a:rPr>
              <a:t>Causas</a:t>
            </a:r>
            <a:r>
              <a:rPr lang="pt-BR" sz="4000" dirty="0" smtClean="0">
                <a:solidFill>
                  <a:srgbClr val="C00000"/>
                </a:solidFill>
              </a:rPr>
              <a:t> </a:t>
            </a:r>
            <a:r>
              <a:rPr lang="pt-BR" sz="4000" b="1" dirty="0" smtClean="0">
                <a:solidFill>
                  <a:srgbClr val="C00000"/>
                </a:solidFill>
              </a:rPr>
              <a:t>da carência dos leigos - hipóteses</a:t>
            </a:r>
            <a:endParaRPr lang="pt-BR" sz="4000" b="1" dirty="0">
              <a:solidFill>
                <a:srgbClr val="C00000"/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323528" y="1196752"/>
            <a:ext cx="8568952" cy="5040560"/>
          </a:xfrm>
          <a:solidFill>
            <a:schemeClr val="tx1"/>
          </a:solidFill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endParaRPr lang="pt-BR" sz="2000" dirty="0" smtClean="0"/>
          </a:p>
          <a:p>
            <a:pPr marL="0" indent="0" algn="just">
              <a:buNone/>
            </a:pPr>
            <a:r>
              <a:rPr lang="pt-BR" sz="2000" dirty="0" smtClean="0">
                <a:solidFill>
                  <a:schemeClr val="bg1"/>
                </a:solidFill>
              </a:rPr>
              <a:t>- </a:t>
            </a:r>
            <a:r>
              <a:rPr lang="pt-BR" sz="2300" b="1" dirty="0" smtClean="0">
                <a:solidFill>
                  <a:schemeClr val="bg1"/>
                </a:solidFill>
              </a:rPr>
              <a:t>a </a:t>
            </a:r>
            <a:r>
              <a:rPr lang="pt-BR" sz="2300" b="1" dirty="0">
                <a:solidFill>
                  <a:schemeClr val="bg1"/>
                </a:solidFill>
              </a:rPr>
              <a:t>participação é reduzida a alguns atos episódicos de culto, adesão aproximada a algumas doutrinas e preceitos morais, a um espiritualismo abstrato e </a:t>
            </a:r>
            <a:r>
              <a:rPr lang="pt-BR" sz="2300" b="1" dirty="0" smtClean="0">
                <a:solidFill>
                  <a:schemeClr val="bg1"/>
                </a:solidFill>
              </a:rPr>
              <a:t>evanescente;</a:t>
            </a:r>
          </a:p>
          <a:p>
            <a:pPr marL="0" indent="0" algn="just">
              <a:buNone/>
            </a:pPr>
            <a:r>
              <a:rPr lang="pt-BR" sz="2300" b="1" dirty="0" smtClean="0">
                <a:solidFill>
                  <a:schemeClr val="bg1"/>
                </a:solidFill>
              </a:rPr>
              <a:t>- A </a:t>
            </a:r>
            <a:r>
              <a:rPr lang="pt-BR" sz="2300" b="1" dirty="0">
                <a:solidFill>
                  <a:schemeClr val="bg1"/>
                </a:solidFill>
              </a:rPr>
              <a:t>vida da pessoa se divide em compartimentos estanques: um deles, o </a:t>
            </a:r>
            <a:r>
              <a:rPr lang="pt-BR" sz="2300" b="1" dirty="0" smtClean="0">
                <a:solidFill>
                  <a:schemeClr val="bg1"/>
                </a:solidFill>
              </a:rPr>
              <a:t>religioso</a:t>
            </a:r>
            <a:r>
              <a:rPr lang="pt-BR" sz="2300" b="1" dirty="0">
                <a:solidFill>
                  <a:schemeClr val="bg1"/>
                </a:solidFill>
              </a:rPr>
              <a:t>, não se comunica com os </a:t>
            </a:r>
            <a:r>
              <a:rPr lang="pt-BR" sz="2300" b="1" dirty="0" smtClean="0">
                <a:solidFill>
                  <a:schemeClr val="bg1"/>
                </a:solidFill>
              </a:rPr>
              <a:t>outros</a:t>
            </a:r>
            <a:r>
              <a:rPr lang="pt-BR" sz="2300" b="1" dirty="0">
                <a:solidFill>
                  <a:schemeClr val="bg1"/>
                </a:solidFill>
              </a:rPr>
              <a:t>;</a:t>
            </a:r>
            <a:endParaRPr lang="pt-BR" sz="2300" b="1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pt-BR" sz="2300" b="1" dirty="0" smtClean="0">
                <a:solidFill>
                  <a:schemeClr val="bg1"/>
                </a:solidFill>
              </a:rPr>
              <a:t>- pesa </a:t>
            </a:r>
            <a:r>
              <a:rPr lang="pt-BR" sz="2300" b="1" dirty="0">
                <a:solidFill>
                  <a:schemeClr val="bg1"/>
                </a:solidFill>
              </a:rPr>
              <a:t>o cisma tradicional entre as elites secularizadas, dependentes dos modelos </a:t>
            </a:r>
            <a:r>
              <a:rPr lang="pt-BR" sz="2300" b="1" dirty="0" smtClean="0">
                <a:solidFill>
                  <a:schemeClr val="bg1"/>
                </a:solidFill>
              </a:rPr>
              <a:t>ideológicos </a:t>
            </a:r>
            <a:r>
              <a:rPr lang="pt-BR" sz="2300" b="1" dirty="0">
                <a:solidFill>
                  <a:schemeClr val="bg1"/>
                </a:solidFill>
              </a:rPr>
              <a:t>das metrópoles, e o catolicismo barroco dos setores </a:t>
            </a:r>
            <a:r>
              <a:rPr lang="pt-BR" sz="2300" b="1" dirty="0" smtClean="0">
                <a:solidFill>
                  <a:schemeClr val="bg1"/>
                </a:solidFill>
              </a:rPr>
              <a:t>populares;</a:t>
            </a:r>
          </a:p>
          <a:p>
            <a:pPr marL="0" indent="0" algn="just">
              <a:buNone/>
            </a:pPr>
            <a:r>
              <a:rPr lang="pt-BR" sz="2300" b="1" dirty="0" smtClean="0">
                <a:solidFill>
                  <a:schemeClr val="bg1"/>
                </a:solidFill>
              </a:rPr>
              <a:t>- Em </a:t>
            </a:r>
            <a:r>
              <a:rPr lang="pt-BR" sz="2300" b="1" dirty="0">
                <a:solidFill>
                  <a:schemeClr val="bg1"/>
                </a:solidFill>
              </a:rPr>
              <a:t>meio às mudanças de </a:t>
            </a:r>
            <a:r>
              <a:rPr lang="pt-BR" sz="2300" b="1" dirty="0" smtClean="0">
                <a:solidFill>
                  <a:schemeClr val="bg1"/>
                </a:solidFill>
              </a:rPr>
              <a:t>época, </a:t>
            </a:r>
            <a:r>
              <a:rPr lang="pt-BR" sz="2300" b="1" dirty="0">
                <a:solidFill>
                  <a:schemeClr val="bg1"/>
                </a:solidFill>
              </a:rPr>
              <a:t>os leigos cristãos muitas vezes sofrem de um vazio de referências </a:t>
            </a:r>
            <a:r>
              <a:rPr lang="pt-BR" sz="2300" b="1" dirty="0" smtClean="0">
                <a:solidFill>
                  <a:schemeClr val="bg1"/>
                </a:solidFill>
              </a:rPr>
              <a:t>e </a:t>
            </a:r>
            <a:r>
              <a:rPr lang="pt-BR" sz="2300" b="1" dirty="0">
                <a:solidFill>
                  <a:schemeClr val="bg1"/>
                </a:solidFill>
              </a:rPr>
              <a:t>ficam submetidos à influência </a:t>
            </a:r>
            <a:r>
              <a:rPr lang="pt-BR" sz="2300" b="1" dirty="0" smtClean="0">
                <a:solidFill>
                  <a:schemeClr val="bg1"/>
                </a:solidFill>
              </a:rPr>
              <a:t>de </a:t>
            </a:r>
            <a:r>
              <a:rPr lang="pt-BR" sz="2300" b="1" dirty="0">
                <a:solidFill>
                  <a:schemeClr val="bg1"/>
                </a:solidFill>
              </a:rPr>
              <a:t>agendas e paradigmas da cultura dominante – </a:t>
            </a:r>
            <a:r>
              <a:rPr lang="pt-BR" sz="2300" b="1" dirty="0" smtClean="0">
                <a:solidFill>
                  <a:schemeClr val="bg1"/>
                </a:solidFill>
              </a:rPr>
              <a:t>relativista</a:t>
            </a:r>
            <a:r>
              <a:rPr lang="pt-BR" sz="2300" b="1" dirty="0">
                <a:solidFill>
                  <a:schemeClr val="bg1"/>
                </a:solidFill>
              </a:rPr>
              <a:t>, hedonista, utilitária –, assimilados ao </a:t>
            </a:r>
            <a:r>
              <a:rPr lang="pt-BR" sz="2300" b="1" dirty="0" smtClean="0">
                <a:solidFill>
                  <a:schemeClr val="bg1"/>
                </a:solidFill>
              </a:rPr>
              <a:t>mundanismo</a:t>
            </a:r>
            <a:r>
              <a:rPr lang="pt-BR" sz="2300" b="1" dirty="0">
                <a:solidFill>
                  <a:schemeClr val="bg1"/>
                </a:solidFill>
              </a:rPr>
              <a:t>;</a:t>
            </a:r>
          </a:p>
          <a:p>
            <a:pPr marL="0" indent="0" algn="just">
              <a:buNone/>
            </a:pPr>
            <a:r>
              <a:rPr lang="pt-BR" sz="2300" b="1" dirty="0" smtClean="0">
                <a:solidFill>
                  <a:schemeClr val="bg1"/>
                </a:solidFill>
              </a:rPr>
              <a:t>- um </a:t>
            </a:r>
            <a:r>
              <a:rPr lang="pt-BR" sz="2300" b="1" dirty="0">
                <a:solidFill>
                  <a:schemeClr val="bg1"/>
                </a:solidFill>
              </a:rPr>
              <a:t>clericalismo subjacente pelo qual os pastores consideram os leigos apenas como colaboradores dos </a:t>
            </a:r>
            <a:r>
              <a:rPr lang="pt-BR" sz="2300" b="1" dirty="0" smtClean="0">
                <a:solidFill>
                  <a:schemeClr val="bg1"/>
                </a:solidFill>
              </a:rPr>
              <a:t>sacerdotes </a:t>
            </a:r>
            <a:r>
              <a:rPr lang="pt-BR" sz="2300" b="1" dirty="0">
                <a:solidFill>
                  <a:schemeClr val="bg1"/>
                </a:solidFill>
              </a:rPr>
              <a:t>na paróquia e como “agentes pastorais” absorvidos (estes) em tarefas </a:t>
            </a:r>
            <a:r>
              <a:rPr lang="pt-BR" sz="2300" b="1" dirty="0" smtClean="0">
                <a:solidFill>
                  <a:schemeClr val="bg1"/>
                </a:solidFill>
              </a:rPr>
              <a:t>eclesiásticas...</a:t>
            </a:r>
            <a:endParaRPr lang="pt-BR" sz="2300" b="1" dirty="0">
              <a:solidFill>
                <a:schemeClr val="bg1"/>
              </a:solidFill>
            </a:endParaRPr>
          </a:p>
        </p:txBody>
      </p:sp>
      <p:sp>
        <p:nvSpPr>
          <p:cNvPr id="3" name="Estrela de 5 pontas 2"/>
          <p:cNvSpPr/>
          <p:nvPr/>
        </p:nvSpPr>
        <p:spPr>
          <a:xfrm>
            <a:off x="467544" y="1700808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97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Urge a formação de uma </a:t>
            </a:r>
            <a:br>
              <a:rPr lang="pt-BR" dirty="0" smtClean="0">
                <a:solidFill>
                  <a:schemeClr val="bg1"/>
                </a:solidFill>
              </a:rPr>
            </a:br>
            <a:r>
              <a:rPr lang="pt-BR" dirty="0" smtClean="0">
                <a:solidFill>
                  <a:schemeClr val="bg1"/>
                </a:solidFill>
              </a:rPr>
              <a:t>nova geração de leigos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131024" cy="452596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t-BR" sz="2400" dirty="0" smtClean="0"/>
              <a:t>	</a:t>
            </a:r>
            <a:r>
              <a:rPr lang="pt-BR" sz="2400" b="1" dirty="0" smtClean="0"/>
              <a:t>Esta </a:t>
            </a:r>
            <a:r>
              <a:rPr lang="pt-BR" sz="2400" b="1" dirty="0"/>
              <a:t>carência provocou o </a:t>
            </a:r>
            <a:r>
              <a:rPr lang="pt-BR" sz="2400" b="1" dirty="0" smtClean="0"/>
              <a:t>apelo </a:t>
            </a:r>
            <a:r>
              <a:rPr lang="pt-BR" sz="2400" b="1" dirty="0"/>
              <a:t>para a formação de uma nova geração de leigos </a:t>
            </a:r>
            <a:r>
              <a:rPr lang="pt-BR" sz="2400" b="1" dirty="0" smtClean="0"/>
              <a:t>cristãos, </a:t>
            </a:r>
            <a:r>
              <a:rPr lang="pt-BR" sz="2400" b="1" dirty="0"/>
              <a:t>envolvidos na vida </a:t>
            </a:r>
            <a:r>
              <a:rPr lang="pt-BR" sz="2400" b="1" dirty="0" smtClean="0"/>
              <a:t>pública das nações...</a:t>
            </a:r>
            <a:r>
              <a:rPr lang="pt-BR" sz="2400" b="1" dirty="0"/>
              <a:t> </a:t>
            </a:r>
            <a:endParaRPr lang="pt-BR" sz="2400" b="1" dirty="0" smtClean="0"/>
          </a:p>
          <a:p>
            <a:pPr marL="0" indent="0" algn="just">
              <a:buNone/>
            </a:pPr>
            <a:r>
              <a:rPr lang="pt-BR" sz="2400" b="1" dirty="0" smtClean="0"/>
              <a:t>	Nesta </a:t>
            </a:r>
            <a:r>
              <a:rPr lang="pt-BR" sz="2400" b="1" dirty="0"/>
              <a:t>perspectiva, se deve seguir com atenção e cuidado pastoral o que oferecem e propõem nesta formação as </a:t>
            </a:r>
            <a:r>
              <a:rPr lang="pt-BR" sz="2400" b="1" dirty="0" smtClean="0"/>
              <a:t>Comunidades </a:t>
            </a:r>
            <a:r>
              <a:rPr lang="pt-BR" sz="2400" b="1" dirty="0"/>
              <a:t>Eclesiais de Base (CEBs) ou pequenas comunidades, </a:t>
            </a:r>
            <a:r>
              <a:rPr lang="pt-BR" sz="2400" b="1" dirty="0" smtClean="0"/>
              <a:t>bem integradas </a:t>
            </a:r>
            <a:r>
              <a:rPr lang="pt-BR" sz="2400" b="1" dirty="0"/>
              <a:t>na comunhão eclesial, atentas às necessidades dos </a:t>
            </a:r>
            <a:r>
              <a:rPr lang="pt-BR" sz="2400" b="1" dirty="0" smtClean="0"/>
              <a:t>grupos </a:t>
            </a:r>
            <a:r>
              <a:rPr lang="pt-BR" sz="2400" b="1" dirty="0"/>
              <a:t>humanos em que eles estão situados</a:t>
            </a:r>
            <a:r>
              <a:rPr lang="pt-BR" sz="2400" b="1" dirty="0" smtClean="0"/>
              <a:t>.</a:t>
            </a:r>
          </a:p>
          <a:p>
            <a:pPr marL="0" indent="0" algn="just">
              <a:buNone/>
            </a:pPr>
            <a:r>
              <a:rPr lang="pt-BR" sz="2400" b="1" dirty="0"/>
              <a:t>	</a:t>
            </a:r>
            <a:r>
              <a:rPr lang="pt-BR" sz="2400" b="1" dirty="0" smtClean="0"/>
              <a:t> </a:t>
            </a:r>
            <a:r>
              <a:rPr lang="pt-BR" sz="2400" b="1" dirty="0"/>
              <a:t>Muito se espera também da formação de novas gerações de cristãos que procedem do </a:t>
            </a:r>
            <a:r>
              <a:rPr lang="pt-BR" sz="2400" b="1" dirty="0" smtClean="0"/>
              <a:t>florescimento </a:t>
            </a:r>
            <a:r>
              <a:rPr lang="pt-BR" sz="2400" b="1" dirty="0"/>
              <a:t>das numerosas e variadas associações, movimentos e novas comunidades eclesiais, superando a tenacidade de um </a:t>
            </a:r>
            <a:r>
              <a:rPr lang="pt-BR" sz="2400" b="1" dirty="0" smtClean="0"/>
              <a:t>espiritualismo </a:t>
            </a:r>
            <a:r>
              <a:rPr lang="pt-BR" sz="2400" b="1" dirty="0"/>
              <a:t>evasivo e um ativismo </a:t>
            </a:r>
            <a:r>
              <a:rPr lang="pt-BR" sz="2400" b="1" dirty="0" smtClean="0"/>
              <a:t>secularizado.</a:t>
            </a:r>
            <a:endParaRPr lang="pt-BR" sz="2400" b="1" dirty="0"/>
          </a:p>
        </p:txBody>
      </p:sp>
      <p:pic>
        <p:nvPicPr>
          <p:cNvPr id="9218" name="Picture 2" descr="C:\Users\cefep\Pictures\Imagens  Internet\imagesSIK99RQZ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39" y="1700808"/>
            <a:ext cx="1954561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63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pt-BR" sz="3600" b="1" dirty="0" smtClean="0"/>
              <a:t>Pouco reconhecidos, acompanhados,</a:t>
            </a:r>
            <a:br>
              <a:rPr lang="pt-BR" sz="3600" b="1" dirty="0" smtClean="0"/>
            </a:br>
            <a:r>
              <a:rPr lang="pt-BR" sz="3600" b="1" dirty="0" smtClean="0"/>
              <a:t> escutados e sustentados</a:t>
            </a:r>
            <a:endParaRPr lang="pt-BR" sz="3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050904" cy="4525963"/>
          </a:xfrm>
          <a:solidFill>
            <a:srgbClr val="FFFF00"/>
          </a:solidFill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pt-BR" dirty="0"/>
              <a:t>	</a:t>
            </a:r>
            <a:r>
              <a:rPr lang="pt-BR" b="1" dirty="0" smtClean="0"/>
              <a:t>Os </a:t>
            </a:r>
            <a:r>
              <a:rPr lang="pt-BR" b="1" dirty="0"/>
              <a:t>cristãos leigos que vivem sua fé cristã na vida pública necessitam </a:t>
            </a:r>
            <a:r>
              <a:rPr lang="pt-BR" b="1" dirty="0" smtClean="0"/>
              <a:t>ser </a:t>
            </a:r>
            <a:r>
              <a:rPr lang="pt-BR" b="1" dirty="0"/>
              <a:t>reconhecidos. Muitas vezes os pastores não conhecem </a:t>
            </a:r>
            <a:r>
              <a:rPr lang="pt-BR" b="1" dirty="0" smtClean="0"/>
              <a:t>plenamente </a:t>
            </a:r>
            <a:r>
              <a:rPr lang="pt-BR" b="1" dirty="0"/>
              <a:t>“os recursos humanos e cristãos” que há em suas igrejas.</a:t>
            </a:r>
          </a:p>
          <a:p>
            <a:pPr marL="0" indent="0" algn="just">
              <a:buNone/>
            </a:pPr>
            <a:r>
              <a:rPr lang="pt-BR" b="1" dirty="0" smtClean="0"/>
              <a:t>	Estes </a:t>
            </a:r>
            <a:r>
              <a:rPr lang="pt-BR" b="1" dirty="0"/>
              <a:t>cristãos leigos necessitam ser </a:t>
            </a:r>
            <a:r>
              <a:rPr lang="pt-BR" b="1" dirty="0" smtClean="0"/>
              <a:t>valorizados </a:t>
            </a:r>
            <a:r>
              <a:rPr lang="pt-BR" b="1" dirty="0"/>
              <a:t>pelos pastores, o que implica convocá-los, escutá-los,  </a:t>
            </a:r>
            <a:r>
              <a:rPr lang="pt-BR" b="1" dirty="0" smtClean="0"/>
              <a:t>servir-se </a:t>
            </a:r>
            <a:r>
              <a:rPr lang="pt-BR" b="1" dirty="0"/>
              <a:t>[no melhor dos sentidos] deles, da sua experiência e </a:t>
            </a:r>
            <a:r>
              <a:rPr lang="pt-BR" b="1" dirty="0" smtClean="0"/>
              <a:t>competência</a:t>
            </a:r>
            <a:r>
              <a:rPr lang="pt-BR" b="1" dirty="0"/>
              <a:t>, incentivá-los nos seus compromissos.</a:t>
            </a:r>
          </a:p>
        </p:txBody>
      </p:sp>
      <p:pic>
        <p:nvPicPr>
          <p:cNvPr id="10242" name="Picture 2" descr="C:\Users\cefep\Pictures\Imagens  Internet\mostaza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628800"/>
            <a:ext cx="3106688" cy="446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18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Tudo isso faz parte </a:t>
            </a:r>
            <a:r>
              <a:rPr lang="pt-BR" b="1" dirty="0" smtClean="0">
                <a:solidFill>
                  <a:schemeClr val="bg1"/>
                </a:solidFill>
              </a:rPr>
              <a:t>da </a:t>
            </a:r>
            <a:br>
              <a:rPr lang="pt-BR" b="1" dirty="0" smtClean="0">
                <a:solidFill>
                  <a:schemeClr val="bg1"/>
                </a:solidFill>
              </a:rPr>
            </a:br>
            <a:r>
              <a:rPr lang="pt-BR" b="1" dirty="0" smtClean="0">
                <a:solidFill>
                  <a:schemeClr val="bg1"/>
                </a:solidFill>
              </a:rPr>
              <a:t>“</a:t>
            </a:r>
            <a:r>
              <a:rPr lang="pt-BR" b="1" dirty="0">
                <a:solidFill>
                  <a:schemeClr val="bg1"/>
                </a:solidFill>
              </a:rPr>
              <a:t>conversão pastoral”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842992" cy="4781128"/>
          </a:xfrm>
          <a:solidFill>
            <a:srgbClr val="92D050"/>
          </a:solidFill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pt-BR" dirty="0" smtClean="0"/>
              <a:t>	</a:t>
            </a:r>
          </a:p>
          <a:p>
            <a:pPr marL="0" indent="0" algn="just">
              <a:buNone/>
            </a:pPr>
            <a:r>
              <a:rPr lang="pt-BR" dirty="0" smtClean="0"/>
              <a:t>	</a:t>
            </a:r>
            <a:r>
              <a:rPr lang="pt-BR" b="1" dirty="0" smtClean="0"/>
              <a:t>Tudo </a:t>
            </a:r>
            <a:r>
              <a:rPr lang="pt-BR" b="1" dirty="0"/>
              <a:t>isso faz parte dessa </a:t>
            </a:r>
            <a:r>
              <a:rPr lang="pt-BR" b="1" dirty="0">
                <a:solidFill>
                  <a:srgbClr val="C00000"/>
                </a:solidFill>
              </a:rPr>
              <a:t>“conversão pastoral”</a:t>
            </a:r>
            <a:r>
              <a:rPr lang="pt-BR" b="1" dirty="0"/>
              <a:t> que o Papa Francisco está </a:t>
            </a:r>
            <a:r>
              <a:rPr lang="pt-BR" b="1" dirty="0" smtClean="0"/>
              <a:t>pedindo </a:t>
            </a:r>
            <a:r>
              <a:rPr lang="pt-BR" b="1" dirty="0"/>
              <a:t>aos bispos e aos seus colaboradores no ministério presbiteral. </a:t>
            </a:r>
            <a:endParaRPr lang="pt-BR" b="1" dirty="0" smtClean="0"/>
          </a:p>
          <a:p>
            <a:pPr marL="0" indent="0" algn="just">
              <a:buNone/>
            </a:pPr>
            <a:r>
              <a:rPr lang="pt-BR" b="1" dirty="0"/>
              <a:t>	</a:t>
            </a:r>
            <a:r>
              <a:rPr lang="pt-BR" b="1" dirty="0" smtClean="0"/>
              <a:t>É </a:t>
            </a:r>
            <a:r>
              <a:rPr lang="pt-BR" b="1" dirty="0">
                <a:solidFill>
                  <a:srgbClr val="C00000"/>
                </a:solidFill>
              </a:rPr>
              <a:t>equivocada a atitude dos pastores </a:t>
            </a:r>
            <a:r>
              <a:rPr lang="pt-BR" b="1" dirty="0"/>
              <a:t>que estabelecem rígidos distanciamentos com os leigos que assumem </a:t>
            </a:r>
            <a:r>
              <a:rPr lang="pt-BR" b="1" dirty="0" smtClean="0"/>
              <a:t>responsabilidades nos </a:t>
            </a:r>
            <a:r>
              <a:rPr lang="pt-BR" b="1" dirty="0"/>
              <a:t>diversos campos da vida pública, com a finalidade de não “se comprometer” </a:t>
            </a:r>
            <a:r>
              <a:rPr lang="pt-BR" b="1" dirty="0" smtClean="0"/>
              <a:t>com suas </a:t>
            </a:r>
            <a:r>
              <a:rPr lang="pt-BR" b="1" dirty="0"/>
              <a:t>posições e opções. Como </a:t>
            </a:r>
            <a:r>
              <a:rPr lang="pt-BR" b="1" dirty="0">
                <a:solidFill>
                  <a:srgbClr val="C00000"/>
                </a:solidFill>
              </a:rPr>
              <a:t>também constituiu um erro a atitude dos leigos</a:t>
            </a:r>
            <a:r>
              <a:rPr lang="pt-BR" b="1" dirty="0"/>
              <a:t> que buscam a chancela do apoio eclesiástico para as suas opções eventuais.</a:t>
            </a:r>
          </a:p>
          <a:p>
            <a:endParaRPr lang="pt-BR" dirty="0"/>
          </a:p>
        </p:txBody>
      </p:sp>
      <p:pic>
        <p:nvPicPr>
          <p:cNvPr id="11266" name="Picture 2" descr="C:\Users\cefep\Pictures\Imagens  Internet\eucaristia-720_560x28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99" y="1772816"/>
            <a:ext cx="2520281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83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pt-BR" b="1" i="1" dirty="0" smtClean="0"/>
              <a:t/>
            </a:r>
            <a:br>
              <a:rPr lang="pt-BR" b="1" i="1" dirty="0" smtClean="0"/>
            </a:br>
            <a:r>
              <a:rPr lang="pt-BR" b="1" i="1" dirty="0" smtClean="0">
                <a:solidFill>
                  <a:schemeClr val="bg1"/>
                </a:solidFill>
              </a:rPr>
              <a:t>A </a:t>
            </a:r>
            <a:r>
              <a:rPr lang="pt-BR" b="1" i="1" dirty="0">
                <a:solidFill>
                  <a:schemeClr val="bg1"/>
                </a:solidFill>
              </a:rPr>
              <a:t>incorporação em uma </a:t>
            </a:r>
            <a:r>
              <a:rPr lang="pt-BR" b="1" i="1" dirty="0" smtClean="0">
                <a:solidFill>
                  <a:schemeClr val="bg1"/>
                </a:solidFill>
              </a:rPr>
              <a:t/>
            </a:r>
            <a:br>
              <a:rPr lang="pt-BR" b="1" i="1" dirty="0" smtClean="0">
                <a:solidFill>
                  <a:schemeClr val="bg1"/>
                </a:solidFill>
              </a:rPr>
            </a:br>
            <a:r>
              <a:rPr lang="pt-BR" b="1" i="1" dirty="0" smtClean="0">
                <a:solidFill>
                  <a:schemeClr val="bg1"/>
                </a:solidFill>
              </a:rPr>
              <a:t>comunidade </a:t>
            </a:r>
            <a:r>
              <a:rPr lang="pt-BR" b="1" i="1" dirty="0">
                <a:solidFill>
                  <a:schemeClr val="bg1"/>
                </a:solidFill>
              </a:rPr>
              <a:t>concreta</a:t>
            </a:r>
            <a:br>
              <a:rPr lang="pt-BR" b="1" i="1" dirty="0">
                <a:solidFill>
                  <a:schemeClr val="bg1"/>
                </a:solidFill>
              </a:rPr>
            </a:b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482952" cy="4525963"/>
          </a:xfrm>
          <a:solidFill>
            <a:srgbClr val="92D050"/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r>
              <a:rPr lang="pt-BR" dirty="0" smtClean="0"/>
              <a:t>...</a:t>
            </a:r>
            <a:r>
              <a:rPr lang="pt-BR" b="1" dirty="0" smtClean="0"/>
              <a:t>A </a:t>
            </a:r>
            <a:r>
              <a:rPr lang="pt-BR" b="1" dirty="0"/>
              <a:t>diáspora e o isolamento dos cristãos nas </a:t>
            </a:r>
            <a:r>
              <a:rPr lang="pt-BR" b="1" i="1" dirty="0"/>
              <a:t>polis </a:t>
            </a:r>
            <a:r>
              <a:rPr lang="pt-BR" b="1" dirty="0"/>
              <a:t>corre o risco iminente de </a:t>
            </a:r>
            <a:r>
              <a:rPr lang="pt-BR" b="1" dirty="0" smtClean="0"/>
              <a:t>sucumbir </a:t>
            </a:r>
            <a:r>
              <a:rPr lang="pt-BR" b="1" dirty="0"/>
              <a:t>ao mundanismo, terminar no anonimato e deixar a corda solta ao próprio individualismo, geralmente sob a indução de agendas dos meios de poder, da comunicação social e da </a:t>
            </a:r>
            <a:r>
              <a:rPr lang="pt-BR" b="1" dirty="0" smtClean="0"/>
              <a:t>moda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12290" name="Picture 2" descr="C:\Users\cefep\Pictures\cabecalh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916832"/>
            <a:ext cx="2674640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45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C00000"/>
                </a:solidFill>
              </a:rPr>
              <a:t>O INDISPENSÁVEL COMPROMISSO  DOS LEIGOS NA VIDA PÚBLICA DOS PAÍSES LATINO-AMERICANOS</a:t>
            </a:r>
            <a:endParaRPr lang="pt-BR" b="1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2636912"/>
            <a:ext cx="4038600" cy="3489251"/>
          </a:xfrm>
          <a:solidFill>
            <a:srgbClr val="00B050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b="1" dirty="0" smtClean="0">
                <a:latin typeface="Arial Narrow" panose="020B0606020202030204" pitchFamily="34" charset="0"/>
              </a:rPr>
              <a:t>Recomendações pastorais</a:t>
            </a:r>
          </a:p>
          <a:p>
            <a:pPr marL="0" indent="0">
              <a:buNone/>
            </a:pPr>
            <a:r>
              <a:rPr lang="pt-BR" sz="3000" b="1" dirty="0" smtClean="0">
                <a:latin typeface="Arial Black" panose="020B0A04020102020204" pitchFamily="34" charset="0"/>
              </a:rPr>
              <a:t>Reunião Plenária, </a:t>
            </a:r>
          </a:p>
          <a:p>
            <a:pPr marL="0" indent="0">
              <a:buNone/>
            </a:pPr>
            <a:r>
              <a:rPr lang="pt-BR" b="1" dirty="0" smtClean="0">
                <a:latin typeface="Arial Black" panose="020B0A04020102020204" pitchFamily="34" charset="0"/>
              </a:rPr>
              <a:t>de 1 a 4 de março de 2016</a:t>
            </a:r>
          </a:p>
          <a:p>
            <a:pPr marL="0" indent="0">
              <a:buNone/>
            </a:pPr>
            <a:r>
              <a:rPr lang="pt-BR" b="1" dirty="0" smtClean="0">
                <a:latin typeface="Arial Black" panose="020B0A04020102020204" pitchFamily="34" charset="0"/>
              </a:rPr>
              <a:t>Cidade do Vaticano</a:t>
            </a:r>
          </a:p>
          <a:p>
            <a:pPr marL="0" indent="0">
              <a:buNone/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Edições da CNBB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4648200" y="2564904"/>
            <a:ext cx="4038600" cy="3561259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000" b="1" dirty="0" smtClean="0">
                <a:latin typeface="Bernard MT Condensed" panose="02050806060905020404" pitchFamily="18" charset="0"/>
              </a:rPr>
              <a:t>Pontifícia Comissão para a América Latina</a:t>
            </a:r>
          </a:p>
          <a:p>
            <a:pPr marL="0" indent="0">
              <a:buNone/>
            </a:pPr>
            <a:r>
              <a:rPr lang="pt-BR" sz="30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(MEMBROS EM SUA MAIORIA CARDEAIS E BISPOS </a:t>
            </a:r>
            <a:r>
              <a:rPr lang="pt-BR" sz="3000" b="1" dirty="0">
                <a:latin typeface="Aparajita" panose="020B0604020202020204" pitchFamily="34" charset="0"/>
                <a:cs typeface="Aparajita" panose="020B0604020202020204" pitchFamily="34" charset="0"/>
              </a:rPr>
              <a:t>DE </a:t>
            </a:r>
            <a:r>
              <a:rPr lang="pt-BR" sz="30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DIVERSOS PAISES DA REGIÃO)</a:t>
            </a:r>
          </a:p>
          <a:p>
            <a:pPr marL="0" indent="0">
              <a:buNone/>
            </a:pPr>
            <a:r>
              <a:rPr lang="pt-BR" b="1" dirty="0" smtClean="0">
                <a:latin typeface="Agency FB" panose="020B0503020202020204" pitchFamily="34" charset="0"/>
                <a:cs typeface="Aparajita" panose="020B0604020202020204" pitchFamily="34" charset="0"/>
              </a:rPr>
              <a:t>Documentos da Igreja, n.31</a:t>
            </a:r>
            <a:endParaRPr lang="pt-BR" b="1" dirty="0">
              <a:latin typeface="Agency FB" panose="020B0503020202020204" pitchFamily="34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44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143000"/>
          </a:xfrm>
          <a:solidFill>
            <a:srgbClr val="C00000"/>
          </a:solidFill>
        </p:spPr>
        <p:txBody>
          <a:bodyPr/>
          <a:lstStyle/>
          <a:p>
            <a:r>
              <a:rPr lang="pt-BR" b="1" dirty="0" smtClean="0">
                <a:solidFill>
                  <a:schemeClr val="bg1"/>
                </a:solidFill>
              </a:rPr>
              <a:t>Reabilitar a dignidade da política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23528" y="1628800"/>
            <a:ext cx="4244280" cy="4752528"/>
          </a:xfrm>
          <a:solidFill>
            <a:schemeClr val="tx1"/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b="1" dirty="0">
                <a:solidFill>
                  <a:schemeClr val="bg1"/>
                </a:solidFill>
              </a:rPr>
              <a:t>Atualmente é necessário reabilitar a dignidade da política, dirigida para o bem comum e não a dominada pela idolatria do poder e do dinheiro, manchada por altos níveis de corrupção em que os interesses individuais e corporativos tendem a prevalecer.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44280" cy="4781128"/>
          </a:xfrm>
          <a:solidFill>
            <a:srgbClr val="C0000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dirty="0" smtClean="0">
                <a:solidFill>
                  <a:schemeClr val="bg1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...</a:t>
            </a:r>
            <a:r>
              <a:rPr lang="pt-BR" sz="2400" b="1" i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estas </a:t>
            </a:r>
            <a:r>
              <a:rPr lang="pt-BR" sz="2400" b="1" i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situações de degeneração não devem afastar os cristãos da responsabilidade cidadã e até mesmo da ação política</a:t>
            </a:r>
            <a:r>
              <a:rPr lang="pt-BR" sz="2400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</a:p>
          <a:p>
            <a:pPr marL="0" indent="0">
              <a:buNone/>
            </a:pPr>
            <a:endParaRPr lang="pt-BR" sz="2400" b="1" dirty="0" smtClean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marL="0" indent="0">
              <a:buNone/>
            </a:pPr>
            <a:endParaRPr lang="pt-BR" sz="2400" b="1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marL="0" indent="0">
              <a:buNone/>
            </a:pPr>
            <a:r>
              <a:rPr lang="pt-BR" sz="2400" b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A </a:t>
            </a:r>
            <a:r>
              <a:rPr lang="pt-BR" sz="24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Política é uma alta </a:t>
            </a:r>
            <a:r>
              <a:rPr lang="pt-BR" sz="2400" b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expressão </a:t>
            </a:r>
            <a:r>
              <a:rPr lang="pt-BR" sz="24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da caridade quando tende para a realização do bem comum!</a:t>
            </a:r>
          </a:p>
        </p:txBody>
      </p:sp>
    </p:spTree>
    <p:extLst>
      <p:ext uri="{BB962C8B-B14F-4D97-AF65-F5344CB8AC3E}">
        <p14:creationId xmlns:p14="http://schemas.microsoft.com/office/powerpoint/2010/main" val="245140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r>
              <a:rPr lang="pt-BR" b="1" i="1" dirty="0" smtClean="0"/>
              <a:t/>
            </a:r>
            <a:br>
              <a:rPr lang="pt-BR" b="1" i="1" dirty="0" smtClean="0"/>
            </a:br>
            <a:r>
              <a:rPr lang="pt-BR" b="1" i="1" dirty="0" smtClean="0">
                <a:solidFill>
                  <a:schemeClr val="bg1"/>
                </a:solidFill>
              </a:rPr>
              <a:t>O </a:t>
            </a:r>
            <a:r>
              <a:rPr lang="pt-BR" b="1" i="1" dirty="0">
                <a:solidFill>
                  <a:schemeClr val="bg1"/>
                </a:solidFill>
              </a:rPr>
              <a:t>patrimônio da doutrina social</a:t>
            </a:r>
            <a:br>
              <a:rPr lang="pt-BR" b="1" i="1" dirty="0">
                <a:solidFill>
                  <a:schemeClr val="bg1"/>
                </a:solidFill>
              </a:rPr>
            </a:b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6131024" cy="4785395"/>
          </a:xfrm>
          <a:solidFill>
            <a:srgbClr val="00B0F0"/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000" b="1" dirty="0"/>
              <a:t>Em todas os âmbitos da participação dos cristãos na vida pública é fundamental </a:t>
            </a:r>
            <a:r>
              <a:rPr lang="pt-BR" sz="2000" b="1" dirty="0" smtClean="0"/>
              <a:t>o </a:t>
            </a:r>
            <a:r>
              <a:rPr lang="pt-BR" sz="2000" b="1" dirty="0"/>
              <a:t>patrimônio da doutrina social da Igreja</a:t>
            </a:r>
            <a:r>
              <a:rPr lang="pt-BR" sz="2000" b="1" dirty="0" smtClean="0"/>
              <a:t>...</a:t>
            </a:r>
            <a:r>
              <a:rPr lang="pt-BR" sz="2000" b="1" dirty="0"/>
              <a:t> O Papa Francisco está destacando fatores concretos para uma conversão social que enfrente o problema da inclusão e da </a:t>
            </a:r>
            <a:r>
              <a:rPr lang="pt-BR" sz="2000" b="1" dirty="0" smtClean="0"/>
              <a:t>equidade</a:t>
            </a:r>
            <a:r>
              <a:rPr lang="pt-BR" sz="2000" b="1" dirty="0"/>
              <a:t>, reivindicando teto, trabalho e terra para todos </a:t>
            </a:r>
            <a:endParaRPr lang="pt-BR" sz="2000" b="1" dirty="0" smtClean="0"/>
          </a:p>
          <a:p>
            <a:pPr marL="0" indent="0" algn="just">
              <a:buNone/>
            </a:pPr>
            <a:r>
              <a:rPr lang="pt-BR" sz="2000" b="1" dirty="0" smtClean="0"/>
              <a:t>Seus princípios fundamentais:</a:t>
            </a:r>
          </a:p>
          <a:p>
            <a:pPr marL="0" indent="0" algn="just">
              <a:buNone/>
            </a:pPr>
            <a:r>
              <a:rPr lang="pt-BR" sz="2000" b="1" dirty="0" smtClean="0"/>
              <a:t>-  da </a:t>
            </a:r>
            <a:r>
              <a:rPr lang="pt-BR" sz="2000" b="1" dirty="0">
                <a:solidFill>
                  <a:srgbClr val="C00000"/>
                </a:solidFill>
              </a:rPr>
              <a:t>subsidiariedade</a:t>
            </a:r>
            <a:r>
              <a:rPr lang="pt-BR" sz="2000" b="1" dirty="0"/>
              <a:t>, ou seja, da liberdade e </a:t>
            </a:r>
            <a:r>
              <a:rPr lang="pt-BR" sz="2000" b="1" dirty="0" smtClean="0"/>
              <a:t>responsabilidade </a:t>
            </a:r>
            <a:r>
              <a:rPr lang="pt-BR" sz="2000" b="1" dirty="0"/>
              <a:t>de participação em nível das estruturas “</a:t>
            </a:r>
            <a:r>
              <a:rPr lang="pt-BR" sz="2000" b="1" dirty="0" smtClean="0"/>
              <a:t>intermediárias</a:t>
            </a:r>
            <a:r>
              <a:rPr lang="pt-BR" sz="2000" b="1" dirty="0"/>
              <a:t>” da sociedade </a:t>
            </a:r>
            <a:r>
              <a:rPr lang="pt-BR" sz="2000" b="1" dirty="0" smtClean="0"/>
              <a:t>civil;</a:t>
            </a:r>
          </a:p>
          <a:p>
            <a:pPr marL="0" indent="0" algn="just">
              <a:buNone/>
            </a:pPr>
            <a:r>
              <a:rPr lang="pt-BR" sz="2000" b="1" dirty="0" smtClean="0"/>
              <a:t>-  da </a:t>
            </a:r>
            <a:r>
              <a:rPr lang="pt-BR" sz="2000" b="1" dirty="0">
                <a:solidFill>
                  <a:srgbClr val="C00000"/>
                </a:solidFill>
              </a:rPr>
              <a:t>solidariedade, </a:t>
            </a:r>
            <a:r>
              <a:rPr lang="pt-BR" sz="2000" b="1" dirty="0"/>
              <a:t>animada pela fraternidade e caridade, lutando contra a propagação da indiferença e do egoísmo, apontando para o bem comum, com referência prioritária aos pobres, com os pobres.</a:t>
            </a:r>
          </a:p>
          <a:p>
            <a:endParaRPr lang="pt-BR" sz="2000" dirty="0"/>
          </a:p>
        </p:txBody>
      </p:sp>
      <p:pic>
        <p:nvPicPr>
          <p:cNvPr id="13314" name="Picture 2" descr="C:\Users\cefep\Pictures\Pap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276872"/>
            <a:ext cx="215989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99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  <a:solidFill>
            <a:schemeClr val="accent3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A Igreja na América Latina </a:t>
            </a:r>
            <a:r>
              <a:rPr lang="pt-BR" b="1" dirty="0" smtClean="0">
                <a:solidFill>
                  <a:schemeClr val="bg1"/>
                </a:solidFill>
              </a:rPr>
              <a:t>se </a:t>
            </a:r>
            <a:r>
              <a:rPr lang="pt-BR" b="1" dirty="0">
                <a:solidFill>
                  <a:schemeClr val="bg1"/>
                </a:solidFill>
              </a:rPr>
              <a:t>fez profeta da unidade latino-americana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800" b="1" dirty="0"/>
              <a:t>A Igreja na América Latina tornou-se avançada e se fez </a:t>
            </a:r>
            <a:r>
              <a:rPr lang="pt-BR" sz="2800" b="1" dirty="0" smtClean="0"/>
              <a:t>profeta </a:t>
            </a:r>
            <a:r>
              <a:rPr lang="pt-BR" sz="2800" b="1" dirty="0"/>
              <a:t>da unidade latino-americana, em uma Pátria Grande inclusiva, estimulando processos de integração em todos os níveis, com base em uma </a:t>
            </a:r>
            <a:r>
              <a:rPr lang="pt-BR" sz="2800" b="1" dirty="0">
                <a:solidFill>
                  <a:srgbClr val="C00000"/>
                </a:solidFill>
              </a:rPr>
              <a:t>história comum</a:t>
            </a:r>
            <a:r>
              <a:rPr lang="pt-BR" sz="2800" b="1" dirty="0"/>
              <a:t>, </a:t>
            </a:r>
            <a:r>
              <a:rPr lang="pt-BR" sz="2800" b="1" dirty="0">
                <a:solidFill>
                  <a:srgbClr val="C00000"/>
                </a:solidFill>
              </a:rPr>
              <a:t>matrizes culturais comuns</a:t>
            </a:r>
            <a:r>
              <a:rPr lang="pt-BR" sz="2800" b="1" dirty="0"/>
              <a:t>, a </a:t>
            </a:r>
            <a:r>
              <a:rPr lang="pt-BR" sz="2800" b="1" dirty="0" smtClean="0"/>
              <a:t>predominância </a:t>
            </a:r>
            <a:r>
              <a:rPr lang="pt-BR" sz="2800" b="1" dirty="0"/>
              <a:t>de </a:t>
            </a:r>
            <a:r>
              <a:rPr lang="pt-BR" sz="2800" b="1" dirty="0">
                <a:solidFill>
                  <a:srgbClr val="C00000"/>
                </a:solidFill>
              </a:rPr>
              <a:t>duas línguas intercomunicantes</a:t>
            </a:r>
            <a:r>
              <a:rPr lang="pt-BR" sz="2800" b="1" dirty="0"/>
              <a:t>, como o espanhol e </a:t>
            </a:r>
            <a:r>
              <a:rPr lang="pt-BR" sz="2800" b="1" dirty="0" smtClean="0"/>
              <a:t>o</a:t>
            </a:r>
            <a:r>
              <a:rPr lang="pt-BR" sz="2800" b="1" dirty="0"/>
              <a:t> português, </a:t>
            </a:r>
            <a:r>
              <a:rPr lang="pt-BR" sz="2800" b="1" dirty="0">
                <a:solidFill>
                  <a:srgbClr val="C00000"/>
                </a:solidFill>
              </a:rPr>
              <a:t>a tradição católica comum</a:t>
            </a:r>
            <a:r>
              <a:rPr lang="pt-BR" sz="2800" b="1" dirty="0"/>
              <a:t>, a defesa de </a:t>
            </a:r>
            <a:r>
              <a:rPr lang="pt-BR" sz="2800" b="1" dirty="0">
                <a:solidFill>
                  <a:srgbClr val="C00000"/>
                </a:solidFill>
              </a:rPr>
              <a:t>ideais e </a:t>
            </a:r>
            <a:r>
              <a:rPr lang="pt-BR" sz="2800" b="1" dirty="0" smtClean="0">
                <a:solidFill>
                  <a:srgbClr val="C00000"/>
                </a:solidFill>
              </a:rPr>
              <a:t>interesses </a:t>
            </a:r>
            <a:r>
              <a:rPr lang="pt-BR" sz="2800" b="1" dirty="0">
                <a:solidFill>
                  <a:srgbClr val="C00000"/>
                </a:solidFill>
              </a:rPr>
              <a:t>comuns </a:t>
            </a:r>
            <a:r>
              <a:rPr lang="pt-BR" sz="2800" b="1" dirty="0"/>
              <a:t>em um mundo cada vez mais audacioso em suas competências econômicas e políticas. </a:t>
            </a:r>
          </a:p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425261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pt-BR" b="1" dirty="0" smtClean="0"/>
              <a:t>surgirão </a:t>
            </a:r>
            <a:r>
              <a:rPr lang="pt-BR" b="1" dirty="0">
                <a:solidFill>
                  <a:srgbClr val="C00000"/>
                </a:solidFill>
              </a:rPr>
              <a:t>mais </a:t>
            </a:r>
            <a:r>
              <a:rPr lang="pt-BR" b="1" dirty="0" smtClean="0"/>
              <a:t>autênticas vocações </a:t>
            </a:r>
            <a:br>
              <a:rPr lang="pt-BR" b="1" dirty="0" smtClean="0"/>
            </a:br>
            <a:r>
              <a:rPr lang="pt-BR" b="1" dirty="0" smtClean="0"/>
              <a:t>de leigos católicos</a:t>
            </a:r>
            <a:endParaRPr lang="pt-BR" b="1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698976" cy="4525963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pt-BR" dirty="0" smtClean="0"/>
              <a:t>	Quanto </a:t>
            </a:r>
            <a:r>
              <a:rPr lang="pt-BR" dirty="0"/>
              <a:t>mais a Igreja está envolvida na vida, no destino das nações e mais apaixonada pelo bem do próprio povo, </a:t>
            </a:r>
            <a:r>
              <a:rPr lang="pt-BR" b="1" dirty="0">
                <a:solidFill>
                  <a:srgbClr val="C00000"/>
                </a:solidFill>
              </a:rPr>
              <a:t>mais</a:t>
            </a:r>
            <a:r>
              <a:rPr lang="pt-BR" dirty="0">
                <a:solidFill>
                  <a:srgbClr val="C00000"/>
                </a:solidFill>
              </a:rPr>
              <a:t> </a:t>
            </a:r>
            <a:r>
              <a:rPr lang="pt-BR" dirty="0"/>
              <a:t>é </a:t>
            </a:r>
            <a:r>
              <a:rPr lang="pt-BR" dirty="0" smtClean="0"/>
              <a:t>lançada </a:t>
            </a:r>
            <a:r>
              <a:rPr lang="pt-BR" dirty="0"/>
              <a:t>em um dinamismo missionário, </a:t>
            </a:r>
            <a:r>
              <a:rPr lang="pt-BR" b="1" dirty="0">
                <a:solidFill>
                  <a:srgbClr val="C00000"/>
                </a:solidFill>
              </a:rPr>
              <a:t>mais</a:t>
            </a:r>
            <a:r>
              <a:rPr lang="pt-BR" dirty="0"/>
              <a:t> abraça com caridade a todos e especialmente os pobres, pequenos e sofridos, </a:t>
            </a:r>
            <a:r>
              <a:rPr lang="pt-BR" b="1" dirty="0">
                <a:solidFill>
                  <a:srgbClr val="C00000"/>
                </a:solidFill>
              </a:rPr>
              <a:t>mais</a:t>
            </a:r>
            <a:r>
              <a:rPr lang="pt-BR" dirty="0"/>
              <a:t> é capaz de educar para um olhar cristão sobre toda a realidade, </a:t>
            </a:r>
            <a:r>
              <a:rPr lang="pt-BR" b="1" dirty="0">
                <a:solidFill>
                  <a:srgbClr val="C00000"/>
                </a:solidFill>
              </a:rPr>
              <a:t>mais</a:t>
            </a:r>
            <a:r>
              <a:rPr lang="pt-BR" dirty="0"/>
              <a:t> intensamente surgirão autênticas vocações de leigos católicos em todas os âmbitos da vida pública.</a:t>
            </a:r>
          </a:p>
          <a:p>
            <a:endParaRPr lang="pt-BR" dirty="0"/>
          </a:p>
        </p:txBody>
      </p:sp>
      <p:pic>
        <p:nvPicPr>
          <p:cNvPr id="14338" name="Picture 2" descr="C:\Users\cefep\Pictures\c_200_140_16777215_19465_arvore-casa-comum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916832"/>
            <a:ext cx="2448272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78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296144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 </a:t>
            </a:r>
            <a:r>
              <a:rPr lang="pt-BR" sz="3600" b="1" dirty="0">
                <a:solidFill>
                  <a:schemeClr val="bg1"/>
                </a:solidFill>
              </a:rPr>
              <a:t>contribuição </a:t>
            </a:r>
            <a:r>
              <a:rPr lang="pt-BR" sz="3600" b="1" dirty="0" smtClean="0">
                <a:solidFill>
                  <a:schemeClr val="bg1"/>
                </a:solidFill>
              </a:rPr>
              <a:t>da Igreja</a:t>
            </a:r>
            <a:r>
              <a:rPr lang="pt-BR" sz="3600" b="1" dirty="0">
                <a:solidFill>
                  <a:schemeClr val="bg1"/>
                </a:solidFill>
              </a:rPr>
              <a:t> para um projeto histórico renovado na América Latina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pt-BR" b="1" dirty="0" smtClean="0">
                <a:solidFill>
                  <a:srgbClr val="C00000"/>
                </a:solidFill>
              </a:rPr>
              <a:t>	Não </a:t>
            </a:r>
            <a:r>
              <a:rPr lang="pt-BR" b="1" dirty="0">
                <a:solidFill>
                  <a:srgbClr val="C00000"/>
                </a:solidFill>
              </a:rPr>
              <a:t>se deve ter medo de considerar a contribuição que a Igreja pode </a:t>
            </a:r>
            <a:r>
              <a:rPr lang="pt-BR" b="1" dirty="0" smtClean="0">
                <a:solidFill>
                  <a:srgbClr val="C00000"/>
                </a:solidFill>
              </a:rPr>
              <a:t>dar. </a:t>
            </a:r>
          </a:p>
          <a:p>
            <a:pPr marL="0" indent="0" algn="just">
              <a:buNone/>
            </a:pPr>
            <a:r>
              <a:rPr lang="pt-BR" b="1" dirty="0" smtClean="0"/>
              <a:t>O </a:t>
            </a:r>
            <a:r>
              <a:rPr lang="pt-BR" b="1" dirty="0"/>
              <a:t>que significa concretamente para a América Latina </a:t>
            </a:r>
            <a:r>
              <a:rPr lang="pt-BR" b="1" dirty="0">
                <a:solidFill>
                  <a:srgbClr val="C00000"/>
                </a:solidFill>
              </a:rPr>
              <a:t>essa cultura do encontro </a:t>
            </a:r>
            <a:r>
              <a:rPr lang="pt-BR" b="1" dirty="0"/>
              <a:t>que o Papa Francisco propõe? O que o </a:t>
            </a:r>
            <a:r>
              <a:rPr lang="pt-BR" b="1" dirty="0">
                <a:solidFill>
                  <a:srgbClr val="C00000"/>
                </a:solidFill>
              </a:rPr>
              <a:t>amor preferencial pelos pobres </a:t>
            </a:r>
            <a:r>
              <a:rPr lang="pt-BR" b="1" dirty="0"/>
              <a:t>implica? Como combinar </a:t>
            </a:r>
            <a:r>
              <a:rPr lang="pt-BR" b="1" dirty="0">
                <a:solidFill>
                  <a:srgbClr val="C00000"/>
                </a:solidFill>
              </a:rPr>
              <a:t>o crescimento econômico com o compromisso pela solidariedade</a:t>
            </a:r>
            <a:r>
              <a:rPr lang="pt-BR" b="1" dirty="0"/>
              <a:t>, a inclusão, a equidade, a justiça? O que nos ensina a sua </a:t>
            </a:r>
            <a:r>
              <a:rPr lang="pt-BR" b="1" dirty="0">
                <a:solidFill>
                  <a:srgbClr val="C00000"/>
                </a:solidFill>
              </a:rPr>
              <a:t>crítica radical às </a:t>
            </a:r>
            <a:r>
              <a:rPr lang="pt-BR" b="1" dirty="0" smtClean="0">
                <a:solidFill>
                  <a:srgbClr val="C00000"/>
                </a:solidFill>
              </a:rPr>
              <a:t>idolatrias </a:t>
            </a:r>
            <a:r>
              <a:rPr lang="pt-BR" b="1" dirty="0">
                <a:solidFill>
                  <a:srgbClr val="C00000"/>
                </a:solidFill>
              </a:rPr>
              <a:t>do poder e da riqueza</a:t>
            </a:r>
            <a:r>
              <a:rPr lang="pt-BR" b="1" dirty="0"/>
              <a:t>, da concentração ilusória e desmedida de espera nas políticas do Estado e na “mão invisível” do mercado</a:t>
            </a:r>
            <a:r>
              <a:rPr lang="pt-BR" b="1" dirty="0" smtClean="0"/>
              <a:t>?...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98429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pt-BR" sz="5400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AMERICA LATINA</a:t>
            </a:r>
            <a:endParaRPr lang="pt-BR" sz="5400" dirty="0">
              <a:solidFill>
                <a:srgbClr val="C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3131840" y="1600200"/>
            <a:ext cx="5760640" cy="4525963"/>
          </a:xfrm>
          <a:solidFill>
            <a:srgbClr val="00B050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3600" b="1" i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CARTA </a:t>
            </a:r>
            <a:r>
              <a:rPr lang="pt-BR" sz="3600" b="1" i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DO PAPA FRANCISCO </a:t>
            </a:r>
            <a:br>
              <a:rPr lang="pt-BR" sz="3600" b="1" i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pt-BR" sz="3600" b="1" i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AO CARDEAL </a:t>
            </a:r>
            <a:endParaRPr lang="pt-BR" sz="3600" b="1" i="1" dirty="0" smtClean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buNone/>
            </a:pPr>
            <a:r>
              <a:rPr lang="pt-BR" sz="3600" b="1" i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MARC </a:t>
            </a:r>
            <a:r>
              <a:rPr lang="pt-BR" sz="3600" b="1" i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OUELLET, </a:t>
            </a:r>
            <a:br>
              <a:rPr lang="pt-BR" sz="3600" b="1" i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pt-BR" sz="3600" b="1" i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PRESIDENTE DA PONTIFÍCIA COMISSÃO PARA A AMÉRICA </a:t>
            </a:r>
            <a:r>
              <a:rPr lang="pt-BR" sz="3600" b="1" i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LATINA-</a:t>
            </a:r>
            <a:r>
              <a:rPr lang="pt-BR" sz="4000" b="1" i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19/03/2016</a:t>
            </a:r>
            <a:endParaRPr lang="pt-BR" sz="40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pt-BR" dirty="0"/>
          </a:p>
        </p:txBody>
      </p:sp>
      <p:pic>
        <p:nvPicPr>
          <p:cNvPr id="1026" name="Picture 2" descr="C:\Users\cefep\Pictures\Pap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266429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58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PARTICIPAÇÃO PÚBLICA DO LAICADO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203848" y="1600200"/>
            <a:ext cx="5688632" cy="4781128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b="1" dirty="0"/>
              <a:t>Eminência, no </a:t>
            </a:r>
            <a:r>
              <a:rPr lang="pt-BR" b="1" u="sng" dirty="0"/>
              <a:t>final do encontro da Comissão para a América Latina e o Caribe</a:t>
            </a:r>
            <a:r>
              <a:rPr lang="pt-BR" b="1" dirty="0"/>
              <a:t> tive a ocasião de me encontrar com todos os participantes na assembleia, </a:t>
            </a:r>
            <a:r>
              <a:rPr lang="pt-BR" b="1" dirty="0">
                <a:solidFill>
                  <a:srgbClr val="C0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durante a qual houve um intercâmbio de ideias e impressões sobre a participação pública do laicado na vida dos nossos povos</a:t>
            </a:r>
            <a:r>
              <a:rPr lang="pt-BR" b="1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endParaRPr lang="pt-BR" dirty="0"/>
          </a:p>
        </p:txBody>
      </p:sp>
      <p:pic>
        <p:nvPicPr>
          <p:cNvPr id="2051" name="Picture 3" descr="C:\Users\cefep\Pictures\download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2736304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75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o espírito de discernimento e reflexão «não caia no vazio»,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419872" y="1700808"/>
            <a:ext cx="5472608" cy="4536504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sz="3000" b="1" dirty="0" smtClean="0"/>
              <a:t>Gostaria </a:t>
            </a:r>
            <a:r>
              <a:rPr lang="pt-BR" sz="3000" b="1" dirty="0"/>
              <a:t>de mencionar quanto foi partilhado naquele encontro e prosseguir aqui a reflexão vivida naqueles dias</a:t>
            </a:r>
            <a:r>
              <a:rPr lang="pt-BR" sz="3000" b="1" dirty="0" smtClean="0"/>
              <a:t>,</a:t>
            </a:r>
          </a:p>
          <a:p>
            <a:pPr marL="0" indent="0" algn="just">
              <a:buNone/>
            </a:pPr>
            <a:r>
              <a:rPr lang="pt-BR" sz="3000" b="1" dirty="0" smtClean="0"/>
              <a:t> </a:t>
            </a:r>
            <a:r>
              <a:rPr lang="pt-BR" sz="3000" b="1" dirty="0">
                <a:solidFill>
                  <a:srgbClr val="C00000"/>
                </a:solidFill>
              </a:rPr>
              <a:t>a fim de que </a:t>
            </a:r>
            <a:r>
              <a:rPr lang="pt-BR" sz="3000" b="1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 espírito de discernimento e reflexão «não caia no vazio</a:t>
            </a:r>
            <a:r>
              <a:rPr lang="pt-BR" sz="3000" b="1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», </a:t>
            </a:r>
            <a:r>
              <a:rPr lang="pt-BR" sz="3000" b="1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para que nos ajude e continue a impelir a servir melhor o Santo Povo fiel de Deus.</a:t>
            </a:r>
          </a:p>
          <a:p>
            <a:endParaRPr lang="pt-BR" dirty="0"/>
          </a:p>
        </p:txBody>
      </p:sp>
      <p:pic>
        <p:nvPicPr>
          <p:cNvPr id="3074" name="Picture 2" descr="C:\Users\cefep\Pictures\Imagens  Internet\IMG_7631 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2683131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83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Um pai não se compreende a si mesmo sem os seus filhos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5616624" cy="4709120"/>
          </a:xfrm>
          <a:solidFill>
            <a:srgbClr val="92D050"/>
          </a:solidFill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o Santo Povo fiel de Deus que como pastores somos continuamente convidados a olhar, proteger, acompanhar, apoiar e servir. </a:t>
            </a:r>
            <a:endParaRPr lang="pt-B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 </a:t>
            </a:r>
            <a:r>
              <a:rPr lang="pt-B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 não se compreende a si mesmo sem os seus filhos. </a:t>
            </a:r>
            <a:endParaRPr lang="pt-BR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Pode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 um ótimo trabalhador, profissional, marido, amigo, mas o que o torna pai tem um rosto: são os seus filhos. </a:t>
            </a:r>
            <a:endParaRPr lang="pt-B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MESMO ACONTECE A NÓS</a:t>
            </a:r>
            <a:r>
              <a:rPr lang="pt-BR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COMO </a:t>
            </a:r>
            <a:r>
              <a:rPr lang="pt-BR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PASTORES.</a:t>
            </a:r>
            <a:endParaRPr lang="pt-BR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cefep\Pictures\Imagens Papa Francisco\imagesWYZTGU4C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556792"/>
            <a:ext cx="2952328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57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O pastor é pastor de um povo</a:t>
            </a:r>
            <a:br>
              <a:rPr lang="pt-BR" b="1" dirty="0" smtClean="0">
                <a:solidFill>
                  <a:schemeClr val="bg1"/>
                </a:solidFill>
              </a:rPr>
            </a:br>
            <a:r>
              <a:rPr lang="pt-BR" sz="3100" b="1" dirty="0" smtClean="0">
                <a:solidFill>
                  <a:schemeClr val="bg1"/>
                </a:solidFill>
              </a:rPr>
              <a:t>Papa Francisco na JMJ – Cracóvia - 2016</a:t>
            </a:r>
            <a:endParaRPr lang="pt-BR" sz="3100" b="1" dirty="0">
              <a:solidFill>
                <a:schemeClr val="bg1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347864" y="1600200"/>
            <a:ext cx="5338936" cy="4525963"/>
          </a:xfrm>
          <a:solidFill>
            <a:schemeClr val="accent3">
              <a:lumMod val="50000"/>
            </a:schemeClr>
          </a:solidFill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b="1" dirty="0">
                <a:solidFill>
                  <a:schemeClr val="bg1"/>
                </a:solidFill>
              </a:rPr>
              <a:t>Um pastor não se compreende sem um rebanho, que está chamado a servir. O pastor é pastor de um povo, e o povo deve ser servido a partir de dentro. Muitas vezes vamos à frente abrindo caminho, outras voltamos para que ninguém permaneça atrás, e</a:t>
            </a:r>
            <a:r>
              <a:rPr lang="pt-BR" b="1" dirty="0"/>
              <a:t> </a:t>
            </a:r>
            <a:r>
              <a:rPr lang="pt-BR" b="1" dirty="0">
                <a:solidFill>
                  <a:schemeClr val="bg1"/>
                </a:solidFill>
              </a:rPr>
              <a:t>não poucas vezes estamos no meio para ouvir bem o palpitar do povo.</a:t>
            </a:r>
          </a:p>
          <a:p>
            <a:endParaRPr lang="pt-BR" b="1" dirty="0"/>
          </a:p>
        </p:txBody>
      </p:sp>
      <p:pic>
        <p:nvPicPr>
          <p:cNvPr id="2050" name="Picture 2" descr="C:\Users\cefep\Pictures\REUTERS1575154_Articolo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3024336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77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28215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pt-BR" sz="4000" b="1" dirty="0" smtClean="0"/>
              <a:t>DIFUSÃO NECESSÁRIA E OPORTUNA </a:t>
            </a:r>
            <a:br>
              <a:rPr lang="pt-BR" sz="4000" b="1" dirty="0" smtClean="0"/>
            </a:br>
            <a:r>
              <a:rPr lang="pt-BR" sz="4000" b="1" dirty="0" smtClean="0"/>
              <a:t>NO SEIO DA  IGREJA NA AMÉRICA LATIN</a:t>
            </a:r>
            <a:r>
              <a:rPr lang="pt-BR" b="1" dirty="0"/>
              <a:t>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698976" cy="4525963"/>
          </a:xfrm>
          <a:solidFill>
            <a:srgbClr val="00B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endParaRPr lang="pt-BR" sz="3600" dirty="0" smtClean="0">
              <a:latin typeface="Arial Narrow" panose="020B0606020202030204" pitchFamily="34" charset="0"/>
              <a:cs typeface="Aparajita" panose="020B0604020202020204" pitchFamily="34" charset="0"/>
            </a:endParaRPr>
          </a:p>
          <a:p>
            <a:pPr marL="0" indent="0" algn="just">
              <a:buNone/>
            </a:pPr>
            <a:r>
              <a:rPr lang="pt-BR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Este documento tem como interlocutores fundamentais </a:t>
            </a:r>
            <a:r>
              <a:rPr lang="pt-BR" sz="35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fiéis leigos </a:t>
            </a:r>
            <a:r>
              <a:rPr lang="pt-BR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e, de modo especial, aqueles que exercem responsabilidade nos diversos campos  da vida pública na América Latina</a:t>
            </a:r>
            <a:endParaRPr lang="pt-BR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C:\Users\cefep\Pictures\AMÉRICA lATINA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700808"/>
            <a:ext cx="2520280" cy="4392488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44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Chegou a hora dos </a:t>
            </a:r>
            <a:r>
              <a:rPr lang="pt-BR" b="1" dirty="0" smtClean="0">
                <a:solidFill>
                  <a:schemeClr val="bg1"/>
                </a:solidFill>
              </a:rPr>
              <a:t>leigos </a:t>
            </a:r>
            <a:r>
              <a:rPr lang="pt-BR" b="1" dirty="0">
                <a:solidFill>
                  <a:schemeClr val="bg1"/>
                </a:solidFill>
              </a:rPr>
              <a:t>mas parece que o relógio parou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923928" y="1700808"/>
            <a:ext cx="4896544" cy="4536504"/>
          </a:xfrm>
          <a:solidFill>
            <a:srgbClr val="00B050"/>
          </a:solidFill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b="1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Olhar </a:t>
            </a:r>
            <a:r>
              <a:rPr lang="pt-BR" b="1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continuamente para o Povo de Deus salva-nos de certos nominalismos declarativos (slogan) que são frases bonitas mas não conseguem apoiar a vida das nossas comunidades. </a:t>
            </a:r>
            <a:r>
              <a:rPr lang="pt-BR" b="1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Por </a:t>
            </a:r>
            <a:r>
              <a:rPr lang="pt-BR" b="1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exemplo, recordo a famosa frase: </a:t>
            </a:r>
            <a:r>
              <a:rPr lang="pt-BR" sz="36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«Chegou a hora dos leigos» mas parece que o relógio </a:t>
            </a:r>
            <a:r>
              <a:rPr lang="pt-BR" sz="3600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parou”.</a:t>
            </a:r>
            <a:endParaRPr lang="pt-BR" sz="36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pt-BR" dirty="0"/>
          </a:p>
        </p:txBody>
      </p:sp>
      <p:pic>
        <p:nvPicPr>
          <p:cNvPr id="1027" name="Picture 3" descr="C:\Users\cefep\Pictures\São Francisco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3528392" cy="453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56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570186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nossa primeira e fundamental consagração afunda as suas raízes no nosso batismo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23528" y="1916832"/>
            <a:ext cx="6408712" cy="4392488"/>
          </a:xfrm>
          <a:solidFill>
            <a:schemeClr val="accent1"/>
          </a:solidFill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pt-BR" b="1" dirty="0">
                <a:solidFill>
                  <a:schemeClr val="bg1"/>
                </a:solidFill>
              </a:rPr>
              <a:t>Olhar para o Povo de Deus é recordar que todos fazemos o nosso ingresso na Igreja como leigos. O primeiro sacramento, que sela para sempre a nossa identidade, e do qual deveríamos ser sempre orgulhosos, é o batismo</a:t>
            </a:r>
            <a:r>
              <a:rPr lang="pt-BR" b="1" dirty="0" smtClean="0">
                <a:solidFill>
                  <a:schemeClr val="bg1"/>
                </a:solidFill>
              </a:rPr>
              <a:t>... </a:t>
            </a:r>
          </a:p>
          <a:p>
            <a:pPr marL="0" indent="0" algn="just">
              <a:buNone/>
            </a:pPr>
            <a:r>
              <a:rPr lang="pt-BR" sz="3500" b="1" dirty="0" smtClean="0">
                <a:solidFill>
                  <a:schemeClr val="bg1"/>
                </a:solidFill>
              </a:rPr>
              <a:t>A </a:t>
            </a:r>
            <a:r>
              <a:rPr lang="pt-BR" sz="3500" b="1" dirty="0">
                <a:solidFill>
                  <a:schemeClr val="bg1"/>
                </a:solidFill>
              </a:rPr>
              <a:t>nossa primeira e fundamental consagração afunda as suas raízes no nosso batismo. Ninguém foi batizado sacerdote nem bispo. Batizaram-nos leigos e é o sinal indelével que jamais poderá ser cancelado.</a:t>
            </a:r>
          </a:p>
        </p:txBody>
      </p:sp>
      <p:pic>
        <p:nvPicPr>
          <p:cNvPr id="2050" name="Picture 2" descr="C:\Users\cefep\Pictures\batism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132856"/>
            <a:ext cx="208823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69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Uma </a:t>
            </a:r>
            <a:r>
              <a:rPr lang="pt-BR" b="1" dirty="0">
                <a:solidFill>
                  <a:schemeClr val="bg1"/>
                </a:solidFill>
              </a:rPr>
              <a:t>atenção particular — o clericalismo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1"/>
          </p:nvPr>
        </p:nvSpPr>
        <p:spPr>
          <a:xfrm>
            <a:off x="323528" y="1700808"/>
            <a:ext cx="6120680" cy="4680520"/>
          </a:xfrm>
          <a:solidFill>
            <a:srgbClr val="00B05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b="1" dirty="0">
                <a:solidFill>
                  <a:schemeClr val="bg1"/>
                </a:solidFill>
              </a:rPr>
              <a:t>Não podemos refletir sobre o tema do laicado ignorando uma das maiores deformações que a América Latina deve enfrentar — e para a qual peço que dirijais uma atenção particular — </a:t>
            </a:r>
            <a:r>
              <a:rPr lang="pt-BR" sz="3600" b="1" dirty="0">
                <a:solidFill>
                  <a:schemeClr val="bg1"/>
                </a:solidFill>
              </a:rPr>
              <a:t>o clericalismo. </a:t>
            </a:r>
            <a:r>
              <a:rPr lang="pt-BR" b="1" dirty="0" smtClean="0">
                <a:solidFill>
                  <a:schemeClr val="bg1"/>
                </a:solidFill>
              </a:rPr>
              <a:t>Esta </a:t>
            </a:r>
            <a:r>
              <a:rPr lang="pt-BR" b="1" dirty="0">
                <a:solidFill>
                  <a:schemeClr val="bg1"/>
                </a:solidFill>
              </a:rPr>
              <a:t>atitude não só anula a personalidade dos cristãos, mas tende também a diminuir e a subestimar a graça batismal que o Espírito Santo pôs no coração do nosso povo.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2"/>
          </p:nvPr>
        </p:nvSpPr>
        <p:spPr>
          <a:xfrm>
            <a:off x="6516216" y="1600200"/>
            <a:ext cx="2170584" cy="4525963"/>
          </a:xfrm>
        </p:spPr>
        <p:txBody>
          <a:bodyPr>
            <a:normAutofit lnSpcReduction="10000"/>
          </a:bodyPr>
          <a:lstStyle/>
          <a:p>
            <a:endParaRPr lang="pt-BR" dirty="0"/>
          </a:p>
        </p:txBody>
      </p:sp>
      <p:pic>
        <p:nvPicPr>
          <p:cNvPr id="1026" name="Picture 2" descr="C:\Users\cefep\Pictures\Imagens  Internet\imagesHZS4QH6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599" y="1700808"/>
            <a:ext cx="247650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81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O clericalismo apaga o </a:t>
            </a:r>
            <a:r>
              <a:rPr lang="pt-BR" b="1" dirty="0">
                <a:solidFill>
                  <a:schemeClr val="bg1"/>
                </a:solidFill>
              </a:rPr>
              <a:t>fogo profético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5976664" cy="4709120"/>
          </a:xfrm>
          <a:solidFill>
            <a:schemeClr val="accent3">
              <a:lumMod val="75000"/>
            </a:schemeClr>
          </a:solidFill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sz="3000" b="1" dirty="0">
                <a:solidFill>
                  <a:schemeClr val="bg1"/>
                </a:solidFill>
              </a:rPr>
              <a:t>O </a:t>
            </a:r>
            <a:r>
              <a:rPr lang="pt-BR" sz="3000" b="1" dirty="0" smtClean="0">
                <a:solidFill>
                  <a:schemeClr val="bg1"/>
                </a:solidFill>
              </a:rPr>
              <a:t>clericalismo, </a:t>
            </a:r>
            <a:r>
              <a:rPr lang="pt-BR" sz="3000" b="1" dirty="0">
                <a:solidFill>
                  <a:schemeClr val="bg1"/>
                </a:solidFill>
              </a:rPr>
              <a:t>longe de dar impulso aos diversos contributos e propostas, apaga pouco a pouco o fogo profético do qual a inteira Igreja está chamada a dar testemunho no coração dos seus </a:t>
            </a:r>
            <a:r>
              <a:rPr lang="pt-BR" sz="3000" b="1" dirty="0" smtClean="0">
                <a:solidFill>
                  <a:schemeClr val="bg1"/>
                </a:solidFill>
              </a:rPr>
              <a:t>povos. O </a:t>
            </a:r>
            <a:r>
              <a:rPr lang="pt-BR" sz="3000" b="1" dirty="0">
                <a:solidFill>
                  <a:schemeClr val="bg1"/>
                </a:solidFill>
              </a:rPr>
              <a:t>clericalismo esquece que a visibilidade e a sacramentalidade da Igreja pertencem a todo o povo de Deus </a:t>
            </a:r>
            <a:r>
              <a:rPr lang="pt-BR" sz="3000" b="1" dirty="0" smtClean="0">
                <a:solidFill>
                  <a:schemeClr val="bg1"/>
                </a:solidFill>
              </a:rPr>
              <a:t>e </a:t>
            </a:r>
            <a:r>
              <a:rPr lang="pt-BR" sz="3000" b="1" dirty="0">
                <a:solidFill>
                  <a:schemeClr val="bg1"/>
                </a:solidFill>
              </a:rPr>
              <a:t>não só a poucos eleitos e iluminados</a:t>
            </a:r>
            <a:r>
              <a:rPr lang="pt-BR" sz="3000" dirty="0">
                <a:solidFill>
                  <a:schemeClr val="bg1"/>
                </a:solidFill>
              </a:rPr>
              <a:t>.</a:t>
            </a:r>
          </a:p>
          <a:p>
            <a:endParaRPr lang="pt-BR" dirty="0"/>
          </a:p>
        </p:txBody>
      </p:sp>
      <p:pic>
        <p:nvPicPr>
          <p:cNvPr id="4098" name="Picture 2" descr="C:\Users\cefep\Pictures\Imagens  Internet\images (12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772816"/>
            <a:ext cx="2386608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8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  <a:solidFill>
            <a:schemeClr val="accent3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Um </a:t>
            </a:r>
            <a:r>
              <a:rPr lang="pt-BR" b="1" dirty="0">
                <a:solidFill>
                  <a:schemeClr val="bg1"/>
                </a:solidFill>
              </a:rPr>
              <a:t>fenómeno muito interessante que se produziu na nossa América Latina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1520" y="1772816"/>
            <a:ext cx="5904656" cy="4536504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t-BR" b="1" dirty="0"/>
              <a:t>Há um fenómeno muito interessante que se produziu na nossa América Latina e que desejo citar aqui: acredito que seja um dos poucos espaços em que o Povo de Deus foi libertado de uma influência do clericalismo: </a:t>
            </a:r>
            <a:endParaRPr lang="pt-BR" b="1" dirty="0" smtClean="0"/>
          </a:p>
          <a:p>
            <a:pPr marL="0" indent="0" algn="just">
              <a:buNone/>
            </a:pPr>
            <a:r>
              <a:rPr lang="pt-BR" b="1" dirty="0" smtClean="0">
                <a:solidFill>
                  <a:srgbClr val="C00000"/>
                </a:solidFill>
              </a:rPr>
              <a:t>refiro-me </a:t>
            </a:r>
            <a:r>
              <a:rPr lang="pt-BR" b="1" dirty="0">
                <a:solidFill>
                  <a:srgbClr val="C00000"/>
                </a:solidFill>
              </a:rPr>
              <a:t>à pastoral popular.</a:t>
            </a:r>
            <a:r>
              <a:rPr lang="pt-BR" b="1" dirty="0"/>
              <a:t> </a:t>
            </a:r>
            <a:endParaRPr lang="pt-BR" b="1" dirty="0" smtClean="0"/>
          </a:p>
          <a:p>
            <a:pPr marL="0" indent="0" algn="just">
              <a:buNone/>
            </a:pPr>
            <a:r>
              <a:rPr lang="pt-BR" sz="3000" b="1" dirty="0" smtClean="0"/>
              <a:t>Foi </a:t>
            </a:r>
            <a:r>
              <a:rPr lang="pt-BR" sz="3000" b="1" dirty="0"/>
              <a:t>um dos poucos espaços em que o povo (incluindo os seus pastores) e o Espírito Santo puderam encontrar-se sem o clericalismo que procura controlar e moderar a unção de Deus sobre os seus</a:t>
            </a:r>
            <a:r>
              <a:rPr lang="pt-BR" b="1" dirty="0"/>
              <a:t>.</a:t>
            </a:r>
          </a:p>
        </p:txBody>
      </p:sp>
      <p:pic>
        <p:nvPicPr>
          <p:cNvPr id="5122" name="Picture 2" descr="C:\Users\cefep\Pictures\AMÉRICA lATINA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916832"/>
            <a:ext cx="2448272" cy="3960440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63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  <a:solidFill>
            <a:schemeClr val="accent3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A pastoral popular traduz em si uma certa sede de Deus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1520" y="1700808"/>
            <a:ext cx="5040560" cy="4752528"/>
          </a:xfrm>
          <a:solidFill>
            <a:srgbClr val="92D050"/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3000" b="1" dirty="0" smtClean="0"/>
              <a:t>A pastoral popular traduz </a:t>
            </a:r>
            <a:r>
              <a:rPr lang="pt-BR" sz="3000" b="1" dirty="0"/>
              <a:t>em si uma certa sede de Deus, que somente os pobres e os simples podem experimentar; ela torna as pessoas capazes para terem rasgos de generosidade e predispõe-nas para o sacrifício até ao heroísmo, quando se trata de manifestar a </a:t>
            </a:r>
            <a:r>
              <a:rPr lang="pt-BR" sz="3000" b="1" dirty="0" smtClean="0"/>
              <a:t>fé.</a:t>
            </a:r>
            <a:endParaRPr lang="pt-BR" sz="3000" b="1" dirty="0"/>
          </a:p>
        </p:txBody>
      </p:sp>
      <p:pic>
        <p:nvPicPr>
          <p:cNvPr id="6146" name="Picture 2" descr="C:\Users\cefep\Pictures\c_200_140_16777215_19153_Atualizacao-biblic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72816"/>
            <a:ext cx="324036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33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C00000"/>
                </a:solidFill>
              </a:rPr>
              <a:t>A fé do nosso Povo manifesta </a:t>
            </a:r>
            <a:r>
              <a:rPr lang="pt-BR" b="1" dirty="0">
                <a:solidFill>
                  <a:srgbClr val="C00000"/>
                </a:solidFill>
              </a:rPr>
              <a:t>uma presença genuína do Espírito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95536" y="1600200"/>
            <a:ext cx="6408712" cy="4925144"/>
          </a:xfrm>
          <a:solidFill>
            <a:schemeClr val="accent5"/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b="1" dirty="0">
                <a:solidFill>
                  <a:schemeClr val="bg1"/>
                </a:solidFill>
              </a:rPr>
              <a:t>O Papa Paulo VI usa uma expressão que considero fundamental, a fé do nosso povo, as suas orientações, buscas, desejos, anseios, quando as conseguimos escutar e orientar</a:t>
            </a:r>
            <a:r>
              <a:rPr lang="pt-BR" sz="3000" b="1" dirty="0">
                <a:solidFill>
                  <a:schemeClr val="bg1"/>
                </a:solidFill>
              </a:rPr>
              <a:t>, acabam por nos manifestar uma presença genuína do Espírito. </a:t>
            </a:r>
            <a:r>
              <a:rPr lang="pt-BR" b="1" dirty="0" smtClean="0">
                <a:solidFill>
                  <a:schemeClr val="bg1"/>
                </a:solidFill>
              </a:rPr>
              <a:t>	Confiemos </a:t>
            </a:r>
            <a:r>
              <a:rPr lang="pt-BR" b="1" dirty="0">
                <a:solidFill>
                  <a:schemeClr val="bg1"/>
                </a:solidFill>
              </a:rPr>
              <a:t>no nosso Povo, na sua memória e no seu «olfato», confiemos que o Espírito Santo aja em e com ele, e que este Espírito não é só «propriedade» da hierarquia eclesial.</a:t>
            </a:r>
          </a:p>
          <a:p>
            <a:pPr algn="just"/>
            <a:endParaRPr lang="pt-BR" b="1" dirty="0"/>
          </a:p>
        </p:txBody>
      </p:sp>
      <p:pic>
        <p:nvPicPr>
          <p:cNvPr id="7170" name="Picture 2" descr="C:\Users\cefep\Pictures\images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916832"/>
            <a:ext cx="1944216" cy="360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33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</a:rPr>
              <a:t>Uma cultura popular evangelizada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338936" cy="4525963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dirty="0" smtClean="0"/>
              <a:t>«</a:t>
            </a:r>
            <a:r>
              <a:rPr lang="pt-BR" sz="3000" b="1" dirty="0"/>
              <a:t>U</a:t>
            </a:r>
            <a:r>
              <a:rPr lang="pt-BR" sz="3000" b="1" dirty="0" smtClean="0"/>
              <a:t>ma </a:t>
            </a:r>
            <a:r>
              <a:rPr lang="pt-BR" sz="3000" b="1" dirty="0"/>
              <a:t>cultura popular evangelizada contém valores de fé e solidariedade que podem provocar o desenvolvimento duma sociedade mais justa e crente, e possui uma sabedoria peculiar que devemos saber reconhecer com olhar agradecido» </a:t>
            </a:r>
            <a:endParaRPr lang="pt-BR" sz="3000" b="1" dirty="0" smtClean="0"/>
          </a:p>
          <a:p>
            <a:pPr marL="0" indent="0" algn="just">
              <a:buNone/>
            </a:pPr>
            <a:r>
              <a:rPr lang="pt-BR" sz="3000" b="1" dirty="0" smtClean="0"/>
              <a:t>(</a:t>
            </a:r>
            <a:r>
              <a:rPr lang="pt-BR" sz="3000" b="1" i="1" u="sng" dirty="0" err="1">
                <a:hlinkClick r:id="rId2"/>
              </a:rPr>
              <a:t>Evangelii</a:t>
            </a:r>
            <a:r>
              <a:rPr lang="pt-BR" sz="3000" b="1" i="1" u="sng" dirty="0">
                <a:hlinkClick r:id="rId2"/>
              </a:rPr>
              <a:t> </a:t>
            </a:r>
            <a:r>
              <a:rPr lang="pt-BR" sz="3000" b="1" i="1" u="sng" dirty="0" err="1">
                <a:hlinkClick r:id="rId2"/>
              </a:rPr>
              <a:t>gaudium</a:t>
            </a:r>
            <a:r>
              <a:rPr lang="pt-BR" sz="3000" b="1" u="sng" dirty="0">
                <a:hlinkClick r:id="rId2"/>
              </a:rPr>
              <a:t>, 68</a:t>
            </a:r>
            <a:r>
              <a:rPr lang="pt-BR" sz="3000" b="1" dirty="0"/>
              <a:t>).</a:t>
            </a:r>
          </a:p>
          <a:p>
            <a:endParaRPr lang="pt-BR" dirty="0"/>
          </a:p>
        </p:txBody>
      </p:sp>
      <p:pic>
        <p:nvPicPr>
          <p:cNvPr id="8194" name="Picture 2" descr="C:\Users\Public\Pictures\Sample Pictures\Tulip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628800"/>
            <a:ext cx="2746648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47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  <a:solidFill>
            <a:schemeClr val="accent5"/>
          </a:solidFill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Nossas </a:t>
            </a:r>
            <a:r>
              <a:rPr lang="pt-BR" b="1" dirty="0">
                <a:solidFill>
                  <a:schemeClr val="bg1"/>
                </a:solidFill>
              </a:rPr>
              <a:t>cidades tornaram-se verdadeiros lugares de sobrevivência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79512" y="1844824"/>
            <a:ext cx="5832648" cy="4536504"/>
          </a:xfrm>
          <a:solidFill>
            <a:srgbClr val="0070C0"/>
          </a:solidFill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endParaRPr lang="pt-BR" b="1" dirty="0" smtClean="0"/>
          </a:p>
          <a:p>
            <a:pPr marL="0" indent="0" algn="just">
              <a:buNone/>
            </a:pPr>
            <a:r>
              <a:rPr lang="pt-BR" b="1" dirty="0" smtClean="0">
                <a:solidFill>
                  <a:schemeClr val="bg1"/>
                </a:solidFill>
              </a:rPr>
              <a:t>Hoje </a:t>
            </a:r>
            <a:r>
              <a:rPr lang="pt-BR" b="1" dirty="0">
                <a:solidFill>
                  <a:schemeClr val="bg1"/>
                </a:solidFill>
              </a:rPr>
              <a:t>muitas </a:t>
            </a:r>
            <a:r>
              <a:rPr lang="pt-BR" b="1" dirty="0" smtClean="0">
                <a:solidFill>
                  <a:schemeClr val="bg1"/>
                </a:solidFill>
              </a:rPr>
              <a:t>das nossas </a:t>
            </a:r>
            <a:r>
              <a:rPr lang="pt-BR" b="1" dirty="0">
                <a:solidFill>
                  <a:schemeClr val="bg1"/>
                </a:solidFill>
              </a:rPr>
              <a:t>cidades tornaram-se verdadeiros lugares de sobrevivência. Lugares nos quais parece que se instalou a cultura do descartável, que deixa pouco espaço à esperança. </a:t>
            </a:r>
            <a:endParaRPr lang="pt-BR" b="1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pt-BR" sz="3000" b="1" dirty="0" smtClean="0">
                <a:solidFill>
                  <a:schemeClr val="bg1"/>
                </a:solidFill>
              </a:rPr>
              <a:t>Nelas </a:t>
            </a:r>
            <a:r>
              <a:rPr lang="pt-BR" sz="3000" b="1" dirty="0">
                <a:solidFill>
                  <a:schemeClr val="bg1"/>
                </a:solidFill>
              </a:rPr>
              <a:t>encontramos os nossos irmãos, imersos nestas lutas, com as suas famílias, que procuram não só sobreviver mas que</a:t>
            </a:r>
            <a:r>
              <a:rPr lang="pt-BR" b="1" dirty="0">
                <a:solidFill>
                  <a:schemeClr val="bg1"/>
                </a:solidFill>
              </a:rPr>
              <a:t>, </a:t>
            </a:r>
            <a:r>
              <a:rPr lang="pt-BR" sz="3000" b="1" dirty="0">
                <a:solidFill>
                  <a:schemeClr val="bg1"/>
                </a:solidFill>
              </a:rPr>
              <a:t>no meio de contradições e injustiças, buscam o Senhor e desejam dar-lhe testemunho.</a:t>
            </a:r>
          </a:p>
        </p:txBody>
      </p:sp>
      <p:pic>
        <p:nvPicPr>
          <p:cNvPr id="1026" name="Picture 2" descr="C:\Users\cefep\Pictures\rocinha_abrC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916832"/>
            <a:ext cx="2664296" cy="432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79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  <a:solidFill>
            <a:schemeClr val="accent3"/>
          </a:solidFill>
        </p:spPr>
        <p:txBody>
          <a:bodyPr>
            <a:no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O que significa para nós, pastores, o fato de que os leigos trabalhem na vida </a:t>
            </a:r>
            <a:r>
              <a:rPr lang="pt-BR" sz="3600" b="1" dirty="0" smtClean="0">
                <a:solidFill>
                  <a:schemeClr val="bg1"/>
                </a:solidFill>
              </a:rPr>
              <a:t>pública?</a:t>
            </a: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059832" y="1600200"/>
            <a:ext cx="5904656" cy="4709120"/>
          </a:xfrm>
          <a:solidFill>
            <a:srgbClr val="00B050"/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3000" b="1" dirty="0" smtClean="0">
                <a:solidFill>
                  <a:schemeClr val="bg1"/>
                </a:solidFill>
              </a:rPr>
              <a:t>Significa </a:t>
            </a:r>
            <a:r>
              <a:rPr lang="pt-BR" sz="3000" b="1" dirty="0">
                <a:solidFill>
                  <a:schemeClr val="bg1"/>
                </a:solidFill>
              </a:rPr>
              <a:t>procurar o modo para poder encorajar, acompanhar e estimular todas as tentativas e esforços que atualmente já se fazem para manter viva a esperança e a fé num mundo cheio de contradições, especialmente para os mais pobres, especialmente com os mais pobres</a:t>
            </a:r>
          </a:p>
        </p:txBody>
      </p:sp>
      <p:pic>
        <p:nvPicPr>
          <p:cNvPr id="1026" name="Picture 2" descr="C:\Users\cefep\Pictures\IMG_072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2808312" cy="442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88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rgbClr val="C00000"/>
                </a:solidFill>
              </a:rPr>
              <a:t>Recomendações pastorais para o compromisso dos leigos católicos na vida pública</a:t>
            </a:r>
            <a:endParaRPr lang="pt-BR" sz="3200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2500" lnSpcReduction="10000"/>
          </a:bodyPr>
          <a:lstStyle/>
          <a:p>
            <a:pPr marL="0" lvl="0" indent="0" algn="just">
              <a:buNone/>
            </a:pPr>
            <a:r>
              <a:rPr lang="pt-BR" sz="2400" dirty="0" smtClean="0"/>
              <a:t>-</a:t>
            </a:r>
            <a:r>
              <a:rPr lang="pt-BR" sz="2400" b="1" dirty="0" smtClean="0"/>
              <a:t> </a:t>
            </a:r>
            <a:r>
              <a:rPr lang="pt-BR" sz="2400" b="1" dirty="0"/>
              <a:t>a Igreja Católica não tem uma vocação de poder, mas </a:t>
            </a:r>
            <a:r>
              <a:rPr lang="pt-BR" sz="2400" b="1" dirty="0" smtClean="0"/>
              <a:t>está </a:t>
            </a:r>
            <a:r>
              <a:rPr lang="pt-BR" sz="2400" b="1" dirty="0"/>
              <a:t>profundamente envolvida na vida e destino das nações;</a:t>
            </a:r>
          </a:p>
          <a:p>
            <a:pPr marL="0" lvl="0" indent="0" algn="just">
              <a:buNone/>
            </a:pPr>
            <a:r>
              <a:rPr lang="pt-BR" sz="2400" b="1" dirty="0" smtClean="0"/>
              <a:t>- o </a:t>
            </a:r>
            <a:r>
              <a:rPr lang="pt-BR" sz="2400" b="1" dirty="0"/>
              <a:t>santo povo de Deus está integrado com os povos latino-americanos, pela inculturação da tradição católica e sua expressão na “religiosidade popular”;</a:t>
            </a:r>
          </a:p>
          <a:p>
            <a:pPr marL="0" lvl="0" indent="0" algn="just">
              <a:buNone/>
            </a:pPr>
            <a:r>
              <a:rPr lang="pt-BR" sz="2400" b="1" dirty="0" smtClean="0"/>
              <a:t>- é </a:t>
            </a:r>
            <a:r>
              <a:rPr lang="pt-BR" sz="2400" b="1" dirty="0"/>
              <a:t>abundante, em todos os lugares, a implantação da caridade e gratuidade, da generosidade e solidariedade dos cristãos, mediante as mais diversas obras de </a:t>
            </a:r>
            <a:r>
              <a:rPr lang="pt-BR" sz="2400" b="1" dirty="0" smtClean="0"/>
              <a:t>misericórdia</a:t>
            </a:r>
            <a:r>
              <a:rPr lang="pt-BR" sz="2400" b="1" dirty="0"/>
              <a:t>, materiais e espirituais, que respondem às </a:t>
            </a:r>
            <a:r>
              <a:rPr lang="pt-BR" sz="2400" b="1" dirty="0" smtClean="0"/>
              <a:t>necessidades </a:t>
            </a:r>
            <a:r>
              <a:rPr lang="pt-BR" sz="2400" b="1" dirty="0"/>
              <a:t>variadas de nossos povos;</a:t>
            </a:r>
          </a:p>
          <a:p>
            <a:pPr marL="0" lvl="0" indent="0" algn="just">
              <a:buNone/>
            </a:pPr>
            <a:r>
              <a:rPr lang="pt-BR" sz="2400" b="1" dirty="0" smtClean="0"/>
              <a:t>- não </a:t>
            </a:r>
            <a:r>
              <a:rPr lang="pt-BR" sz="2400" b="1" dirty="0"/>
              <a:t>se percebe, sem dúvida, no interior dos povos, a novidade de uma corrente viva de leigos católicos que, em nível latino-americano, </a:t>
            </a:r>
            <a:r>
              <a:rPr lang="pt-BR" sz="2400" b="1" dirty="0">
                <a:solidFill>
                  <a:srgbClr val="C00000"/>
                </a:solidFill>
              </a:rPr>
              <a:t>estejam abrindo caminhos ao Evangelho</a:t>
            </a:r>
            <a:r>
              <a:rPr lang="pt-BR" sz="2400" b="1" dirty="0"/>
              <a:t>, com coerência, coragem e competência na vida pública de nossos países (ou, pelo menos, que as experiências a este respeito </a:t>
            </a:r>
            <a:r>
              <a:rPr lang="pt-BR" sz="2400" b="1" dirty="0" smtClean="0"/>
              <a:t>sejam  </a:t>
            </a:r>
            <a:r>
              <a:rPr lang="pt-BR" sz="2400" b="1" dirty="0"/>
              <a:t>insuficientes).</a:t>
            </a:r>
          </a:p>
          <a:p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205554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282154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Precisamos r</a:t>
            </a:r>
            <a:r>
              <a:rPr lang="pt-BR" b="1" dirty="0" smtClean="0">
                <a:solidFill>
                  <a:schemeClr val="bg1"/>
                </a:solidFill>
              </a:rPr>
              <a:t>econhecer </a:t>
            </a:r>
            <a:r>
              <a:rPr lang="pt-BR" b="1" dirty="0">
                <a:solidFill>
                  <a:schemeClr val="bg1"/>
                </a:solidFill>
              </a:rPr>
              <a:t>a </a:t>
            </a:r>
            <a:r>
              <a:rPr lang="pt-BR" b="1" dirty="0" smtClean="0">
                <a:solidFill>
                  <a:schemeClr val="bg1"/>
                </a:solidFill>
              </a:rPr>
              <a:t>cidade a </a:t>
            </a:r>
            <a:r>
              <a:rPr lang="pt-BR" b="1" dirty="0">
                <a:solidFill>
                  <a:schemeClr val="bg1"/>
                </a:solidFill>
              </a:rPr>
              <a:t>partir dum olhar contemplativo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987824" y="1600200"/>
            <a:ext cx="5832648" cy="485313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600" b="1" dirty="0" smtClean="0">
                <a:solidFill>
                  <a:srgbClr val="C00000"/>
                </a:solidFill>
              </a:rPr>
              <a:t>Precisamos </a:t>
            </a:r>
            <a:r>
              <a:rPr lang="pt-BR" sz="2600" b="1" dirty="0">
                <a:solidFill>
                  <a:srgbClr val="C00000"/>
                </a:solidFill>
              </a:rPr>
              <a:t>reconhecer a cidade» — e portanto todos os espaços onde se realiza a vida do nosso povo — «a partir dum olhar contemplativo, isto é, um olhar de fé que descubra Deus que habita nas suas casas, nas suas ruas, nas suas praças... </a:t>
            </a:r>
            <a:r>
              <a:rPr lang="pt-BR" sz="2600" b="1" dirty="0" smtClean="0">
                <a:solidFill>
                  <a:srgbClr val="C00000"/>
                </a:solidFill>
              </a:rPr>
              <a:t>Ele </a:t>
            </a:r>
            <a:r>
              <a:rPr lang="pt-BR" sz="2600" b="1" dirty="0">
                <a:solidFill>
                  <a:srgbClr val="C00000"/>
                </a:solidFill>
              </a:rPr>
              <a:t>vive entre os citadinos promovendo a solidariedade, a fraternidade, o desejo de bem, de verdade, de justiça</a:t>
            </a:r>
            <a:r>
              <a:rPr lang="pt-BR" sz="2600" b="1" dirty="0" smtClean="0">
                <a:solidFill>
                  <a:srgbClr val="C00000"/>
                </a:solidFill>
              </a:rPr>
              <a:t>. </a:t>
            </a:r>
            <a:r>
              <a:rPr lang="pt-BR" sz="2600" b="1" dirty="0">
                <a:solidFill>
                  <a:srgbClr val="C00000"/>
                </a:solidFill>
              </a:rPr>
              <a:t>Esta presença não precisa de ser criada, mas descoberta, desvendada.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458616" cy="4525963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1026" name="Picture 2" descr="C:\Users\Ernanne\Desktop\images_cms-image-00051730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84" y="1628800"/>
            <a:ext cx="2592288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36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Não é o pastor que deve dizer ao leigo o que fazer e dizer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6192688" cy="4781128"/>
          </a:xfrm>
          <a:solidFill>
            <a:schemeClr val="accent3">
              <a:lumMod val="5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t-BR" sz="2900" b="1" dirty="0">
                <a:solidFill>
                  <a:schemeClr val="bg1"/>
                </a:solidFill>
              </a:rPr>
              <a:t>Não é o pastor que deve dizer ao leigo o que fazer e dizer, ele sabe tanto e melhor que nós. </a:t>
            </a:r>
            <a:r>
              <a:rPr lang="pt-BR" sz="2900" b="1" dirty="0" smtClean="0">
                <a:solidFill>
                  <a:schemeClr val="bg1"/>
                </a:solidFill>
              </a:rPr>
              <a:t>Não </a:t>
            </a:r>
            <a:r>
              <a:rPr lang="pt-BR" sz="2900" b="1" dirty="0">
                <a:solidFill>
                  <a:schemeClr val="bg1"/>
                </a:solidFill>
              </a:rPr>
              <a:t>é o pastor que deve estabelecer o que os fiéis devem dizer nos diversos âmbitos. Como pastores, unidos ao nosso povo, faz-nos bem perguntarmo-nos como estamos </a:t>
            </a:r>
            <a:r>
              <a:rPr lang="pt-BR" sz="2900" b="1" dirty="0" smtClean="0">
                <a:solidFill>
                  <a:schemeClr val="bg1"/>
                </a:solidFill>
              </a:rPr>
              <a:t>estimulando e promovendo </a:t>
            </a:r>
            <a:r>
              <a:rPr lang="pt-BR" sz="2900" b="1" dirty="0">
                <a:solidFill>
                  <a:schemeClr val="bg1"/>
                </a:solidFill>
              </a:rPr>
              <a:t>a caridade e a fraternidade, o desejo do bem, da verdade e da justiça. </a:t>
            </a:r>
            <a:endParaRPr lang="pt-BR" sz="2900" b="1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pt-BR" sz="2900" b="1" dirty="0" smtClean="0">
                <a:solidFill>
                  <a:schemeClr val="bg1"/>
                </a:solidFill>
              </a:rPr>
              <a:t>Como </a:t>
            </a:r>
            <a:r>
              <a:rPr lang="pt-BR" sz="2900" b="1" dirty="0">
                <a:solidFill>
                  <a:schemeClr val="bg1"/>
                </a:solidFill>
              </a:rPr>
              <a:t>podemos fazer para que a corrupção não se aninhe nos nossos corações.</a:t>
            </a:r>
            <a:endParaRPr lang="pt-BR" sz="2900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12290" name="Picture 2" descr="C:\Users\cefep\Pictures\Imagens  Internet\BuenPastor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628800"/>
            <a:ext cx="2304256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05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pt-BR" sz="4800" b="1" dirty="0" smtClean="0">
                <a:solidFill>
                  <a:schemeClr val="bg1"/>
                </a:solidFill>
              </a:rPr>
              <a:t>Qual é o leigo comprometido?</a:t>
            </a:r>
            <a:endParaRPr lang="pt-BR" sz="4800" b="1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79512" y="1484784"/>
            <a:ext cx="4752528" cy="489654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400" b="1" dirty="0">
                <a:solidFill>
                  <a:srgbClr val="C00000"/>
                </a:solidFill>
              </a:rPr>
              <a:t>Muitas vezes caímos na tentação de pensar que o leigo comprometido é aquele que trabalha nas obras da Igreja e/ou nas realidades da paróquia ou da diocese, e refletimos pouco sobre o modo como acompanhar um batizado na sua vida pública e quotidiana; sobre como, na sua atividade diária, com as responsabilidades que tem, se compromete como cristão na vida </a:t>
            </a:r>
            <a:r>
              <a:rPr lang="pt-BR" sz="2400" b="1" dirty="0" smtClean="0">
                <a:solidFill>
                  <a:srgbClr val="C00000"/>
                </a:solidFill>
              </a:rPr>
              <a:t>pública.</a:t>
            </a:r>
            <a:endParaRPr lang="pt-BR" sz="2400" b="1" dirty="0">
              <a:solidFill>
                <a:srgbClr val="C00000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652120" y="1600200"/>
            <a:ext cx="3384376" cy="4525963"/>
          </a:xfrm>
        </p:spPr>
        <p:txBody>
          <a:bodyPr>
            <a:normAutofit/>
          </a:bodyPr>
          <a:lstStyle/>
          <a:p>
            <a:endParaRPr lang="pt-BR" dirty="0"/>
          </a:p>
        </p:txBody>
      </p:sp>
      <p:pic>
        <p:nvPicPr>
          <p:cNvPr id="13314" name="Picture 2" descr="C:\Users\cefep\Pictures\Imagens  Internet\cristo-de-cerez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28800"/>
            <a:ext cx="3960440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74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24936" cy="1354162"/>
          </a:xfrm>
          <a:solidFill>
            <a:srgbClr val="C00000"/>
          </a:solidFill>
        </p:spPr>
        <p:txBody>
          <a:bodyPr>
            <a:no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Discernindo com o nosso povo e nunca para o nosso povo nem sem o nosso povo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1520" y="1700808"/>
            <a:ext cx="5832648" cy="4896544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t-BR" dirty="0" smtClean="0"/>
              <a:t> </a:t>
            </a:r>
            <a:r>
              <a:rPr lang="pt-BR" dirty="0"/>
              <a:t>É ilógico e até impossível, pensar que como pastores deveríamos ter um monopólio das soluções para os múltiplos desafios que a vida contemporânea nos apresenta. Pelo contrário, devemos estar do lado do nosso povo, acompanhando-o nas suas buscas e estimulando a imaginação capaz de responder à problemática atual. </a:t>
            </a:r>
            <a:endParaRPr lang="pt-BR" dirty="0" smtClean="0"/>
          </a:p>
          <a:p>
            <a:pPr marL="0" indent="0" algn="just">
              <a:buNone/>
            </a:pPr>
            <a:r>
              <a:rPr lang="pt-BR" b="1" dirty="0" smtClean="0">
                <a:solidFill>
                  <a:srgbClr val="C00000"/>
                </a:solidFill>
              </a:rPr>
              <a:t>Discernindo </a:t>
            </a:r>
            <a:r>
              <a:rPr lang="pt-BR" b="1" dirty="0">
                <a:solidFill>
                  <a:srgbClr val="C00000"/>
                </a:solidFill>
              </a:rPr>
              <a:t>com o nosso povo e nunca para o nosso povo nem sem o nosso povo</a:t>
            </a:r>
            <a:r>
              <a:rPr lang="pt-BR" dirty="0"/>
              <a:t>. Como diria santo Inácio, «segundo as necessidades de lugares, tempos e pessoas». Isto é, não uniformizando.</a:t>
            </a:r>
          </a:p>
        </p:txBody>
      </p:sp>
      <p:pic>
        <p:nvPicPr>
          <p:cNvPr id="14338" name="Picture 2" descr="C:\Users\cefep\Pictures\Imagens  Internet\imagesDI5WW3PC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348880"/>
            <a:ext cx="252028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14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354162"/>
          </a:xfrm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chemeClr val="bg1"/>
                </a:solidFill>
                <a:latin typeface="Arial Black" panose="020B0A04020102020204" pitchFamily="34" charset="0"/>
              </a:rPr>
              <a:t>somos chamados a servi-los</a:t>
            </a:r>
            <a:r>
              <a:rPr lang="pt-BR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,</a:t>
            </a:r>
            <a:br>
              <a:rPr lang="pt-BR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pt-BR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pt-BR" dirty="0">
                <a:solidFill>
                  <a:schemeClr val="bg1"/>
                </a:solidFill>
                <a:latin typeface="Arial Black" panose="020B0A04020102020204" pitchFamily="34" charset="0"/>
              </a:rPr>
              <a:t>não a servir-nos deles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1520" y="1700808"/>
            <a:ext cx="4536504" cy="4425355"/>
          </a:xfrm>
          <a:solidFill>
            <a:schemeClr val="bg2">
              <a:lumMod val="25000"/>
            </a:schemeClr>
          </a:solidFill>
        </p:spPr>
        <p:txBody>
          <a:bodyPr/>
          <a:lstStyle/>
          <a:p>
            <a:pPr marL="0" indent="0" algn="just">
              <a:buNone/>
            </a:pPr>
            <a:r>
              <a:rPr lang="pt-BR" sz="3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Os </a:t>
            </a:r>
            <a:r>
              <a:rPr lang="pt-BR" sz="3800" b="1" dirty="0">
                <a:solidFill>
                  <a:schemeClr val="bg1"/>
                </a:solidFill>
                <a:latin typeface="Arial Narrow" panose="020B0606020202030204" pitchFamily="34" charset="0"/>
              </a:rPr>
              <a:t>leigos são parte do Santo Povo fiel de Deus e, portanto, os protagonistas da Igreja e do mundo; somos chamados a servi-los, não a servir-nos deles</a:t>
            </a:r>
            <a:r>
              <a:rPr lang="pt-BR" sz="3800" b="1" dirty="0">
                <a:solidFill>
                  <a:schemeClr val="bg1"/>
                </a:solidFill>
                <a:latin typeface="Agency FB" panose="020B0503020202020204" pitchFamily="34" charset="0"/>
              </a:rPr>
              <a:t>.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148064" y="1600200"/>
            <a:ext cx="3538736" cy="4525963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15362" name="Picture 2" descr="C:\Users\cefep\Pictures\Imagens  Internet\diocese_evo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196" y="1700808"/>
            <a:ext cx="3096344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74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498178"/>
          </a:xfrm>
          <a:solidFill>
            <a:srgbClr val="C00000"/>
          </a:solidFill>
        </p:spPr>
        <p:txBody>
          <a:bodyPr>
            <a:noAutofit/>
          </a:bodyPr>
          <a:lstStyle/>
          <a:p>
            <a:r>
              <a:rPr lang="pt-BR" sz="5400" b="1" dirty="0" smtClean="0">
                <a:solidFill>
                  <a:schemeClr val="bg1"/>
                </a:solidFill>
              </a:rPr>
              <a:t>Tive </a:t>
            </a:r>
            <a:r>
              <a:rPr lang="pt-BR" sz="5400" b="1" dirty="0">
                <a:solidFill>
                  <a:schemeClr val="bg1"/>
                </a:solidFill>
              </a:rPr>
              <a:t>a ocasião de estar a </a:t>
            </a:r>
            <a:r>
              <a:rPr lang="pt-BR" sz="5400" b="1" dirty="0" smtClean="0">
                <a:solidFill>
                  <a:schemeClr val="bg1"/>
                </a:solidFill>
              </a:rPr>
              <a:t>sós</a:t>
            </a:r>
            <a:br>
              <a:rPr lang="pt-BR" sz="5400" b="1" dirty="0" smtClean="0">
                <a:solidFill>
                  <a:schemeClr val="bg1"/>
                </a:solidFill>
              </a:rPr>
            </a:br>
            <a:r>
              <a:rPr lang="pt-BR" sz="5400" b="1" dirty="0" smtClean="0">
                <a:solidFill>
                  <a:schemeClr val="bg1"/>
                </a:solidFill>
              </a:rPr>
              <a:t> </a:t>
            </a:r>
            <a:r>
              <a:rPr lang="pt-BR" sz="5400" b="1" dirty="0">
                <a:solidFill>
                  <a:schemeClr val="bg1"/>
                </a:solidFill>
              </a:rPr>
              <a:t>com a Mãe</a:t>
            </a:r>
            <a:endParaRPr lang="pt-BR" sz="5400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1520" y="2276872"/>
            <a:ext cx="5976664" cy="403244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3200" b="1" dirty="0" smtClean="0">
                <a:solidFill>
                  <a:srgbClr val="C00000"/>
                </a:solidFill>
                <a:latin typeface="Gill Sans Ultra Bold Condensed" panose="020B0A06020104020203" pitchFamily="34" charset="0"/>
              </a:rPr>
              <a:t>Na </a:t>
            </a:r>
            <a:r>
              <a:rPr lang="pt-BR" sz="3200" b="1" dirty="0">
                <a:solidFill>
                  <a:srgbClr val="C00000"/>
                </a:solidFill>
                <a:latin typeface="Gill Sans Ultra Bold Condensed" panose="020B0A06020104020203" pitchFamily="34" charset="0"/>
              </a:rPr>
              <a:t>minha </a:t>
            </a:r>
            <a:r>
              <a:rPr lang="pt-BR" sz="3200" b="1" u="sng" dirty="0">
                <a:solidFill>
                  <a:srgbClr val="C00000"/>
                </a:solidFill>
                <a:latin typeface="Gill Sans Ultra Bold Condensed" panose="020B0A06020104020203" pitchFamily="34" charset="0"/>
                <a:hlinkClick r:id="rId2"/>
              </a:rPr>
              <a:t>recente viagem em terra mexicana</a:t>
            </a:r>
            <a:r>
              <a:rPr lang="pt-BR" sz="3200" b="1" dirty="0">
                <a:solidFill>
                  <a:srgbClr val="C00000"/>
                </a:solidFill>
                <a:latin typeface="Gill Sans Ultra Bold Condensed" panose="020B0A06020104020203" pitchFamily="34" charset="0"/>
              </a:rPr>
              <a:t> tive a ocasião de estar a sós com a Mãe, deixando-me olhar por ela</a:t>
            </a:r>
            <a:r>
              <a:rPr lang="pt-BR" sz="3200" b="1" dirty="0" smtClean="0">
                <a:solidFill>
                  <a:srgbClr val="C00000"/>
                </a:solidFill>
                <a:latin typeface="Gill Sans Ultra Bold Condensed" panose="020B0A06020104020203" pitchFamily="34" charset="0"/>
              </a:rPr>
              <a:t>.</a:t>
            </a:r>
          </a:p>
          <a:p>
            <a:pPr marL="0" indent="0" algn="just">
              <a:buNone/>
            </a:pPr>
            <a:r>
              <a:rPr lang="pt-BR" sz="3200" b="1" dirty="0">
                <a:solidFill>
                  <a:srgbClr val="C00000"/>
                </a:solidFill>
                <a:latin typeface="Gill Sans Ultra Bold Condensed" panose="020B0A06020104020203" pitchFamily="34" charset="0"/>
              </a:rPr>
              <a:t>P</a:t>
            </a:r>
            <a:r>
              <a:rPr lang="pt-BR" sz="3200" b="1" dirty="0" smtClean="0">
                <a:solidFill>
                  <a:srgbClr val="C00000"/>
                </a:solidFill>
                <a:latin typeface="Gill Sans Ultra Bold Condensed" panose="020B0A06020104020203" pitchFamily="34" charset="0"/>
              </a:rPr>
              <a:t>edi </a:t>
            </a:r>
            <a:r>
              <a:rPr lang="pt-BR" sz="3200" b="1" dirty="0">
                <a:solidFill>
                  <a:srgbClr val="C00000"/>
                </a:solidFill>
                <a:latin typeface="Gill Sans Ultra Bold Condensed" panose="020B0A06020104020203" pitchFamily="34" charset="0"/>
              </a:rPr>
              <a:t>a Maria que não deixasse de apoiar, como fez com a primeira comunidade, a fé do nosso povo</a:t>
            </a:r>
          </a:p>
        </p:txBody>
      </p:sp>
      <p:pic>
        <p:nvPicPr>
          <p:cNvPr id="16386" name="Picture 2" descr="C:\Users\cefep\Pictures\Imagens  Internet\buoninsegna-di-duccio-madonna-di-crevole-szen-0253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564904"/>
            <a:ext cx="2915816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5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Um olhar cristão e o coração </a:t>
            </a:r>
            <a:br>
              <a:rPr lang="pt-BR" b="1" dirty="0" smtClean="0">
                <a:solidFill>
                  <a:schemeClr val="bg1"/>
                </a:solidFill>
              </a:rPr>
            </a:br>
            <a:r>
              <a:rPr lang="pt-BR" b="1" dirty="0" smtClean="0">
                <a:solidFill>
                  <a:schemeClr val="bg1"/>
                </a:solidFill>
              </a:rPr>
              <a:t>do Bom Pastor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978896" cy="4525963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3200" b="1" dirty="0" smtClean="0">
                <a:solidFill>
                  <a:schemeClr val="bg1"/>
                </a:solidFill>
              </a:rPr>
              <a:t>Urge ao Episcopado Latino-Americano afrontar e abraçar a vida de nossos povos latino-americanos com o olhar cristão, com o coração de </a:t>
            </a:r>
            <a:r>
              <a:rPr lang="pt-BR" sz="3200" b="1" dirty="0" smtClean="0">
                <a:solidFill>
                  <a:srgbClr val="C00000"/>
                </a:solidFill>
              </a:rPr>
              <a:t>Bom pastor</a:t>
            </a:r>
            <a:r>
              <a:rPr lang="pt-BR" sz="3200" b="1" dirty="0" smtClean="0">
                <a:solidFill>
                  <a:schemeClr val="bg1"/>
                </a:solidFill>
              </a:rPr>
              <a:t>, com nossa solicitude apostólica, missionária e de serviço na caridade.</a:t>
            </a:r>
            <a:endParaRPr lang="pt-BR" sz="3200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C:\Users\cefep\Pictures\Espiritualidade _ Pela Fé Católica_files\elbuenpasto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4128" y="1628800"/>
            <a:ext cx="2952328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00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AFRONTAR SITUAÇÕES</a:t>
            </a:r>
            <a:br>
              <a:rPr lang="pt-BR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pt-BR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MUITO CRITICOS</a:t>
            </a:r>
            <a:endParaRPr lang="pt-BR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266928" cy="4525963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b="1" dirty="0" smtClean="0"/>
              <a:t>No texto não faltou a coragem profética dos Sucessores de Pedro e dos bispos latino-americanos para marcar a fogo o pecado que se condensa nas estruturas de injustiça, situações de violência e mentalidade de mentira que se sofrem em nossas nações e que se descarregam contra seus setores mais vulneráveis e desemparados.</a:t>
            </a:r>
            <a:endParaRPr lang="pt-BR" b="1" dirty="0"/>
          </a:p>
        </p:txBody>
      </p:sp>
      <p:pic>
        <p:nvPicPr>
          <p:cNvPr id="5" name="Picture 2" descr="C:\Users\cefepcnbb\Pictures\con hambre-comfom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2160" y="1700808"/>
            <a:ext cx="2560340" cy="4392488"/>
          </a:xfrm>
        </p:spPr>
      </p:pic>
    </p:spTree>
    <p:extLst>
      <p:ext uri="{BB962C8B-B14F-4D97-AF65-F5344CB8AC3E}">
        <p14:creationId xmlns:p14="http://schemas.microsoft.com/office/powerpoint/2010/main" val="308744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pt-BR" sz="3200" b="1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O MAGISTÉRIO DO</a:t>
            </a:r>
            <a:br>
              <a:rPr lang="pt-BR" sz="3200" b="1" dirty="0" smtClean="0"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pt-BR" sz="3200" b="1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 PAPA FRANCISCO</a:t>
            </a:r>
            <a:endParaRPr lang="pt-BR" sz="3200" b="1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67544" y="1556792"/>
            <a:ext cx="4614664" cy="4525963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b="1" dirty="0"/>
              <a:t>Tivemos muito presente o magistério do Papa Francisco em sua crítica à idolatria do dinheiro e a suas sequelas de injustiças, desigualdades, violências e exclusões, assim como o “</a:t>
            </a:r>
            <a:r>
              <a:rPr lang="pt-BR" b="1" dirty="0">
                <a:solidFill>
                  <a:schemeClr val="accent3">
                    <a:lumMod val="50000"/>
                  </a:schemeClr>
                </a:solidFill>
              </a:rPr>
              <a:t>olhar dos discípulos missionários sobre a realidade” </a:t>
            </a:r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</a:rPr>
              <a:t>latino-americana </a:t>
            </a:r>
            <a:r>
              <a:rPr lang="pt-BR" b="1" dirty="0"/>
              <a:t>que nos transmitiu o Documento de Aparecida</a:t>
            </a:r>
          </a:p>
        </p:txBody>
      </p:sp>
      <p:pic>
        <p:nvPicPr>
          <p:cNvPr id="1026" name="Picture 2" descr="C:\Users\cefep\Pictures\Imagens Papa Francisco\A Igreja estÃ ferid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628800"/>
            <a:ext cx="3538736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55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pt-BR" b="1" i="1" dirty="0">
                <a:solidFill>
                  <a:schemeClr val="bg1"/>
                </a:solidFill>
              </a:rPr>
              <a:t>C</a:t>
            </a:r>
            <a:r>
              <a:rPr lang="pt-BR" b="1" i="1" dirty="0" smtClean="0">
                <a:solidFill>
                  <a:schemeClr val="bg1"/>
                </a:solidFill>
              </a:rPr>
              <a:t>uidado ambiental e </a:t>
            </a:r>
            <a:r>
              <a:rPr lang="pt-BR" b="1" i="1" dirty="0">
                <a:solidFill>
                  <a:schemeClr val="bg1"/>
                </a:solidFill>
              </a:rPr>
              <a:t>riquezas compartilhadas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626968" cy="4525963"/>
          </a:xfrm>
          <a:solidFill>
            <a:srgbClr val="92D050"/>
          </a:solidFill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pt-BR" dirty="0" smtClean="0"/>
              <a:t>	</a:t>
            </a:r>
            <a:r>
              <a:rPr lang="pt-BR" sz="2900" b="1" dirty="0" smtClean="0"/>
              <a:t>Continuam </a:t>
            </a:r>
            <a:r>
              <a:rPr lang="pt-BR" sz="2900" b="1" dirty="0"/>
              <a:t>as formas depredadoras dos riquíssimos recursos naturais de nossas terras, sem cuidado </a:t>
            </a:r>
            <a:r>
              <a:rPr lang="pt-BR" sz="2900" b="1" dirty="0" smtClean="0"/>
              <a:t>ambiental </a:t>
            </a:r>
            <a:r>
              <a:rPr lang="pt-BR" sz="2900" b="1" dirty="0"/>
              <a:t>nem riquezas compartilhadas. </a:t>
            </a:r>
            <a:endParaRPr lang="pt-BR" sz="2900" b="1" dirty="0" smtClean="0"/>
          </a:p>
          <a:p>
            <a:pPr marL="0" indent="0" algn="just">
              <a:buNone/>
            </a:pPr>
            <a:r>
              <a:rPr lang="pt-BR" sz="2900" b="1" dirty="0"/>
              <a:t>	</a:t>
            </a:r>
            <a:r>
              <a:rPr lang="pt-BR" sz="2900" b="1" dirty="0" smtClean="0"/>
              <a:t>Embora </a:t>
            </a:r>
            <a:r>
              <a:rPr lang="pt-BR" sz="2900" b="1" dirty="0"/>
              <a:t>não tenhamos situações de guerra entre nossos países irmãos, a violência foi se </a:t>
            </a:r>
            <a:r>
              <a:rPr lang="pt-BR" sz="2900" b="1" dirty="0" smtClean="0"/>
              <a:t>generalizando </a:t>
            </a:r>
            <a:r>
              <a:rPr lang="pt-BR" sz="2900" b="1" dirty="0"/>
              <a:t>em toda </a:t>
            </a:r>
            <a:r>
              <a:rPr lang="pt-BR" sz="2900" b="1" dirty="0" smtClean="0"/>
              <a:t>parte, </a:t>
            </a:r>
            <a:r>
              <a:rPr lang="pt-BR" sz="2900" b="1" dirty="0"/>
              <a:t>alimentada pela </a:t>
            </a:r>
            <a:r>
              <a:rPr lang="pt-BR" sz="2900" b="1" dirty="0" smtClean="0"/>
              <a:t>metástase </a:t>
            </a:r>
            <a:r>
              <a:rPr lang="pt-BR" sz="2900" b="1" dirty="0"/>
              <a:t>do narcotráfico e seu veneno desagregador e corruptor do </a:t>
            </a:r>
            <a:r>
              <a:rPr lang="pt-BR" sz="2900" b="1" dirty="0" smtClean="0"/>
              <a:t>templo </a:t>
            </a:r>
            <a:r>
              <a:rPr lang="pt-BR" sz="2900" b="1" dirty="0"/>
              <a:t>humano, da convivência social e das próprias instituições.</a:t>
            </a:r>
          </a:p>
          <a:p>
            <a:endParaRPr lang="pt-BR" dirty="0"/>
          </a:p>
        </p:txBody>
      </p:sp>
      <p:pic>
        <p:nvPicPr>
          <p:cNvPr id="2050" name="Picture 2" descr="C:\Users\cefep\Pictures\Imagens Papa Francisco\18315565436026768962.gif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916832"/>
            <a:ext cx="2592288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91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O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>
                <a:solidFill>
                  <a:schemeClr val="bg1"/>
                </a:solidFill>
              </a:rPr>
              <a:t>ciclo </a:t>
            </a:r>
            <a:r>
              <a:rPr lang="pt-BR" b="1" dirty="0" smtClean="0">
                <a:solidFill>
                  <a:schemeClr val="bg1"/>
                </a:solidFill>
              </a:rPr>
              <a:t>conjuntural</a:t>
            </a:r>
            <a:r>
              <a:rPr lang="pt-BR" b="1" dirty="0">
                <a:solidFill>
                  <a:schemeClr val="bg1"/>
                </a:solidFill>
              </a:rPr>
              <a:t> na América Latina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347048" cy="4525963"/>
          </a:xfrm>
          <a:solidFill>
            <a:srgbClr val="FFC000"/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900" b="1" dirty="0">
                <a:solidFill>
                  <a:srgbClr val="C00000"/>
                </a:solidFill>
              </a:rPr>
              <a:t>Para </a:t>
            </a:r>
            <a:r>
              <a:rPr lang="pt-BR" sz="2900" b="1" dirty="0" smtClean="0">
                <a:solidFill>
                  <a:srgbClr val="C00000"/>
                </a:solidFill>
              </a:rPr>
              <a:t>piorar</a:t>
            </a:r>
            <a:r>
              <a:rPr lang="pt-BR" sz="2900" b="1" dirty="0">
                <a:solidFill>
                  <a:srgbClr val="C00000"/>
                </a:solidFill>
              </a:rPr>
              <a:t>:</a:t>
            </a:r>
            <a:r>
              <a:rPr lang="pt-BR" sz="2900" b="1" dirty="0" smtClean="0">
                <a:solidFill>
                  <a:srgbClr val="C00000"/>
                </a:solidFill>
              </a:rPr>
              <a:t> </a:t>
            </a:r>
            <a:r>
              <a:rPr lang="pt-BR" sz="2900" b="1" dirty="0">
                <a:solidFill>
                  <a:srgbClr val="C00000"/>
                </a:solidFill>
              </a:rPr>
              <a:t>o ciclo conjuntural que se está abrindo na América Latina, </a:t>
            </a:r>
            <a:r>
              <a:rPr lang="pt-BR" sz="2900" b="1" dirty="0" smtClean="0"/>
              <a:t>sob condições </a:t>
            </a:r>
            <a:r>
              <a:rPr lang="pt-BR" sz="2900" b="1" dirty="0"/>
              <a:t>internacionais desfavoráveis, não apenas mostra a incapacidade de afirmar políticas de Estado de certo respiro histórico, mas além de tais conjunturas e de </a:t>
            </a:r>
            <a:r>
              <a:rPr lang="pt-BR" sz="2900" b="1" dirty="0" smtClean="0"/>
              <a:t>oscilações </a:t>
            </a:r>
            <a:r>
              <a:rPr lang="pt-BR" sz="2900" b="1" dirty="0"/>
              <a:t>pendulares, se configura como tempo de “vacas magras”, ameaçando as conquistas sociais obtidas na década  passada.</a:t>
            </a:r>
          </a:p>
          <a:p>
            <a:endParaRPr lang="pt-BR" dirty="0"/>
          </a:p>
        </p:txBody>
      </p:sp>
      <p:pic>
        <p:nvPicPr>
          <p:cNvPr id="3074" name="Picture 2" descr="C:\Users\cefep\Pictures\América Latina\AMÉRICA lATINA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348880"/>
            <a:ext cx="208823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1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768</TotalTime>
  <Words>2719</Words>
  <Application>Microsoft Office PowerPoint</Application>
  <PresentationFormat>Apresentação na tela (4:3)</PresentationFormat>
  <Paragraphs>151</Paragraphs>
  <Slides>45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45</vt:i4>
      </vt:variant>
    </vt:vector>
  </HeadingPairs>
  <TitlesOfParts>
    <vt:vector size="46" baseType="lpstr">
      <vt:lpstr>Tema do Office</vt:lpstr>
      <vt:lpstr>Sou bom Pastor, ovelhas guardarei</vt:lpstr>
      <vt:lpstr>O INDISPENSÁVEL COMPROMISSO  DOS LEIGOS NA VIDA PÚBLICA DOS PAÍSES LATINO-AMERICANOS</vt:lpstr>
      <vt:lpstr>DIFUSÃO NECESSÁRIA E OPORTUNA  NO SEIO DA  IGREJA NA AMÉRICA LATINA</vt:lpstr>
      <vt:lpstr>Recomendações pastorais para o compromisso dos leigos católicos na vida pública</vt:lpstr>
      <vt:lpstr>Um olhar cristão e o coração  do Bom Pastor</vt:lpstr>
      <vt:lpstr>AFRONTAR SITUAÇÕES  MUITO CRITICOS</vt:lpstr>
      <vt:lpstr>O MAGISTÉRIO DO  PAPA FRANCISCO</vt:lpstr>
      <vt:lpstr>Cuidado ambiental e riquezas compartilhadas</vt:lpstr>
      <vt:lpstr>O ciclo conjuntural na América Latina</vt:lpstr>
      <vt:lpstr>Feridas e esperanças</vt:lpstr>
      <vt:lpstr>O tempo da Misericórdia</vt:lpstr>
      <vt:lpstr>Renovar o encontro pessoal  com Jesus Cristo</vt:lpstr>
      <vt:lpstr>O papel indispensável dos cristãos leigos na “polis”</vt:lpstr>
      <vt:lpstr>Um deficit de presença dos leigos</vt:lpstr>
      <vt:lpstr>Causas da carência dos leigos - hipóteses</vt:lpstr>
      <vt:lpstr>Urge a formação de uma  nova geração de leigos</vt:lpstr>
      <vt:lpstr>Pouco reconhecidos, acompanhados,  escutados e sustentados</vt:lpstr>
      <vt:lpstr>Tudo isso faz parte da  “conversão pastoral”</vt:lpstr>
      <vt:lpstr> A incorporação em uma  comunidade concreta </vt:lpstr>
      <vt:lpstr>Reabilitar a dignidade da política</vt:lpstr>
      <vt:lpstr> O patrimônio da doutrina social </vt:lpstr>
      <vt:lpstr>A Igreja na América Latina se fez profeta da unidade latino-americana</vt:lpstr>
      <vt:lpstr>surgirão mais autênticas vocações  de leigos católicos</vt:lpstr>
      <vt:lpstr>A contribuição da Igreja para um projeto histórico renovado na América Latina</vt:lpstr>
      <vt:lpstr>AMERICA LATINA</vt:lpstr>
      <vt:lpstr>PARTICIPAÇÃO PÚBLICA DO LAICADO</vt:lpstr>
      <vt:lpstr>o espírito de discernimento e reflexão «não caia no vazio»,</vt:lpstr>
      <vt:lpstr>Um pai não se compreende a si mesmo sem os seus filhos</vt:lpstr>
      <vt:lpstr>O pastor é pastor de um povo Papa Francisco na JMJ – Cracóvia - 2016</vt:lpstr>
      <vt:lpstr>Chegou a hora dos leigos mas parece que o relógio parou</vt:lpstr>
      <vt:lpstr>A nossa primeira e fundamental consagração afunda as suas raízes no nosso batismo</vt:lpstr>
      <vt:lpstr>Uma atenção particular — o clericalismo</vt:lpstr>
      <vt:lpstr>O clericalismo apaga o fogo profético</vt:lpstr>
      <vt:lpstr>Um fenómeno muito interessante que se produziu na nossa América Latina</vt:lpstr>
      <vt:lpstr>A pastoral popular traduz em si uma certa sede de Deus</vt:lpstr>
      <vt:lpstr>A fé do nosso Povo manifesta uma presença genuína do Espírito</vt:lpstr>
      <vt:lpstr>Uma cultura popular evangelizada</vt:lpstr>
      <vt:lpstr>Nossas cidades tornaram-se verdadeiros lugares de sobrevivência</vt:lpstr>
      <vt:lpstr>O que significa para nós, pastores, o fato de que os leigos trabalhem na vida pública?</vt:lpstr>
      <vt:lpstr>Precisamos reconhecer a cidade a partir dum olhar contemplativo</vt:lpstr>
      <vt:lpstr>Não é o pastor que deve dizer ao leigo o que fazer e dizer</vt:lpstr>
      <vt:lpstr>Qual é o leigo comprometido?</vt:lpstr>
      <vt:lpstr>Discernindo com o nosso povo e nunca para o nosso povo nem sem o nosso povo</vt:lpstr>
      <vt:lpstr>somos chamados a servi-los,  não a servir-nos deles</vt:lpstr>
      <vt:lpstr>Tive a ocasião de estar a sós  com a Mãe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 LATINA</dc:title>
  <dc:creator>Pe. José Ernanne Pinheiro</dc:creator>
  <cp:lastModifiedBy>Pe. José Ernanne Pinheiro</cp:lastModifiedBy>
  <cp:revision>103</cp:revision>
  <dcterms:created xsi:type="dcterms:W3CDTF">2016-07-22T18:22:42Z</dcterms:created>
  <dcterms:modified xsi:type="dcterms:W3CDTF">2016-11-01T12:33:56Z</dcterms:modified>
</cp:coreProperties>
</file>