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handoutMasterIdLst>
    <p:handoutMasterId r:id="rId56"/>
  </p:handoutMasterIdLst>
  <p:sldIdLst>
    <p:sldId id="474" r:id="rId2"/>
    <p:sldId id="487" r:id="rId3"/>
    <p:sldId id="543" r:id="rId4"/>
    <p:sldId id="497" r:id="rId5"/>
    <p:sldId id="544" r:id="rId6"/>
    <p:sldId id="467" r:id="rId7"/>
    <p:sldId id="456" r:id="rId8"/>
    <p:sldId id="485" r:id="rId9"/>
    <p:sldId id="528" r:id="rId10"/>
    <p:sldId id="486" r:id="rId11"/>
    <p:sldId id="488" r:id="rId12"/>
    <p:sldId id="524" r:id="rId13"/>
    <p:sldId id="489" r:id="rId14"/>
    <p:sldId id="490" r:id="rId15"/>
    <p:sldId id="491" r:id="rId16"/>
    <p:sldId id="492" r:id="rId17"/>
    <p:sldId id="545" r:id="rId18"/>
    <p:sldId id="493" r:id="rId19"/>
    <p:sldId id="525" r:id="rId20"/>
    <p:sldId id="494" r:id="rId21"/>
    <p:sldId id="496" r:id="rId22"/>
    <p:sldId id="498" r:id="rId23"/>
    <p:sldId id="499" r:id="rId24"/>
    <p:sldId id="500" r:id="rId25"/>
    <p:sldId id="502" r:id="rId26"/>
    <p:sldId id="503" r:id="rId27"/>
    <p:sldId id="504" r:id="rId28"/>
    <p:sldId id="506" r:id="rId29"/>
    <p:sldId id="507" r:id="rId30"/>
    <p:sldId id="508" r:id="rId31"/>
    <p:sldId id="516" r:id="rId32"/>
    <p:sldId id="526" r:id="rId33"/>
    <p:sldId id="518" r:id="rId34"/>
    <p:sldId id="527" r:id="rId35"/>
    <p:sldId id="519" r:id="rId36"/>
    <p:sldId id="548" r:id="rId37"/>
    <p:sldId id="530" r:id="rId38"/>
    <p:sldId id="529" r:id="rId39"/>
    <p:sldId id="549" r:id="rId40"/>
    <p:sldId id="550" r:id="rId41"/>
    <p:sldId id="531" r:id="rId42"/>
    <p:sldId id="532" r:id="rId43"/>
    <p:sldId id="541" r:id="rId44"/>
    <p:sldId id="551" r:id="rId45"/>
    <p:sldId id="552" r:id="rId46"/>
    <p:sldId id="535" r:id="rId47"/>
    <p:sldId id="553" r:id="rId48"/>
    <p:sldId id="537" r:id="rId49"/>
    <p:sldId id="546" r:id="rId50"/>
    <p:sldId id="539" r:id="rId51"/>
    <p:sldId id="547" r:id="rId52"/>
    <p:sldId id="540" r:id="rId53"/>
    <p:sldId id="373" r:id="rId5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70" d="100"/>
          <a:sy n="70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6A737-155A-47AB-B65D-3A268E67976F}" type="datetimeFigureOut">
              <a:rPr lang="pt-BR" smtClean="0"/>
              <a:t>08/09/2014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CEC13-5F9E-43F7-8CF4-4E06EBF291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7005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37CBE-40AD-45E5-8D73-5FDD5DAFCEFF}" type="datetimeFigureOut">
              <a:rPr lang="pt-BR" smtClean="0"/>
              <a:t>08/09/2014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14E21-7D4F-464C-8811-0AA080D304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331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44188290-CE13-4B1B-81BB-2AB283A0A7F7}" type="slidenum">
              <a:rPr lang="pt-BR" altLang="pt-BR">
                <a:latin typeface="Arial" panose="020B0604020202020204" pitchFamily="34" charset="0"/>
              </a:rPr>
              <a:pPr eaLnBrk="1" hangingPunct="1"/>
              <a:t>45</a:t>
            </a:fld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107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A1D7-23D2-4DA4-A9C9-1E0A063EC5AB}" type="datetimeFigureOut">
              <a:rPr lang="pt-BR" smtClean="0"/>
              <a:pPr/>
              <a:t>08/09/2014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E50C1F2A-C278-428D-8D00-664C60A4E45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2360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A1D7-23D2-4DA4-A9C9-1E0A063EC5AB}" type="datetimeFigureOut">
              <a:rPr lang="pt-BR" smtClean="0"/>
              <a:pPr/>
              <a:t>08/09/2014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50C1F2A-C278-428D-8D00-664C60A4E45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97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A1D7-23D2-4DA4-A9C9-1E0A063EC5AB}" type="datetimeFigureOut">
              <a:rPr lang="pt-BR" smtClean="0"/>
              <a:pPr/>
              <a:t>08/09/2014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50C1F2A-C278-428D-8D00-664C60A4E45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7998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A1D7-23D2-4DA4-A9C9-1E0A063EC5AB}" type="datetimeFigureOut">
              <a:rPr lang="pt-BR" smtClean="0"/>
              <a:pPr/>
              <a:t>08/09/2014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50C1F2A-C278-428D-8D00-664C60A4E45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4807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A1D7-23D2-4DA4-A9C9-1E0A063EC5AB}" type="datetimeFigureOut">
              <a:rPr lang="pt-BR" smtClean="0"/>
              <a:pPr/>
              <a:t>08/09/2014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50C1F2A-C278-428D-8D00-664C60A4E45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5636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A1D7-23D2-4DA4-A9C9-1E0A063EC5AB}" type="datetimeFigureOut">
              <a:rPr lang="pt-BR" smtClean="0"/>
              <a:pPr/>
              <a:t>08/09/2014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50C1F2A-C278-428D-8D00-664C60A4E45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932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A1D7-23D2-4DA4-A9C9-1E0A063EC5AB}" type="datetimeFigureOut">
              <a:rPr lang="pt-BR" smtClean="0"/>
              <a:pPr/>
              <a:t>08/09/2014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1F2A-C278-428D-8D00-664C60A4E45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653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A1D7-23D2-4DA4-A9C9-1E0A063EC5AB}" type="datetimeFigureOut">
              <a:rPr lang="pt-BR" smtClean="0"/>
              <a:pPr/>
              <a:t>08/09/2014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1F2A-C278-428D-8D00-664C60A4E45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256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A1D7-23D2-4DA4-A9C9-1E0A063EC5AB}" type="datetimeFigureOut">
              <a:rPr lang="pt-BR" smtClean="0"/>
              <a:pPr/>
              <a:t>08/09/2014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1F2A-C278-428D-8D00-664C60A4E45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4198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A1D7-23D2-4DA4-A9C9-1E0A063EC5AB}" type="datetimeFigureOut">
              <a:rPr lang="pt-BR" smtClean="0"/>
              <a:pPr/>
              <a:t>08/09/2014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50C1F2A-C278-428D-8D00-664C60A4E45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116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A1D7-23D2-4DA4-A9C9-1E0A063EC5AB}" type="datetimeFigureOut">
              <a:rPr lang="pt-BR" smtClean="0"/>
              <a:pPr/>
              <a:t>08/09/2014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50C1F2A-C278-428D-8D00-664C60A4E45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423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A1D7-23D2-4DA4-A9C9-1E0A063EC5AB}" type="datetimeFigureOut">
              <a:rPr lang="pt-BR" smtClean="0"/>
              <a:pPr/>
              <a:t>08/09/2014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50C1F2A-C278-428D-8D00-664C60A4E45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348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A1D7-23D2-4DA4-A9C9-1E0A063EC5AB}" type="datetimeFigureOut">
              <a:rPr lang="pt-BR" smtClean="0"/>
              <a:pPr/>
              <a:t>08/09/2014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1F2A-C278-428D-8D00-664C60A4E45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86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A1D7-23D2-4DA4-A9C9-1E0A063EC5AB}" type="datetimeFigureOut">
              <a:rPr lang="pt-BR" smtClean="0"/>
              <a:pPr/>
              <a:t>08/09/2014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1F2A-C278-428D-8D00-664C60A4E45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173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A1D7-23D2-4DA4-A9C9-1E0A063EC5AB}" type="datetimeFigureOut">
              <a:rPr lang="pt-BR" smtClean="0"/>
              <a:pPr/>
              <a:t>08/09/2014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1F2A-C278-428D-8D00-664C60A4E45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9242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A1D7-23D2-4DA4-A9C9-1E0A063EC5AB}" type="datetimeFigureOut">
              <a:rPr lang="pt-BR" smtClean="0"/>
              <a:pPr/>
              <a:t>08/09/2014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50C1F2A-C278-428D-8D00-664C60A4E45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3625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7A1D7-23D2-4DA4-A9C9-1E0A063EC5AB}" type="datetimeFigureOut">
              <a:rPr lang="pt-BR" smtClean="0"/>
              <a:pPr/>
              <a:t>08/09/2014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50C1F2A-C278-428D-8D00-664C60A4E45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196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836712"/>
            <a:ext cx="7714445" cy="3024336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Políticas Públicas </a:t>
            </a:r>
            <a:br>
              <a:rPr lang="pt-BR" b="1" dirty="0" smtClean="0"/>
            </a:br>
            <a:r>
              <a:rPr lang="pt-BR" b="1" dirty="0" smtClean="0"/>
              <a:t>Exemplos e o papel do </a:t>
            </a:r>
            <a:r>
              <a:rPr lang="pt-BR" b="1" dirty="0" smtClean="0"/>
              <a:t>município</a:t>
            </a:r>
            <a:endParaRPr lang="pt-BR" sz="4400" b="1" i="1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8971" y="4171639"/>
            <a:ext cx="7089453" cy="2065673"/>
          </a:xfrm>
        </p:spPr>
        <p:txBody>
          <a:bodyPr>
            <a:normAutofit fontScale="55000" lnSpcReduction="20000"/>
          </a:bodyPr>
          <a:lstStyle/>
          <a:p>
            <a:pPr algn="ctr" eaLnBrk="1" hangingPunct="1"/>
            <a:r>
              <a:rPr lang="pt-BR" sz="5100" b="1" dirty="0" smtClean="0">
                <a:solidFill>
                  <a:schemeClr val="tx1"/>
                </a:solidFill>
              </a:rPr>
              <a:t>08 - Setembro - 2014</a:t>
            </a:r>
          </a:p>
          <a:p>
            <a:pPr algn="ctr" eaLnBrk="1" hangingPunct="1"/>
            <a:r>
              <a:rPr lang="pt-BR" sz="4400" dirty="0" smtClean="0">
                <a:solidFill>
                  <a:schemeClr val="tx1"/>
                </a:solidFill>
              </a:rPr>
              <a:t>Prof. Dr. Ivan Filipe de Almeida Lopes Fernandes</a:t>
            </a:r>
          </a:p>
          <a:p>
            <a:pPr algn="ctr" eaLnBrk="1" hangingPunct="1"/>
            <a:r>
              <a:rPr lang="pt-BR" sz="3800" dirty="0" smtClean="0">
                <a:solidFill>
                  <a:schemeClr val="tx1"/>
                </a:solidFill>
              </a:rPr>
              <a:t>DCP - FFLCH / USP</a:t>
            </a:r>
          </a:p>
          <a:p>
            <a:pPr algn="ctr" eaLnBrk="1" hangingPunct="1"/>
            <a:r>
              <a:rPr lang="pt-BR" sz="3800" dirty="0" smtClean="0">
                <a:solidFill>
                  <a:schemeClr val="tx1"/>
                </a:solidFill>
              </a:rPr>
              <a:t>e-mail: ivan.fernandes@usp.br</a:t>
            </a:r>
            <a:endParaRPr lang="pt-BR" sz="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85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442553"/>
            <a:ext cx="7812360" cy="1143000"/>
          </a:xfrm>
        </p:spPr>
        <p:txBody>
          <a:bodyPr>
            <a:normAutofit fontScale="90000"/>
          </a:bodyPr>
          <a:lstStyle/>
          <a:p>
            <a:r>
              <a:rPr lang="pt-BR" altLang="pt-BR" b="1" dirty="0"/>
              <a:t>POLÍTICAS PÚBLICAS EM UMA FEDERAÇÃO</a:t>
            </a:r>
            <a:endParaRPr lang="pt-BR" altLang="pt-BR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1844824"/>
            <a:ext cx="7077472" cy="4525963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Estados </a:t>
            </a:r>
            <a:r>
              <a:rPr lang="pt-BR" sz="2800" dirty="0"/>
              <a:t>e municípios eram agentes da expansão do Estado e da execução local de políticas centralmente formuladas. </a:t>
            </a:r>
          </a:p>
          <a:p>
            <a:pPr algn="just"/>
            <a:r>
              <a:rPr lang="pt-BR" sz="2800" dirty="0" smtClean="0"/>
              <a:t>Atividade </a:t>
            </a:r>
            <a:r>
              <a:rPr lang="pt-BR" sz="2800" dirty="0"/>
              <a:t>de </a:t>
            </a:r>
            <a:r>
              <a:rPr lang="pt-BR" sz="2800" dirty="0" smtClean="0"/>
              <a:t>planejamento local </a:t>
            </a:r>
            <a:r>
              <a:rPr lang="pt-BR" sz="2800" dirty="0"/>
              <a:t>consistia em formular projetos de solicitação de recursos para o governo federal, nos termos previstos pela agência </a:t>
            </a:r>
            <a:r>
              <a:rPr lang="pt-BR" sz="2800" dirty="0" smtClean="0"/>
              <a:t>federal.</a:t>
            </a:r>
            <a:endParaRPr lang="pt-BR" sz="2800" dirty="0"/>
          </a:p>
          <a:p>
            <a:pPr algn="just"/>
            <a:endParaRPr lang="pt-BR" sz="2800" dirty="0"/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11300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442553"/>
            <a:ext cx="7812360" cy="1143000"/>
          </a:xfrm>
        </p:spPr>
        <p:txBody>
          <a:bodyPr>
            <a:normAutofit fontScale="90000"/>
          </a:bodyPr>
          <a:lstStyle/>
          <a:p>
            <a:r>
              <a:rPr lang="pt-BR" altLang="pt-BR" b="1" dirty="0" smtClean="0"/>
              <a:t>CF – 88 e a Descentralização Federativa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483768" y="1844824"/>
            <a:ext cx="5760640" cy="452596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A </a:t>
            </a:r>
            <a:r>
              <a:rPr lang="pt-BR" sz="2800" dirty="0"/>
              <a:t>democratização e a descentralização fiscal da Constituição de 1988 alteraram profundamente a natureza das relações intergovernamentais. </a:t>
            </a:r>
            <a:endParaRPr lang="pt-BR" sz="2800" dirty="0" smtClean="0"/>
          </a:p>
          <a:p>
            <a:pPr marL="342900" lvl="1" indent="-342900"/>
            <a:r>
              <a:rPr lang="pt-BR" sz="2800" dirty="0"/>
              <a:t>Ampliou-se a parcela </a:t>
            </a:r>
            <a:r>
              <a:rPr lang="pt-BR" sz="2800" dirty="0" smtClean="0"/>
              <a:t>dos </a:t>
            </a:r>
            <a:r>
              <a:rPr lang="pt-BR" sz="2800" dirty="0"/>
              <a:t>tributos federais que é automaticamente transferida aos governos subnacionais </a:t>
            </a:r>
          </a:p>
          <a:p>
            <a:pPr marL="0" indent="0">
              <a:buNone/>
            </a:pPr>
            <a:endParaRPr lang="pt-BR" sz="2800" dirty="0"/>
          </a:p>
          <a:p>
            <a:pPr algn="just"/>
            <a:endParaRPr lang="pt-BR" sz="2800" dirty="0"/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22637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Competências Tributárias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91680" y="2682280"/>
            <a:ext cx="6842720" cy="4175720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MUNICÍPIOS:  </a:t>
            </a:r>
            <a:r>
              <a:rPr lang="pt-BR" sz="2800" dirty="0" smtClean="0"/>
              <a:t>IPTU, ITBI e ISS.</a:t>
            </a:r>
          </a:p>
          <a:p>
            <a:r>
              <a:rPr lang="pt-BR" sz="2800" b="1" dirty="0" smtClean="0"/>
              <a:t>ESTADOS: </a:t>
            </a:r>
            <a:r>
              <a:rPr lang="pt-BR" sz="2800" dirty="0" smtClean="0"/>
              <a:t>ICMS, ITD, e IPVA.</a:t>
            </a:r>
          </a:p>
          <a:p>
            <a:r>
              <a:rPr lang="pt-BR" sz="2800" b="1" dirty="0" smtClean="0"/>
              <a:t>UNIÃO: </a:t>
            </a:r>
            <a:r>
              <a:rPr lang="pt-BR" sz="2800" dirty="0" smtClean="0"/>
              <a:t>IR, IE, II, ITR, IPI, IOF e Contribuições Previdenciárias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26702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442553"/>
            <a:ext cx="7812360" cy="1143000"/>
          </a:xfrm>
        </p:spPr>
        <p:txBody>
          <a:bodyPr>
            <a:normAutofit fontScale="90000"/>
          </a:bodyPr>
          <a:lstStyle/>
          <a:p>
            <a:r>
              <a:rPr lang="pt-BR" altLang="pt-BR" b="1" dirty="0" smtClean="0"/>
              <a:t>CF – 88 e a Descentralização Federativa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1988840"/>
            <a:ext cx="6701569" cy="452596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O modo </a:t>
            </a:r>
            <a:r>
              <a:rPr lang="pt-BR" sz="2800" dirty="0"/>
              <a:t>pelo qual os governos locais assumem funções de gestão de políticas públicas é inteiramente distinto daquele sob o qual elas foram assumidas no regime </a:t>
            </a:r>
            <a:r>
              <a:rPr lang="pt-BR" sz="2800" dirty="0" smtClean="0"/>
              <a:t>militar;</a:t>
            </a:r>
          </a:p>
          <a:p>
            <a:r>
              <a:rPr lang="pt-BR" sz="2800" dirty="0" smtClean="0">
                <a:sym typeface="Wingdings" panose="05000000000000000000" pitchFamily="2" charset="2"/>
              </a:rPr>
              <a:t>existência de recursos próprios para serem utilizados em políticas locais.</a:t>
            </a:r>
            <a:endParaRPr lang="pt-BR" sz="2800" dirty="0"/>
          </a:p>
          <a:p>
            <a:pPr marL="0" indent="0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89966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619672" y="2060848"/>
            <a:ext cx="7056784" cy="4320480"/>
          </a:xfrm>
        </p:spPr>
        <p:txBody>
          <a:bodyPr>
            <a:noAutofit/>
          </a:bodyPr>
          <a:lstStyle/>
          <a:p>
            <a:pPr algn="just"/>
            <a:r>
              <a:rPr lang="pt-BR" sz="2800" dirty="0" smtClean="0"/>
              <a:t>Bases federativas tem impacto </a:t>
            </a:r>
            <a:r>
              <a:rPr lang="pt-BR" sz="2800" dirty="0"/>
              <a:t>sobre o </a:t>
            </a:r>
            <a:r>
              <a:rPr lang="pt-BR" sz="2800" dirty="0" smtClean="0"/>
              <a:t>processo de descentralização.</a:t>
            </a:r>
          </a:p>
          <a:p>
            <a:pPr algn="just"/>
            <a:r>
              <a:rPr lang="pt-BR" sz="2800" dirty="0" smtClean="0"/>
              <a:t>Princípio da </a:t>
            </a:r>
            <a:r>
              <a:rPr lang="pt-BR" sz="2800" dirty="0"/>
              <a:t>soberania, estados </a:t>
            </a:r>
            <a:r>
              <a:rPr lang="pt-BR" sz="2800" dirty="0" smtClean="0"/>
              <a:t>e  municípios. </a:t>
            </a:r>
          </a:p>
          <a:p>
            <a:pPr algn="just"/>
            <a:r>
              <a:rPr lang="pt-BR" sz="2800" dirty="0" smtClean="0"/>
              <a:t>Gestão </a:t>
            </a:r>
            <a:r>
              <a:rPr lang="pt-BR" sz="2800" dirty="0"/>
              <a:t>de políticas públicas sob a </a:t>
            </a:r>
            <a:r>
              <a:rPr lang="pt-BR" sz="2800" dirty="0" smtClean="0"/>
              <a:t>prerrogativa da adesão.</a:t>
            </a:r>
          </a:p>
          <a:p>
            <a:pPr algn="just"/>
            <a:r>
              <a:rPr lang="pt-BR" sz="2800" dirty="0" smtClean="0"/>
              <a:t>Estratégias de </a:t>
            </a:r>
            <a:r>
              <a:rPr lang="pt-BR" sz="2800" dirty="0"/>
              <a:t>indução capazes de obter a adesão </a:t>
            </a:r>
            <a:r>
              <a:rPr lang="pt-BR" sz="2800" dirty="0" smtClean="0"/>
              <a:t>dos governos </a:t>
            </a:r>
            <a:r>
              <a:rPr lang="pt-BR" sz="2800" dirty="0"/>
              <a:t>locais.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effectLst/>
              </a:rPr>
              <a:t>Federalismo e políticas públicas no Brasil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06831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942415" y="2133600"/>
            <a:ext cx="6734041" cy="4724400"/>
          </a:xfrm>
        </p:spPr>
        <p:txBody>
          <a:bodyPr>
            <a:noAutofit/>
          </a:bodyPr>
          <a:lstStyle/>
          <a:p>
            <a:pPr algn="just"/>
            <a:r>
              <a:rPr lang="pt-BR" sz="2800" dirty="0" smtClean="0"/>
              <a:t>Barganhas federativas com olho nas eleições.</a:t>
            </a:r>
            <a:endParaRPr lang="pt-BR" sz="2800" dirty="0"/>
          </a:p>
          <a:p>
            <a:pPr algn="just"/>
            <a:r>
              <a:rPr lang="pt-BR" sz="2800" dirty="0" smtClean="0"/>
              <a:t>Cada </a:t>
            </a:r>
            <a:r>
              <a:rPr lang="pt-BR" sz="2800" dirty="0"/>
              <a:t>nível de </a:t>
            </a:r>
            <a:r>
              <a:rPr lang="pt-BR" sz="2800" dirty="0" smtClean="0"/>
              <a:t>governo tenta </a:t>
            </a:r>
            <a:r>
              <a:rPr lang="pt-BR" sz="2800" dirty="0"/>
              <a:t>transferir a </a:t>
            </a:r>
            <a:r>
              <a:rPr lang="pt-BR" sz="2800" dirty="0" smtClean="0"/>
              <a:t>outra esfera os </a:t>
            </a:r>
            <a:r>
              <a:rPr lang="pt-BR" sz="2800" dirty="0"/>
              <a:t>custos políticos e financeiros </a:t>
            </a:r>
            <a:r>
              <a:rPr lang="pt-BR" sz="2800" dirty="0" smtClean="0"/>
              <a:t>da gestão e </a:t>
            </a:r>
            <a:r>
              <a:rPr lang="pt-BR" sz="2800" dirty="0"/>
              <a:t>reservar para si a maior </a:t>
            </a:r>
            <a:r>
              <a:rPr lang="pt-BR" sz="2800" dirty="0" smtClean="0"/>
              <a:t>parte dos </a:t>
            </a:r>
            <a:r>
              <a:rPr lang="pt-BR" sz="2800" dirty="0"/>
              <a:t>benefícios dela derivados</a:t>
            </a:r>
            <a:r>
              <a:rPr lang="pt-BR" sz="2800" dirty="0" smtClean="0"/>
              <a:t>.</a:t>
            </a:r>
          </a:p>
          <a:p>
            <a:pPr algn="just"/>
            <a:r>
              <a:rPr lang="pt-BR" sz="2800" b="1" dirty="0" smtClean="0"/>
              <a:t>Formação de Sistemas Integrados de Política Pública</a:t>
            </a:r>
            <a:endParaRPr lang="pt-BR" sz="2800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effectLst/>
              </a:rPr>
              <a:t>Federalismo e políticas públicas no Brasil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02177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942415" y="2132856"/>
            <a:ext cx="6591985" cy="4535760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Assim, nas </a:t>
            </a:r>
            <a:r>
              <a:rPr lang="pt-BR" sz="2400" dirty="0"/>
              <a:t>condições brasileiras atuais, a adesão </a:t>
            </a:r>
            <a:r>
              <a:rPr lang="pt-BR" sz="2400" dirty="0" smtClean="0"/>
              <a:t>dos governos </a:t>
            </a:r>
            <a:r>
              <a:rPr lang="pt-BR" sz="2400" dirty="0"/>
              <a:t>locais à transferência de atribuições </a:t>
            </a:r>
            <a:r>
              <a:rPr lang="pt-BR" sz="2400" dirty="0" smtClean="0"/>
              <a:t>depende diretamente de:</a:t>
            </a:r>
          </a:p>
          <a:p>
            <a:pPr marL="566928" indent="-457200" algn="just">
              <a:buAutoNum type="arabicParenR"/>
            </a:pPr>
            <a:r>
              <a:rPr lang="pt-BR" sz="2400" dirty="0" smtClean="0"/>
              <a:t>os </a:t>
            </a:r>
            <a:r>
              <a:rPr lang="pt-BR" sz="2400" dirty="0"/>
              <a:t>custos e </a:t>
            </a:r>
            <a:r>
              <a:rPr lang="pt-BR" sz="2400" dirty="0" smtClean="0"/>
              <a:t>benefícios fiscais </a:t>
            </a:r>
            <a:r>
              <a:rPr lang="pt-BR" sz="2400" dirty="0"/>
              <a:t>e políticos derivados da decisão de </a:t>
            </a:r>
            <a:r>
              <a:rPr lang="pt-BR" sz="2400" dirty="0" smtClean="0"/>
              <a:t>assumir a </a:t>
            </a:r>
            <a:r>
              <a:rPr lang="pt-BR" sz="2400" dirty="0"/>
              <a:t>gestão de uma dada </a:t>
            </a:r>
            <a:r>
              <a:rPr lang="pt-BR" sz="2400" dirty="0" smtClean="0"/>
              <a:t>política</a:t>
            </a:r>
          </a:p>
          <a:p>
            <a:pPr marL="566928" indent="-457200" algn="just">
              <a:buAutoNum type="arabicParenR"/>
            </a:pPr>
            <a:r>
              <a:rPr lang="pt-BR" sz="2400" dirty="0" smtClean="0"/>
              <a:t>os recursos </a:t>
            </a:r>
            <a:r>
              <a:rPr lang="pt-BR" sz="2400" dirty="0"/>
              <a:t>fiscais e administrativos </a:t>
            </a:r>
            <a:r>
              <a:rPr lang="pt-BR" sz="2400" dirty="0" smtClean="0"/>
              <a:t>para desempenhar tal </a:t>
            </a:r>
            <a:r>
              <a:rPr lang="pt-BR" sz="2400" dirty="0"/>
              <a:t>tarefa.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effectLst/>
              </a:rPr>
              <a:t>Federalismo e políticas públicas no Brasil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61218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2" descr="http://4.bp.blogspot.com/-dXV1pLQNuyA/UaVmqLsm6_I/AAAAAAAARm8/0mSi1sr_rWU/s1600/SU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970"/>
            <a:ext cx="3624336" cy="331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rograma Bolsa Família melhora rendimento escolar, segundo pesqui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71" y="624110"/>
            <a:ext cx="3540947" cy="216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infonet.com.br/sysinfonet/images/secretarias/Saude/grande-imagem-SUS-fotonova-logomarca26122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76" y="3788629"/>
            <a:ext cx="4185700" cy="287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s3.amazonaws.com/magoo/ABAAABfP0AI-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734" y="3509751"/>
            <a:ext cx="3706580" cy="277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1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4535760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Apesar da Constituição determinar um modelo de competências comuns, a descentralização acabou sendo descoordenada. </a:t>
            </a:r>
          </a:p>
          <a:p>
            <a:pPr algn="just"/>
            <a:r>
              <a:rPr lang="pt-BR" sz="2400" dirty="0" smtClean="0"/>
              <a:t>Muitas Prefeituras se tornaram os atores fundamentais da dinâmica local e intergovernamental, defendendo a sua autonomia como se isso significasse o isolamento em relação às demais unidades da federação.</a:t>
            </a:r>
            <a:endParaRPr lang="pt-BR" sz="2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effectLst/>
              </a:rPr>
              <a:t>Federalismo e políticas públicas no Brasil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75662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PAS – SÃO PAULO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484784"/>
            <a:ext cx="7560839" cy="5184576"/>
          </a:xfrm>
        </p:spPr>
        <p:txBody>
          <a:bodyPr>
            <a:normAutofit/>
          </a:bodyPr>
          <a:lstStyle/>
          <a:p>
            <a:r>
              <a:rPr lang="pt-BR" sz="2000" dirty="0" smtClean="0"/>
              <a:t>Desligamento de São Paulo em relação ao </a:t>
            </a:r>
            <a:r>
              <a:rPr lang="pt-BR" sz="2000" b="1" dirty="0" smtClean="0"/>
              <a:t>SUDS – Sistema Unificado de Saúde – </a:t>
            </a:r>
            <a:r>
              <a:rPr lang="pt-BR" sz="2000" dirty="0" smtClean="0"/>
              <a:t>antecessor do SUS. </a:t>
            </a:r>
            <a:endParaRPr lang="pt-BR" sz="2000" b="1" dirty="0" smtClean="0"/>
          </a:p>
          <a:p>
            <a:r>
              <a:rPr lang="pt-BR" sz="2000" b="1" dirty="0" smtClean="0"/>
              <a:t>Plano de Assistência à Saúde – 1995/96 </a:t>
            </a:r>
            <a:r>
              <a:rPr lang="pt-BR" sz="2000" dirty="0" smtClean="0">
                <a:sym typeface="Wingdings" panose="05000000000000000000" pitchFamily="2" charset="2"/>
              </a:rPr>
              <a:t> Gestão de Paulo Maluf e Celso Pitta (1993 – 2000).</a:t>
            </a:r>
          </a:p>
          <a:p>
            <a:r>
              <a:rPr lang="pt-BR" sz="2000" dirty="0" smtClean="0">
                <a:sym typeface="Wingdings" panose="05000000000000000000" pitchFamily="2" charset="2"/>
              </a:rPr>
              <a:t>Transferência à cooperativas privadas de médicos a gestão parcial dos serviços municipais de saúde. </a:t>
            </a:r>
          </a:p>
          <a:p>
            <a:r>
              <a:rPr lang="pt-BR" sz="2000" dirty="0" smtClean="0">
                <a:sym typeface="Wingdings" panose="05000000000000000000" pitchFamily="2" charset="2"/>
              </a:rPr>
              <a:t>Prefeitura de São Paulo não assumiu nenhum dos modelos preconizados pelo MS.</a:t>
            </a:r>
          </a:p>
          <a:p>
            <a:r>
              <a:rPr lang="pt-BR" sz="2000" dirty="0" smtClean="0"/>
              <a:t>Captação e distribuição de recursos de acordo com o desempenho.</a:t>
            </a:r>
          </a:p>
          <a:p>
            <a:r>
              <a:rPr lang="pt-BR" sz="2000" dirty="0" smtClean="0"/>
              <a:t>Sistema a ser desenvolvido para avaliar a qualidade dos futuros atendimentos. </a:t>
            </a:r>
          </a:p>
          <a:p>
            <a:r>
              <a:rPr lang="pt-BR" sz="2000" dirty="0" smtClean="0"/>
              <a:t>Denúncias relacionadas a desviou ou mau uso dos recursos financeiros.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01873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339752" y="1916832"/>
            <a:ext cx="6645424" cy="4525963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A REPÚBLICA BRASILEIRA POSSUI UMA PECULIARIDADE EM FACE DAS OUTRAS DEMOCRACIAS.</a:t>
            </a:r>
          </a:p>
          <a:p>
            <a:pPr marL="0" indent="0" algn="just">
              <a:buNone/>
            </a:pPr>
            <a:endParaRPr lang="pt-BR" sz="2800" dirty="0" smtClean="0"/>
          </a:p>
          <a:p>
            <a:pPr algn="just"/>
            <a:r>
              <a:rPr lang="pt-BR" sz="2800" dirty="0" smtClean="0"/>
              <a:t>Existência de 3 entes federativos:</a:t>
            </a:r>
          </a:p>
          <a:p>
            <a:pPr lvl="1" algn="just"/>
            <a:r>
              <a:rPr lang="pt-BR" sz="2600" dirty="0" smtClean="0"/>
              <a:t>UNIÃO</a:t>
            </a:r>
          </a:p>
          <a:p>
            <a:pPr lvl="1" algn="just"/>
            <a:r>
              <a:rPr lang="pt-BR" sz="2600" dirty="0" smtClean="0"/>
              <a:t>ESTADOS</a:t>
            </a:r>
          </a:p>
          <a:p>
            <a:pPr lvl="1" algn="just"/>
            <a:r>
              <a:rPr lang="pt-BR" sz="2600" dirty="0" smtClean="0"/>
              <a:t>MUNICÍPIOS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pt-BR" b="1" dirty="0"/>
              <a:t>AS POLÍTICAS PÚBLICAS BRASILEIRAS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727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71600" y="1905000"/>
            <a:ext cx="7992887" cy="4953000"/>
          </a:xfrm>
        </p:spPr>
        <p:txBody>
          <a:bodyPr>
            <a:noAutofit/>
          </a:bodyPr>
          <a:lstStyle/>
          <a:p>
            <a:pPr algn="just"/>
            <a:r>
              <a:rPr lang="pt-BR" sz="2200" dirty="0" smtClean="0"/>
              <a:t>Um dos principais mecanismos de descentralização adotados pela Constituição de 1988 foi a criação de transferências automáticas para os entes federativos.</a:t>
            </a:r>
          </a:p>
          <a:p>
            <a:pPr lvl="1" algn="just"/>
            <a:r>
              <a:rPr lang="pt-BR" sz="2000" dirty="0" smtClean="0"/>
              <a:t>Fundo </a:t>
            </a:r>
            <a:r>
              <a:rPr lang="pt-BR" sz="2000" dirty="0"/>
              <a:t>de Participação dos Estados e do Distrito Federal (FPE); </a:t>
            </a:r>
            <a:endParaRPr lang="pt-BR" sz="2000" dirty="0" smtClean="0"/>
          </a:p>
          <a:p>
            <a:pPr lvl="1" algn="just"/>
            <a:r>
              <a:rPr lang="pt-BR" sz="2000" dirty="0" smtClean="0"/>
              <a:t>Fundo </a:t>
            </a:r>
            <a:r>
              <a:rPr lang="pt-BR" sz="2000" dirty="0"/>
              <a:t>de Participação dos Municípios (</a:t>
            </a:r>
            <a:r>
              <a:rPr lang="pt-BR" sz="2000" dirty="0" err="1"/>
              <a:t>FPM</a:t>
            </a:r>
            <a:r>
              <a:rPr lang="pt-BR" sz="2000" dirty="0"/>
              <a:t>); </a:t>
            </a:r>
            <a:endParaRPr lang="pt-BR" sz="2000" dirty="0" smtClean="0"/>
          </a:p>
          <a:p>
            <a:pPr lvl="1" algn="just"/>
            <a:r>
              <a:rPr lang="pt-BR" sz="2000" dirty="0" smtClean="0"/>
              <a:t>Fundo </a:t>
            </a:r>
            <a:r>
              <a:rPr lang="pt-BR" sz="2000" dirty="0"/>
              <a:t>de Compensação pela Exportação de Produtos Industrializados </a:t>
            </a:r>
            <a:r>
              <a:rPr lang="pt-BR" sz="2000" dirty="0" smtClean="0"/>
              <a:t>– </a:t>
            </a:r>
            <a:r>
              <a:rPr lang="pt-BR" sz="2000" dirty="0" err="1" smtClean="0"/>
              <a:t>FPEX</a:t>
            </a:r>
            <a:endParaRPr lang="pt-BR" sz="2000" dirty="0" smtClean="0"/>
          </a:p>
          <a:p>
            <a:pPr lvl="1" algn="just"/>
            <a:r>
              <a:rPr lang="pt-BR" sz="2000" dirty="0" smtClean="0"/>
              <a:t>Fundo </a:t>
            </a:r>
            <a:r>
              <a:rPr lang="pt-BR" sz="2000" dirty="0"/>
              <a:t>de Manutenção e Desenvolvimento da Educação Básica e de Valorização dos Profissionais da Educação - </a:t>
            </a:r>
            <a:r>
              <a:rPr lang="pt-BR" sz="2000" dirty="0" err="1"/>
              <a:t>Fundeb</a:t>
            </a:r>
            <a:r>
              <a:rPr lang="pt-BR" sz="2000" dirty="0"/>
              <a:t>; e </a:t>
            </a:r>
            <a:endParaRPr lang="pt-BR" sz="2000" dirty="0" smtClean="0"/>
          </a:p>
          <a:p>
            <a:pPr lvl="1" algn="just"/>
            <a:r>
              <a:rPr lang="pt-BR" sz="2000" dirty="0" smtClean="0"/>
              <a:t>Imposto </a:t>
            </a:r>
            <a:r>
              <a:rPr lang="pt-BR" sz="2000" dirty="0"/>
              <a:t>sobre a Propriedade Territorial Rural - ITR.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effectLst/>
              </a:rPr>
              <a:t>Federalismo e políticas públicas no Brasil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53119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942415" y="2133600"/>
            <a:ext cx="7094081" cy="4463752"/>
          </a:xfrm>
        </p:spPr>
        <p:txBody>
          <a:bodyPr>
            <a:noAutofit/>
          </a:bodyPr>
          <a:lstStyle/>
          <a:p>
            <a:pPr algn="just"/>
            <a:r>
              <a:rPr lang="pt-BR" sz="2800" b="1" dirty="0" smtClean="0"/>
              <a:t>Reformas após 1994</a:t>
            </a:r>
            <a:r>
              <a:rPr lang="pt-BR" sz="2800" dirty="0" smtClean="0"/>
              <a:t>:</a:t>
            </a:r>
          </a:p>
          <a:p>
            <a:pPr lvl="1" algn="just"/>
            <a:r>
              <a:rPr lang="pt-BR" sz="2400" dirty="0" smtClean="0"/>
              <a:t>Saneamento e privatização dos bancos estatais </a:t>
            </a:r>
            <a:r>
              <a:rPr lang="pt-BR" sz="2400" dirty="0"/>
              <a:t>/</a:t>
            </a:r>
            <a:r>
              <a:rPr lang="pt-BR" sz="2400" dirty="0" smtClean="0"/>
              <a:t> estaduais.</a:t>
            </a:r>
          </a:p>
          <a:p>
            <a:pPr lvl="1" algn="just"/>
            <a:r>
              <a:rPr lang="pt-BR" sz="2400" dirty="0" smtClean="0"/>
              <a:t>Renegociação das dívidas subnacionais, absorvidas pela União (Inflação + 6%).</a:t>
            </a:r>
          </a:p>
          <a:p>
            <a:pPr lvl="1" algn="just"/>
            <a:r>
              <a:rPr lang="pt-BR" sz="2400" dirty="0" smtClean="0"/>
              <a:t>Aprovação da Lei de Responsabilidade Fiscal.</a:t>
            </a:r>
          </a:p>
          <a:p>
            <a:pPr lvl="1" algn="just"/>
            <a:r>
              <a:rPr lang="pt-BR" sz="2400" b="1" dirty="0" smtClean="0"/>
              <a:t>Lei n° 11.107, regulando os Consórcios Públicos</a:t>
            </a:r>
            <a:endParaRPr lang="pt-BR" sz="2400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945201" y="548680"/>
            <a:ext cx="6589199" cy="1280890"/>
          </a:xfrm>
        </p:spPr>
        <p:txBody>
          <a:bodyPr>
            <a:normAutofit/>
          </a:bodyPr>
          <a:lstStyle/>
          <a:p>
            <a:r>
              <a:rPr lang="pt-BR" b="1" dirty="0">
                <a:effectLst/>
              </a:rPr>
              <a:t>Federalismo e políticas públicas no Brasil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84809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A </a:t>
            </a:r>
            <a:r>
              <a:rPr lang="pt-BR" b="1" dirty="0"/>
              <a:t>Educação no Pacto Federativo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 smtClean="0"/>
              <a:t>Art</a:t>
            </a:r>
            <a:r>
              <a:rPr lang="pt-BR" sz="2000" dirty="0"/>
              <a:t>. 22, XXIV: Compete privativamente à União legislar sobre as diretrizes e bases da educação nacional; </a:t>
            </a:r>
          </a:p>
          <a:p>
            <a:r>
              <a:rPr lang="pt-BR" sz="2000" dirty="0" smtClean="0"/>
              <a:t>Art</a:t>
            </a:r>
            <a:r>
              <a:rPr lang="pt-BR" sz="2000" dirty="0"/>
              <a:t>. 23, IX: É competência comum da União, dos Estados, do Distrito Federal e dos Municípios proporcionar os meios de acesso à cultura, à educação e à ciência; </a:t>
            </a:r>
          </a:p>
          <a:p>
            <a:r>
              <a:rPr lang="pt-BR" sz="2000" dirty="0" smtClean="0"/>
              <a:t>Art</a:t>
            </a:r>
            <a:r>
              <a:rPr lang="pt-BR" sz="2000" dirty="0"/>
              <a:t>. 24, X: Compete à União, aos Estados e ao Distrito Federal legislar concorrentemente sobre educação, cultura, ensino e desporto;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878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 Educação no Pacto Federativo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3" y="2133600"/>
            <a:ext cx="7274768" cy="453576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Art</a:t>
            </a:r>
            <a:r>
              <a:rPr lang="pt-BR" dirty="0"/>
              <a:t>. 211. A União, os Estados, o Distrito Federal e os Municípios organizarão em regime de colaboração seus sistemas de ensino. (</a:t>
            </a:r>
            <a:r>
              <a:rPr lang="pt-BR" b="1" dirty="0"/>
              <a:t>pluralizar os sistemas de ensino</a:t>
            </a:r>
            <a:r>
              <a:rPr lang="pt-BR" dirty="0"/>
              <a:t>) </a:t>
            </a:r>
          </a:p>
          <a:p>
            <a:pPr algn="just"/>
            <a:r>
              <a:rPr lang="pt-BR" dirty="0" smtClean="0"/>
              <a:t>§ </a:t>
            </a:r>
            <a:r>
              <a:rPr lang="pt-BR" dirty="0"/>
              <a:t>1º A união: </a:t>
            </a:r>
          </a:p>
          <a:p>
            <a:pPr marL="0" indent="0" algn="just">
              <a:buNone/>
            </a:pPr>
            <a:r>
              <a:rPr lang="pt-BR" dirty="0" smtClean="0"/>
              <a:t>organizará </a:t>
            </a:r>
            <a:r>
              <a:rPr lang="pt-BR" dirty="0"/>
              <a:t>o sistema federal de ensino e o dos Territórios, financiará as instituições de ensino públicas federais e </a:t>
            </a:r>
          </a:p>
          <a:p>
            <a:pPr marL="0" indent="0" algn="just">
              <a:buNone/>
            </a:pPr>
            <a:r>
              <a:rPr lang="pt-BR" dirty="0" smtClean="0"/>
              <a:t>exercerá</a:t>
            </a:r>
            <a:r>
              <a:rPr lang="pt-BR" dirty="0"/>
              <a:t>, em matéria educacional, função redistributiva e supletiva, </a:t>
            </a:r>
          </a:p>
          <a:p>
            <a:pPr marL="0" indent="0" algn="just">
              <a:buNone/>
            </a:pPr>
            <a:r>
              <a:rPr lang="pt-BR" dirty="0" smtClean="0"/>
              <a:t>Garantir a equalização </a:t>
            </a:r>
            <a:r>
              <a:rPr lang="pt-BR" dirty="0"/>
              <a:t>de oportunidades educacionais e </a:t>
            </a:r>
            <a:r>
              <a:rPr lang="pt-BR" b="1" dirty="0"/>
              <a:t>padrão mínimo de qualidade do ensino mediante assistência técnica e financeira aos estados</a:t>
            </a:r>
            <a:r>
              <a:rPr lang="pt-BR" dirty="0"/>
              <a:t>, ao Distrito Federal e aos Municípios. </a:t>
            </a:r>
          </a:p>
        </p:txBody>
      </p:sp>
    </p:spTree>
    <p:extLst>
      <p:ext uri="{BB962C8B-B14F-4D97-AF65-F5344CB8AC3E}">
        <p14:creationId xmlns:p14="http://schemas.microsoft.com/office/powerpoint/2010/main" val="150809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 Educação no Pacto Federativo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51719" y="2133600"/>
            <a:ext cx="6624737" cy="45357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600" dirty="0" smtClean="0"/>
              <a:t>§ </a:t>
            </a:r>
            <a:r>
              <a:rPr lang="pt-BR" sz="2600" dirty="0"/>
              <a:t>2º Os Municípios atuarão prioritariamente no </a:t>
            </a:r>
            <a:r>
              <a:rPr lang="pt-BR" sz="2600" b="1" dirty="0"/>
              <a:t>ensino fundamental e na educação infantil</a:t>
            </a:r>
            <a:r>
              <a:rPr lang="pt-BR" sz="2600" dirty="0"/>
              <a:t>. </a:t>
            </a:r>
          </a:p>
          <a:p>
            <a:pPr marL="0" indent="0">
              <a:buNone/>
            </a:pPr>
            <a:r>
              <a:rPr lang="pt-BR" sz="2600" dirty="0" smtClean="0"/>
              <a:t>§ </a:t>
            </a:r>
            <a:r>
              <a:rPr lang="pt-BR" sz="2600" dirty="0"/>
              <a:t>3º Os Estados e o Distrito Federal atuarão prioritariamente no </a:t>
            </a:r>
            <a:r>
              <a:rPr lang="pt-BR" sz="2600" b="1" dirty="0"/>
              <a:t>ensino fundamental e médio.</a:t>
            </a:r>
            <a:r>
              <a:rPr lang="pt-BR" sz="2600" dirty="0"/>
              <a:t> </a:t>
            </a:r>
            <a:endParaRPr lang="pt-BR" sz="2600" dirty="0" smtClean="0"/>
          </a:p>
          <a:p>
            <a:r>
              <a:rPr lang="pt-BR" sz="2600" dirty="0" smtClean="0"/>
              <a:t>Art</a:t>
            </a:r>
            <a:r>
              <a:rPr lang="pt-BR" sz="2600" dirty="0"/>
              <a:t>. 30. Compete aos Municípios: </a:t>
            </a:r>
          </a:p>
          <a:p>
            <a:pPr marL="0" indent="0">
              <a:buNone/>
            </a:pPr>
            <a:r>
              <a:rPr lang="pt-BR" sz="2600" dirty="0"/>
              <a:t>VI - manter, com a cooperação técnica e financeira da União e do Estado, programas de educação infantil e de ensino fundamental; (Redação dada pela Emenda Constitucional nº 53, de 2006)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022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945201" y="1628800"/>
            <a:ext cx="7022073" cy="5112568"/>
          </a:xfrm>
        </p:spPr>
        <p:txBody>
          <a:bodyPr>
            <a:noAutofit/>
          </a:bodyPr>
          <a:lstStyle/>
          <a:p>
            <a:pPr algn="just"/>
            <a:r>
              <a:rPr lang="pt-BR" sz="2600" dirty="0" smtClean="0"/>
              <a:t>A vinculação direcionou recursos para a educação, contudo, não foi suficiente especialmente nas áreas mais pobres em que arrecadação de impostos é pequena.</a:t>
            </a:r>
          </a:p>
          <a:p>
            <a:pPr algn="just"/>
            <a:r>
              <a:rPr lang="pt-BR" sz="2600" dirty="0" smtClean="0"/>
              <a:t>Solução: complexo mecanismo de transferência de receitas entre entes federativos, no intuito de garantir um piso de despesas por aluno, contando, se necessário, com aportes da União.</a:t>
            </a:r>
            <a:endParaRPr lang="pt-BR" sz="26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Financiamento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195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942415" y="1772816"/>
            <a:ext cx="6591985" cy="4752528"/>
          </a:xfrm>
        </p:spPr>
        <p:txBody>
          <a:bodyPr>
            <a:normAutofit fontScale="92500"/>
          </a:bodyPr>
          <a:lstStyle/>
          <a:p>
            <a:pPr algn="just"/>
            <a:r>
              <a:rPr lang="pt-BR" sz="2400" dirty="0" smtClean="0"/>
              <a:t>Fundo de Manutenção e Desenvolvimento do Ensino Fundamental e Valorização do Magistério, o FUNDEF.</a:t>
            </a:r>
          </a:p>
          <a:p>
            <a:pPr lvl="1" algn="just"/>
            <a:r>
              <a:rPr lang="pt-BR" sz="2400" dirty="0" smtClean="0"/>
              <a:t>Criado pela Emenda Constitucional n° 14/96 e regulado pela Lei Federal nº 9.424/96, objetivando a universalização </a:t>
            </a:r>
            <a:r>
              <a:rPr lang="pt-BR" sz="2400" dirty="0"/>
              <a:t>do Ensino </a:t>
            </a:r>
            <a:r>
              <a:rPr lang="pt-BR" sz="2400" dirty="0" smtClean="0"/>
              <a:t>Fundamental (</a:t>
            </a:r>
            <a:r>
              <a:rPr lang="pt-BR" sz="2400" dirty="0" smtClean="0">
                <a:solidFill>
                  <a:srgbClr val="FF0000"/>
                </a:solidFill>
              </a:rPr>
              <a:t>focalização na faixa etária 07-14 anos: 1ª a 8ª serie</a:t>
            </a:r>
            <a:r>
              <a:rPr lang="pt-BR" sz="2400" dirty="0" smtClean="0"/>
              <a:t>)</a:t>
            </a:r>
            <a:endParaRPr lang="pt-BR" sz="2400" dirty="0"/>
          </a:p>
          <a:p>
            <a:pPr lvl="1" algn="just"/>
            <a:r>
              <a:rPr lang="pt-BR" sz="2400" b="1" dirty="0" smtClean="0"/>
              <a:t>A destinação dos investimentos é feita de acordo com o número de alunos da educação básica, com base em dados do censo escolar do ano anterior. </a:t>
            </a:r>
          </a:p>
          <a:p>
            <a:pPr algn="just"/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FUNDEF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94274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03649" y="1905000"/>
            <a:ext cx="7740352" cy="4836368"/>
          </a:xfrm>
        </p:spPr>
        <p:txBody>
          <a:bodyPr>
            <a:noAutofit/>
          </a:bodyPr>
          <a:lstStyle/>
          <a:p>
            <a:pPr marL="342900" lvl="1" indent="-342900" algn="just"/>
            <a:r>
              <a:rPr lang="pt-BR" sz="2600" dirty="0" smtClean="0"/>
              <a:t>Fundo </a:t>
            </a:r>
            <a:r>
              <a:rPr lang="pt-BR" sz="2600" dirty="0"/>
              <a:t>de natureza contábil, com tratamento idêntico ao Fundo de Participação dos Estados (FPE) e ao Fundo de Participação dos Municípios (FPM</a:t>
            </a:r>
            <a:r>
              <a:rPr lang="pt-BR" sz="2600" dirty="0" smtClean="0"/>
              <a:t>)</a:t>
            </a:r>
          </a:p>
          <a:p>
            <a:pPr marL="0" lvl="1" algn="just"/>
            <a:r>
              <a:rPr lang="en-US" sz="2600" dirty="0" smtClean="0"/>
              <a:t>60% dos </a:t>
            </a:r>
            <a:r>
              <a:rPr lang="pt-BR" sz="2600" dirty="0" smtClean="0"/>
              <a:t>recursos devem ser destinados a profissionais do magistério. </a:t>
            </a:r>
            <a:r>
              <a:rPr lang="pt-BR" sz="2600" b="1" dirty="0" smtClean="0"/>
              <a:t>Plano de Remuneração do Magistério.</a:t>
            </a:r>
          </a:p>
          <a:p>
            <a:pPr algn="just"/>
            <a:r>
              <a:rPr lang="pt-BR" sz="2600" dirty="0" smtClean="0"/>
              <a:t>Importante mecanismo de estímulo aos Municípios.</a:t>
            </a:r>
            <a:endParaRPr lang="pt-BR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FUNDEF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73209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4" y="404664"/>
            <a:ext cx="9195052" cy="6048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72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800" dirty="0" smtClean="0"/>
              <a:t>Com o fim do FUNDEF e a universalização do Ensino Fundamental, em 2006, foi instituído uma nova versão, estendida para todo o Ensino Básico, o FUNDEB. </a:t>
            </a:r>
          </a:p>
          <a:p>
            <a:pPr algn="just"/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FUNDEB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76057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ustavo Andrey\Dropbox\Pasta Comum Gu Van\MPSA Voto Econômico\Paper Chicago\Brazi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659" y="260648"/>
            <a:ext cx="2667000" cy="286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icheiro:Sao Paulo in Brazil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259" y="3485074"/>
            <a:ext cx="2971800" cy="293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icheiro:SaoPaulo Municip SaoPaulo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85745"/>
            <a:ext cx="3212522" cy="239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436096" y="54452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27 ESTADOS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6372200" y="153600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5570 MUNICÍPIOS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0715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FUNDEB - Origem</a:t>
            </a:r>
            <a:endParaRPr lang="pt-BR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159" y="0"/>
            <a:ext cx="93431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09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47665" y="1556792"/>
            <a:ext cx="7344815" cy="5040560"/>
          </a:xfrm>
        </p:spPr>
        <p:txBody>
          <a:bodyPr>
            <a:normAutofit/>
          </a:bodyPr>
          <a:lstStyle/>
          <a:p>
            <a:pPr algn="just"/>
            <a:r>
              <a:rPr lang="pt-BR" sz="2000" dirty="0" smtClean="0"/>
              <a:t>Ainda que o </a:t>
            </a:r>
            <a:r>
              <a:rPr lang="pt-BR" sz="2000" b="1" dirty="0" smtClean="0"/>
              <a:t>FUNDEB/FUNDEF</a:t>
            </a:r>
            <a:r>
              <a:rPr lang="pt-BR" sz="2000" dirty="0" smtClean="0"/>
              <a:t> representem uma dimensão fundamental do sistema federativo, não se pode analisar a política educacional sem dimensionar a presença dos entes federados.</a:t>
            </a:r>
          </a:p>
          <a:p>
            <a:pPr algn="just"/>
            <a:r>
              <a:rPr lang="pt-BR" sz="2000" dirty="0"/>
              <a:t>Receitas</a:t>
            </a:r>
          </a:p>
          <a:p>
            <a:pPr lvl="1" algn="just"/>
            <a:r>
              <a:rPr lang="pt-BR" sz="1800" dirty="0"/>
              <a:t>De acordo com o artigo 212 da Carta Magna, os 25% são calculados com base nas receitas próprias de impostos, somadas das transferências recebidas a esse título. </a:t>
            </a:r>
          </a:p>
          <a:p>
            <a:pPr lvl="1" algn="just"/>
            <a:r>
              <a:rPr lang="pt-BR" sz="1800" b="1" dirty="0"/>
              <a:t>+</a:t>
            </a:r>
            <a:r>
              <a:rPr lang="pt-BR" sz="1800" dirty="0"/>
              <a:t> FUNDEB (“Plus” ou “retido”)</a:t>
            </a:r>
          </a:p>
          <a:p>
            <a:pPr algn="just"/>
            <a:r>
              <a:rPr lang="pt-BR" sz="2000" dirty="0" smtClean="0"/>
              <a:t>A </a:t>
            </a:r>
            <a:r>
              <a:rPr lang="pt-BR" sz="2000" dirty="0"/>
              <a:t>aplicação dos recursos na educação é disciplinada pelos artigos 70 e 71 da Lei de Diretrizes e Bases. </a:t>
            </a:r>
          </a:p>
          <a:p>
            <a:pPr algn="just"/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44650"/>
          </a:xfrm>
        </p:spPr>
        <p:txBody>
          <a:bodyPr/>
          <a:lstStyle/>
          <a:p>
            <a:r>
              <a:rPr lang="pt-BR" b="1" dirty="0"/>
              <a:t>Vinculação</a:t>
            </a:r>
          </a:p>
        </p:txBody>
      </p:sp>
    </p:spTree>
    <p:extLst>
      <p:ext uri="{BB962C8B-B14F-4D97-AF65-F5344CB8AC3E}">
        <p14:creationId xmlns:p14="http://schemas.microsoft.com/office/powerpoint/2010/main" val="282319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Artigo 212 – Estabelece os mínimos: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Coordenação Federativa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0015" y="1935707"/>
            <a:ext cx="7056784" cy="37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007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4535760"/>
          </a:xfrm>
        </p:spPr>
        <p:txBody>
          <a:bodyPr>
            <a:normAutofit lnSpcReduction="10000"/>
          </a:bodyPr>
          <a:lstStyle/>
          <a:p>
            <a:r>
              <a:rPr lang="pt-BR" sz="2800" dirty="0" smtClean="0"/>
              <a:t>o mecanismo existente, apesar de sua nobre intenção, não é suficiente para garantir o bom uso dos recursos.</a:t>
            </a:r>
          </a:p>
          <a:p>
            <a:endParaRPr lang="pt-BR" sz="2800" dirty="0" smtClean="0"/>
          </a:p>
          <a:p>
            <a:r>
              <a:rPr lang="pt-BR" sz="2800" dirty="0" smtClean="0"/>
              <a:t>Vincular receitas não é a panacéia de todos os males!</a:t>
            </a:r>
          </a:p>
          <a:p>
            <a:endParaRPr lang="pt-BR" sz="2800" dirty="0" smtClean="0"/>
          </a:p>
          <a:p>
            <a:r>
              <a:rPr lang="pt-BR" sz="2800" dirty="0" smtClean="0"/>
              <a:t>O que estão acontecendo com os recursos?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Resultados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8137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942415" y="2133600"/>
            <a:ext cx="6950065" cy="4463752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Gastos excessivos “fora da sala de aula”</a:t>
            </a:r>
          </a:p>
          <a:p>
            <a:pPr lvl="1" algn="just"/>
            <a:r>
              <a:rPr lang="pt-BR" sz="2000" dirty="0" smtClean="0"/>
              <a:t>Ex: adquirir diversos computadores e livros sem que sejam efetivamente colocados à disposição dos alunos, estando ainda no almoxarifado da Prefeitura, é um gasto aparentemente legal, pois observa a legislação específica do setor, muito embora seja de nenhuma eficácia obviamente.</a:t>
            </a:r>
          </a:p>
          <a:p>
            <a:r>
              <a:rPr lang="pt-BR" sz="2400" dirty="0" err="1" smtClean="0"/>
              <a:t>Ex</a:t>
            </a:r>
            <a:r>
              <a:rPr lang="pt-BR" sz="2400" dirty="0" smtClean="0"/>
              <a:t>: São Vicente - (TC-1894/026/08)</a:t>
            </a:r>
          </a:p>
          <a:p>
            <a:pPr lvl="1"/>
            <a:r>
              <a:rPr lang="pt-BR" sz="2000" dirty="0" smtClean="0"/>
              <a:t>Gastos com segurança e saúde.</a:t>
            </a:r>
          </a:p>
          <a:p>
            <a:pPr lvl="1" algn="just"/>
            <a:endParaRPr lang="pt-BR" sz="2300" dirty="0" smtClean="0"/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Problema Grave: Ineficiência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44040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19672" y="1527048"/>
            <a:ext cx="7272808" cy="5214320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O controle social, ou seja, a participação </a:t>
            </a:r>
            <a:r>
              <a:rPr lang="pt-BR" sz="2800" dirty="0"/>
              <a:t>do cidadão na gestão </a:t>
            </a:r>
            <a:r>
              <a:rPr lang="pt-BR" sz="2800" dirty="0" smtClean="0"/>
              <a:t>pública na fiscalização</a:t>
            </a:r>
            <a:r>
              <a:rPr lang="pt-BR" sz="2800" dirty="0"/>
              <a:t>, no monitoramento e no controle das </a:t>
            </a:r>
            <a:r>
              <a:rPr lang="pt-BR" sz="2800" dirty="0" smtClean="0"/>
              <a:t>ações é um mecanismo importante, previsto na Constituição </a:t>
            </a:r>
            <a:r>
              <a:rPr lang="pt-BR" sz="2800" dirty="0"/>
              <a:t>Federal de </a:t>
            </a:r>
            <a:r>
              <a:rPr lang="pt-BR" sz="2800" dirty="0" smtClean="0"/>
              <a:t>88.</a:t>
            </a:r>
          </a:p>
          <a:p>
            <a:pPr algn="just"/>
            <a:endParaRPr lang="pt-BR" sz="2000" dirty="0"/>
          </a:p>
          <a:p>
            <a:pPr lvl="1" algn="just"/>
            <a:r>
              <a:rPr lang="pt-BR" sz="2400" dirty="0"/>
              <a:t>Conselhos, conferências, audiências públicas, ouvidorias, orçamentos participativos, dentre outros.</a:t>
            </a:r>
          </a:p>
          <a:p>
            <a:pPr algn="just">
              <a:lnSpc>
                <a:spcPct val="120000"/>
              </a:lnSpc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Controle Social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11867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066800" y="1079500"/>
            <a:ext cx="678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endParaRPr lang="pt-BR" sz="28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638420" y="2492896"/>
            <a:ext cx="720276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3600" dirty="0" smtClean="0">
                <a:latin typeface="Times New Roman" pitchFamily="18" charset="0"/>
              </a:rPr>
              <a:t>É </a:t>
            </a:r>
            <a:r>
              <a:rPr lang="pt-BR" sz="3600" dirty="0">
                <a:latin typeface="Times New Roman" pitchFamily="18" charset="0"/>
              </a:rPr>
              <a:t>a capacidade que tem a sociedade organizada de atuar nas políticas públicas, em conjunto com o Estado, para estabelecer suas necessidades, interesses e controlar a execução destas políticas.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945201" y="624110"/>
            <a:ext cx="6589199" cy="128089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 dirty="0" err="1" smtClean="0"/>
              <a:t>Participacão</a:t>
            </a:r>
            <a:r>
              <a:rPr lang="pt-BR" b="1" dirty="0" smtClean="0"/>
              <a:t> Cidadã e Controle Social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66913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1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75656" y="1643680"/>
            <a:ext cx="7510608" cy="5214320"/>
          </a:xfrm>
        </p:spPr>
        <p:txBody>
          <a:bodyPr>
            <a:normAutofit/>
          </a:bodyPr>
          <a:lstStyle/>
          <a:p>
            <a:pPr indent="0" algn="just"/>
            <a:r>
              <a:rPr lang="pt-BR" sz="2600" dirty="0" smtClean="0"/>
              <a:t>A história</a:t>
            </a:r>
            <a:r>
              <a:rPr lang="pt-BR" sz="2600" dirty="0"/>
              <a:t> conduziu </a:t>
            </a:r>
            <a:r>
              <a:rPr lang="pt-BR" sz="2600" dirty="0" smtClean="0"/>
              <a:t>a uma segmentação do </a:t>
            </a:r>
            <a:r>
              <a:rPr lang="pt-BR" sz="2600" dirty="0"/>
              <a:t>controle social, concentrado em um viés fiscalizatório. </a:t>
            </a:r>
          </a:p>
          <a:p>
            <a:pPr indent="0" algn="just"/>
            <a:r>
              <a:rPr lang="pt-BR" sz="2600" dirty="0"/>
              <a:t>Os Conselhos de acompanhamento da gestão pouco se comunicavam com as instâncias de participação na formulação da política.</a:t>
            </a:r>
          </a:p>
          <a:p>
            <a:pPr marL="0" lvl="1" indent="0" algn="just"/>
            <a:r>
              <a:rPr lang="pt-BR" sz="2600" b="1" dirty="0"/>
              <a:t>Nas décadas de 1990s e 2000s houve grande expansão do número de conselhos gestores no país.</a:t>
            </a:r>
          </a:p>
          <a:p>
            <a:pPr lvl="1" algn="just"/>
            <a:endParaRPr lang="pt-BR" sz="2800" dirty="0" smtClean="0"/>
          </a:p>
          <a:p>
            <a:pPr marL="457200" lvl="1" indent="0" algn="just">
              <a:buNone/>
            </a:pPr>
            <a:endParaRPr lang="pt-BR" sz="2800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Controle Social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03349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Conselhos Gestores de Políticas Públicas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63688" y="1905000"/>
            <a:ext cx="7271729" cy="5085184"/>
          </a:xfrm>
        </p:spPr>
        <p:txBody>
          <a:bodyPr>
            <a:noAutofit/>
          </a:bodyPr>
          <a:lstStyle/>
          <a:p>
            <a:r>
              <a:rPr lang="pt-BR" sz="2400" dirty="0" smtClean="0"/>
              <a:t>Forma de participação da sociedade civil ampliada além da mera atividade eleitoral;</a:t>
            </a:r>
          </a:p>
          <a:p>
            <a:r>
              <a:rPr lang="pt-BR" sz="2400" dirty="0" smtClean="0"/>
              <a:t>Nova relação entre Estado e Sociedade – interação mais dinâmica e presente no dia-a-dia da administração pública.</a:t>
            </a:r>
          </a:p>
          <a:p>
            <a:r>
              <a:rPr lang="pt-BR" sz="2400" b="1" dirty="0" smtClean="0"/>
              <a:t>Governo Local é a unidade político administrativa que oferece melhores condições para a prática da participação popular na gestão da vida pública:</a:t>
            </a:r>
          </a:p>
          <a:p>
            <a:pPr lvl="1"/>
            <a:r>
              <a:rPr lang="pt-BR" sz="2000" dirty="0" smtClean="0"/>
              <a:t>Menores custos de acesso;</a:t>
            </a:r>
          </a:p>
          <a:p>
            <a:pPr lvl="1"/>
            <a:r>
              <a:rPr lang="pt-BR" sz="2000" dirty="0" smtClean="0"/>
              <a:t>Problemas a serem debatidos mais próximos do dia-a-dia do cidadão.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19610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066800" y="1079500"/>
            <a:ext cx="678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endParaRPr lang="pt-BR" sz="28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475656" y="762000"/>
            <a:ext cx="7134944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2800" dirty="0">
                <a:latin typeface="Times New Roman" pitchFamily="18" charset="0"/>
              </a:rPr>
              <a:t>Os Conselhos são instâncias  deliberativas do Sistema Descentralizado e Participativo, constituídos em cada esfera do governo com caráter permanente e composição paritária, isto é, igual número de representantes do governo e da Sociedade Civil</a:t>
            </a:r>
            <a:r>
              <a:rPr lang="pt-BR" sz="2800" dirty="0" smtClean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pt-BR" sz="2800" dirty="0">
                <a:latin typeface="Times New Roman" pitchFamily="18" charset="0"/>
              </a:rPr>
              <a:t>Os Conselhos são órgãos colegiados de caráter permanente e deliberativo com funções de formular estratégias, controlar e fiscalizar a execução das políticas públicas, inclusive nos aspectos econômicos e financeiros</a:t>
            </a:r>
            <a:r>
              <a:rPr lang="pt-BR" sz="2800" dirty="0" smtClean="0">
                <a:latin typeface="Times New Roman" pitchFamily="18" charset="0"/>
              </a:rPr>
              <a:t>.</a:t>
            </a:r>
            <a:endParaRPr lang="pt-BR" sz="4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AS POLÍTICAS PÚBLICAS BRASILEIRAS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A autoridade política de governadores e prefeitos não deriva do governo central, mas do voto popular direto. </a:t>
            </a:r>
            <a:endParaRPr lang="pt-BR" sz="2800" dirty="0" smtClean="0"/>
          </a:p>
          <a:p>
            <a:r>
              <a:rPr lang="pt-BR" sz="2800" dirty="0"/>
              <a:t>M</a:t>
            </a:r>
            <a:r>
              <a:rPr lang="pt-BR" sz="2800" dirty="0" smtClean="0"/>
              <a:t>unicípios </a:t>
            </a:r>
            <a:r>
              <a:rPr lang="pt-BR" sz="2800" dirty="0"/>
              <a:t>possuem o mesmo status que estados. </a:t>
            </a:r>
            <a:endParaRPr lang="pt-BR" sz="2800" dirty="0" smtClean="0"/>
          </a:p>
          <a:p>
            <a:r>
              <a:rPr lang="pt-BR" sz="2800" dirty="0" smtClean="0"/>
              <a:t>Dilemas na produção de políticas públicas: </a:t>
            </a:r>
            <a:r>
              <a:rPr lang="pt-BR" sz="2800" i="1" dirty="0" smtClean="0"/>
              <a:t>flexibilidade</a:t>
            </a:r>
            <a:r>
              <a:rPr lang="pt-BR" sz="2800" dirty="0" smtClean="0"/>
              <a:t> X </a:t>
            </a:r>
            <a:r>
              <a:rPr lang="pt-BR" sz="2800" i="1" dirty="0" smtClean="0"/>
              <a:t>escala</a:t>
            </a:r>
            <a:endParaRPr lang="pt-BR" sz="2800" i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211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066800" y="1079500"/>
            <a:ext cx="678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endParaRPr lang="pt-BR" sz="28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729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3200" b="1" u="sng" dirty="0">
                <a:solidFill>
                  <a:schemeClr val="hlink"/>
                </a:solidFill>
                <a:latin typeface="Times New Roman" pitchFamily="18" charset="0"/>
              </a:rPr>
              <a:t>Os Conselhos existem nas três esferas de Governo:</a:t>
            </a:r>
          </a:p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endParaRPr lang="pt-BR" sz="3200" b="1" u="sng" dirty="0">
              <a:solidFill>
                <a:schemeClr val="hlink"/>
              </a:solidFill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2800" b="1" u="sng" dirty="0">
                <a:solidFill>
                  <a:srgbClr val="FF3300"/>
                </a:solidFill>
                <a:latin typeface="Times New Roman" pitchFamily="18" charset="0"/>
              </a:rPr>
              <a:t>Esfera Federal:</a:t>
            </a:r>
            <a:r>
              <a:rPr lang="pt-BR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pt-BR" sz="2800" b="1" dirty="0">
                <a:latin typeface="Times New Roman" pitchFamily="18" charset="0"/>
              </a:rPr>
              <a:t>Temos Conselhos Setoriais das Políticas Públicas (Saúde, Educação, Assistência Social, entre outras) e Conselhos de Direitos com seus respectivos Fundos </a:t>
            </a:r>
            <a:r>
              <a:rPr lang="pt-BR" sz="2800" b="1" u="sng" dirty="0">
                <a:latin typeface="Times New Roman" pitchFamily="18" charset="0"/>
              </a:rPr>
              <a:t>implementados.</a:t>
            </a:r>
            <a:endParaRPr lang="pt-BR" sz="2800" b="1" dirty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2800" b="1" u="sng" dirty="0">
                <a:solidFill>
                  <a:srgbClr val="FF3300"/>
                </a:solidFill>
                <a:latin typeface="Times New Roman" pitchFamily="18" charset="0"/>
              </a:rPr>
              <a:t>Esfera Estadual:</a:t>
            </a:r>
            <a:r>
              <a:rPr lang="pt-BR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pt-BR" sz="2800" b="1" dirty="0">
                <a:latin typeface="Times New Roman" pitchFamily="18" charset="0"/>
              </a:rPr>
              <a:t>Os Conselhos Estaduais de Políticas Públicas (Saúde, Educação e Assistência Social, entre outras) estão funcionando em todas as 27 (vinte e sete) unidades federadas com Fundos </a:t>
            </a:r>
            <a:r>
              <a:rPr lang="pt-BR" sz="2800" b="1" u="sng" dirty="0">
                <a:latin typeface="Times New Roman" pitchFamily="18" charset="0"/>
              </a:rPr>
              <a:t>implementados</a:t>
            </a:r>
            <a:r>
              <a:rPr lang="pt-BR" sz="2800" b="1" u="sng" dirty="0">
                <a:solidFill>
                  <a:schemeClr val="bg1"/>
                </a:solidFill>
                <a:latin typeface="Times New Roman" pitchFamily="18" charset="0"/>
              </a:rPr>
              <a:t>.</a:t>
            </a:r>
            <a:r>
              <a:rPr lang="pt-BR" sz="3600" b="1" dirty="0">
                <a:solidFill>
                  <a:schemeClr val="bg1"/>
                </a:solidFill>
                <a:latin typeface="Times New Roman" pitchFamily="18" charset="0"/>
              </a:rPr>
              <a:t>  </a:t>
            </a:r>
            <a:endParaRPr lang="pt-BR" sz="3600" b="1" dirty="0">
              <a:solidFill>
                <a:srgbClr val="FF3300"/>
              </a:solidFill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2800" b="1" u="sng" dirty="0">
                <a:solidFill>
                  <a:srgbClr val="FF3300"/>
                </a:solidFill>
                <a:latin typeface="Times New Roman" pitchFamily="18" charset="0"/>
              </a:rPr>
              <a:t>Esfera Municipal:</a:t>
            </a:r>
            <a:r>
              <a:rPr lang="pt-BR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pt-BR" sz="2800" b="1" dirty="0">
                <a:latin typeface="Times New Roman" pitchFamily="18" charset="0"/>
              </a:rPr>
              <a:t>Na maioria dos Municípios estes Conselhos também estão criados</a:t>
            </a:r>
            <a:r>
              <a:rPr lang="pt-BR" sz="2800" b="1" dirty="0">
                <a:solidFill>
                  <a:schemeClr val="bg1"/>
                </a:solidFill>
                <a:latin typeface="Times New Roman" pitchFamily="18" charset="0"/>
              </a:rPr>
              <a:t>.</a:t>
            </a:r>
            <a:r>
              <a:rPr lang="pt-BR" sz="3600" b="1" dirty="0">
                <a:solidFill>
                  <a:schemeClr val="bg1"/>
                </a:solidFill>
                <a:latin typeface="Times New Roman" pitchFamily="18" charset="0"/>
              </a:rPr>
              <a:t>  </a:t>
            </a:r>
            <a:endParaRPr lang="pt-BR" sz="3600" b="1" u="sng" dirty="0">
              <a:solidFill>
                <a:schemeClr val="bg1"/>
              </a:solidFill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None/>
              <a:defRPr/>
            </a:pPr>
            <a:endParaRPr lang="pt-BR" sz="3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25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  <p:bldP spid="39939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Conselhos Gestores de Políticas Públicas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42415" y="2133600"/>
            <a:ext cx="6950065" cy="4607768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Os conselhos são constituídos por representantes da sociedade civil e do </a:t>
            </a:r>
            <a:r>
              <a:rPr lang="pt-BR" sz="2000" dirty="0" smtClean="0"/>
              <a:t>Estado, </a:t>
            </a:r>
            <a:r>
              <a:rPr lang="pt-BR" sz="2000" dirty="0"/>
              <a:t>não pertencendo a nenhum desses </a:t>
            </a:r>
            <a:r>
              <a:rPr lang="pt-BR" sz="2000" dirty="0" smtClean="0"/>
              <a:t>segmentos</a:t>
            </a:r>
          </a:p>
          <a:p>
            <a:pPr algn="just"/>
            <a:r>
              <a:rPr lang="pt-BR" sz="2000" dirty="0" smtClean="0"/>
              <a:t>Representantes </a:t>
            </a:r>
            <a:r>
              <a:rPr lang="pt-BR" sz="2000" dirty="0"/>
              <a:t>da sociedade civil quanto do Estado, são </a:t>
            </a:r>
            <a:r>
              <a:rPr lang="pt-BR" sz="2000" dirty="0" err="1" smtClean="0"/>
              <a:t>co-responsáveis</a:t>
            </a:r>
            <a:r>
              <a:rPr lang="pt-BR" sz="2000" dirty="0" smtClean="0"/>
              <a:t> </a:t>
            </a:r>
            <a:r>
              <a:rPr lang="pt-BR" sz="2000" dirty="0"/>
              <a:t>pelas </a:t>
            </a:r>
            <a:r>
              <a:rPr lang="pt-BR" sz="2000" dirty="0" smtClean="0"/>
              <a:t>decisões.</a:t>
            </a:r>
          </a:p>
          <a:p>
            <a:pPr algn="just"/>
            <a:r>
              <a:rPr lang="pt-BR" sz="2000" dirty="0" smtClean="0"/>
              <a:t>As decisões dos Conselhos devem incidir sobre as estratégias e diretrizes para implementação e o formato das políticas públicas. </a:t>
            </a:r>
          </a:p>
          <a:p>
            <a:pPr algn="just"/>
            <a:r>
              <a:rPr lang="pt-BR" sz="2000" dirty="0" err="1" smtClean="0"/>
              <a:t>Ex</a:t>
            </a:r>
            <a:r>
              <a:rPr lang="pt-BR" sz="2000" dirty="0" smtClean="0"/>
              <a:t>: esfera mais próxima para a atuação do cidadão – democracia participativa menos dependente das iniciativas governamentais</a:t>
            </a:r>
          </a:p>
        </p:txBody>
      </p:sp>
    </p:spTree>
    <p:extLst>
      <p:ext uri="{BB962C8B-B14F-4D97-AF65-F5344CB8AC3E}">
        <p14:creationId xmlns:p14="http://schemas.microsoft.com/office/powerpoint/2010/main" val="232764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72166" y="332656"/>
            <a:ext cx="3886522" cy="1800944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Conselhos Gestores de </a:t>
            </a:r>
            <a:r>
              <a:rPr lang="pt-BR" b="1" dirty="0" smtClean="0"/>
              <a:t>Saúde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0" y="2133600"/>
            <a:ext cx="4572000" cy="4824636"/>
          </a:xfrm>
        </p:spPr>
        <p:txBody>
          <a:bodyPr>
            <a:normAutofit/>
          </a:bodyPr>
          <a:lstStyle/>
          <a:p>
            <a:r>
              <a:rPr lang="pt-BR" sz="2400" dirty="0" smtClean="0"/>
              <a:t>Em serviços de nível primário (UBS), secundário (Hospitais) e terciário (Hospitais que realizam transplantes).</a:t>
            </a:r>
            <a:endParaRPr lang="pt-BR" sz="2400" dirty="0" smtClean="0">
              <a:sym typeface="Wingdings" panose="05000000000000000000" pitchFamily="2" charset="2"/>
            </a:endParaRPr>
          </a:p>
          <a:p>
            <a:r>
              <a:rPr lang="pt-BR" sz="2400" dirty="0" smtClean="0">
                <a:sym typeface="Wingdings" panose="05000000000000000000" pitchFamily="2" charset="2"/>
              </a:rPr>
              <a:t>Conselhos Gestores: profissionais do serviço, membros da comunidade atendida e representantes da secretaria municipal.</a:t>
            </a:r>
            <a:endParaRPr lang="pt-BR" sz="2400" dirty="0" smtClean="0"/>
          </a:p>
          <a:p>
            <a:endParaRPr lang="pt-BR" dirty="0"/>
          </a:p>
        </p:txBody>
      </p:sp>
      <p:pic>
        <p:nvPicPr>
          <p:cNvPr id="5122" name="Picture 2" descr="http://2.bp.blogspot.com/-khAoPsNwqE8/UaYjvRKkpEI/AAAAAAAAG3k/AoKlbiLrB-w/s1600/conselho+gestor29mai1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70" y="523874"/>
            <a:ext cx="4324350" cy="633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67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Conselhos Gestores em Volta Redonda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6926" y="1256266"/>
            <a:ext cx="9361204" cy="569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5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066800" y="1079500"/>
            <a:ext cx="678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endParaRPr lang="pt-BR" sz="28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457200" y="1052513"/>
            <a:ext cx="8686800" cy="405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3600" b="1" u="sng" dirty="0">
                <a:solidFill>
                  <a:schemeClr val="hlink"/>
                </a:solidFill>
                <a:latin typeface="Times New Roman" pitchFamily="18" charset="0"/>
              </a:rPr>
              <a:t>Funcionamento dos Conselhos: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pt-BR" sz="3200" b="1" dirty="0">
                <a:latin typeface="Times New Roman" pitchFamily="18" charset="0"/>
              </a:rPr>
              <a:t>Para que o Conselho funcione adequadamente, algumas condições são necessárias: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pt-BR" sz="3200" b="1" dirty="0">
                <a:latin typeface="Times New Roman" pitchFamily="18" charset="0"/>
              </a:rPr>
              <a:t>Que o Conselho  tenha Legitimidade.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pt-BR" sz="3200" b="1" dirty="0">
                <a:latin typeface="Times New Roman" pitchFamily="18" charset="0"/>
              </a:rPr>
              <a:t>Que o Conselho  seja Representativo.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pt-BR" sz="3200" b="1" dirty="0">
                <a:latin typeface="Times New Roman" pitchFamily="18" charset="0"/>
              </a:rPr>
              <a:t>Que o Conselho tenha Efetividade e Eficácia.</a:t>
            </a:r>
          </a:p>
        </p:txBody>
      </p:sp>
    </p:spTree>
    <p:extLst>
      <p:ext uri="{BB962C8B-B14F-4D97-AF65-F5344CB8AC3E}">
        <p14:creationId xmlns:p14="http://schemas.microsoft.com/office/powerpoint/2010/main" val="30848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  <p:bldP spid="41987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0"/>
            <a:ext cx="7772400" cy="147002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2800" b="1" dirty="0" smtClean="0">
                <a:solidFill>
                  <a:schemeClr val="tx1"/>
                </a:solidFill>
              </a:rPr>
              <a:t>COMPOSIÇÃO DO CONSELHO POR CADA POLÍTICA PÚBLICA ...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835696" y="2636838"/>
            <a:ext cx="7308304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2400" b="1" dirty="0">
                <a:latin typeface="Arial" panose="020B0604020202020204" pitchFamily="34" charset="0"/>
              </a:rPr>
              <a:t> NA SAÚDE 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sz="2400" b="1" dirty="0">
                <a:latin typeface="Arial" panose="020B0604020202020204" pitchFamily="34" charset="0"/>
              </a:rPr>
              <a:t>      50% usuários</a:t>
            </a:r>
            <a:r>
              <a:rPr lang="pt-BR" altLang="pt-BR" sz="2400" b="1" dirty="0" smtClean="0">
                <a:latin typeface="Arial" panose="020B0604020202020204" pitchFamily="34" charset="0"/>
              </a:rPr>
              <a:t>, 25</a:t>
            </a:r>
            <a:r>
              <a:rPr lang="pt-BR" altLang="pt-BR" sz="2400" b="1" dirty="0">
                <a:latin typeface="Arial" panose="020B0604020202020204" pitchFamily="34" charset="0"/>
              </a:rPr>
              <a:t>% trabalhadores e 25% </a:t>
            </a:r>
            <a:r>
              <a:rPr lang="pt-BR" altLang="pt-BR" sz="2400" b="1" dirty="0" smtClean="0">
                <a:latin typeface="Arial" panose="020B0604020202020204" pitchFamily="34" charset="0"/>
              </a:rPr>
              <a:t>prestadores de serviços de saúde.</a:t>
            </a:r>
            <a:endParaRPr lang="pt-BR" altLang="pt-BR" sz="2400" b="1" dirty="0">
              <a:latin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endParaRPr lang="pt-BR" altLang="pt-BR" sz="2400" b="1" dirty="0">
              <a:latin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2400" b="1" dirty="0">
                <a:latin typeface="Arial" panose="020B0604020202020204" pitchFamily="34" charset="0"/>
              </a:rPr>
              <a:t>ASSISTÊNCIA SOCIAL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sz="2400" b="1" dirty="0">
                <a:latin typeface="Arial" panose="020B0604020202020204" pitchFamily="34" charset="0"/>
              </a:rPr>
              <a:t>         50% usuários</a:t>
            </a:r>
            <a:r>
              <a:rPr lang="pt-BR" altLang="pt-BR" sz="2400" b="1" dirty="0" smtClean="0">
                <a:latin typeface="Arial" panose="020B0604020202020204" pitchFamily="34" charset="0"/>
              </a:rPr>
              <a:t>, 50</a:t>
            </a:r>
            <a:r>
              <a:rPr lang="pt-BR" altLang="pt-BR" sz="2400" b="1" dirty="0">
                <a:latin typeface="Arial" panose="020B0604020202020204" pitchFamily="34" charset="0"/>
              </a:rPr>
              <a:t>% do poder público.</a:t>
            </a:r>
          </a:p>
          <a:p>
            <a:pPr eaLnBrk="1" hangingPunct="1"/>
            <a:endParaRPr lang="pt-BR" altLang="pt-BR" sz="2400" b="1" dirty="0">
              <a:latin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pt-BR" sz="2400" b="1" dirty="0">
                <a:latin typeface="Arial" panose="020B0604020202020204" pitchFamily="34" charset="0"/>
              </a:rPr>
              <a:t> EDUCAÇÃO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pt-BR" altLang="pt-BR" sz="2400" b="1" dirty="0">
                <a:latin typeface="Arial" panose="020B0604020202020204" pitchFamily="34" charset="0"/>
              </a:rPr>
              <a:t>      25% alunos</a:t>
            </a:r>
            <a:r>
              <a:rPr lang="pt-BR" altLang="pt-BR" sz="2400" b="1" dirty="0" smtClean="0">
                <a:latin typeface="Arial" panose="020B0604020202020204" pitchFamily="34" charset="0"/>
              </a:rPr>
              <a:t>, 25</a:t>
            </a:r>
            <a:r>
              <a:rPr lang="pt-BR" altLang="pt-BR" sz="2400" b="1" dirty="0">
                <a:latin typeface="Arial" panose="020B0604020202020204" pitchFamily="34" charset="0"/>
              </a:rPr>
              <a:t>% professores</a:t>
            </a:r>
            <a:r>
              <a:rPr lang="pt-BR" altLang="pt-BR" sz="2400" b="1" dirty="0" smtClean="0">
                <a:latin typeface="Arial" panose="020B0604020202020204" pitchFamily="34" charset="0"/>
              </a:rPr>
              <a:t>, 25</a:t>
            </a:r>
            <a:r>
              <a:rPr lang="pt-BR" altLang="pt-BR" sz="2400" b="1" dirty="0">
                <a:latin typeface="Arial" panose="020B0604020202020204" pitchFamily="34" charset="0"/>
              </a:rPr>
              <a:t>% pais e 25% técnicos;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pt-BR" altLang="pt-BR" sz="2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3777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Controle Social no SUS</a:t>
            </a:r>
            <a:endParaRPr lang="pt-BR" altLang="en-US" b="1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763688" y="1556792"/>
            <a:ext cx="7056784" cy="5040560"/>
          </a:xfrm>
        </p:spPr>
        <p:txBody>
          <a:bodyPr>
            <a:normAutofit fontScale="85000" lnSpcReduction="20000"/>
          </a:bodyPr>
          <a:lstStyle/>
          <a:p>
            <a:pPr marL="0" indent="0" algn="just" eaLnBrk="1" hangingPunct="1">
              <a:lnSpc>
                <a:spcPct val="120000"/>
              </a:lnSpc>
              <a:buFontTx/>
              <a:buNone/>
            </a:pPr>
            <a:r>
              <a:rPr lang="pt-BR" altLang="en-US" sz="2200" b="1" dirty="0" smtClean="0">
                <a:solidFill>
                  <a:schemeClr val="tx1"/>
                </a:solidFill>
              </a:rPr>
              <a:t>CONFERÊNCIAS DE SAÚDE  -- </a:t>
            </a:r>
          </a:p>
          <a:p>
            <a:pPr marL="0" indent="0" algn="just" eaLnBrk="1" hangingPunct="1">
              <a:lnSpc>
                <a:spcPct val="120000"/>
              </a:lnSpc>
              <a:buFontTx/>
              <a:buNone/>
            </a:pPr>
            <a:r>
              <a:rPr lang="pt-BR" altLang="en-US" sz="2200" dirty="0" smtClean="0">
                <a:solidFill>
                  <a:schemeClr val="tx1"/>
                </a:solidFill>
              </a:rPr>
              <a:t>Encontros Estaduais e Federal onde se decidem os tópicos e diretrizes do SUS.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altLang="en-US" sz="2200" b="1" dirty="0" smtClean="0">
                <a:solidFill>
                  <a:schemeClr val="tx1"/>
                </a:solidFill>
              </a:rPr>
              <a:t>avaliar </a:t>
            </a:r>
            <a:r>
              <a:rPr lang="pt-BR" altLang="en-US" sz="2200" b="1" dirty="0">
                <a:solidFill>
                  <a:schemeClr val="tx1"/>
                </a:solidFill>
              </a:rPr>
              <a:t>a situação de saúde e propor as diretrizes para a formulação da política de saúde</a:t>
            </a:r>
            <a:endParaRPr lang="pt-BR" altLang="en-US" sz="2200" b="1" dirty="0" smtClean="0">
              <a:solidFill>
                <a:schemeClr val="tx1"/>
              </a:solidFill>
            </a:endParaRPr>
          </a:p>
          <a:p>
            <a:pPr marL="0" indent="0" algn="just" eaLnBrk="1" hangingPunct="1">
              <a:lnSpc>
                <a:spcPct val="120000"/>
              </a:lnSpc>
              <a:buFontTx/>
              <a:buNone/>
            </a:pPr>
            <a:r>
              <a:rPr lang="pt-BR" altLang="en-US" sz="2200" dirty="0" smtClean="0">
                <a:solidFill>
                  <a:schemeClr val="tx1"/>
                </a:solidFill>
              </a:rPr>
              <a:t>Delegados: profissionais da saúde, usuários dos serviços, membros da comunidade, entidades, ONGs, etc. </a:t>
            </a:r>
          </a:p>
          <a:p>
            <a:pPr marL="0" indent="0" algn="just" eaLnBrk="1" hangingPunct="1">
              <a:lnSpc>
                <a:spcPct val="120000"/>
              </a:lnSpc>
              <a:buFontTx/>
              <a:buNone/>
            </a:pPr>
            <a:r>
              <a:rPr lang="pt-BR" altLang="en-US" sz="2200" b="1" dirty="0" smtClean="0">
                <a:solidFill>
                  <a:schemeClr val="tx1"/>
                </a:solidFill>
              </a:rPr>
              <a:t>CONSELHOS DE SAÚDE --</a:t>
            </a:r>
            <a:r>
              <a:rPr lang="pt-BR" altLang="en-US" sz="2200" dirty="0" smtClean="0">
                <a:solidFill>
                  <a:schemeClr val="tx1"/>
                </a:solidFill>
              </a:rPr>
              <a:t> </a:t>
            </a:r>
          </a:p>
          <a:p>
            <a:pPr marL="0" indent="0" algn="just" eaLnBrk="1" hangingPunct="1">
              <a:lnSpc>
                <a:spcPct val="120000"/>
              </a:lnSpc>
              <a:buFontTx/>
              <a:buNone/>
            </a:pPr>
            <a:r>
              <a:rPr lang="pt-BR" altLang="en-US" sz="2200" dirty="0" smtClean="0">
                <a:solidFill>
                  <a:schemeClr val="tx1"/>
                </a:solidFill>
              </a:rPr>
              <a:t>conselho gestor ampliado da política municipal e estadual de saúde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altLang="en-US" sz="2200" dirty="0">
                <a:solidFill>
                  <a:schemeClr val="tx1"/>
                </a:solidFill>
              </a:rPr>
              <a:t>atua na formulação de estratégias e no controle da execução da política de saúde na instância correspondente, inclusive nos aspectos econômicos e financeiros</a:t>
            </a:r>
            <a:endParaRPr lang="pt-BR" altLang="en-US" sz="2200" dirty="0" smtClean="0">
              <a:solidFill>
                <a:schemeClr val="tx1"/>
              </a:solidFill>
            </a:endParaRPr>
          </a:p>
          <a:p>
            <a:pPr algn="ctr" eaLnBrk="1" hangingPunct="1">
              <a:buFontTx/>
              <a:buNone/>
            </a:pPr>
            <a:endParaRPr lang="pt-BR" altLang="en-US" sz="4000" dirty="0" smtClean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72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CONFERÊNCIAS DE SAÚDE</a:t>
            </a:r>
            <a:endParaRPr lang="pt-BR" altLang="pt-BR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403648" y="1556792"/>
            <a:ext cx="7380312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2800" b="1" dirty="0">
                <a:latin typeface="Arial" panose="020B0604020202020204" pitchFamily="34" charset="0"/>
              </a:rPr>
              <a:t>Lei nº 8.142 / 90</a:t>
            </a:r>
          </a:p>
          <a:p>
            <a:endParaRPr lang="pt-BR" altLang="pt-BR" sz="2800" b="1" dirty="0">
              <a:latin typeface="Arial" panose="020B0604020202020204" pitchFamily="34" charset="0"/>
            </a:endParaRPr>
          </a:p>
          <a:p>
            <a:r>
              <a:rPr lang="pt-BR" altLang="pt-BR" sz="2800" b="1" dirty="0">
                <a:latin typeface="Arial" panose="020B0604020202020204" pitchFamily="34" charset="0"/>
              </a:rPr>
              <a:t>Criou as Conferências de Saúde nos três níveis de administração pública, de composição igual a dos conselhos e ocorre a cada 04 anos.</a:t>
            </a:r>
          </a:p>
          <a:p>
            <a:endParaRPr lang="pt-BR" altLang="pt-BR" sz="2800" b="1" dirty="0">
              <a:latin typeface="Arial" panose="020B0604020202020204" pitchFamily="34" charset="0"/>
            </a:endParaRPr>
          </a:p>
          <a:p>
            <a:r>
              <a:rPr lang="pt-BR" altLang="pt-BR" sz="2800" b="1" dirty="0">
                <a:latin typeface="Arial" panose="020B0604020202020204" pitchFamily="34" charset="0"/>
              </a:rPr>
              <a:t>As Conferências têm como objetivo avaliar a situação de saúde e propor diretrizes para  a formulação de políticas nos níveis correspondentes.</a:t>
            </a:r>
          </a:p>
        </p:txBody>
      </p:sp>
    </p:spTree>
    <p:extLst>
      <p:ext uri="{BB962C8B-B14F-4D97-AF65-F5344CB8AC3E}">
        <p14:creationId xmlns:p14="http://schemas.microsoft.com/office/powerpoint/2010/main" val="25238883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b="1" dirty="0"/>
              <a:t>CONFERÊNCIAS DE SAÚDE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42415" y="1628800"/>
            <a:ext cx="6591985" cy="54006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t-BR" altLang="en-US" sz="2400" dirty="0">
                <a:solidFill>
                  <a:schemeClr val="tx1"/>
                </a:solidFill>
              </a:rPr>
              <a:t>“As Conferências de Saúde são espaços democráticos de construção da política de Saúde, portanto é o local onde o povo manifesta, orienta e decide os rumos da saúde em cada esfera.” (CONASEMS)</a:t>
            </a:r>
          </a:p>
          <a:p>
            <a:pPr marL="0" indent="0">
              <a:lnSpc>
                <a:spcPct val="90000"/>
              </a:lnSpc>
              <a:buFontTx/>
              <a:buChar char="-"/>
            </a:pPr>
            <a:r>
              <a:rPr lang="pt-BR" altLang="en-US" sz="2400" dirty="0">
                <a:solidFill>
                  <a:schemeClr val="tx1"/>
                </a:solidFill>
              </a:rPr>
              <a:t>Avaliar e propor diretrizes da política para o setor saúde </a:t>
            </a:r>
          </a:p>
          <a:p>
            <a:pPr marL="0" indent="0">
              <a:lnSpc>
                <a:spcPct val="90000"/>
              </a:lnSpc>
              <a:buFontTx/>
              <a:buChar char="-"/>
            </a:pPr>
            <a:r>
              <a:rPr lang="pt-BR" altLang="en-US" sz="2400" dirty="0">
                <a:solidFill>
                  <a:schemeClr val="tx1"/>
                </a:solidFill>
              </a:rPr>
              <a:t>Discutir temas específicos para propor novas diretrizes da política de saúde</a:t>
            </a:r>
          </a:p>
          <a:p>
            <a:pPr marL="0" indent="0">
              <a:lnSpc>
                <a:spcPct val="90000"/>
              </a:lnSpc>
              <a:buFontTx/>
              <a:buChar char="-"/>
            </a:pPr>
            <a:r>
              <a:rPr lang="pt-BR" altLang="en-US" sz="2400" dirty="0">
                <a:solidFill>
                  <a:schemeClr val="tx1"/>
                </a:solidFill>
              </a:rPr>
              <a:t>Eleger delegados para as Conferências Estaduais e Nacionais, quando for o caso.</a:t>
            </a:r>
          </a:p>
          <a:p>
            <a:pPr marL="0" indent="0">
              <a:lnSpc>
                <a:spcPct val="90000"/>
              </a:lnSpc>
              <a:buFontTx/>
              <a:buChar char="-"/>
            </a:pPr>
            <a:r>
              <a:rPr lang="pt-BR" altLang="en-US" sz="2400" dirty="0">
                <a:solidFill>
                  <a:schemeClr val="tx1"/>
                </a:solidFill>
              </a:rPr>
              <a:t>Eleger os membros do Conselho Municipal de Saúde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609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http://1.bp.blogspot.com/-9H_wfvjvmJs/UZKMrl4kegI/AAAAAAAABV4/B-f9tuqRjQU/s1600/logo+conferencia+municipal+de+saude+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3520434" cy="478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portal.saude.pe.gov.br/sites/portal.saude.pe.gov.br/files/uploads/2011/06/Logo-COnferenci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09764"/>
            <a:ext cx="4971067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1.bp.blogspot.com/-IWfWpUQd5vY/TmNhBuJmXXI/AAAAAAAAAE4/9yALLC9hE3E/s1600/14+conferencia+nacional+de+sau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85184"/>
            <a:ext cx="7429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27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f/f1/SaoPaulo_Municip_Bora.svg/1020px-SaoPaulo_Municip_Bor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972" y="4058762"/>
            <a:ext cx="362709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icheiro:SaoPaulo Municip SaoPaulo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570" y="1394466"/>
            <a:ext cx="367240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652120" y="544522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805 HABITANTES</a:t>
            </a:r>
          </a:p>
          <a:p>
            <a:r>
              <a:rPr lang="pt-BR" b="1" dirty="0" smtClean="0"/>
              <a:t>Borá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5148064" y="345430"/>
            <a:ext cx="3518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12 MILHÕES DE HABITANTES</a:t>
            </a:r>
          </a:p>
          <a:p>
            <a:r>
              <a:rPr lang="pt-BR" b="1" dirty="0" smtClean="0"/>
              <a:t>São Paulo – 3º maior orçamento da república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62370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altLang="en-US" b="1" dirty="0"/>
              <a:t>CONSELHO DE SAÚDE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63222" y="1892299"/>
            <a:ext cx="6591985" cy="511256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pt-BR" altLang="en-US" sz="2400" b="1" dirty="0">
                <a:solidFill>
                  <a:schemeClr val="tx1"/>
                </a:solidFill>
              </a:rPr>
              <a:t>Órgão Colegiado- Composição:</a:t>
            </a:r>
          </a:p>
          <a:p>
            <a:pPr>
              <a:lnSpc>
                <a:spcPct val="90000"/>
              </a:lnSpc>
              <a:buNone/>
            </a:pPr>
            <a:r>
              <a:rPr lang="pt-BR" altLang="en-US" sz="2400" b="1" dirty="0"/>
              <a:t>Usuários ou entidades </a:t>
            </a:r>
            <a:r>
              <a:rPr lang="pt-BR" altLang="en-US" sz="2400" dirty="0"/>
              <a:t>(associações de moradores, movimentos populares de saúde, sindicatos e centrais sindicais, </a:t>
            </a:r>
            <a:r>
              <a:rPr lang="pt-BR" altLang="en-US" sz="2400" b="1" dirty="0"/>
              <a:t>associações de familiares </a:t>
            </a:r>
            <a:r>
              <a:rPr lang="pt-BR" altLang="en-US" sz="2400" dirty="0"/>
              <a:t>e portadores de </a:t>
            </a:r>
            <a:r>
              <a:rPr lang="pt-BR" altLang="en-US" sz="2400" dirty="0" smtClean="0"/>
              <a:t>patologia, </a:t>
            </a:r>
            <a:r>
              <a:rPr lang="pt-BR" altLang="en-US" sz="2400" dirty="0" err="1"/>
              <a:t>etc</a:t>
            </a:r>
            <a:r>
              <a:rPr lang="pt-BR" altLang="en-US" sz="2400" dirty="0"/>
              <a:t>).</a:t>
            </a:r>
          </a:p>
          <a:p>
            <a:pPr>
              <a:lnSpc>
                <a:spcPct val="90000"/>
              </a:lnSpc>
              <a:buNone/>
            </a:pPr>
            <a:r>
              <a:rPr lang="pt-BR" altLang="en-US" sz="2400" b="1" dirty="0"/>
              <a:t>Trabalhadores da Saúde </a:t>
            </a:r>
            <a:r>
              <a:rPr lang="pt-BR" altLang="en-US" sz="2400" dirty="0"/>
              <a:t>(sindicatos, associações, conselhos profissionais e de servidores públicos).</a:t>
            </a:r>
          </a:p>
          <a:p>
            <a:pPr>
              <a:lnSpc>
                <a:spcPct val="90000"/>
              </a:lnSpc>
              <a:buNone/>
            </a:pPr>
            <a:r>
              <a:rPr lang="pt-BR" altLang="en-US" sz="2400" b="1" dirty="0"/>
              <a:t>Instituições prestadores de serviços de Saúde.</a:t>
            </a:r>
          </a:p>
          <a:p>
            <a:pPr>
              <a:lnSpc>
                <a:spcPct val="90000"/>
              </a:lnSpc>
              <a:buNone/>
            </a:pPr>
            <a:r>
              <a:rPr lang="pt-BR" altLang="en-US" sz="2400" b="1" dirty="0"/>
              <a:t>Gestores do SUS.</a:t>
            </a:r>
          </a:p>
          <a:p>
            <a:endParaRPr lang="pt-BR" dirty="0"/>
          </a:p>
        </p:txBody>
      </p:sp>
      <p:pic>
        <p:nvPicPr>
          <p:cNvPr id="7170" name="Picture 2" descr="http://www.montebelo.mg.gov.br/images/baner_conselho_municipal_sau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76525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44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2.bp.blogspot.com/-ckVNCvROrXA/TcrQF9ac0jI/AAAAAAAAABU/97c328zV-VQ/s1600/Logo+Cons..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24110"/>
            <a:ext cx="6765821" cy="572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05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en-US" sz="3200" b="1" dirty="0" smtClean="0"/>
              <a:t>AVALIAÇÃO: CONFERÊNCIA E CONSELHOS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42415" y="2133600"/>
            <a:ext cx="6591985" cy="4175720"/>
          </a:xfrm>
        </p:spPr>
        <p:txBody>
          <a:bodyPr>
            <a:noAutofit/>
          </a:bodyPr>
          <a:lstStyle/>
          <a:p>
            <a:pPr eaLnBrk="1" hangingPunct="1"/>
            <a:r>
              <a:rPr lang="pt-BR" altLang="en-US" sz="2400" dirty="0" smtClean="0"/>
              <a:t>Processo de construção da participação é um avanço e uma grande conquista. Necessidade de avançar e aprimorar.</a:t>
            </a:r>
          </a:p>
          <a:p>
            <a:pPr eaLnBrk="1" hangingPunct="1"/>
            <a:r>
              <a:rPr lang="pt-BR" altLang="en-US" sz="2400" dirty="0" smtClean="0"/>
              <a:t>Contribuição para a participação/cidadania ativa: formação de atores sociais (cidadão ativos), criação de agendas políticas, promover debates, avançar na consolidação da política.</a:t>
            </a:r>
          </a:p>
        </p:txBody>
      </p:sp>
    </p:spTree>
    <p:extLst>
      <p:ext uri="{BB962C8B-B14F-4D97-AF65-F5344CB8AC3E}">
        <p14:creationId xmlns:p14="http://schemas.microsoft.com/office/powerpoint/2010/main" val="127926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07704" y="1628800"/>
            <a:ext cx="66967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/>
              <a:t>Obrigado</a:t>
            </a:r>
            <a:br>
              <a:rPr lang="pt-BR" sz="4800" dirty="0" smtClean="0"/>
            </a:br>
            <a:endParaRPr lang="pt-BR" sz="2800" dirty="0" smtClean="0"/>
          </a:p>
          <a:p>
            <a:r>
              <a:rPr lang="pt-BR" sz="2400" b="1" dirty="0" smtClean="0"/>
              <a:t>Entre em contato: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800" dirty="0" smtClean="0">
                <a:solidFill>
                  <a:schemeClr val="tx1"/>
                </a:solidFill>
              </a:rPr>
              <a:t>Prof. </a:t>
            </a:r>
            <a:r>
              <a:rPr lang="pt-BR" sz="2800" dirty="0" smtClean="0"/>
              <a:t>Dr</a:t>
            </a:r>
            <a:r>
              <a:rPr lang="pt-BR" sz="2800" dirty="0" smtClean="0">
                <a:solidFill>
                  <a:schemeClr val="tx1"/>
                </a:solidFill>
              </a:rPr>
              <a:t>. Ivan Filipe de Almeida Lopes Fernandes</a:t>
            </a:r>
          </a:p>
          <a:p>
            <a:endParaRPr lang="pt-BR" sz="1600" dirty="0" smtClean="0">
              <a:solidFill>
                <a:schemeClr val="tx1"/>
              </a:solidFill>
            </a:endParaRPr>
          </a:p>
          <a:p>
            <a:r>
              <a:rPr lang="pt-BR" sz="2800" dirty="0" smtClean="0">
                <a:solidFill>
                  <a:schemeClr val="tx1"/>
                </a:solidFill>
              </a:rPr>
              <a:t>DCP - FFLCH / USP</a:t>
            </a:r>
          </a:p>
          <a:p>
            <a:r>
              <a:rPr lang="pt-BR" sz="2000" dirty="0" smtClean="0">
                <a:solidFill>
                  <a:schemeClr val="tx1"/>
                </a:solidFill>
              </a:rPr>
              <a:t>	</a:t>
            </a:r>
          </a:p>
          <a:p>
            <a:r>
              <a:rPr lang="pt-BR" sz="2000" dirty="0" smtClean="0">
                <a:solidFill>
                  <a:schemeClr val="tx1"/>
                </a:solidFill>
              </a:rPr>
              <a:t>e-mail: ivan.fernandes@usp.br</a:t>
            </a:r>
          </a:p>
          <a:p>
            <a:r>
              <a:rPr lang="pt-BR" sz="2000" dirty="0" smtClean="0"/>
              <a:t> </a:t>
            </a:r>
            <a:br>
              <a:rPr lang="pt-BR" sz="2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endParaRPr lang="pt-BR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869160"/>
            <a:ext cx="504056" cy="58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9647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442553"/>
            <a:ext cx="7812360" cy="1143000"/>
          </a:xfrm>
        </p:spPr>
        <p:txBody>
          <a:bodyPr>
            <a:normAutofit fontScale="90000"/>
          </a:bodyPr>
          <a:lstStyle/>
          <a:p>
            <a:r>
              <a:rPr lang="pt-BR" altLang="pt-BR" b="1" dirty="0" smtClean="0"/>
              <a:t>POLÍTICAS PÚBLICAS EM UMA FEDERAÇÃO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1916832"/>
            <a:ext cx="7725544" cy="4941168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/>
              <a:t>Com </a:t>
            </a:r>
            <a:r>
              <a:rPr lang="pt-BR" sz="2400" dirty="0"/>
              <a:t>exceção da previdência, nas demais áreas </a:t>
            </a:r>
            <a:r>
              <a:rPr lang="pt-BR" sz="2400" dirty="0" smtClean="0"/>
              <a:t>estão </a:t>
            </a:r>
            <a:r>
              <a:rPr lang="pt-BR" sz="2400" dirty="0"/>
              <a:t>sendo implantados programas de descentralização, transferindo </a:t>
            </a:r>
            <a:r>
              <a:rPr lang="pt-BR" sz="2400" dirty="0" smtClean="0"/>
              <a:t>atribuições aos estados </a:t>
            </a:r>
            <a:r>
              <a:rPr lang="pt-BR" sz="2400" dirty="0"/>
              <a:t>e </a:t>
            </a:r>
            <a:r>
              <a:rPr lang="pt-BR" sz="2400" dirty="0" smtClean="0"/>
              <a:t>municípios.</a:t>
            </a:r>
          </a:p>
          <a:p>
            <a:pPr algn="just"/>
            <a:r>
              <a:rPr lang="pt-BR" sz="2400" dirty="0" smtClean="0"/>
              <a:t>Expressiva </a:t>
            </a:r>
            <a:r>
              <a:rPr lang="pt-BR" sz="2400" dirty="0"/>
              <a:t>variação no alcance da descentralização entre cada </a:t>
            </a:r>
            <a:r>
              <a:rPr lang="pt-BR" sz="2400" dirty="0" smtClean="0"/>
              <a:t>uma.</a:t>
            </a:r>
            <a:endParaRPr lang="pt-BR" sz="2400" dirty="0"/>
          </a:p>
          <a:p>
            <a:pPr marL="1080000" lvl="1" algn="just"/>
            <a:r>
              <a:rPr lang="pt-BR" sz="2400" i="1" dirty="0" smtClean="0"/>
              <a:t>Educação Fundamental</a:t>
            </a:r>
          </a:p>
          <a:p>
            <a:pPr marL="1080000" lvl="1" algn="just"/>
            <a:r>
              <a:rPr lang="pt-BR" sz="2400" i="1" dirty="0"/>
              <a:t>A</a:t>
            </a:r>
            <a:r>
              <a:rPr lang="pt-BR" sz="2400" i="1" dirty="0" smtClean="0"/>
              <a:t>ssistência Social</a:t>
            </a:r>
          </a:p>
          <a:p>
            <a:pPr marL="1080000" lvl="1" algn="just"/>
            <a:r>
              <a:rPr lang="pt-BR" sz="2400" i="1" dirty="0" smtClean="0"/>
              <a:t>Saúde</a:t>
            </a:r>
          </a:p>
          <a:p>
            <a:pPr marL="1080000" lvl="1" algn="just"/>
            <a:r>
              <a:rPr lang="pt-BR" sz="2400" i="1" dirty="0" smtClean="0"/>
              <a:t>Saneamento</a:t>
            </a:r>
          </a:p>
          <a:p>
            <a:pPr marL="1080000" lvl="1" algn="just"/>
            <a:r>
              <a:rPr lang="pt-BR" sz="2400" i="1" dirty="0"/>
              <a:t>H</a:t>
            </a:r>
            <a:r>
              <a:rPr lang="pt-BR" sz="2400" i="1" dirty="0" smtClean="0"/>
              <a:t>abitação Popular</a:t>
            </a:r>
          </a:p>
        </p:txBody>
      </p:sp>
    </p:spTree>
    <p:extLst>
      <p:ext uri="{BB962C8B-B14F-4D97-AF65-F5344CB8AC3E}">
        <p14:creationId xmlns:p14="http://schemas.microsoft.com/office/powerpoint/2010/main" val="379076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442553"/>
            <a:ext cx="7812360" cy="1143000"/>
          </a:xfrm>
        </p:spPr>
        <p:txBody>
          <a:bodyPr>
            <a:normAutofit fontScale="90000"/>
          </a:bodyPr>
          <a:lstStyle/>
          <a:p>
            <a:r>
              <a:rPr lang="pt-BR" altLang="pt-BR" b="1" dirty="0"/>
              <a:t>POLÍTICAS PÚBLICAS EM UMA FEDERAÇÃO</a:t>
            </a:r>
            <a:endParaRPr lang="pt-BR" altLang="pt-BR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123728" y="1916832"/>
            <a:ext cx="6336704" cy="4525963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No </a:t>
            </a:r>
            <a:r>
              <a:rPr lang="pt-BR" sz="2800" dirty="0"/>
              <a:t>regime militar foi criado </a:t>
            </a:r>
            <a:r>
              <a:rPr lang="pt-BR" sz="2800" b="1" dirty="0"/>
              <a:t>o Sistema Brasileiro de Proteção Social</a:t>
            </a:r>
            <a:r>
              <a:rPr lang="pt-BR" sz="2800" dirty="0"/>
              <a:t>, até então um conjunto disperso, fragmentado, com reduzidos índices de cobertura e </a:t>
            </a:r>
            <a:r>
              <a:rPr lang="pt-BR" sz="2800" dirty="0" smtClean="0"/>
              <a:t>fragilmente </a:t>
            </a:r>
            <a:r>
              <a:rPr lang="pt-BR" sz="2800" dirty="0"/>
              <a:t>financiado de iniciativas governamentais na área social. </a:t>
            </a:r>
            <a:endParaRPr lang="pt-BR" sz="2800" dirty="0" smtClean="0"/>
          </a:p>
          <a:p>
            <a:pPr algn="just"/>
            <a:r>
              <a:rPr lang="pt-BR" sz="2800" dirty="0" smtClean="0"/>
              <a:t>Centralização </a:t>
            </a:r>
            <a:r>
              <a:rPr lang="pt-BR" sz="2800" dirty="0"/>
              <a:t>financeira e administrativa. </a:t>
            </a:r>
          </a:p>
          <a:p>
            <a:pPr algn="just"/>
            <a:endParaRPr lang="pt-BR" sz="2800" dirty="0"/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6155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442553"/>
            <a:ext cx="7812360" cy="1143000"/>
          </a:xfrm>
        </p:spPr>
        <p:txBody>
          <a:bodyPr>
            <a:normAutofit fontScale="90000"/>
          </a:bodyPr>
          <a:lstStyle/>
          <a:p>
            <a:r>
              <a:rPr lang="pt-BR" altLang="pt-BR" b="1" dirty="0"/>
              <a:t>POLÍTICAS PÚBLICAS EM UMA FEDERAÇÃO</a:t>
            </a:r>
            <a:endParaRPr lang="pt-BR" altLang="pt-BR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907704" y="1772816"/>
            <a:ext cx="6768752" cy="489654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2800" dirty="0" smtClean="0"/>
              <a:t>As </a:t>
            </a:r>
            <a:r>
              <a:rPr lang="pt-BR" sz="2800" dirty="0"/>
              <a:t>políticas federais de habitação e saneamento básico eram formuladas, financiadas e avaliadas por uma agência federal e executadas por </a:t>
            </a:r>
            <a:r>
              <a:rPr lang="pt-BR" sz="2800" dirty="0" smtClean="0"/>
              <a:t>agências </a:t>
            </a:r>
            <a:r>
              <a:rPr lang="pt-BR" sz="2800" dirty="0"/>
              <a:t>locais dela dependentes. </a:t>
            </a:r>
            <a:endParaRPr lang="pt-BR" sz="2800" dirty="0" smtClean="0"/>
          </a:p>
          <a:p>
            <a:pPr lvl="1" algn="just"/>
            <a:r>
              <a:rPr lang="pt-BR" sz="2600" b="1" dirty="0" smtClean="0"/>
              <a:t> BNH </a:t>
            </a:r>
            <a:r>
              <a:rPr lang="pt-BR" sz="2600" b="1" dirty="0"/>
              <a:t>- Banco Nacional da Habitação</a:t>
            </a:r>
          </a:p>
          <a:p>
            <a:pPr algn="just"/>
            <a:r>
              <a:rPr lang="pt-BR" sz="2800" dirty="0" smtClean="0"/>
              <a:t>As </a:t>
            </a:r>
            <a:r>
              <a:rPr lang="pt-BR" sz="2800" dirty="0"/>
              <a:t>fatias federais da oferta de ensino </a:t>
            </a:r>
            <a:r>
              <a:rPr lang="pt-BR" sz="2800" dirty="0" smtClean="0"/>
              <a:t>público eram </a:t>
            </a:r>
            <a:r>
              <a:rPr lang="pt-BR" sz="2800" dirty="0"/>
              <a:t>diretamente formuladas, financiadas e implementadas </a:t>
            </a:r>
            <a:r>
              <a:rPr lang="pt-BR" sz="2800" dirty="0" smtClean="0"/>
              <a:t>pelo governo </a:t>
            </a:r>
            <a:r>
              <a:rPr lang="pt-BR" sz="2800" dirty="0"/>
              <a:t>federal. </a:t>
            </a:r>
            <a:endParaRPr lang="pt-BR" sz="2800" dirty="0" smtClean="0"/>
          </a:p>
          <a:p>
            <a:pPr lvl="1" algn="just"/>
            <a:r>
              <a:rPr lang="pt-BR" sz="2600" dirty="0" smtClean="0"/>
              <a:t>Inclusive</a:t>
            </a:r>
            <a:r>
              <a:rPr lang="pt-BR" sz="2600" dirty="0"/>
              <a:t>, os programas de reforço alimentar e de apoio à educação básica (ex. merenda!) </a:t>
            </a:r>
          </a:p>
          <a:p>
            <a:pPr algn="just"/>
            <a:endParaRPr lang="pt-BR" sz="2800" dirty="0"/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68001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( L 290/ G ) Propaganda Antiga Bnh Banco Nacional Habita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5220072" cy="696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66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1143</TotalTime>
  <Words>2483</Words>
  <Application>Microsoft Office PowerPoint</Application>
  <PresentationFormat>Apresentação na tela (4:3)</PresentationFormat>
  <Paragraphs>224</Paragraphs>
  <Slides>53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60" baseType="lpstr">
      <vt:lpstr>Arial</vt:lpstr>
      <vt:lpstr>Calibri</vt:lpstr>
      <vt:lpstr>Century Gothic</vt:lpstr>
      <vt:lpstr>Times New Roman</vt:lpstr>
      <vt:lpstr>Wingdings</vt:lpstr>
      <vt:lpstr>Wingdings 3</vt:lpstr>
      <vt:lpstr>Cacho</vt:lpstr>
      <vt:lpstr>Políticas Públicas  Exemplos e o papel do município</vt:lpstr>
      <vt:lpstr>AS POLÍTICAS PÚBLICAS BRASILEIRAS</vt:lpstr>
      <vt:lpstr>Apresentação do PowerPoint</vt:lpstr>
      <vt:lpstr>AS POLÍTICAS PÚBLICAS BRASILEIRAS</vt:lpstr>
      <vt:lpstr>Apresentação do PowerPoint</vt:lpstr>
      <vt:lpstr>POLÍTICAS PÚBLICAS EM UMA FEDERAÇÃO</vt:lpstr>
      <vt:lpstr>POLÍTICAS PÚBLICAS EM UMA FEDERAÇÃO</vt:lpstr>
      <vt:lpstr>POLÍTICAS PÚBLICAS EM UMA FEDERAÇÃO</vt:lpstr>
      <vt:lpstr>Apresentação do PowerPoint</vt:lpstr>
      <vt:lpstr>POLÍTICAS PÚBLICAS EM UMA FEDERAÇÃO</vt:lpstr>
      <vt:lpstr>CF – 88 e a Descentralização Federativa</vt:lpstr>
      <vt:lpstr>Competências Tributárias</vt:lpstr>
      <vt:lpstr>CF – 88 e a Descentralização Federativa</vt:lpstr>
      <vt:lpstr>Federalismo e políticas públicas no Brasil </vt:lpstr>
      <vt:lpstr>Federalismo e políticas públicas no Brasil </vt:lpstr>
      <vt:lpstr>Federalismo e políticas públicas no Brasil </vt:lpstr>
      <vt:lpstr>Apresentação do PowerPoint</vt:lpstr>
      <vt:lpstr>Federalismo e políticas públicas no Brasil </vt:lpstr>
      <vt:lpstr>PAS – SÃO PAULO</vt:lpstr>
      <vt:lpstr>Federalismo e políticas públicas no Brasil </vt:lpstr>
      <vt:lpstr>Federalismo e políticas públicas no Brasil </vt:lpstr>
      <vt:lpstr>A Educação no Pacto Federativo </vt:lpstr>
      <vt:lpstr>A Educação no Pacto Federativo </vt:lpstr>
      <vt:lpstr>A Educação no Pacto Federativo </vt:lpstr>
      <vt:lpstr>Financiamento</vt:lpstr>
      <vt:lpstr>FUNDEF</vt:lpstr>
      <vt:lpstr>FUNDEF</vt:lpstr>
      <vt:lpstr>Apresentação do PowerPoint</vt:lpstr>
      <vt:lpstr>FUNDEB</vt:lpstr>
      <vt:lpstr>FUNDEB - Origem</vt:lpstr>
      <vt:lpstr>Vinculação</vt:lpstr>
      <vt:lpstr>Coordenação Federativa</vt:lpstr>
      <vt:lpstr>Resultados</vt:lpstr>
      <vt:lpstr>Problema Grave: Ineficiência</vt:lpstr>
      <vt:lpstr>Controle Social</vt:lpstr>
      <vt:lpstr>Apresentação do PowerPoint</vt:lpstr>
      <vt:lpstr>Controle Social</vt:lpstr>
      <vt:lpstr>Conselhos Gestores de Políticas Públicas</vt:lpstr>
      <vt:lpstr>Apresentação do PowerPoint</vt:lpstr>
      <vt:lpstr>Apresentação do PowerPoint</vt:lpstr>
      <vt:lpstr>Conselhos Gestores de Políticas Públicas</vt:lpstr>
      <vt:lpstr>Conselhos Gestores de Saúde</vt:lpstr>
      <vt:lpstr>Conselhos Gestores em Volta Redonda </vt:lpstr>
      <vt:lpstr>Apresentação do PowerPoint</vt:lpstr>
      <vt:lpstr>COMPOSIÇÃO DO CONSELHO POR CADA POLÍTICA PÚBLICA ...</vt:lpstr>
      <vt:lpstr>Controle Social no SUS</vt:lpstr>
      <vt:lpstr>CONFERÊNCIAS DE SAÚDE</vt:lpstr>
      <vt:lpstr>CONFERÊNCIAS DE SAÚDE</vt:lpstr>
      <vt:lpstr>Apresentação do PowerPoint</vt:lpstr>
      <vt:lpstr>CONSELHO DE SAÚDE</vt:lpstr>
      <vt:lpstr>Apresentação do PowerPoint</vt:lpstr>
      <vt:lpstr>AVALIAÇÃO: CONFERÊNCIA E CONSELHOS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Política, Eleições e Partidos &amp; Ética na Política Fundação Mario Covas -  Curso de Iniciação Política</dc:title>
  <dc:creator>Carlos Mazmanian</dc:creator>
  <cp:lastModifiedBy>Sony</cp:lastModifiedBy>
  <cp:revision>117</cp:revision>
  <dcterms:created xsi:type="dcterms:W3CDTF">2013-05-09T19:49:08Z</dcterms:created>
  <dcterms:modified xsi:type="dcterms:W3CDTF">2014-09-08T20:33:39Z</dcterms:modified>
</cp:coreProperties>
</file>