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77" r:id="rId2"/>
    <p:sldId id="256" r:id="rId3"/>
    <p:sldId id="257" r:id="rId4"/>
    <p:sldId id="258" r:id="rId5"/>
    <p:sldId id="301" r:id="rId6"/>
    <p:sldId id="332" r:id="rId7"/>
    <p:sldId id="333" r:id="rId8"/>
    <p:sldId id="366" r:id="rId9"/>
    <p:sldId id="367" r:id="rId10"/>
    <p:sldId id="368" r:id="rId11"/>
    <p:sldId id="369" r:id="rId12"/>
    <p:sldId id="302" r:id="rId13"/>
    <p:sldId id="303" r:id="rId14"/>
    <p:sldId id="304" r:id="rId15"/>
    <p:sldId id="370" r:id="rId16"/>
    <p:sldId id="371" r:id="rId17"/>
    <p:sldId id="372" r:id="rId18"/>
    <p:sldId id="328" r:id="rId19"/>
    <p:sldId id="329" r:id="rId20"/>
    <p:sldId id="330" r:id="rId21"/>
    <p:sldId id="374" r:id="rId22"/>
    <p:sldId id="324" r:id="rId23"/>
    <p:sldId id="325" r:id="rId24"/>
    <p:sldId id="375" r:id="rId25"/>
    <p:sldId id="381" r:id="rId26"/>
    <p:sldId id="376" r:id="rId27"/>
    <p:sldId id="377" r:id="rId28"/>
    <p:sldId id="335" r:id="rId29"/>
    <p:sldId id="336" r:id="rId30"/>
    <p:sldId id="378" r:id="rId31"/>
    <p:sldId id="379" r:id="rId32"/>
    <p:sldId id="380" r:id="rId33"/>
    <p:sldId id="351" r:id="rId34"/>
    <p:sldId id="352" r:id="rId35"/>
    <p:sldId id="353" r:id="rId36"/>
    <p:sldId id="382" r:id="rId37"/>
    <p:sldId id="383" r:id="rId38"/>
    <p:sldId id="384" r:id="rId39"/>
    <p:sldId id="385" r:id="rId40"/>
    <p:sldId id="339" r:id="rId41"/>
    <p:sldId id="340" r:id="rId42"/>
    <p:sldId id="386" r:id="rId43"/>
    <p:sldId id="387" r:id="rId44"/>
    <p:sldId id="388" r:id="rId45"/>
    <p:sldId id="356" r:id="rId46"/>
    <p:sldId id="357" r:id="rId47"/>
    <p:sldId id="389" r:id="rId48"/>
    <p:sldId id="390" r:id="rId49"/>
    <p:sldId id="391" r:id="rId50"/>
    <p:sldId id="392" r:id="rId51"/>
    <p:sldId id="343" r:id="rId52"/>
    <p:sldId id="344" r:id="rId53"/>
    <p:sldId id="345" r:id="rId54"/>
    <p:sldId id="346" r:id="rId55"/>
    <p:sldId id="393" r:id="rId56"/>
    <p:sldId id="308" r:id="rId57"/>
    <p:sldId id="309" r:id="rId58"/>
    <p:sldId id="394" r:id="rId59"/>
    <p:sldId id="395" r:id="rId60"/>
    <p:sldId id="396" r:id="rId61"/>
    <p:sldId id="347" r:id="rId62"/>
    <p:sldId id="348" r:id="rId63"/>
    <p:sldId id="349" r:id="rId64"/>
    <p:sldId id="397" r:id="rId65"/>
    <p:sldId id="350" r:id="rId66"/>
    <p:sldId id="360" r:id="rId67"/>
    <p:sldId id="361" r:id="rId68"/>
    <p:sldId id="362" r:id="rId69"/>
    <p:sldId id="363" r:id="rId70"/>
    <p:sldId id="398" r:id="rId71"/>
    <p:sldId id="298" r:id="rId72"/>
    <p:sldId id="314" r:id="rId73"/>
    <p:sldId id="315" r:id="rId74"/>
    <p:sldId id="316" r:id="rId75"/>
    <p:sldId id="317" r:id="rId76"/>
    <p:sldId id="364" r:id="rId77"/>
    <p:sldId id="268" r:id="rId78"/>
    <p:sldId id="261" r:id="rId79"/>
    <p:sldId id="269" r:id="rId80"/>
    <p:sldId id="365" r:id="rId81"/>
    <p:sldId id="297" r:id="rId82"/>
    <p:sldId id="399" r:id="rId83"/>
    <p:sldId id="400" r:id="rId8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220"/>
    <a:srgbClr val="679E2A"/>
    <a:srgbClr val="93A10B"/>
    <a:srgbClr val="5D2884"/>
    <a:srgbClr val="7C05C5"/>
    <a:srgbClr val="336600"/>
    <a:srgbClr val="66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F42ABE3-E49A-4193-8E84-11EC58C4F935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AECB61C-D0BC-4BFB-A47A-9CD07A2587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CFA058-D2E6-4CB8-9717-873EAAC1D252}" type="slidenum">
              <a:rPr lang="pt-BR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90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E14A18-4FA2-4022-8D2E-18269123761B}" type="slidenum">
              <a:rPr lang="pt-BR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01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D88BB4-F580-4C4F-97C1-5DCAA74EAE3D}" type="slidenum">
              <a:rPr lang="pt-BR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6928D-A1C4-4F28-BEE0-2AD187AAB4A6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1F13D-2C0E-4EFD-97F3-E6054EE6BC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6DC51-3ED9-4740-BDD7-8BEFC0D908D6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9E829-F8D2-4770-BCC1-9534BFC5CC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5EA30-88FF-49CD-91F1-7C496F1906C7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82CB4-0F74-448A-9544-6687C4FDF2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47BC-23B6-42ED-BB69-BCBD13C333BE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D96E-425E-4C9C-A8ED-3BF8AF56CC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68019-A016-4713-A365-FCCCFB331FCA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A921F-24FA-4C17-B3D5-707EDD80C2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45C93-B3A7-4666-9A68-ECF12F39EED0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B25B-C379-41B2-9F2C-D85F4B72E4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743E-658B-4758-9213-C3E1D61E5404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A02AE-8D74-43D6-9CE2-EF6C39569D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36CF3-A34F-4154-BF94-061CAB465335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5DA41-E692-48C3-B5DD-BB97F98895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D3CDA-78F0-4A5F-BC00-B7F9BA8E4DFD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E47CB-CE0C-4BDF-86D2-F7D53F0283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1CADA-0A75-4475-BFA7-5AAFE4B22DA5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74679-8B37-4C76-AAC9-3E95C158A0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D0033-0B36-476B-8B43-3F79FC931241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7DED-3D17-4276-A9D5-65C7841F28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0B9291C-A65C-40D2-9782-207918BD2425}" type="datetime1">
              <a:rPr lang="pt-BR"/>
              <a:pPr>
                <a:defRPr/>
              </a:pPr>
              <a:t>08/06/2015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2DF14BD-03F1-42B5-A884-F4F12BDF97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jpeg"/><Relationship Id="rId4" Type="http://schemas.openxmlformats.org/officeDocument/2006/relationships/oleObject" Target="../embeddings/oleObject1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dadessustentaveis.org.br/cart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to@cidadessustentaveis.org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idadessustentaveis.org.br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://www.youtube.com/user/cidadessustentaveis" TargetMode="External"/><Relationship Id="rId7" Type="http://schemas.openxmlformats.org/officeDocument/2006/relationships/hyperlink" Target="https://plus.google.com/111889433533395499670/post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hyperlink" Target="http://www.cidadessustentaveis.org.br/facebook" TargetMode="External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hyperlink" Target="https://twitter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971550" y="1485900"/>
            <a:ext cx="73088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3000" b="1">
                <a:latin typeface="Calibri" charset="0"/>
              </a:rPr>
              <a:t>Programa Cidades Sustentáveis 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/>
          <a:srcRect l="4147" t="6516" r="4536" b="14735"/>
          <a:stretch>
            <a:fillRect/>
          </a:stretch>
        </p:blipFill>
        <p:spPr bwMode="auto">
          <a:xfrm>
            <a:off x="684213" y="2349500"/>
            <a:ext cx="77755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900113" y="6237288"/>
            <a:ext cx="2808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Por gelinh. </a:t>
            </a:r>
            <a:r>
              <a:rPr lang="en-US" sz="800">
                <a:latin typeface="Calibri" charset="0"/>
                <a:cs typeface="Times New Roman" charset="0"/>
              </a:rPr>
              <a:t>Flickr Creative Commons</a:t>
            </a:r>
            <a:endParaRPr lang="pt-BR" sz="800"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288" y="6165850"/>
            <a:ext cx="28082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en-US" sz="800"/>
              <a:t>Uploaded on June 29, 2010 by Stuck in Customs 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4643438" y="1268413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15365" name="Retângulo 7"/>
          <p:cNvSpPr>
            <a:spLocks noChangeArrowheads="1"/>
          </p:cNvSpPr>
          <p:nvPr/>
        </p:nvSpPr>
        <p:spPr bwMode="auto">
          <a:xfrm>
            <a:off x="5364163" y="2924175"/>
            <a:ext cx="3455987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Foi fundado o Centro de Kyoto para a Colaboração Comunitária para promover a cooperação com os residentes locais, gestores e autoridades da cidade. 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Criação de uma nova imagem da cidade a partir de suas comunidades locais. </a:t>
            </a:r>
          </a:p>
        </p:txBody>
      </p:sp>
      <p:sp>
        <p:nvSpPr>
          <p:cNvPr id="15366" name="Retângulo 7"/>
          <p:cNvSpPr>
            <a:spLocks noChangeArrowheads="1"/>
          </p:cNvSpPr>
          <p:nvPr/>
        </p:nvSpPr>
        <p:spPr bwMode="auto">
          <a:xfrm>
            <a:off x="250825" y="1700213"/>
            <a:ext cx="8893175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Objetivo: uma cidade (Kyoto) que represente realmente seu próprio povo. Como resultado, foi formulado em 2001 o “Plano Diretor da cidade de Kyoto”, por “uma vida pacífica e uma cidade próspera”. </a:t>
            </a:r>
          </a:p>
          <a:p>
            <a:endParaRPr lang="pt-BR"/>
          </a:p>
        </p:txBody>
      </p:sp>
      <p:pic>
        <p:nvPicPr>
          <p:cNvPr id="15367" name="Picture 2" descr="http://www.cidadessustentaveis.org.br/imagens/boas_praticas/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141663"/>
            <a:ext cx="417512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755650" y="2781300"/>
            <a:ext cx="4392613" cy="8159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Plano Diretor de Kyoto em Parceria com Moradores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Kyoto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Japão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1.5 milhões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33375" y="6237288"/>
            <a:ext cx="2808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latin typeface="Calibri" charset="0"/>
              </a:rPr>
              <a:t>Jefferson Bernardes_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4643438" y="1268413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 </a:t>
            </a:r>
            <a:r>
              <a:rPr lang="pt-BR" sz="2000">
                <a:latin typeface="Calibri" charset="0"/>
              </a:rPr>
              <a:t>- Brasil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11538"/>
            <a:ext cx="4248150" cy="2838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3348038" y="5732463"/>
            <a:ext cx="1944687" cy="601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 b="1">
                <a:solidFill>
                  <a:srgbClr val="000000"/>
                </a:solidFill>
                <a:cs typeface="Arial" charset="0"/>
              </a:rPr>
              <a:t>Orçamento Participativo (OP)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Porto Alegre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1.4 milhões</a:t>
            </a:r>
          </a:p>
        </p:txBody>
      </p:sp>
      <p:sp>
        <p:nvSpPr>
          <p:cNvPr id="16391" name="Retângulo 7"/>
          <p:cNvSpPr>
            <a:spLocks noChangeArrowheads="1"/>
          </p:cNvSpPr>
          <p:nvPr/>
        </p:nvSpPr>
        <p:spPr bwMode="auto">
          <a:xfrm>
            <a:off x="611188" y="1844675"/>
            <a:ext cx="8064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O </a:t>
            </a:r>
            <a:r>
              <a:rPr lang="pt-BR" sz="2000" b="1">
                <a:latin typeface="Calibri" charset="0"/>
              </a:rPr>
              <a:t>Orçamento Participativo (OP)</a:t>
            </a:r>
            <a:r>
              <a:rPr lang="pt-BR" sz="2000">
                <a:latin typeface="Calibri" charset="0"/>
              </a:rPr>
              <a:t> é um processo dinâmico de planejamento do orçamento que se adéqua periodicamente às necessidades locais, buscando sempre um formato facilitador do debate entre o governo municipal e a população. </a:t>
            </a:r>
          </a:p>
        </p:txBody>
      </p:sp>
      <p:sp>
        <p:nvSpPr>
          <p:cNvPr id="16392" name="Retângulo 7"/>
          <p:cNvSpPr>
            <a:spLocks noChangeArrowheads="1"/>
          </p:cNvSpPr>
          <p:nvPr/>
        </p:nvSpPr>
        <p:spPr bwMode="auto">
          <a:xfrm>
            <a:off x="5292725" y="3213100"/>
            <a:ext cx="33115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O OP se espalhou para centenas de cidades no mundo.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Algumas melhorias em Porto Alegre a partir do OP: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Infra-estrutura em áreas mais pobres, no transporte público, educação, saúde, entre outros.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413" name="Retângulo 5"/>
          <p:cNvSpPr>
            <a:spLocks noChangeArrowheads="1"/>
          </p:cNvSpPr>
          <p:nvPr/>
        </p:nvSpPr>
        <p:spPr bwMode="auto">
          <a:xfrm>
            <a:off x="323850" y="1700213"/>
            <a:ext cx="8496300" cy="4740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92D050"/>
                </a:solidFill>
                <a:latin typeface="Calibri" charset="0"/>
              </a:rPr>
              <a:t>Bens Naturais Comuns</a:t>
            </a:r>
          </a:p>
          <a:p>
            <a:endParaRPr lang="pt-BR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Assumir plenamente as nossas responsabilidades para proteger, preservar e assegurar o acesso equilibrado aos bens naturais comuns.</a:t>
            </a:r>
          </a:p>
          <a:p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Estabelecer metas para a redução do consumo de energia não renovável e para aumentar o uso de energias renováveis.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Melhorar a qualidade da água, poupar água e usar a água de uma forma mais eficiente.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Proteger, regenerar e aumentar a biodiversidade, ampliar as áreas naturais protegidas e os espaços verdes urbanos.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Melhorar a qualidade do solo, preservar terrenos ecologicamente produtivos e promover a agricultura e o reflorestamento sustentáveis.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Melhorar substantivamente a qualidade do ar, segundo os padrões da Organização Mundial da Saúde (OMS-ONU).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616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92D050"/>
                </a:solidFill>
                <a:latin typeface="Calibri" charset="0"/>
              </a:rPr>
              <a:t>Bens Naturais Comuns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Concentrações de PM10* (material particulado - MP): </a:t>
            </a:r>
            <a:r>
              <a:rPr lang="pt-BR">
                <a:latin typeface="Calibri" charset="0"/>
              </a:rPr>
              <a:t>Média anual diária de concentrações de PM10 (μg/m3). *As PM10 são um tipo de partículas inaláveis, de diâmetro inferior a 10 micrometros (µm) e constituem um elemento de poluição atmosférica.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Abastecimento público de água potável na área urbana: </a:t>
            </a:r>
            <a:r>
              <a:rPr lang="pt-BR">
                <a:latin typeface="Calibri" charset="0"/>
              </a:rPr>
              <a:t>Porcentagem da população urbana do município que é atendida pelo abastecimento público de água potável.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Perda de água tratada: </a:t>
            </a:r>
            <a:r>
              <a:rPr lang="pt-BR">
                <a:latin typeface="Calibri" charset="0"/>
              </a:rPr>
              <a:t>Porcentagem de perda de água no sistema de abastecimento.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Rede de esgoto: </a:t>
            </a:r>
          </a:p>
          <a:p>
            <a:pPr>
              <a:buFontTx/>
              <a:buChar char="-"/>
            </a:pPr>
            <a:r>
              <a:rPr lang="pt-BR">
                <a:latin typeface="Calibri" charset="0"/>
              </a:rPr>
              <a:t>Porcentagem de domicílios urbanos sem ligação com a rede de esgoto sobre o total de domicílios. </a:t>
            </a:r>
          </a:p>
          <a:p>
            <a:pPr>
              <a:buFontTx/>
              <a:buChar char="-"/>
            </a:pPr>
            <a:r>
              <a:rPr lang="pt-BR">
                <a:latin typeface="Calibri" charset="0"/>
              </a:rPr>
              <a:t> Percentual de esgoto que não recebe nenhum tipo de tratamento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827088" y="6453188"/>
            <a:ext cx="2808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Gustty - Flickr - Creative Commons</a:t>
            </a:r>
            <a:endParaRPr lang="pt-BR" sz="800">
              <a:cs typeface="Times New Roman" charset="0"/>
            </a:endParaRPr>
          </a:p>
        </p:txBody>
      </p:sp>
      <p:sp>
        <p:nvSpPr>
          <p:cNvPr id="19460" name="Retângulo 7"/>
          <p:cNvSpPr>
            <a:spLocks noChangeArrowheads="1"/>
          </p:cNvSpPr>
          <p:nvPr/>
        </p:nvSpPr>
        <p:spPr bwMode="auto">
          <a:xfrm>
            <a:off x="611188" y="1989138"/>
            <a:ext cx="806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O eficiente método de detecção e reparação de vazamentos da cidade de Tóquio fez com que a </a:t>
            </a:r>
            <a:r>
              <a:rPr lang="pt-BR" sz="2000" b="1">
                <a:latin typeface="Calibri" charset="0"/>
              </a:rPr>
              <a:t>quantidade de água desperdiçada caísse pela metade em dez anos</a:t>
            </a:r>
            <a:r>
              <a:rPr lang="pt-BR" sz="2000">
                <a:latin typeface="Calibri" charset="0"/>
              </a:rPr>
              <a:t>.</a:t>
            </a:r>
          </a:p>
        </p:txBody>
      </p:sp>
      <p:sp>
        <p:nvSpPr>
          <p:cNvPr id="19461" name="Retângulo 8"/>
          <p:cNvSpPr>
            <a:spLocks noChangeArrowheads="1"/>
          </p:cNvSpPr>
          <p:nvPr/>
        </p:nvSpPr>
        <p:spPr bwMode="auto">
          <a:xfrm>
            <a:off x="4932363" y="3213100"/>
            <a:ext cx="3959225" cy="206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Até 2008 a taxa de perda de água caiu para 3,1%.</a:t>
            </a:r>
          </a:p>
          <a:p>
            <a:endParaRPr lang="pt-BR" b="1">
              <a:latin typeface="Calibri" charset="0"/>
            </a:endParaRPr>
          </a:p>
          <a:p>
            <a:r>
              <a:rPr lang="pt-BR" b="1">
                <a:latin typeface="Calibri" charset="0"/>
              </a:rPr>
              <a:t>Queda na quantidade de água </a:t>
            </a:r>
          </a:p>
          <a:p>
            <a:r>
              <a:rPr lang="pt-BR" b="1">
                <a:latin typeface="Calibri" charset="0"/>
              </a:rPr>
              <a:t>Desperdiçada  nos últimos dez anos:</a:t>
            </a:r>
          </a:p>
          <a:p>
            <a:r>
              <a:rPr lang="pt-BR" b="1">
                <a:latin typeface="Calibri" charset="0"/>
              </a:rPr>
              <a:t>De 150 milhões para 68 milhões de m</a:t>
            </a:r>
            <a:r>
              <a:rPr lang="pt-BR" b="1" baseline="30000">
                <a:latin typeface="Calibri" charset="0"/>
              </a:rPr>
              <a:t>3</a:t>
            </a:r>
            <a:r>
              <a:rPr lang="pt-BR" b="1">
                <a:latin typeface="Calibri" charset="0"/>
              </a:rPr>
              <a:t>.</a:t>
            </a:r>
          </a:p>
          <a:p>
            <a:endParaRPr lang="pt-BR" sz="2000" b="1"/>
          </a:p>
        </p:txBody>
      </p:sp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3" cstate="print"/>
          <a:srcRect l="25529" t="17969" r="18372" b="14735"/>
          <a:stretch>
            <a:fillRect/>
          </a:stretch>
        </p:blipFill>
        <p:spPr bwMode="auto">
          <a:xfrm>
            <a:off x="395288" y="3357563"/>
            <a:ext cx="43783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68313" y="6237288"/>
            <a:ext cx="2808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/>
              <a:t>Crédito: Uploaded on May 15, 2008 by michallon</a:t>
            </a:r>
            <a:endParaRPr lang="pt-BR" sz="800">
              <a:cs typeface="Times New Roman" charset="0"/>
            </a:endParaRPr>
          </a:p>
        </p:txBody>
      </p:sp>
      <p:sp>
        <p:nvSpPr>
          <p:cNvPr id="20484" name="Retângulo 7"/>
          <p:cNvSpPr>
            <a:spLocks noChangeArrowheads="1"/>
          </p:cNvSpPr>
          <p:nvPr/>
        </p:nvSpPr>
        <p:spPr bwMode="auto">
          <a:xfrm>
            <a:off x="4787900" y="3284538"/>
            <a:ext cx="41767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Calibri" charset="0"/>
              </a:rPr>
              <a:t>Com o cálculo da </a:t>
            </a:r>
            <a:r>
              <a:rPr lang="pt-BR" sz="1600" b="1">
                <a:latin typeface="Calibri" charset="0"/>
              </a:rPr>
              <a:t>pegada ecológica</a:t>
            </a:r>
            <a:r>
              <a:rPr lang="pt-BR" sz="1600">
                <a:latin typeface="Calibri" charset="0"/>
              </a:rPr>
              <a:t>, pode-se determinar a quantidade de recursos naturais renováveis que a população de um determinado local demanda e a capacidade dos ecossistemas em supri-los. O cálculo também sugere meios para diminuir o impacto nos recursos.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No Brasil</a:t>
            </a:r>
            <a:r>
              <a:rPr lang="pt-BR" sz="1600">
                <a:latin typeface="Calibri" charset="0"/>
              </a:rPr>
              <a:t>: Pegada Ecológica de Campo Grande (MS) = 3,14 hectares</a:t>
            </a:r>
          </a:p>
        </p:txBody>
      </p:sp>
      <p:sp>
        <p:nvSpPr>
          <p:cNvPr id="20485" name="Retângulo 8"/>
          <p:cNvSpPr>
            <a:spLocks noChangeArrowheads="1"/>
          </p:cNvSpPr>
          <p:nvPr/>
        </p:nvSpPr>
        <p:spPr bwMode="auto">
          <a:xfrm>
            <a:off x="468313" y="1628775"/>
            <a:ext cx="8280400" cy="1570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Calibri" charset="0"/>
              </a:rPr>
              <a:t>Calgary se tornou a primeira cidade na América do Norte a fazer o cálculo da </a:t>
            </a:r>
            <a:r>
              <a:rPr lang="pt-BR" sz="1600" b="1">
                <a:latin typeface="Calibri" charset="0"/>
              </a:rPr>
              <a:t>pegada ecológica = </a:t>
            </a:r>
            <a:r>
              <a:rPr lang="pt-BR" sz="1600">
                <a:latin typeface="Calibri" charset="0"/>
              </a:rPr>
              <a:t>9,86 hectares globais por pessoa</a:t>
            </a:r>
            <a:r>
              <a:rPr lang="pt-BR" sz="1600" b="1">
                <a:latin typeface="Calibri" charset="0"/>
              </a:rPr>
              <a:t>. </a:t>
            </a:r>
            <a:r>
              <a:rPr lang="pt-BR" sz="1600">
                <a:latin typeface="Calibri" charset="0"/>
              </a:rPr>
              <a:t>Ultrapassa a média canadense (7,25) em mais de 30%.</a:t>
            </a:r>
          </a:p>
          <a:p>
            <a:endParaRPr lang="pt-BR" sz="1600" b="1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Alguns Desdobramentos do estudo: </a:t>
            </a:r>
            <a:r>
              <a:rPr lang="pt-BR" sz="1600">
                <a:latin typeface="Calibri" charset="0"/>
              </a:rPr>
              <a:t>Abastecimento do sistema de transporte público metropolitano ligeiro com energia gerada por turbinas eólicas. </a:t>
            </a:r>
          </a:p>
          <a:p>
            <a:r>
              <a:rPr lang="pt-BR" sz="1600">
                <a:latin typeface="Calibri" charset="0"/>
              </a:rPr>
              <a:t>Criação de </a:t>
            </a:r>
            <a:r>
              <a:rPr lang="pt-BR" sz="1600" b="1">
                <a:latin typeface="Calibri" charset="0"/>
              </a:rPr>
              <a:t>programas de educação para a sustentabilidade </a:t>
            </a:r>
            <a:r>
              <a:rPr lang="pt-BR" sz="1600">
                <a:latin typeface="Calibri" charset="0"/>
              </a:rPr>
              <a:t>nas escolas municipais.</a:t>
            </a: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5076825" y="10525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20487" name="Picture 2" descr="http://www.cidadessustentaveis.org.br/imagens/boas_praticas/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644900"/>
            <a:ext cx="3835400" cy="2576513"/>
          </a:xfrm>
          <a:prstGeom prst="rect">
            <a:avLst/>
          </a:prstGeom>
          <a:noFill/>
          <a:ln w="25400">
            <a:solidFill>
              <a:srgbClr val="92D050">
                <a:alpha val="94116"/>
              </a:srgbClr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916238" y="5732463"/>
            <a:ext cx="2663825" cy="769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100" b="1">
                <a:solidFill>
                  <a:srgbClr val="000000"/>
                </a:solidFill>
                <a:cs typeface="Arial" charset="0"/>
              </a:rPr>
              <a:t>Programa EcoFootprint (Pegada Ecológica)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Calgary 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Canada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1.1 milhões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http://www.cidadessustentaveis.org.br/imagens/boas_praticas/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565400"/>
            <a:ext cx="3816350" cy="2862263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1508" name="CaixaDeTexto 3"/>
          <p:cNvSpPr txBox="1">
            <a:spLocks noChangeArrowheads="1"/>
          </p:cNvSpPr>
          <p:nvPr/>
        </p:nvSpPr>
        <p:spPr bwMode="auto">
          <a:xfrm>
            <a:off x="250825" y="5445125"/>
            <a:ext cx="2195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/>
              <a:t>Crédito: By Travlr. Flickr Creative Commons</a:t>
            </a:r>
          </a:p>
        </p:txBody>
      </p:sp>
      <p:sp>
        <p:nvSpPr>
          <p:cNvPr id="21509" name="CaixaDeTexto 5"/>
          <p:cNvSpPr txBox="1">
            <a:spLocks noChangeArrowheads="1"/>
          </p:cNvSpPr>
          <p:nvPr/>
        </p:nvSpPr>
        <p:spPr bwMode="auto">
          <a:xfrm>
            <a:off x="4284663" y="1989138"/>
            <a:ext cx="46085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A cidade de Basileia aprovou, em 2002, uma lei que obriga toda nova construção, ou reforma, com teto reto a torná-lo verde. 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Estudos feitos nos anos 1990 mostraram que, se construídos seguindo certas especificações, os tetos verdes possibilitam a criação de um habitat para aves, insetos e outras espécies mais raras e endêmicas da região. 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Os tetos verdes podem ser instalados em qualquer lugar, por várias formas.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1188" y="2133600"/>
            <a:ext cx="3168650" cy="846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Biodiversidade em Tetos Verdes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Basileia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Suíça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166 mil 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859338" y="10525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22532" name="Retângulo 8"/>
          <p:cNvSpPr>
            <a:spLocks noChangeArrowheads="1"/>
          </p:cNvSpPr>
          <p:nvPr/>
        </p:nvSpPr>
        <p:spPr bwMode="auto">
          <a:xfrm>
            <a:off x="179388" y="1628775"/>
            <a:ext cx="8640762" cy="4246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latin typeface="Calibri" charset="0"/>
              </a:rPr>
              <a:t>Algumas vantagens do telhado verde</a:t>
            </a:r>
          </a:p>
          <a:p>
            <a:endParaRPr lang="pt-BR" b="1">
              <a:latin typeface="Calibri" charset="0"/>
            </a:endParaRPr>
          </a:p>
          <a:p>
            <a:r>
              <a:rPr lang="pt-BR" b="1">
                <a:latin typeface="Calibri" charset="0"/>
              </a:rPr>
              <a:t>Conforto térmico</a:t>
            </a:r>
            <a:r>
              <a:rPr lang="pt-BR">
                <a:latin typeface="Calibri" charset="0"/>
              </a:rPr>
              <a:t>: mantém o calor no interior durante o frio e em dias quentes protege do calor intenso, mantendo o ambiente fresco;</a:t>
            </a:r>
          </a:p>
          <a:p>
            <a:r>
              <a:rPr lang="pt-BR" b="1">
                <a:latin typeface="Calibri" charset="0"/>
              </a:rPr>
              <a:t>Acústica</a:t>
            </a:r>
            <a:r>
              <a:rPr lang="pt-BR">
                <a:latin typeface="Calibri" charset="0"/>
              </a:rPr>
              <a:t>: O teto verde isola ruídos;</a:t>
            </a:r>
          </a:p>
          <a:p>
            <a:r>
              <a:rPr lang="pt-BR" b="1">
                <a:latin typeface="Calibri" charset="0"/>
              </a:rPr>
              <a:t>Lazer e alimentação</a:t>
            </a:r>
            <a:r>
              <a:rPr lang="pt-BR">
                <a:latin typeface="Calibri" charset="0"/>
              </a:rPr>
              <a:t>: aumento da área útil e possibilidade de produção de Alimentos: a cobertura verde pode ser aproveitada para horticultura urbana;</a:t>
            </a:r>
          </a:p>
          <a:p>
            <a:r>
              <a:rPr lang="pt-BR" b="1">
                <a:latin typeface="Calibri" charset="0"/>
              </a:rPr>
              <a:t>Qualidade das águas e do ar</a:t>
            </a:r>
            <a:r>
              <a:rPr lang="pt-BR">
                <a:latin typeface="Calibri" charset="0"/>
              </a:rPr>
              <a:t>: Telhado verde retém água, reduzindo o volume de água que chega ao sistema de esgoto da cidade. Através da fotossíntese e da aderência dos poluentes ao substrato, os telhados verdes agem como purificadores do ar urbano;</a:t>
            </a:r>
          </a:p>
          <a:p>
            <a:r>
              <a:rPr lang="pt-BR" b="1">
                <a:latin typeface="Calibri" charset="0"/>
              </a:rPr>
              <a:t>Sustentação da biodiversidade e redução de ilhas de calor</a:t>
            </a:r>
            <a:r>
              <a:rPr lang="pt-BR">
                <a:latin typeface="Calibri" charset="0"/>
              </a:rPr>
              <a:t>: A cobertura vegetal é ferramenta fundamental para a sobrevivência e continuidade da manutenção da vida, servindo de abrigo e alimento para fauna e aumento a produtividade do espaço urbano, auxilia no arrefecimento dos centros urbanos (evapo-transpiração), elevando significativamente o conforto ambiental das áreas urbanizadas.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23557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462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93A10B"/>
                </a:solidFill>
                <a:latin typeface="Calibri" charset="0"/>
              </a:rPr>
              <a:t>Equidade, Justiça Social e Cultura de Paz</a:t>
            </a:r>
          </a:p>
          <a:p>
            <a:endParaRPr lang="pt-BR" sz="2000" b="1" u="sng">
              <a:solidFill>
                <a:srgbClr val="93A10B"/>
              </a:solidFill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Promover comunidades inclusivas e solidárias.</a:t>
            </a:r>
          </a:p>
          <a:p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Desenvolver e implementar programas para prevenir e superar a condição de pobreza.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Assegurar acesso equitativo aos serviços públicos, à educação, à saúde, às oportunidades de emprego, à formação profissional, às atividades culturais e esportivas, à informação e à inclusão digital com acesso à internet.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Promover a inclusão social e a igualdade entre os gêneros, raças e etnias e o respeito à diversidade sexual.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Aumentar a segurança da comunidade e promover a cultura de paz.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Garantir o direito à habitação em condições socioambientais de boa qualidade.</a:t>
            </a:r>
            <a:r>
              <a:rPr lang="pt-BR" sz="190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tângulo 5"/>
          <p:cNvSpPr>
            <a:spLocks noChangeArrowheads="1"/>
          </p:cNvSpPr>
          <p:nvPr/>
        </p:nvSpPr>
        <p:spPr bwMode="auto">
          <a:xfrm>
            <a:off x="323850" y="1773238"/>
            <a:ext cx="8424863" cy="4616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93A10B"/>
                </a:solidFill>
                <a:latin typeface="Calibri" charset="0"/>
              </a:rPr>
              <a:t>Equidade, Justiça Social e Cultura de Paz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Transferência de renda: </a:t>
            </a:r>
            <a:r>
              <a:rPr lang="pt-BR">
                <a:latin typeface="Calibri" charset="0"/>
              </a:rPr>
              <a:t>Porcentagem de famílias que recebem recursos dos programas de transferência de renda existentes na cidade.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Pessoas que vivem em condição de pobreza: </a:t>
            </a:r>
            <a:r>
              <a:rPr lang="pt-BR">
                <a:latin typeface="Calibri" charset="0"/>
              </a:rPr>
              <a:t>Porcentagem da população municipal com renda per capita de até 1/2 salário mínimo.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Demanda atendida de creche: </a:t>
            </a:r>
            <a:r>
              <a:rPr lang="pt-BR">
                <a:latin typeface="Calibri" charset="0"/>
              </a:rPr>
              <a:t>Porcentagem de matrículas efetuadas sobre o total de procura por vagas.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Agressão a mulheres: </a:t>
            </a:r>
            <a:r>
              <a:rPr lang="pt-BR">
                <a:latin typeface="Calibri" charset="0"/>
              </a:rPr>
              <a:t>Número de internações de mulheres de 20 a 59 anos por causas relacionadas a possíveis agressões, por 10 mil mulheres nessa faixa etária.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Homicídio Juvenil</a:t>
            </a:r>
            <a:r>
              <a:rPr lang="pt-BR">
                <a:latin typeface="Calibri" charset="0"/>
              </a:rPr>
              <a:t>: Número de mortes por homicídio de jovens de 15 a 29 anos, por 10 mil habitantes dessa faixa etária e sexo.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787900" y="1196975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5288" y="1630363"/>
            <a:ext cx="8569325" cy="4462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000" b="1">
                <a:latin typeface="Calibri" charset="0"/>
              </a:rPr>
              <a:t>CONTEXTO</a:t>
            </a:r>
          </a:p>
          <a:p>
            <a:pPr algn="ctr"/>
            <a:endParaRPr lang="pt-BR" sz="2000" b="1">
              <a:latin typeface="Calibri" charset="0"/>
            </a:endParaRPr>
          </a:p>
          <a:p>
            <a:pPr algn="ctr"/>
            <a:r>
              <a:rPr lang="pt-BR" sz="2000" b="1" u="sng">
                <a:latin typeface="Calibri" charset="0"/>
              </a:rPr>
              <a:t>No Mundo</a:t>
            </a:r>
          </a:p>
          <a:p>
            <a:pPr algn="just"/>
            <a:r>
              <a:rPr lang="pt-BR" sz="2000" b="1">
                <a:latin typeface="Calibri" charset="0"/>
              </a:rPr>
              <a:t>Atualmente</a:t>
            </a:r>
            <a:r>
              <a:rPr lang="pt-BR" sz="2000">
                <a:latin typeface="Calibri" charset="0"/>
              </a:rPr>
              <a:t>: mais da </a:t>
            </a:r>
            <a:r>
              <a:rPr lang="pt-BR" sz="2000" b="1">
                <a:latin typeface="Calibri" charset="0"/>
              </a:rPr>
              <a:t>metade da humanidade </a:t>
            </a:r>
            <a:r>
              <a:rPr lang="pt-BR" sz="2000">
                <a:latin typeface="Calibri" charset="0"/>
              </a:rPr>
              <a:t>já vive em cidades</a:t>
            </a:r>
          </a:p>
          <a:p>
            <a:pPr algn="just"/>
            <a:r>
              <a:rPr lang="pt-BR" sz="2000" b="1">
                <a:latin typeface="Calibri" charset="0"/>
              </a:rPr>
              <a:t>2030</a:t>
            </a:r>
            <a:r>
              <a:rPr lang="pt-BR" sz="2000">
                <a:latin typeface="Calibri" charset="0"/>
              </a:rPr>
              <a:t>: 60% e </a:t>
            </a:r>
            <a:r>
              <a:rPr lang="pt-BR" sz="2000" b="1">
                <a:latin typeface="Calibri" charset="0"/>
              </a:rPr>
              <a:t>2050</a:t>
            </a:r>
            <a:r>
              <a:rPr lang="pt-BR" sz="2000">
                <a:latin typeface="Calibri" charset="0"/>
              </a:rPr>
              <a:t>: 70% (ONU)</a:t>
            </a:r>
          </a:p>
          <a:p>
            <a:pPr algn="just"/>
            <a:endParaRPr lang="pt-BR" sz="2000">
              <a:latin typeface="Calibri" charset="0"/>
            </a:endParaRPr>
          </a:p>
          <a:p>
            <a:pPr algn="just"/>
            <a:r>
              <a:rPr lang="pt-BR" sz="2000" b="1">
                <a:latin typeface="Calibri" charset="0"/>
              </a:rPr>
              <a:t>Emissões de gases de efeito estufa</a:t>
            </a:r>
            <a:r>
              <a:rPr lang="pt-BR" sz="2000">
                <a:latin typeface="Calibri" charset="0"/>
              </a:rPr>
              <a:t>: 80% nas Cidades (Banco Mundial)</a:t>
            </a:r>
          </a:p>
          <a:p>
            <a:pPr algn="ctr"/>
            <a:endParaRPr lang="pt-BR" sz="2000" b="1" u="sng">
              <a:latin typeface="Calibri" charset="0"/>
            </a:endParaRPr>
          </a:p>
          <a:p>
            <a:pPr algn="ctr"/>
            <a:r>
              <a:rPr lang="pt-BR" sz="2000" b="1" u="sng">
                <a:latin typeface="Calibri" charset="0"/>
              </a:rPr>
              <a:t>América Latina</a:t>
            </a:r>
          </a:p>
          <a:p>
            <a:pPr algn="just"/>
            <a:r>
              <a:rPr lang="pt-BR" sz="2000">
                <a:latin typeface="Calibri" charset="0"/>
              </a:rPr>
              <a:t>Mais de 180 milhões de </a:t>
            </a:r>
            <a:r>
              <a:rPr lang="pt-BR" sz="2000" b="1">
                <a:latin typeface="Calibri" charset="0"/>
              </a:rPr>
              <a:t>pobres</a:t>
            </a:r>
            <a:r>
              <a:rPr lang="pt-BR" sz="2000">
                <a:latin typeface="Calibri" charset="0"/>
              </a:rPr>
              <a:t> moram atualmente em cidades (Cepal)</a:t>
            </a:r>
          </a:p>
          <a:p>
            <a:pPr algn="just"/>
            <a:endParaRPr lang="pt-BR" sz="2000">
              <a:latin typeface="Calibri" charset="0"/>
            </a:endParaRPr>
          </a:p>
          <a:p>
            <a:pPr algn="ctr"/>
            <a:r>
              <a:rPr lang="pt-BR" sz="2000" b="1" u="sng">
                <a:latin typeface="Calibri" charset="0"/>
              </a:rPr>
              <a:t>No Brasil</a:t>
            </a:r>
          </a:p>
          <a:p>
            <a:pPr algn="just"/>
            <a:r>
              <a:rPr lang="pt-BR" sz="2000">
                <a:latin typeface="Calibri" charset="0"/>
              </a:rPr>
              <a:t>Atualmente: </a:t>
            </a:r>
            <a:r>
              <a:rPr lang="pt-BR" sz="2000" b="1">
                <a:latin typeface="Calibri" charset="0"/>
              </a:rPr>
              <a:t>85%</a:t>
            </a:r>
            <a:r>
              <a:rPr lang="pt-BR" sz="2000">
                <a:latin typeface="Calibri" charset="0"/>
              </a:rPr>
              <a:t> da população é urbana (IBGE)</a:t>
            </a:r>
          </a:p>
          <a:p>
            <a:pPr algn="just"/>
            <a:endParaRPr lang="pt-BR" sz="24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932363" y="3521075"/>
            <a:ext cx="3743325" cy="203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latin typeface="Calibri" charset="0"/>
              </a:rPr>
              <a:t>Entrega de mais de 13 mil moradias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Melhorias de aproximadamente 1500 habitações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Atendimento de mais de 16 mil famílias pelo serviço social</a:t>
            </a:r>
          </a:p>
        </p:txBody>
      </p:sp>
      <p:sp>
        <p:nvSpPr>
          <p:cNvPr id="25604" name="Retângulo 5"/>
          <p:cNvSpPr>
            <a:spLocks noChangeArrowheads="1"/>
          </p:cNvSpPr>
          <p:nvPr/>
        </p:nvSpPr>
        <p:spPr bwMode="auto">
          <a:xfrm>
            <a:off x="250825" y="1844675"/>
            <a:ext cx="87137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Por meio da aplicação de um </a:t>
            </a:r>
            <a:r>
              <a:rPr lang="pt-BR" b="1">
                <a:latin typeface="Calibri" charset="0"/>
              </a:rPr>
              <a:t>modelo alternativo de reordenamento</a:t>
            </a:r>
            <a:r>
              <a:rPr lang="pt-BR">
                <a:latin typeface="Calibri" charset="0"/>
              </a:rPr>
              <a:t>, reajustes no uso do solo e </a:t>
            </a:r>
            <a:r>
              <a:rPr lang="pt-BR" b="1">
                <a:latin typeface="Calibri" charset="0"/>
              </a:rPr>
              <a:t>recuperação ambiental</a:t>
            </a:r>
            <a:r>
              <a:rPr lang="pt-BR">
                <a:latin typeface="Calibri" charset="0"/>
              </a:rPr>
              <a:t>, a gestão do projeto “Viviendas con Corazón” teve como meta </a:t>
            </a:r>
            <a:r>
              <a:rPr lang="pt-BR" b="1">
                <a:latin typeface="Calibri" charset="0"/>
              </a:rPr>
              <a:t>melhorar as condições de vida </a:t>
            </a:r>
            <a:r>
              <a:rPr lang="pt-BR">
                <a:latin typeface="Calibri" charset="0"/>
              </a:rPr>
              <a:t>de suas famílias da cidade de </a:t>
            </a:r>
            <a:r>
              <a:rPr lang="pt-BR" b="1">
                <a:latin typeface="Calibri" charset="0"/>
              </a:rPr>
              <a:t>Medellín</a:t>
            </a:r>
            <a:r>
              <a:rPr lang="pt-BR">
                <a:latin typeface="Calibri" charset="0"/>
              </a:rPr>
              <a:t>.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3360738"/>
            <a:ext cx="4267200" cy="287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5606" name="Rectangle 3"/>
          <p:cNvSpPr>
            <a:spLocks noChangeArrowheads="1"/>
          </p:cNvSpPr>
          <p:nvPr/>
        </p:nvSpPr>
        <p:spPr bwMode="auto">
          <a:xfrm>
            <a:off x="395288" y="6237288"/>
            <a:ext cx="4321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es-ES" sz="800">
                <a:latin typeface="Calibri" charset="0"/>
              </a:rPr>
              <a:t>La Empresa de Desarrollo Urbano  EDU- Proyecto CONSOLIDACIÓN HABITACIONAL EN LA QUEBRADA JUAN BOBO, NUEVO SOL DE ORIENTE 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9388" y="3068638"/>
            <a:ext cx="1800225" cy="939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 b="1">
                <a:solidFill>
                  <a:srgbClr val="000000"/>
                </a:solidFill>
                <a:cs typeface="Arial" charset="0"/>
              </a:rPr>
              <a:t>Moradia com Coração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Medellín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Colômbia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América do Sul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2.4 milhões </a:t>
            </a:r>
          </a:p>
        </p:txBody>
      </p:sp>
      <p:sp>
        <p:nvSpPr>
          <p:cNvPr id="25608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076825" y="1196975"/>
            <a:ext cx="2447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313" y="3357563"/>
            <a:ext cx="4159250" cy="233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6" name="CaixaDeTexto 15"/>
          <p:cNvSpPr txBox="1"/>
          <p:nvPr/>
        </p:nvSpPr>
        <p:spPr>
          <a:xfrm>
            <a:off x="5724525" y="2420938"/>
            <a:ext cx="2879725" cy="12620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Segurança Pública – Medidas de Transformação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Diadema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390 mil</a:t>
            </a: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6732588" y="5732463"/>
            <a:ext cx="21605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latin typeface="Calibri" charset="0"/>
              </a:rPr>
              <a:t>c.alberto_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26631" name="Retângulo 18"/>
          <p:cNvSpPr>
            <a:spLocks noChangeArrowheads="1"/>
          </p:cNvSpPr>
          <p:nvPr/>
        </p:nvSpPr>
        <p:spPr bwMode="auto">
          <a:xfrm>
            <a:off x="468313" y="1773238"/>
            <a:ext cx="359886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O Plano Municipal de Segurança, desenvolvido em 2001, com a participação da população por meio de audiências públicas, tem o objetivo de reduzir os índices de criminalidade com políticas de inclusão social que promovam a prevenção e a melhoria da qualidade de vida, e de contribuir para a cultura da paz.</a:t>
            </a:r>
          </a:p>
        </p:txBody>
      </p:sp>
      <p:sp>
        <p:nvSpPr>
          <p:cNvPr id="26632" name="Retângulo 19"/>
          <p:cNvSpPr>
            <a:spLocks noChangeArrowheads="1"/>
          </p:cNvSpPr>
          <p:nvPr/>
        </p:nvSpPr>
        <p:spPr bwMode="auto">
          <a:xfrm>
            <a:off x="468313" y="4797425"/>
            <a:ext cx="38163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Alguns Resultados:</a:t>
            </a:r>
          </a:p>
          <a:p>
            <a:r>
              <a:rPr lang="pt-BR">
                <a:latin typeface="Calibri" charset="0"/>
              </a:rPr>
              <a:t>• Redução de 60% na taxa de homicídios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55% nos incidentes de violência de gênero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27653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40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C1D220"/>
                </a:solidFill>
                <a:latin typeface="Calibri" charset="0"/>
              </a:rPr>
              <a:t>Gestão Local para a Sustentabilidade</a:t>
            </a:r>
          </a:p>
          <a:p>
            <a:endParaRPr lang="pt-BR" sz="2400" b="1" u="sng">
              <a:solidFill>
                <a:srgbClr val="93A10B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Implementar uma gestão eficiente que envolva as etapas de planejamento, execução e avaliação.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Reforçar os processos de Agenda 21 e outros que visam o desenvolvimento sustentável local e regional e integrá-los, de forma plena, ao funcionamento da administração em todos os níveis.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Realizar uma gestão integrada e eficiente para a sustentabilidade, baseada no princípio da precaução sobre o Ambiente Urbano e seu entorno.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Estabelecer metas e prazos concretos face aos Compromissos da Plataforma Cidades Sustentáveis, bem como um programa de monitoramento destes Compromissos.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Assegurar a importância das questões de sustentabilidade nos processos de decisão nos níveis urbano e regional, assim como uma política de gestão de recursos baseada em critérios de sustentabilidade sólidos e abrangentes.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Garantir a transparência administrativa e envolver atores diversos para monitorar e avaliar o nosso desempenho, tendo em vista o alcance das metas de sustentabilidade estabelecidas.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tângulo 5"/>
          <p:cNvSpPr>
            <a:spLocks noChangeArrowheads="1"/>
          </p:cNvSpPr>
          <p:nvPr/>
        </p:nvSpPr>
        <p:spPr bwMode="auto">
          <a:xfrm>
            <a:off x="323850" y="1844675"/>
            <a:ext cx="8424863" cy="4740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C1D220"/>
                </a:solidFill>
                <a:latin typeface="Calibri" charset="0"/>
              </a:rPr>
              <a:t>Gestão Local para a Sustentabilidade</a:t>
            </a: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Compras Públicas Sustentáveis: </a:t>
            </a:r>
            <a:r>
              <a:rPr lang="pt-BR" sz="2000">
                <a:latin typeface="Calibri" charset="0"/>
              </a:rPr>
              <a:t>Porcentagem de Compras Públicas Sustentáveis sobre o total das compras efetuadas pelo Município.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Proporção do orçamento para as diferentes áreas da administração: </a:t>
            </a:r>
            <a:r>
              <a:rPr lang="pt-BR" sz="2000">
                <a:latin typeface="Calibri" charset="0"/>
              </a:rPr>
              <a:t>Porcentagem do orçamento liquidado do município que corresponde ao gasto público total em cada área administrativa.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Existência de um Plano de Metas na cidade: </a:t>
            </a:r>
            <a:r>
              <a:rPr lang="pt-BR" sz="2000">
                <a:latin typeface="Calibri" charset="0"/>
              </a:rPr>
              <a:t>Existência de um Plano de Metas no município.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Fundo Municipal de Meio Ambiente no município: </a:t>
            </a:r>
            <a:r>
              <a:rPr lang="pt-BR" sz="2000">
                <a:latin typeface="Calibri" charset="0"/>
              </a:rPr>
              <a:t>Existência ou não de Fundo Municipal de Meio Ambiente no município.</a:t>
            </a:r>
          </a:p>
          <a:p>
            <a:endParaRPr lang="pt-BR" sz="2000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040313" y="3006725"/>
            <a:ext cx="3708400" cy="3478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latin typeface="Calibri" charset="0"/>
              </a:rPr>
              <a:t>Redução de 30% nas emissões de CO2</a:t>
            </a:r>
          </a:p>
          <a:p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r>
              <a:rPr lang="pt-BR" sz="2000" b="1">
                <a:latin typeface="Calibri" charset="0"/>
              </a:rPr>
              <a:t>Redução de 12% no consumo de água potável</a:t>
            </a:r>
          </a:p>
          <a:p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r>
              <a:rPr lang="pt-BR" sz="2000" b="1">
                <a:latin typeface="Calibri" charset="0"/>
              </a:rPr>
              <a:t>Redução de 49% no desperdício de resíduos</a:t>
            </a:r>
          </a:p>
          <a:p>
            <a:endParaRPr lang="pt-BR" sz="2000" b="1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Orçamento ambiental como instrumento de planejamento</a:t>
            </a: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23850" y="6176963"/>
            <a:ext cx="4319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es-ES" sz="800">
                <a:latin typeface="Calibri" charset="0"/>
              </a:rPr>
              <a:t>La Empresa de Desarrollo Urbano  EDU- Proyecto CONSOLIDACIÓN HABITACIONAL EN LA QUEBRADA JUAN BOBO, NUEVO SOL DE ORIENTE 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965450"/>
            <a:ext cx="4267200" cy="3200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3132138" y="5373688"/>
            <a:ext cx="1835150" cy="768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Heidelberg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Alemanha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150 mil</a:t>
            </a:r>
          </a:p>
        </p:txBody>
      </p:sp>
      <p:sp>
        <p:nvSpPr>
          <p:cNvPr id="29704" name="Retângulo 5"/>
          <p:cNvSpPr>
            <a:spLocks noChangeArrowheads="1"/>
          </p:cNvSpPr>
          <p:nvPr/>
        </p:nvSpPr>
        <p:spPr bwMode="auto">
          <a:xfrm>
            <a:off x="395288" y="1844675"/>
            <a:ext cx="8208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latin typeface="Calibri" charset="0"/>
              </a:rPr>
              <a:t>Heidelberg</a:t>
            </a:r>
            <a:r>
              <a:rPr lang="pt-BR" sz="2000">
                <a:latin typeface="Calibri" charset="0"/>
              </a:rPr>
              <a:t> introduziu de forma contínua o </a:t>
            </a:r>
            <a:r>
              <a:rPr lang="pt-BR" sz="2000" b="1">
                <a:latin typeface="Calibri" charset="0"/>
              </a:rPr>
              <a:t>Orçamento Ambiental </a:t>
            </a:r>
            <a:r>
              <a:rPr lang="pt-BR" sz="2000">
                <a:latin typeface="Calibri" charset="0"/>
              </a:rPr>
              <a:t>- um sistema de </a:t>
            </a:r>
            <a:r>
              <a:rPr lang="pt-BR" sz="2000" b="1">
                <a:latin typeface="Calibri" charset="0"/>
              </a:rPr>
              <a:t>gestão do uso de recursos naturais </a:t>
            </a:r>
            <a:r>
              <a:rPr lang="pt-BR" sz="2000">
                <a:latin typeface="Calibri" charset="0"/>
              </a:rPr>
              <a:t>que complementa o orçamento financeiro e a gestão de recursos humanos.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tângulo 5"/>
          <p:cNvSpPr>
            <a:spLocks noChangeArrowheads="1"/>
          </p:cNvSpPr>
          <p:nvPr/>
        </p:nvSpPr>
        <p:spPr bwMode="auto">
          <a:xfrm>
            <a:off x="250825" y="1773238"/>
            <a:ext cx="8713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Aproveitando o poder de influência que os gastos públicos têm sobre os fornecedores, a cidade de </a:t>
            </a:r>
            <a:r>
              <a:rPr lang="pt-BR" b="1">
                <a:latin typeface="Calibri" charset="0"/>
              </a:rPr>
              <a:t>Viena</a:t>
            </a:r>
            <a:r>
              <a:rPr lang="pt-BR">
                <a:latin typeface="Calibri" charset="0"/>
              </a:rPr>
              <a:t> resolveu adotar a política de </a:t>
            </a:r>
            <a:r>
              <a:rPr lang="pt-BR" b="1">
                <a:latin typeface="Calibri" charset="0"/>
              </a:rPr>
              <a:t>comprar apenas produtos ecologicamente corretos ou produzidos de maneira sustentável</a:t>
            </a:r>
            <a:r>
              <a:rPr lang="pt-BR">
                <a:latin typeface="Calibri" charset="0"/>
              </a:rPr>
              <a:t>. Com isso, induz a melhora na qualidade e dos preços destes produtos, tornando-os mais acessíveis à população.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4932363" y="3284538"/>
            <a:ext cx="4211637" cy="2954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latin typeface="Calibri" charset="0"/>
              </a:rPr>
              <a:t>Criação de </a:t>
            </a:r>
            <a:r>
              <a:rPr lang="pt-BR" b="1">
                <a:latin typeface="Calibri" charset="0"/>
              </a:rPr>
              <a:t>critérios para a compra </a:t>
            </a:r>
            <a:r>
              <a:rPr lang="pt-BR">
                <a:latin typeface="Calibri" charset="0"/>
              </a:rPr>
              <a:t>de diferentes tipos de produtos e serviços;</a:t>
            </a:r>
          </a:p>
          <a:p>
            <a:r>
              <a:rPr lang="pt-BR" sz="800">
                <a:latin typeface="Calibri" charset="0"/>
              </a:rPr>
              <a:t/>
            </a:r>
            <a:br>
              <a:rPr lang="pt-BR" sz="800">
                <a:latin typeface="Calibri" charset="0"/>
              </a:rPr>
            </a:br>
            <a:r>
              <a:rPr lang="pt-BR">
                <a:latin typeface="Calibri" charset="0"/>
              </a:rPr>
              <a:t>O projeto se tornou uma </a:t>
            </a:r>
            <a:r>
              <a:rPr lang="pt-BR" b="1">
                <a:latin typeface="Calibri" charset="0"/>
              </a:rPr>
              <a:t>rede</a:t>
            </a:r>
            <a:r>
              <a:rPr lang="pt-BR">
                <a:latin typeface="Calibri" charset="0"/>
              </a:rPr>
              <a:t> com mais de </a:t>
            </a:r>
            <a:r>
              <a:rPr lang="pt-BR" b="1">
                <a:latin typeface="Calibri" charset="0"/>
              </a:rPr>
              <a:t>300 membros </a:t>
            </a:r>
            <a:r>
              <a:rPr lang="pt-BR">
                <a:latin typeface="Calibri" charset="0"/>
              </a:rPr>
              <a:t>do empresariado, governos locais, indivíduos e organizações da sociedade civil;</a:t>
            </a:r>
          </a:p>
          <a:p>
            <a:r>
              <a:rPr lang="pt-BR" sz="800">
                <a:latin typeface="Calibri" charset="0"/>
              </a:rPr>
              <a:t/>
            </a:r>
            <a:br>
              <a:rPr lang="pt-BR" sz="800">
                <a:latin typeface="Calibri" charset="0"/>
              </a:rPr>
            </a:br>
            <a:r>
              <a:rPr lang="pt-BR" b="1">
                <a:latin typeface="Calibri" charset="0"/>
              </a:rPr>
              <a:t>O projeto foi replicado </a:t>
            </a:r>
            <a:r>
              <a:rPr lang="pt-BR">
                <a:latin typeface="Calibri" charset="0"/>
              </a:rPr>
              <a:t>em outras cidades;</a:t>
            </a:r>
          </a:p>
          <a:p>
            <a:r>
              <a:rPr lang="pt-BR" sz="800">
                <a:latin typeface="Calibri" charset="0"/>
              </a:rPr>
              <a:t/>
            </a:r>
            <a:br>
              <a:rPr lang="pt-BR" sz="800">
                <a:latin typeface="Calibri" charset="0"/>
              </a:rPr>
            </a:br>
            <a:r>
              <a:rPr lang="pt-BR" b="1">
                <a:latin typeface="Calibri" charset="0"/>
              </a:rPr>
              <a:t>Redução de 30.000 toneladas </a:t>
            </a:r>
            <a:r>
              <a:rPr lang="pt-BR">
                <a:latin typeface="Calibri" charset="0"/>
              </a:rPr>
              <a:t>na emissão de </a:t>
            </a:r>
            <a:r>
              <a:rPr lang="pt-BR" b="1">
                <a:latin typeface="Calibri" charset="0"/>
              </a:rPr>
              <a:t>dióxido de carbono.</a:t>
            </a: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395288" y="6381750"/>
            <a:ext cx="21605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pt-BR" sz="800"/>
              <a:t>woifi – Flickr –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500438"/>
            <a:ext cx="4224337" cy="2822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CaixaDeTexto 11"/>
          <p:cNvSpPr txBox="1"/>
          <p:nvPr/>
        </p:nvSpPr>
        <p:spPr>
          <a:xfrm>
            <a:off x="611188" y="3141663"/>
            <a:ext cx="3889375" cy="9842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Compras Ecológicas na Prefeitura de Viena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Viena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Áustria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 mil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643438" y="1268413"/>
            <a:ext cx="3816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79388" y="6237288"/>
            <a:ext cx="2376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/>
              <a:t>bbcworldservice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644900"/>
            <a:ext cx="3895725" cy="25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6" name="CaixaDeTexto 15"/>
          <p:cNvSpPr txBox="1"/>
          <p:nvPr/>
        </p:nvSpPr>
        <p:spPr>
          <a:xfrm>
            <a:off x="539750" y="2852738"/>
            <a:ext cx="3384550" cy="1508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Paragominas combate o desmatamento e vira exemplo de sustentabilidade na Amazônia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Paragominas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Pará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97 mil</a:t>
            </a:r>
          </a:p>
        </p:txBody>
      </p:sp>
      <p:sp>
        <p:nvSpPr>
          <p:cNvPr id="31751" name="Retângulo 9"/>
          <p:cNvSpPr>
            <a:spLocks noChangeArrowheads="1"/>
          </p:cNvSpPr>
          <p:nvPr/>
        </p:nvSpPr>
        <p:spPr bwMode="auto">
          <a:xfrm>
            <a:off x="395288" y="1773238"/>
            <a:ext cx="8569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Há três anos, o município era considerado sinônimo de desmatamento, mas com o projeto Município Verde a situação mudou e Paragominas virou exemplo de sustentabilidade na prática.</a:t>
            </a:r>
          </a:p>
        </p:txBody>
      </p:sp>
      <p:sp>
        <p:nvSpPr>
          <p:cNvPr id="31752" name="Retângulo 11"/>
          <p:cNvSpPr>
            <a:spLocks noChangeArrowheads="1"/>
          </p:cNvSpPr>
          <p:nvPr/>
        </p:nvSpPr>
        <p:spPr bwMode="auto">
          <a:xfrm>
            <a:off x="4500563" y="2708275"/>
            <a:ext cx="4248150" cy="3416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• Paragominas saiu da lista do Ministério do Meio Ambiente dos municípios que mais desmatam na Amazônia, o que ajudou o município a solicitar ao Conselho Monetário Nacional facilitação na concessão de crédito rural e na produção das safras;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Pelo menos outras 11 cidades paraenses já aderiram ao Programa Município Verde;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11 ha instituídos como Parque Ambiental Municipal de Paragominas, área verde com função ambiental e social.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643438" y="1268413"/>
            <a:ext cx="3816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95288" y="5157788"/>
            <a:ext cx="21605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/>
              <a:t>Andre Deak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781300"/>
            <a:ext cx="3524250" cy="23034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CaixaDeTexto 10"/>
          <p:cNvSpPr txBox="1"/>
          <p:nvPr/>
        </p:nvSpPr>
        <p:spPr>
          <a:xfrm>
            <a:off x="827088" y="2133600"/>
            <a:ext cx="2808287" cy="10144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Lei do Plano de Metas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11 milhões</a:t>
            </a:r>
          </a:p>
        </p:txBody>
      </p:sp>
      <p:sp>
        <p:nvSpPr>
          <p:cNvPr id="32775" name="Retângulo 9"/>
          <p:cNvSpPr>
            <a:spLocks noChangeArrowheads="1"/>
          </p:cNvSpPr>
          <p:nvPr/>
        </p:nvSpPr>
        <p:spPr bwMode="auto">
          <a:xfrm>
            <a:off x="4140200" y="2420938"/>
            <a:ext cx="48593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Lei aprovada em fevereiro de 2008 que obriga todo prefeito, eleito ou reeleito, a apresentar o Programa de Metas da gestão em até 90 dias após a posse. 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Esse programa deve ter as prioridades, ações </a:t>
            </a:r>
          </a:p>
          <a:p>
            <a:r>
              <a:rPr lang="pt-BR">
                <a:latin typeface="Calibri" charset="0"/>
              </a:rPr>
              <a:t>estratégicas, indicadores e metas quantitativas para cada um dos setores da administração pública municipal, subprefeituras e distritos da cidade.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33797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63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FC000"/>
                </a:solidFill>
                <a:latin typeface="Calibri" charset="0"/>
              </a:rPr>
              <a:t>Planejamento e Desenho Urbano</a:t>
            </a:r>
          </a:p>
          <a:p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Reconhecer o papel estratégico do planejamento e do desenho urbano na abordagem das questões ambientais, sociais, econômicas, culturais e da saúde, para benefício de todos.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Reutilizar e regenerar áreas abandonadas ou socialmente degradadas.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Evitar a expansão urbana no território, dando prioridade ao adensamento e desenvolvimento urbano no interior dos espaços construídos, com a recuperação dos ambientes urbanos degradados, assegurando densidades urbanas apropriadas.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Assegurar a compatibilidade de usos do solo nas áreas urbanas, oferecendo adequado equilíbrio entre empregos, transportes, habitação e equipamentos socioculturais e esportivos, dando prioridade ao adensamento residencial nos centros das cidades.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Assegurar uma adequada conservação, renovação e utilização/reutilização do patrimônio cultural urbano.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Adotar critérios de desenho urbano e de construção sustentáveis, respeitando e considerando os recursos e fenômenos naturais no planejamento</a:t>
            </a:r>
            <a:r>
              <a:rPr lang="pt-BR" sz="1700">
                <a:latin typeface="Calibri" charset="0"/>
              </a:rPr>
              <a:t>. 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ângulo 6"/>
          <p:cNvSpPr>
            <a:spLocks noChangeArrowheads="1"/>
          </p:cNvSpPr>
          <p:nvPr/>
        </p:nvSpPr>
        <p:spPr bwMode="auto">
          <a:xfrm>
            <a:off x="323850" y="1844675"/>
            <a:ext cx="8496300" cy="4770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FC000"/>
                </a:solidFill>
                <a:latin typeface="Calibri" charset="0"/>
              </a:rPr>
              <a:t>Planejamento e Desenho Urbano</a:t>
            </a:r>
          </a:p>
          <a:p>
            <a:endParaRPr lang="pt-BR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Favelas* (População): </a:t>
            </a:r>
            <a:r>
              <a:rPr lang="pt-BR" sz="1600">
                <a:latin typeface="Calibri" charset="0"/>
              </a:rPr>
              <a:t>Porcentagem da população urbana que reside em favela* (*Regiões (setores censitários) classificadas pelo IBGE como 'subnormais'. )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Área desmatada: </a:t>
            </a:r>
            <a:r>
              <a:rPr lang="pt-BR" sz="1600">
                <a:latin typeface="Calibri" charset="0"/>
              </a:rPr>
              <a:t>Porcentagem de área desmatada acumulada, ano a ano, sobre a área total do município.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Reservas e Áreas Protegidas: </a:t>
            </a:r>
            <a:r>
              <a:rPr lang="pt-BR" sz="1600">
                <a:latin typeface="Calibri" charset="0"/>
              </a:rPr>
              <a:t>Porcentagem do território com finalidades de conservação.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Outros</a:t>
            </a:r>
            <a:r>
              <a:rPr lang="pt-BR" sz="1600">
                <a:latin typeface="Calibri" charset="0"/>
              </a:rPr>
              <a:t>:</a:t>
            </a:r>
          </a:p>
          <a:p>
            <a:r>
              <a:rPr lang="pt-BR" sz="1600" b="1">
                <a:latin typeface="Calibri" charset="0"/>
              </a:rPr>
              <a:t>População residente num raio de 300 metros de serviços públicos básicos: </a:t>
            </a:r>
            <a:r>
              <a:rPr lang="pt-BR" sz="1600">
                <a:latin typeface="Calibri" charset="0"/>
              </a:rPr>
              <a:t>Porcentagem da população residente num raio de 300 metros dos serviços públicos básicos* 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400">
                <a:latin typeface="Calibri" charset="0"/>
              </a:rPr>
              <a:t>* 1. Serviços públicos primários de saúde (médico de clínica geral, hospitais, postos de primeiros socorros, gabinetes de aconselhamento familiar ou outros centros públicos que prestam serviços médicos); 2. Escolas públicas (creches, pré-escolas e escolas públicas de Educação Infantil, Ensino Fundamental); 3. Pontos de abastecimento de alimentos; e 4. Espaços e estruturas para atividades culturais e de lazer (teatros, cinemas, bibliotecas, complexos esportivos).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4932363" y="1196975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755650" y="2424113"/>
            <a:ext cx="78486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600" b="1">
                <a:latin typeface="Calibri" charset="0"/>
              </a:rPr>
              <a:t>Programa Cidades Sustentáveis </a:t>
            </a:r>
          </a:p>
          <a:p>
            <a:endParaRPr lang="pt-BR" sz="2600">
              <a:latin typeface="Calibri" charset="0"/>
            </a:endParaRPr>
          </a:p>
          <a:p>
            <a:r>
              <a:rPr lang="pt-BR" sz="2600" u="sng">
                <a:latin typeface="Calibri" charset="0"/>
              </a:rPr>
              <a:t>Objetivo</a:t>
            </a:r>
            <a:r>
              <a:rPr lang="pt-BR" sz="2600">
                <a:latin typeface="Calibri" charset="0"/>
              </a:rPr>
              <a:t>: </a:t>
            </a:r>
            <a:r>
              <a:rPr lang="pt-BR" sz="2600" b="1">
                <a:latin typeface="Calibri" charset="0"/>
              </a:rPr>
              <a:t>sensibilizar, mobilizar e oferecer ferramentas</a:t>
            </a:r>
            <a:r>
              <a:rPr lang="pt-BR" sz="2600">
                <a:latin typeface="Calibri" charset="0"/>
              </a:rPr>
              <a:t> para que as cidades brasileiras se desenvolvam de forma econômica, social e ambientalmente </a:t>
            </a:r>
            <a:r>
              <a:rPr lang="pt-BR" sz="2600" b="1">
                <a:latin typeface="Calibri" charset="0"/>
              </a:rPr>
              <a:t>sustentável</a:t>
            </a:r>
            <a:r>
              <a:rPr lang="pt-BR" sz="2600">
                <a:latin typeface="Calibri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68313" y="1773238"/>
            <a:ext cx="83518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Em </a:t>
            </a:r>
            <a:r>
              <a:rPr lang="pt-BR" sz="2000" b="1">
                <a:latin typeface="Calibri" charset="0"/>
              </a:rPr>
              <a:t>Vitoria-Gasteiz, na Espanha</a:t>
            </a:r>
            <a:r>
              <a:rPr lang="pt-BR" sz="2000">
                <a:latin typeface="Calibri" charset="0"/>
              </a:rPr>
              <a:t>, escolhida cidade verde europeia 2012, </a:t>
            </a:r>
            <a:r>
              <a:rPr lang="pt-BR" sz="2000" b="1">
                <a:latin typeface="Calibri" charset="0"/>
              </a:rPr>
              <a:t>99% da população </a:t>
            </a:r>
            <a:r>
              <a:rPr lang="pt-BR" sz="2000">
                <a:latin typeface="Calibri" charset="0"/>
              </a:rPr>
              <a:t>têm acesso a serviços básicos e a áreas verdes, em média, num </a:t>
            </a:r>
            <a:r>
              <a:rPr lang="pt-BR" sz="2000" b="1">
                <a:latin typeface="Calibri" charset="0"/>
              </a:rPr>
              <a:t>raio de 300 metros </a:t>
            </a:r>
            <a:r>
              <a:rPr lang="pt-BR" sz="2000">
                <a:latin typeface="Calibri" charset="0"/>
              </a:rPr>
              <a:t>de suas residências. </a:t>
            </a:r>
            <a:endParaRPr lang="pt-BR" sz="2000" b="1">
              <a:latin typeface="Calibri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 l="25177" t="36047" r="48257" b="22610"/>
          <a:stretch>
            <a:fillRect/>
          </a:stretch>
        </p:blipFill>
        <p:spPr bwMode="auto">
          <a:xfrm>
            <a:off x="395288" y="2924175"/>
            <a:ext cx="3538537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323850" y="5949950"/>
            <a:ext cx="36004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calafellvalo (Flickr - CC http://creativecommons.org/licenses/by-nc-nd/2.0)</a:t>
            </a:r>
            <a:endParaRPr lang="pt-BR" sz="800">
              <a:cs typeface="Times New Roman" charset="0"/>
            </a:endParaRPr>
          </a:p>
        </p:txBody>
      </p:sp>
      <p:sp>
        <p:nvSpPr>
          <p:cNvPr id="35846" name="Retângulo 6"/>
          <p:cNvSpPr>
            <a:spLocks noChangeArrowheads="1"/>
          </p:cNvSpPr>
          <p:nvPr/>
        </p:nvSpPr>
        <p:spPr bwMode="auto">
          <a:xfrm>
            <a:off x="3995738" y="2924175"/>
            <a:ext cx="4897437" cy="3416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u="sng">
                <a:latin typeface="Calibri" charset="0"/>
              </a:rPr>
              <a:t>Outros Resultados</a:t>
            </a:r>
            <a:r>
              <a:rPr lang="pt-BR">
                <a:latin typeface="Calibri" charset="0"/>
              </a:rPr>
              <a:t>: </a:t>
            </a:r>
          </a:p>
          <a:p>
            <a:r>
              <a:rPr lang="pt-BR" b="1">
                <a:latin typeface="Calibri" charset="0"/>
              </a:rPr>
              <a:t>Gestão dos resíduos</a:t>
            </a:r>
            <a:r>
              <a:rPr lang="pt-BR">
                <a:latin typeface="Calibri" charset="0"/>
              </a:rPr>
              <a:t>: Implantação de coleta seletiva e reciclagem em toda a cidade;</a:t>
            </a:r>
          </a:p>
          <a:p>
            <a:r>
              <a:rPr lang="pt-BR" b="1">
                <a:latin typeface="Calibri" charset="0"/>
              </a:rPr>
              <a:t>Consumo de água</a:t>
            </a:r>
            <a:r>
              <a:rPr lang="pt-BR">
                <a:latin typeface="Calibri" charset="0"/>
              </a:rPr>
              <a:t>: Consumo residencial médio de água de 117 litros per capita/dia;</a:t>
            </a:r>
          </a:p>
          <a:p>
            <a:r>
              <a:rPr lang="pt-BR" b="1">
                <a:latin typeface="Calibri" charset="0"/>
              </a:rPr>
              <a:t>Programas de Eficiência energética;</a:t>
            </a:r>
          </a:p>
          <a:p>
            <a:r>
              <a:rPr lang="pt-BR">
                <a:latin typeface="Calibri" charset="0"/>
              </a:rPr>
              <a:t>Criação do </a:t>
            </a:r>
            <a:r>
              <a:rPr lang="pt-BR" b="1">
                <a:latin typeface="Calibri" charset="0"/>
              </a:rPr>
              <a:t>Plano de Mobilidade Sustentável</a:t>
            </a:r>
            <a:r>
              <a:rPr lang="pt-BR">
                <a:latin typeface="Calibri" charset="0"/>
              </a:rPr>
              <a:t>: Nova rede de ônibus urbanos e bondes, com corredores para melhora no tempo de viagem. Total de 95 km de ciclovias e 598 estacionamentos de bicicletas;</a:t>
            </a:r>
          </a:p>
          <a:p>
            <a:r>
              <a:rPr lang="pt-BR" b="1">
                <a:latin typeface="Calibri" charset="0"/>
              </a:rPr>
              <a:t>Boa qualidade do ar.</a:t>
            </a:r>
          </a:p>
        </p:txBody>
      </p:sp>
      <p:sp>
        <p:nvSpPr>
          <p:cNvPr id="35847" name="Rectangle 3"/>
          <p:cNvSpPr>
            <a:spLocks noChangeArrowheads="1"/>
          </p:cNvSpPr>
          <p:nvPr/>
        </p:nvSpPr>
        <p:spPr bwMode="auto">
          <a:xfrm>
            <a:off x="4859338" y="1196975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643438" y="1196975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r>
              <a:rPr lang="pt-BR" sz="2000">
                <a:latin typeface="Calibri" charset="0"/>
              </a:rPr>
              <a:t> - Brasil</a:t>
            </a:r>
          </a:p>
        </p:txBody>
      </p:sp>
      <p:sp>
        <p:nvSpPr>
          <p:cNvPr id="36868" name="Retângulo 6"/>
          <p:cNvSpPr>
            <a:spLocks noChangeArrowheads="1"/>
          </p:cNvSpPr>
          <p:nvPr/>
        </p:nvSpPr>
        <p:spPr bwMode="auto">
          <a:xfrm>
            <a:off x="395288" y="1773238"/>
            <a:ext cx="81375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t-BR" b="1">
                <a:latin typeface="Calibri" charset="0"/>
              </a:rPr>
              <a:t> Vancouver, Canadá (</a:t>
            </a:r>
            <a:r>
              <a:rPr lang="pt-BR">
                <a:latin typeface="Calibri" charset="0"/>
              </a:rPr>
              <a:t>População: 583 mil): O propósito do Plano Estratégico da Região Habitável é controlar o crescimento demográfico de forma que se proteja e melhore a qualidade e a conservação do entorno e que sejam criadas comunidades habitáveis e integradas, unidas por um sistema de transporte eficaz. </a:t>
            </a:r>
          </a:p>
          <a:p>
            <a:endParaRPr lang="pt-BR"/>
          </a:p>
          <a:p>
            <a:r>
              <a:rPr lang="pt-BR" b="1">
                <a:latin typeface="Calibri" charset="0"/>
              </a:rPr>
              <a:t>- Curitiba, Brasil (</a:t>
            </a:r>
            <a:r>
              <a:rPr lang="pt-BR">
                <a:latin typeface="Calibri" charset="0"/>
              </a:rPr>
              <a:t>População: 1.8 milhões</a:t>
            </a:r>
            <a:r>
              <a:rPr lang="pt-BR" b="1">
                <a:latin typeface="Calibri" charset="0"/>
              </a:rPr>
              <a:t>): </a:t>
            </a:r>
            <a:r>
              <a:rPr lang="pt-BR">
                <a:latin typeface="Calibri" charset="0"/>
              </a:rPr>
              <a:t>pode ser considerada uma das pioneiras no Brasil e no mundo na instalação de corredores inteligentes para o transporte publico e no uso dos veículos Bus Rapid Transit (BRT). </a:t>
            </a:r>
          </a:p>
        </p:txBody>
      </p:sp>
      <p:pic>
        <p:nvPicPr>
          <p:cNvPr id="36869" name="Picture 2" descr="http://www.cidadessustentaveis.org.br/imagens/boas_praticas/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4149725"/>
            <a:ext cx="3095625" cy="232092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36870" name="Retângulo 5"/>
          <p:cNvSpPr>
            <a:spLocks noChangeArrowheads="1"/>
          </p:cNvSpPr>
          <p:nvPr/>
        </p:nvSpPr>
        <p:spPr bwMode="auto">
          <a:xfrm>
            <a:off x="684213" y="4508500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Hoje são 385 linhas de ônibus, 29 terminais e 351 estações “tubo” que circulam por 81 quilômetros de faixas exclusivas. Ao todo, os ônibus são responsáveis por dois milhões de viagens por dias úteis.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tângulo 2"/>
          <p:cNvSpPr>
            <a:spLocks noChangeArrowheads="1"/>
          </p:cNvSpPr>
          <p:nvPr/>
        </p:nvSpPr>
        <p:spPr bwMode="auto">
          <a:xfrm>
            <a:off x="468313" y="2492375"/>
            <a:ext cx="84963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t-BR" b="1">
                <a:latin typeface="Calibri" charset="0"/>
              </a:rPr>
              <a:t> Upton, Inglaterra (</a:t>
            </a:r>
            <a:r>
              <a:rPr lang="pt-BR">
                <a:latin typeface="Calibri" charset="0"/>
              </a:rPr>
              <a:t>População: 205 mil)</a:t>
            </a:r>
            <a:r>
              <a:rPr lang="pt-BR" b="1">
                <a:latin typeface="Calibri" charset="0"/>
              </a:rPr>
              <a:t>: </a:t>
            </a:r>
            <a:r>
              <a:rPr lang="pt-BR">
                <a:latin typeface="Calibri" charset="0"/>
              </a:rPr>
              <a:t>A gestão eficiente de águas pluviais foi priorizada durante o planejamento na área, que foi duramente atingida por enchentes em 1998. O planejamento da extensão urbana de Upton é baseado num modelo de paisagem que implementa o SUDS (Sistema de Drenagem Urbana Sustentável). A idéia é proteger a região contra enchentes, bem como a criação de áreas verdes de lazer para a comunidade.</a:t>
            </a:r>
          </a:p>
        </p:txBody>
      </p:sp>
      <p:pic>
        <p:nvPicPr>
          <p:cNvPr id="37892" name="Picture 2" descr="http://www.cidadessustentaveis.org.br/imagens/boas_praticas/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4813"/>
            <a:ext cx="3384550" cy="198278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37893" name="Retângulo 4"/>
          <p:cNvSpPr>
            <a:spLocks noChangeArrowheads="1"/>
          </p:cNvSpPr>
          <p:nvPr/>
        </p:nvSpPr>
        <p:spPr bwMode="auto">
          <a:xfrm>
            <a:off x="468313" y="4365625"/>
            <a:ext cx="42481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pt-BR" b="1">
                <a:latin typeface="Calibri" charset="0"/>
              </a:rPr>
              <a:t>Estocolmo, Suécia (</a:t>
            </a:r>
            <a:r>
              <a:rPr lang="pt-BR">
                <a:latin typeface="Calibri" charset="0"/>
              </a:rPr>
              <a:t>População: 807 mil): De zona industrial degradada a exemplo de planejamento e gestão sustentaveis. Essa é a história de Hammarby Sjöstad, o bairro mais sustentável de Estocolmo.</a:t>
            </a:r>
          </a:p>
          <a:p>
            <a:r>
              <a:rPr lang="pt-BR">
                <a:latin typeface="Calibri" charset="0"/>
              </a:rPr>
              <a:t>• O impacto ambiental do bairro é 30-40% mais baixo do que um bairro típico dos anos 1990.</a:t>
            </a:r>
          </a:p>
        </p:txBody>
      </p:sp>
      <p:pic>
        <p:nvPicPr>
          <p:cNvPr id="37894" name="Picture 4" descr="http://www.cidadessustentaveis.org.br/imagens/boas_praticas/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292600"/>
            <a:ext cx="3536950" cy="2354263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38916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462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4A302"/>
                </a:solidFill>
                <a:latin typeface="Calibri" charset="0"/>
              </a:rPr>
              <a:t>Cultura para a Sustentabilidade</a:t>
            </a:r>
          </a:p>
          <a:p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Desenvolver políticas culturais que respeitem e valorizem a diversidade cultural, o pluralismo e a defesa do patrimônio natural, construído e imaterial, ao mesmo tempo em que promovam a preservação da memória e a transmissão das heranças naturais, culturais e artísticas, assim como incentivem uma visão aberta de cultura, em que valores solidários, simbólicos e transculturais estejam ancorados em práticas dialógicas, participativas e sustentáveis. 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Trabalhar para a formulação de parâmetros culturais (referências conceituais e metodológicas para as políticas públicas de cada ação ou equipamento). Construir amplo diálogo social para desenvolver conceitos e práticas que religuem o ser humano à natureza, buscando incrementar a cultura do humanismo com os preceitos da sustentabilidade.</a:t>
            </a:r>
          </a:p>
          <a:p>
            <a:r>
              <a:rPr lang="pt-BR" sz="1600">
                <a:latin typeface="Calibri" charset="0"/>
              </a:rPr>
              <a:t/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Promover a gestão participativa, envolvendo comunidade, profissionais da área cultural e gestores públicos.</a:t>
            </a:r>
            <a:endParaRPr lang="pt-BR" sz="17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39940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3292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4A302"/>
                </a:solidFill>
                <a:latin typeface="Calibri" charset="0"/>
              </a:rPr>
              <a:t>Cultura para a Sustentabilidade</a:t>
            </a:r>
          </a:p>
          <a:p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Garantir o amplo acesso aos espaços culturais existentes, promovendo múltiplos usos junto à população local, assim como disseminá-los para regiões que ainda não os possuem.</a:t>
            </a:r>
          </a:p>
          <a:p>
            <a:r>
              <a:rPr lang="pt-BR" sz="1600">
                <a:latin typeface="Calibri" charset="0"/>
              </a:rPr>
              <a:t/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Fomentar a criação e a produção cultural nas comunidades, observando sempre o valor das tradições culturais populares.</a:t>
            </a:r>
          </a:p>
          <a:p>
            <a:r>
              <a:rPr lang="pt-BR" sz="1600">
                <a:latin typeface="Calibri" charset="0"/>
              </a:rPr>
              <a:t/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Estabelecer acesso gratuito ou a preços simbólicos nos equipamentos e espaços culturais públicos.</a:t>
            </a:r>
          </a:p>
          <a:p>
            <a:r>
              <a:rPr lang="pt-BR" sz="1600">
                <a:latin typeface="Calibri" charset="0"/>
              </a:rPr>
              <a:t/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Promover e desenvolver políticas públicas de cultura sustentáveis que integrem as demais áreas da administração municipal. </a:t>
            </a:r>
            <a:endParaRPr lang="pt-BR" sz="17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tângulo 6"/>
          <p:cNvSpPr>
            <a:spLocks noChangeArrowheads="1"/>
          </p:cNvSpPr>
          <p:nvPr/>
        </p:nvSpPr>
        <p:spPr bwMode="auto">
          <a:xfrm>
            <a:off x="323850" y="1844675"/>
            <a:ext cx="8496300" cy="3816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4A302"/>
                </a:solidFill>
                <a:latin typeface="Calibri" charset="0"/>
              </a:rPr>
              <a:t>Cultura para a Sustentabilidade</a:t>
            </a: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Campanhas de educação cidadã: </a:t>
            </a:r>
            <a:r>
              <a:rPr lang="pt-BR" sz="2000">
                <a:latin typeface="Calibri" charset="0"/>
              </a:rPr>
              <a:t>Porcentagem de recursos destinados a campanhas de educação cidadã sobre o total da verba destinada à comunicação/publicidade do município.</a:t>
            </a:r>
          </a:p>
          <a:p>
            <a:r>
              <a:rPr lang="pt-BR" sz="2000">
                <a:latin typeface="Calibri" charset="0"/>
              </a:rPr>
              <a:t> </a:t>
            </a:r>
          </a:p>
          <a:p>
            <a:r>
              <a:rPr lang="pt-BR" sz="2000" b="1">
                <a:latin typeface="Calibri" charset="0"/>
              </a:rPr>
              <a:t>Acervo de livros infanto-juvenis: </a:t>
            </a:r>
            <a:r>
              <a:rPr lang="pt-BR" sz="2000">
                <a:latin typeface="Calibri" charset="0"/>
              </a:rPr>
              <a:t>Número de livros infanto-juvenis disponíveis em acervos de bibliotecas municipais por habitante na faixa etária de 7 a 14 anos.</a:t>
            </a:r>
          </a:p>
          <a:p>
            <a:r>
              <a:rPr lang="pt-BR" sz="2000">
                <a:latin typeface="Calibri" charset="0"/>
              </a:rPr>
              <a:t> </a:t>
            </a:r>
          </a:p>
          <a:p>
            <a:r>
              <a:rPr lang="pt-BR" sz="2000" b="1">
                <a:latin typeface="Calibri" charset="0"/>
              </a:rPr>
              <a:t>Centros culturais, casas e pontos de cultura:</a:t>
            </a:r>
            <a:r>
              <a:rPr lang="pt-BR" sz="2000">
                <a:latin typeface="Calibri" charset="0"/>
              </a:rPr>
              <a:t> Número de centros culturais, espaços e casas de cultura, por 10 mil habitantes.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003800" y="2997200"/>
            <a:ext cx="3455988" cy="2584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latin typeface="Calibri" charset="0"/>
              </a:rPr>
              <a:t>Sucesso internacional e fenômeno social.</a:t>
            </a:r>
          </a:p>
          <a:p>
            <a:endParaRPr lang="pt-BR" b="1">
              <a:latin typeface="Calibri" charset="0"/>
            </a:endParaRPr>
          </a:p>
          <a:p>
            <a:r>
              <a:rPr lang="pt-BR">
                <a:latin typeface="Calibri" charset="0"/>
              </a:rPr>
              <a:t>O evento foi replicado, em menos de 15 anos, em 116 países nos cinco continentes, com </a:t>
            </a:r>
            <a:r>
              <a:rPr lang="pt-BR" b="1">
                <a:latin typeface="Calibri" charset="0"/>
              </a:rPr>
              <a:t>mais de 450 cidades participantes</a:t>
            </a:r>
            <a:r>
              <a:rPr lang="pt-BR">
                <a:latin typeface="Calibri" charset="0"/>
              </a:rPr>
              <a:t> em todo o mundo.</a:t>
            </a:r>
            <a:endParaRPr lang="pt-BR" b="1">
              <a:latin typeface="Calibri" charset="0"/>
            </a:endParaRPr>
          </a:p>
        </p:txBody>
      </p:sp>
      <p:sp>
        <p:nvSpPr>
          <p:cNvPr id="41988" name="Retângulo 5"/>
          <p:cNvSpPr>
            <a:spLocks noChangeArrowheads="1"/>
          </p:cNvSpPr>
          <p:nvPr/>
        </p:nvSpPr>
        <p:spPr bwMode="auto">
          <a:xfrm>
            <a:off x="250825" y="1844675"/>
            <a:ext cx="8642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O objetivo principal é a democratização do acesso à arte e à cultura. Quem quiser tocar, toca: o que quiser, onde quiser, como quiser, só ou em conjunto, e sem cobrar nada de ninguém.</a:t>
            </a:r>
          </a:p>
        </p:txBody>
      </p:sp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323850" y="6308725"/>
            <a:ext cx="43195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/>
              <a:t>Crédito: Upload 22 de junho de 2008 by dalbera. Flickr Creative Commons 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41990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41991" name="Picture 2" descr="http://www.cidadessustentaveis.org.br/imagens/boas_praticas/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57563"/>
            <a:ext cx="3900487" cy="292417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547813" y="2997200"/>
            <a:ext cx="1584325" cy="846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Festa da Música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País: França 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65.4 milhões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572000" y="3213100"/>
            <a:ext cx="4356100" cy="255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 Aumento do número de espécies de </a:t>
            </a:r>
          </a:p>
          <a:p>
            <a:r>
              <a:rPr lang="pt-BR" sz="2000">
                <a:latin typeface="Calibri" charset="0"/>
              </a:rPr>
              <a:t>peixes (de 4 para 25), de aves (de 6 para 36) e de insetos (de 15 para192);</a:t>
            </a:r>
          </a:p>
          <a:p>
            <a:endParaRPr lang="pt-BR" sz="2000" b="1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Redução na poluição do ar por material particulado ao longo do corredor </a:t>
            </a:r>
          </a:p>
          <a:p>
            <a:r>
              <a:rPr lang="pt-BR" sz="2000">
                <a:latin typeface="Calibri" charset="0"/>
              </a:rPr>
              <a:t>Cheonggyencheon (de 74 microgramas por metro cúbico para 48).</a:t>
            </a:r>
            <a:endParaRPr lang="pt-BR" sz="2000" b="1">
              <a:latin typeface="Calibri" charset="0"/>
            </a:endParaRPr>
          </a:p>
        </p:txBody>
      </p:sp>
      <p:sp>
        <p:nvSpPr>
          <p:cNvPr id="43012" name="Retângulo 5"/>
          <p:cNvSpPr>
            <a:spLocks noChangeArrowheads="1"/>
          </p:cNvSpPr>
          <p:nvPr/>
        </p:nvSpPr>
        <p:spPr bwMode="auto">
          <a:xfrm>
            <a:off x="395288" y="1844675"/>
            <a:ext cx="8208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Seul optou pela recuperação do rio e a renovação urbana. O foco do projeto foi criar um lugar revitalizado, onde pessoas pudessem desfrutar do tempo livre, o qual reincorporou o rio à cidade.</a:t>
            </a:r>
          </a:p>
        </p:txBody>
      </p:sp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323850" y="6308725"/>
            <a:ext cx="43195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</a:rPr>
              <a:t>Crédito: Uploaded on October 8, 2005 by bryanh_Flickr Creative Commons 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43015" name="Picture 2" descr="http://www.cidadessustentaveis.org.br/imagens/boas_praticas/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57563"/>
            <a:ext cx="3979862" cy="298450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1331913" y="2997200"/>
            <a:ext cx="2087562" cy="1016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Há Vida sob o Asfalto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Seul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País: Coréia do Sul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Ásia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11 milhões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292725" y="3313113"/>
            <a:ext cx="3455988" cy="255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Foi criada uma </a:t>
            </a:r>
            <a:r>
              <a:rPr lang="pt-BR" sz="2000" b="1">
                <a:latin typeface="Calibri" charset="0"/>
              </a:rPr>
              <a:t>nova moeda </a:t>
            </a:r>
            <a:r>
              <a:rPr lang="pt-BR" sz="2000">
                <a:latin typeface="Calibri" charset="0"/>
              </a:rPr>
              <a:t>(libra de Totnes) para incentivar e facilitar transações com </a:t>
            </a:r>
            <a:r>
              <a:rPr lang="pt-BR" sz="2000" b="1">
                <a:latin typeface="Calibri" charset="0"/>
              </a:rPr>
              <a:t>produtores locais</a:t>
            </a:r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endParaRPr lang="pt-BR" sz="2000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Atualmente tem mais de 800 iniciativas espalhadas pelo mundo.</a:t>
            </a:r>
            <a:endParaRPr lang="pt-BR" sz="2000" b="1">
              <a:latin typeface="Calibri" charset="0"/>
            </a:endParaRPr>
          </a:p>
        </p:txBody>
      </p:sp>
      <p:sp>
        <p:nvSpPr>
          <p:cNvPr id="44036" name="Retângulo 5"/>
          <p:cNvSpPr>
            <a:spLocks noChangeArrowheads="1"/>
          </p:cNvSpPr>
          <p:nvPr/>
        </p:nvSpPr>
        <p:spPr bwMode="auto">
          <a:xfrm>
            <a:off x="395288" y="1844675"/>
            <a:ext cx="82089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Em </a:t>
            </a:r>
            <a:r>
              <a:rPr lang="pt-BR" sz="2000" b="1">
                <a:latin typeface="Calibri" charset="0"/>
              </a:rPr>
              <a:t>Totnes</a:t>
            </a:r>
            <a:r>
              <a:rPr lang="pt-BR" sz="2000">
                <a:latin typeface="Calibri" charset="0"/>
              </a:rPr>
              <a:t>, o movimento das </a:t>
            </a:r>
            <a:r>
              <a:rPr lang="pt-BR" sz="2000" b="1">
                <a:latin typeface="Calibri" charset="0"/>
              </a:rPr>
              <a:t>Cidades em Transição </a:t>
            </a:r>
            <a:r>
              <a:rPr lang="pt-BR" sz="2000">
                <a:latin typeface="Calibri" charset="0"/>
              </a:rPr>
              <a:t>(</a:t>
            </a:r>
            <a:r>
              <a:rPr lang="pt-BR" sz="2000" i="1">
                <a:latin typeface="Calibri" charset="0"/>
              </a:rPr>
              <a:t>Transition Towns</a:t>
            </a:r>
            <a:r>
              <a:rPr lang="pt-BR" sz="2000">
                <a:latin typeface="Calibri" charset="0"/>
              </a:rPr>
              <a:t>) foi criado com o objetivo de transformar as </a:t>
            </a:r>
            <a:r>
              <a:rPr lang="pt-BR" sz="2000" b="1">
                <a:latin typeface="Calibri" charset="0"/>
              </a:rPr>
              <a:t>cidades em modelos sustentáveis</a:t>
            </a:r>
            <a:r>
              <a:rPr lang="pt-BR" sz="2000">
                <a:latin typeface="Calibri" charset="0"/>
              </a:rPr>
              <a:t>, mais </a:t>
            </a:r>
            <a:r>
              <a:rPr lang="pt-BR" sz="2000" b="1">
                <a:latin typeface="Calibri" charset="0"/>
              </a:rPr>
              <a:t>integrados à natureza </a:t>
            </a:r>
            <a:r>
              <a:rPr lang="pt-BR" sz="2000">
                <a:latin typeface="Calibri" charset="0"/>
              </a:rPr>
              <a:t>e </a:t>
            </a:r>
            <a:r>
              <a:rPr lang="pt-BR" sz="2000" b="1">
                <a:latin typeface="Calibri" charset="0"/>
              </a:rPr>
              <a:t>mais resistentes e resilientes </a:t>
            </a:r>
            <a:r>
              <a:rPr lang="pt-BR" sz="2000">
                <a:latin typeface="Calibri" charset="0"/>
              </a:rPr>
              <a:t>a crises externas, tanto econômicas como ecológicas.</a:t>
            </a:r>
          </a:p>
        </p:txBody>
      </p:sp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395288" y="6092825"/>
            <a:ext cx="4321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latin typeface="Calibri" charset="0"/>
              </a:rPr>
              <a:t>London Permaculture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29000"/>
            <a:ext cx="4749800" cy="26717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3708400" y="5516563"/>
            <a:ext cx="1584325" cy="769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Totnes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Inglaterra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7 mil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5148263" y="2751138"/>
            <a:ext cx="3816350" cy="2862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Este movimento atua em </a:t>
            </a:r>
            <a:r>
              <a:rPr lang="pt-BR" sz="2000" b="1">
                <a:latin typeface="Calibri" charset="0"/>
              </a:rPr>
              <a:t>várias áreas</a:t>
            </a:r>
            <a:r>
              <a:rPr lang="pt-BR" sz="2000">
                <a:latin typeface="Calibri" charset="0"/>
              </a:rPr>
              <a:t>: saúde, educação, cultura, economia, meio ambiente.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Objetivo</a:t>
            </a:r>
            <a:r>
              <a:rPr lang="pt-BR" sz="2000">
                <a:latin typeface="Calibri" charset="0"/>
              </a:rPr>
              <a:t>: Envolvimento e </a:t>
            </a:r>
            <a:r>
              <a:rPr lang="pt-BR" sz="2000" b="1">
                <a:latin typeface="Calibri" charset="0"/>
              </a:rPr>
              <a:t>conexão entre os atores sociais </a:t>
            </a:r>
            <a:r>
              <a:rPr lang="pt-BR" sz="2000">
                <a:latin typeface="Calibri" charset="0"/>
              </a:rPr>
              <a:t>atuantes nesta região, para pensarem conjuntamente soluções para as questões </a:t>
            </a:r>
            <a:r>
              <a:rPr lang="pt-BR" sz="2000" b="1">
                <a:latin typeface="Calibri" charset="0"/>
              </a:rPr>
              <a:t>locais</a:t>
            </a:r>
            <a:r>
              <a:rPr lang="pt-BR" sz="2000">
                <a:latin typeface="Calibri" charset="0"/>
              </a:rPr>
              <a:t>. </a:t>
            </a:r>
            <a:endParaRPr lang="pt-BR" sz="2000" b="1">
              <a:latin typeface="Calibri" charset="0"/>
            </a:endParaRPr>
          </a:p>
        </p:txBody>
      </p:sp>
      <p:sp>
        <p:nvSpPr>
          <p:cNvPr id="45060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Uma das iniciativas brasileiras, na Vila Brasilândia (Zona Norte de São Paulo), tornou-se o primeiro exemplo no mundo de comunidade de baixa renda a ser reconhecida “em transição”. </a:t>
            </a:r>
          </a:p>
        </p:txBody>
      </p:sp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1835150" y="5949950"/>
            <a:ext cx="3384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latin typeface="Calibri" charset="0"/>
              </a:rPr>
              <a:t>transitionbrasilandiablog.blogspot.com / Isabela Menezes - Facebook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859338" y="1125538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grpSp>
        <p:nvGrpSpPr>
          <p:cNvPr id="45063" name="Grupo 12"/>
          <p:cNvGrpSpPr>
            <a:grpSpLocks/>
          </p:cNvGrpSpPr>
          <p:nvPr/>
        </p:nvGrpSpPr>
        <p:grpSpPr bwMode="auto">
          <a:xfrm>
            <a:off x="684213" y="3068638"/>
            <a:ext cx="4175125" cy="2855912"/>
            <a:chOff x="683568" y="3429000"/>
            <a:chExt cx="3816424" cy="2567011"/>
          </a:xfrm>
        </p:grpSpPr>
        <p:pic>
          <p:nvPicPr>
            <p:cNvPr id="45065" name="Picture 4" descr="http://4.bp.blogspot.com/-jbmLoabTWfE/Tdu2Ysw43nI/AAAAAAAAERE/XXt2AQLukS4/s400/DSC0262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4293096"/>
              <a:ext cx="3810000" cy="83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6" name="Picture 6" descr="http://a4.sphotos.ak.fbcdn.net/hphotos-ak-ash4/296025_2598823015154_1392128007_33009480_1107810013_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5157192"/>
              <a:ext cx="3816424" cy="838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7" name="Picture 8" descr="http://a7.sphotos.ak.fbcdn.net/hphotos-ak-ash4/304112_2598787174258_1392128007_33009412_1430192077_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3429000"/>
              <a:ext cx="3816424" cy="838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179388" y="5516563"/>
            <a:ext cx="1655762" cy="769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 11,2 milhões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71550" y="1555750"/>
            <a:ext cx="7308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400" b="1">
                <a:solidFill>
                  <a:srgbClr val="679E2A"/>
                </a:solidFill>
                <a:latin typeface="Calibri" charset="0"/>
              </a:rPr>
              <a:t>1 - Ferramentas </a:t>
            </a:r>
          </a:p>
          <a:p>
            <a:pPr algn="ctr"/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A) </a:t>
            </a:r>
            <a:r>
              <a:rPr lang="pt-BR" b="1">
                <a:latin typeface="Calibri" charset="0"/>
              </a:rPr>
              <a:t>PLATAFORMA CIDADES SUSTENTÁVEIS</a:t>
            </a:r>
            <a:r>
              <a:rPr lang="pt-BR">
                <a:latin typeface="Calibri" charset="0"/>
              </a:rPr>
              <a:t>, agenda para a sustentabilidade das cidades que incorpora de maneira integrada as dimensões social, ambiental, econômica, política e cultural;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B) </a:t>
            </a:r>
            <a:r>
              <a:rPr lang="pt-BR" b="1">
                <a:latin typeface="Calibri" charset="0"/>
              </a:rPr>
              <a:t>INDICADORES</a:t>
            </a:r>
            <a:r>
              <a:rPr lang="pt-BR">
                <a:latin typeface="Calibri" charset="0"/>
              </a:rPr>
              <a:t> associados aos eixos da plataforma que farão parte dos compromissos de candidatos(as) e prefeitos(as) – 100 básicos e mais de 300 gerais; 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C) </a:t>
            </a:r>
            <a:r>
              <a:rPr lang="pt-BR" b="1">
                <a:latin typeface="Calibri" charset="0"/>
              </a:rPr>
              <a:t>BOAS PRÁTICAS</a:t>
            </a:r>
            <a:r>
              <a:rPr lang="pt-BR">
                <a:latin typeface="Calibri" charset="0"/>
              </a:rPr>
              <a:t>. Casos exemplares e referências nacionais e internacionais. </a:t>
            </a:r>
          </a:p>
        </p:txBody>
      </p:sp>
      <p:sp>
        <p:nvSpPr>
          <p:cNvPr id="9220" name="Retângulo 3"/>
          <p:cNvSpPr>
            <a:spLocks noChangeArrowheads="1"/>
          </p:cNvSpPr>
          <p:nvPr/>
        </p:nvSpPr>
        <p:spPr bwMode="auto">
          <a:xfrm>
            <a:off x="539750" y="5373688"/>
            <a:ext cx="8064500" cy="354012"/>
          </a:xfrm>
          <a:prstGeom prst="rect">
            <a:avLst/>
          </a:prstGeom>
          <a:solidFill>
            <a:srgbClr val="C6E6A2"/>
          </a:solidFill>
          <a:ln w="9525">
            <a:solidFill>
              <a:srgbClr val="679E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700">
                <a:latin typeface="Calibri" charset="0"/>
              </a:rPr>
              <a:t>Confira todas as fontes e referências no site www.cidadessustentaveis.org.br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46085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586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E46C0A"/>
                </a:solidFill>
                <a:latin typeface="Calibri" charset="0"/>
              </a:rPr>
              <a:t>Educação para a Sustentabilidade e Qualidade de Vida</a:t>
            </a:r>
          </a:p>
          <a:p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Integrar na educação formal e não formal valores e habilidades para um modo de vida sustentável e saudável.</a:t>
            </a:r>
            <a:endParaRPr lang="pt-BR" b="1" u="sng">
              <a:solidFill>
                <a:srgbClr val="92D050"/>
              </a:solidFill>
              <a:latin typeface="Calibri" charset="0"/>
            </a:endParaRPr>
          </a:p>
          <a:p>
            <a:endParaRPr lang="pt-BR" sz="1600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Prover a todos, crianças adolescentes, jovens, adultos e idosos, oportunidades educativas que lhes permitam papel protagonista no desenvolvimento sustentável local e regional.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Garantir a implementação e introduzir o tema da sustentabilidade de forma transversal nos Currículos e propostas pedagógicas.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Incentivar o papel dos meios de comunicação de massa na conscientização sobre os desafios socioambientais e sobre as mudanças culturais necessárias à sustentabilidade.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Reconhecer a importância da educação ética, baseada em valores, para uma condição de vida sustentável.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Garantir a universalização e a qualidade do ensino em todos os níveis, assegurando a participação da comunidade na gestão escolar.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Prover a todos o ensino do esporte educacional, como maneira de se promover a auto-estima, o desenvolvimento pessoal, o trabalho em equipe, o respeito à diversidade e a promoção da saúde. </a:t>
            </a:r>
            <a:endParaRPr lang="pt-BR" sz="17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tângulo 6"/>
          <p:cNvSpPr>
            <a:spLocks noChangeArrowheads="1"/>
          </p:cNvSpPr>
          <p:nvPr/>
        </p:nvSpPr>
        <p:spPr bwMode="auto">
          <a:xfrm>
            <a:off x="323850" y="1628775"/>
            <a:ext cx="8496300" cy="412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E46C0A"/>
                </a:solidFill>
                <a:latin typeface="Calibri" charset="0"/>
              </a:rPr>
              <a:t>Educação para a Sustentabilidade e Qualidade de Vida</a:t>
            </a: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Taxa de analfabetismo na população com 16 anos ou mais: </a:t>
            </a:r>
            <a:r>
              <a:rPr lang="pt-BR" sz="2000">
                <a:latin typeface="Calibri" charset="0"/>
              </a:rPr>
              <a:t>Porcentagem da população analfabeta com 16 anos ou mais.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Jovens com ensino médio concluído até os 19 anos: </a:t>
            </a:r>
            <a:r>
              <a:rPr lang="pt-BR" sz="2000">
                <a:latin typeface="Calibri" charset="0"/>
              </a:rPr>
              <a:t>Porcentagem de jovens com ensino médio concluído até os 19 anos.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Crianças e jovens de 4 a 17 anos na escola: </a:t>
            </a:r>
            <a:r>
              <a:rPr lang="pt-BR" sz="2000">
                <a:latin typeface="Calibri" charset="0"/>
              </a:rPr>
              <a:t>Porcentagem de crianças e jovens de 4 a 17 anos na escola.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Índice de Desenvolvimento da Educação Básica (Ideb*) - Rede municipal de 1ª a 4ª série: </a:t>
            </a:r>
            <a:r>
              <a:rPr lang="pt-BR" sz="2000">
                <a:latin typeface="Calibri" charset="0"/>
              </a:rPr>
              <a:t>Nota média do Ideb no município.</a:t>
            </a: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4859338" y="1125538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23850" y="2008188"/>
            <a:ext cx="79930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Na </a:t>
            </a:r>
            <a:r>
              <a:rPr lang="pt-BR" sz="2000" b="1">
                <a:latin typeface="Calibri" charset="0"/>
              </a:rPr>
              <a:t>Austrália</a:t>
            </a:r>
            <a:r>
              <a:rPr lang="pt-BR" sz="2000">
                <a:latin typeface="Calibri" charset="0"/>
              </a:rPr>
              <a:t>, é trabalhada a melhora na </a:t>
            </a:r>
            <a:r>
              <a:rPr lang="pt-BR" sz="2000" b="1">
                <a:latin typeface="Calibri" charset="0"/>
              </a:rPr>
              <a:t>gestão dos recursos </a:t>
            </a:r>
            <a:r>
              <a:rPr lang="pt-BR" sz="2000">
                <a:latin typeface="Calibri" charset="0"/>
              </a:rPr>
              <a:t>e das </a:t>
            </a:r>
            <a:r>
              <a:rPr lang="pt-BR" sz="2000" b="1">
                <a:latin typeface="Calibri" charset="0"/>
              </a:rPr>
              <a:t>instalações das escolas</a:t>
            </a:r>
            <a:r>
              <a:rPr lang="pt-BR" sz="2000">
                <a:latin typeface="Calibri" charset="0"/>
              </a:rPr>
              <a:t>, além de temas relacionados às questões sociais e financeiras, por meio de </a:t>
            </a:r>
            <a:r>
              <a:rPr lang="pt-BR" sz="2000" b="1">
                <a:latin typeface="Calibri" charset="0"/>
              </a:rPr>
              <a:t>experiências de aprendizagem</a:t>
            </a:r>
            <a:r>
              <a:rPr lang="pt-BR" sz="2000">
                <a:latin typeface="Calibri" charset="0"/>
              </a:rPr>
              <a:t> da vida real.</a:t>
            </a:r>
            <a:endParaRPr lang="pt-BR" sz="2000" b="1">
              <a:latin typeface="Calibri" charset="0"/>
            </a:endParaRPr>
          </a:p>
        </p:txBody>
      </p:sp>
      <p:sp>
        <p:nvSpPr>
          <p:cNvPr id="48132" name="Retângulo 6"/>
          <p:cNvSpPr>
            <a:spLocks noChangeArrowheads="1"/>
          </p:cNvSpPr>
          <p:nvPr/>
        </p:nvSpPr>
        <p:spPr bwMode="auto">
          <a:xfrm>
            <a:off x="4716463" y="3548063"/>
            <a:ext cx="3744912" cy="2401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Mais de </a:t>
            </a:r>
            <a:r>
              <a:rPr lang="pt-BR" sz="2000" b="1">
                <a:latin typeface="Calibri" charset="0"/>
              </a:rPr>
              <a:t>2000 escolas </a:t>
            </a:r>
            <a:r>
              <a:rPr lang="pt-BR" sz="2000">
                <a:latin typeface="Calibri" charset="0"/>
              </a:rPr>
              <a:t>australianas, com reduções de:</a:t>
            </a:r>
          </a:p>
          <a:p>
            <a:r>
              <a:rPr lang="pt-BR" sz="2000">
                <a:latin typeface="Calibri" charset="0"/>
              </a:rPr>
              <a:t>20% no consumo de </a:t>
            </a:r>
            <a:r>
              <a:rPr lang="pt-BR" sz="2000" b="1">
                <a:latin typeface="Calibri" charset="0"/>
              </a:rPr>
              <a:t>energia</a:t>
            </a:r>
          </a:p>
          <a:p>
            <a:r>
              <a:rPr lang="pt-BR" sz="2000">
                <a:latin typeface="Calibri" charset="0"/>
              </a:rPr>
              <a:t>60% no consumo de </a:t>
            </a:r>
            <a:r>
              <a:rPr lang="pt-BR" sz="2000" b="1">
                <a:latin typeface="Calibri" charset="0"/>
              </a:rPr>
              <a:t>água</a:t>
            </a:r>
          </a:p>
          <a:p>
            <a:r>
              <a:rPr lang="pt-BR" sz="2000">
                <a:latin typeface="Calibri" charset="0"/>
              </a:rPr>
              <a:t>80% em geração de </a:t>
            </a:r>
            <a:r>
              <a:rPr lang="pt-BR" sz="2000" b="1">
                <a:latin typeface="Calibri" charset="0"/>
              </a:rPr>
              <a:t>resíduos</a:t>
            </a:r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endParaRPr lang="pt-BR" sz="1000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O conhecimento tem sido inserido nas </a:t>
            </a:r>
            <a:r>
              <a:rPr lang="pt-BR" sz="2000" b="1">
                <a:latin typeface="Calibri" charset="0"/>
              </a:rPr>
              <a:t>famílias</a:t>
            </a:r>
          </a:p>
        </p:txBody>
      </p:sp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6390" name="Picture 2" descr="C:\Users\mfontenelle\Desktop\aus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573463"/>
            <a:ext cx="3676650" cy="2447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8135" name="Rectangle 3"/>
          <p:cNvSpPr>
            <a:spLocks noChangeArrowheads="1"/>
          </p:cNvSpPr>
          <p:nvPr/>
        </p:nvSpPr>
        <p:spPr bwMode="auto">
          <a:xfrm>
            <a:off x="468313" y="6021388"/>
            <a:ext cx="2808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latin typeface="Calibri" charset="0"/>
              </a:rPr>
              <a:t>Vanessa Pike-Russell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843213" y="5373688"/>
            <a:ext cx="1584325" cy="600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País: Austrália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Oceania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21 milhões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859338" y="1052513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r>
              <a:rPr lang="pt-BR" sz="2000">
                <a:latin typeface="Calibri" charset="0"/>
              </a:rPr>
              <a:t> - Brasil</a:t>
            </a:r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323850" y="1628775"/>
            <a:ext cx="3095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</a:rPr>
              <a:t>Crédito: Upload feito em 10 de maio de 2009 por Mathieu Struck 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pic>
        <p:nvPicPr>
          <p:cNvPr id="49157" name="Picture 2" descr="http://www.cidadessustentaveis.org.br/imagens/boas_praticas/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44675"/>
            <a:ext cx="5761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508625" y="2060575"/>
            <a:ext cx="3024188" cy="1016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600" b="1">
                <a:solidFill>
                  <a:srgbClr val="000000"/>
                </a:solidFill>
                <a:cs typeface="Arial" charset="0"/>
              </a:rPr>
              <a:t>Arranjos Educativos Locais (AEL)</a:t>
            </a:r>
          </a:p>
          <a:p>
            <a:pPr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Curitiba</a:t>
            </a:r>
          </a:p>
          <a:p>
            <a:pPr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Paraná</a:t>
            </a:r>
          </a:p>
          <a:p>
            <a:pPr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</a:p>
          <a:p>
            <a:pPr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1.8 milhões </a:t>
            </a:r>
          </a:p>
        </p:txBody>
      </p:sp>
      <p:sp>
        <p:nvSpPr>
          <p:cNvPr id="49159" name="Retângulo 16"/>
          <p:cNvSpPr>
            <a:spLocks noChangeArrowheads="1"/>
          </p:cNvSpPr>
          <p:nvPr/>
        </p:nvSpPr>
        <p:spPr bwMode="auto">
          <a:xfrm>
            <a:off x="323850" y="3357563"/>
            <a:ext cx="88201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Trata-se de uma ação proposta pelo Sesi/Senai do Paraná, que visa, por meio da interação comunidade-indústria, apoiar o desenvolvimento de comunidades a partir da valorização dos ativos sociais, ambientais, culturais e econômicos já existentes.</a:t>
            </a:r>
          </a:p>
        </p:txBody>
      </p:sp>
      <p:sp>
        <p:nvSpPr>
          <p:cNvPr id="49160" name="Retângulo 19"/>
          <p:cNvSpPr>
            <a:spLocks noChangeArrowheads="1"/>
          </p:cNvSpPr>
          <p:nvPr/>
        </p:nvSpPr>
        <p:spPr bwMode="auto">
          <a:xfrm>
            <a:off x="250825" y="4292600"/>
            <a:ext cx="8713788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u="sng">
                <a:latin typeface="Calibri" charset="0"/>
              </a:rPr>
              <a:t>Alguns Resultados</a:t>
            </a:r>
            <a:r>
              <a:rPr lang="pt-BR">
                <a:latin typeface="Calibri" charset="0"/>
              </a:rPr>
              <a:t>: Fortalecimento da cooperação entre as organizações, por meio de ações de educação e de responsabilidade social, que visam o desenvolvimento local sustentável;</a:t>
            </a:r>
          </a:p>
          <a:p>
            <a:r>
              <a:rPr lang="pt-BR">
                <a:latin typeface="Calibri" charset="0"/>
              </a:rPr>
              <a:t>Ampliação do conhecimento acerca das potencialidades locais – oportunidade de inovação;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Ampliação do diálogo com a sociedade;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Elevação do nível de educação dos trabalhadores, por meio de ações focadas no desenvolvimento humano integral;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Melhora dos indicadores de educação e qualidade de vida no entorno das empresas.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038" y="1844675"/>
            <a:ext cx="3168650" cy="23764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CaixaDeTexto 3"/>
          <p:cNvSpPr txBox="1"/>
          <p:nvPr/>
        </p:nvSpPr>
        <p:spPr>
          <a:xfrm>
            <a:off x="179388" y="1700213"/>
            <a:ext cx="4824412" cy="36988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pt-BR" dirty="0">
              <a:cs typeface="Arial" pitchFamily="34" charset="0"/>
            </a:endParaRPr>
          </a:p>
        </p:txBody>
      </p:sp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7883525" y="1641475"/>
            <a:ext cx="10715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latin typeface="Calibri" charset="0"/>
              </a:rPr>
              <a:t>Nicky Hartnell 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4787900" y="1052513"/>
            <a:ext cx="259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50183" name="Retângulo 8"/>
          <p:cNvSpPr>
            <a:spLocks noChangeArrowheads="1"/>
          </p:cNvSpPr>
          <p:nvPr/>
        </p:nvSpPr>
        <p:spPr bwMode="auto">
          <a:xfrm>
            <a:off x="323850" y="4941888"/>
            <a:ext cx="8424863" cy="1476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u="sng">
                <a:latin typeface="Calibri" charset="0"/>
              </a:rPr>
              <a:t>Alguns Resultados</a:t>
            </a:r>
            <a:r>
              <a:rPr lang="pt-BR">
                <a:latin typeface="Calibri" charset="0"/>
              </a:rPr>
              <a:t>: Tornou-se política pública. Nova Iguaçu (RJ) e Belo Horizonte (MG) já aplicam o conceito e o Ministério da Educação (MEC) está disseminando-o, por meio do livro “Bairro-Escola: passo a passo”; </a:t>
            </a:r>
          </a:p>
          <a:p>
            <a:r>
              <a:rPr lang="pt-BR">
                <a:latin typeface="Calibri" charset="0"/>
              </a:rPr>
              <a:t>Faz parte do banco de experiências da Associação Internacional das Cidades Educadoras (AICE) e daComissão Econômica para a América Latina e Caribe (Cepal), ligada à ONU.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84888" y="3789363"/>
            <a:ext cx="2159000" cy="1000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500" b="1">
                <a:solidFill>
                  <a:srgbClr val="000000"/>
                </a:solidFill>
                <a:cs typeface="Arial" charset="0"/>
              </a:rPr>
              <a:t>Bairro-Escola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11.3 milhões </a:t>
            </a:r>
          </a:p>
        </p:txBody>
      </p:sp>
      <p:sp>
        <p:nvSpPr>
          <p:cNvPr id="50185" name="Retângulo 11"/>
          <p:cNvSpPr>
            <a:spLocks noChangeArrowheads="1"/>
          </p:cNvSpPr>
          <p:nvPr/>
        </p:nvSpPr>
        <p:spPr bwMode="auto">
          <a:xfrm>
            <a:off x="250825" y="1773238"/>
            <a:ext cx="51133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O projeto, iniciado em 1997 tem o desafio de transformar a comunidade em um ambiente de aprendizagem, ampliando os limites das salas de aula.  A educação se transforma numa responsabilidade coletiva, com a articulação permanente entre professores, gestores e parcerias públicas e privadas, além da família. Busca-se, com isso, criar uma rede interdisciplinar capaz de utilizar todas as oportunidades do dia-a-dia para a realização de uma educação integral.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1205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3786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F0000"/>
                </a:solidFill>
                <a:latin typeface="Calibri" charset="0"/>
              </a:rPr>
              <a:t>Economia Local, Dinâmica, Criativa e Sustentável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Apoiar e criar as condições para uma economia local dinâmica e criativa, que garanta o acesso ao emprego sem prejudicar o ambiente.</a:t>
            </a:r>
          </a:p>
          <a:p>
            <a:r>
              <a:rPr lang="pt-BR">
                <a:latin typeface="Calibri" charset="0"/>
              </a:rPr>
              <a:t/>
            </a:r>
            <a:br>
              <a:rPr lang="pt-BR">
                <a:latin typeface="Calibri" charset="0"/>
              </a:rPr>
            </a:br>
            <a:r>
              <a:rPr lang="pt-BR" sz="1600">
                <a:latin typeface="Calibri" charset="0"/>
              </a:rPr>
              <a:t>• Introduzir medidas para estimular e apoiar o emprego local, o trabalho decente, a contratação de aprendizes e a formação de empresas.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Cooperar com o tecido empresarial local para promover e implementar a responsabilidade social empresarial.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Desenvolver e implementar princípios e indicadores de sustentabilidade para as empresas, desde a localização mais apropriada para cada uma, passando por seus processos e produtos, até a sustentabilidade das cadeias produtivas que integram.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Promover o mercado de produções criativas locais.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Implementar o turismo local sustentável.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40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FF0000"/>
                </a:solidFill>
                <a:latin typeface="Calibri" charset="0"/>
              </a:rPr>
              <a:t>Economia Local, Dinâmica, Criativa e Sustentável</a:t>
            </a: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Desemprego: </a:t>
            </a:r>
            <a:r>
              <a:rPr lang="pt-BR" sz="2000">
                <a:latin typeface="Calibri" charset="0"/>
              </a:rPr>
              <a:t>Taxa média de desemprego no munícipio.</a:t>
            </a:r>
          </a:p>
          <a:p>
            <a:endParaRPr lang="pt-BR" sz="2000" b="1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Renda per capita: </a:t>
            </a:r>
            <a:r>
              <a:rPr lang="pt-BR" sz="2000">
                <a:latin typeface="Calibri" charset="0"/>
              </a:rPr>
              <a:t>Rendimento total proveniente do trabalho por número de habitantes.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Aprendizes contratados no município: </a:t>
            </a:r>
            <a:r>
              <a:rPr lang="pt-BR" sz="2000">
                <a:latin typeface="Calibri" charset="0"/>
              </a:rPr>
              <a:t>Porcentagem de aprendizes contratados no município sobre o total estipulado pela lei.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Trabalho Infantil: Notificações de trabalho infantil: </a:t>
            </a:r>
            <a:r>
              <a:rPr lang="pt-BR" sz="2000">
                <a:latin typeface="Calibri" charset="0"/>
              </a:rPr>
              <a:t>Número de notificações de trabalho infantil, registradas pelo Conselho Tutelar.</a:t>
            </a:r>
          </a:p>
          <a:p>
            <a:endParaRPr lang="pt-BR" sz="2000">
              <a:latin typeface="Calibri" charset="0"/>
            </a:endParaRPr>
          </a:p>
          <a:p>
            <a:endParaRPr lang="pt-BR">
              <a:latin typeface="Calibri" charset="0"/>
            </a:endParaRP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68313" y="6308725"/>
            <a:ext cx="2808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cs typeface="Times New Roman" charset="0"/>
              </a:rPr>
              <a:t>qousqous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cs typeface="Times New Roman" charset="0"/>
            </a:endParaRPr>
          </a:p>
        </p:txBody>
      </p:sp>
      <p:sp>
        <p:nvSpPr>
          <p:cNvPr id="53252" name="Retângulo 7"/>
          <p:cNvSpPr>
            <a:spLocks noChangeArrowheads="1"/>
          </p:cNvSpPr>
          <p:nvPr/>
        </p:nvSpPr>
        <p:spPr bwMode="auto">
          <a:xfrm>
            <a:off x="611188" y="1889125"/>
            <a:ext cx="806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Hamburgo</a:t>
            </a:r>
            <a:r>
              <a:rPr lang="pt-BR">
                <a:latin typeface="Calibri" charset="0"/>
              </a:rPr>
              <a:t> possui mais de </a:t>
            </a:r>
            <a:r>
              <a:rPr lang="pt-BR" b="1">
                <a:latin typeface="Calibri" charset="0"/>
              </a:rPr>
              <a:t>100 empresas de energia renovável </a:t>
            </a:r>
            <a:r>
              <a:rPr lang="pt-BR">
                <a:latin typeface="Calibri" charset="0"/>
              </a:rPr>
              <a:t>(solar, eólica, hidroeletricidade, geotermal e proveniente de biomassa). Promovendo esse tipo de energia, não somente </a:t>
            </a:r>
            <a:r>
              <a:rPr lang="pt-BR" b="1">
                <a:latin typeface="Calibri" charset="0"/>
              </a:rPr>
              <a:t>protege o meio ambiente </a:t>
            </a:r>
            <a:r>
              <a:rPr lang="pt-BR">
                <a:latin typeface="Calibri" charset="0"/>
              </a:rPr>
              <a:t>e seus </a:t>
            </a:r>
            <a:r>
              <a:rPr lang="pt-BR" b="1">
                <a:latin typeface="Calibri" charset="0"/>
              </a:rPr>
              <a:t>recursos</a:t>
            </a:r>
            <a:r>
              <a:rPr lang="pt-BR">
                <a:latin typeface="Calibri" charset="0"/>
              </a:rPr>
              <a:t>, mas também cria </a:t>
            </a:r>
            <a:r>
              <a:rPr lang="pt-BR" b="1">
                <a:latin typeface="Calibri" charset="0"/>
              </a:rPr>
              <a:t>novos empregos</a:t>
            </a:r>
            <a:r>
              <a:rPr lang="pt-BR">
                <a:latin typeface="Calibri" charset="0"/>
              </a:rPr>
              <a:t>.</a:t>
            </a:r>
          </a:p>
        </p:txBody>
      </p:sp>
      <p:sp>
        <p:nvSpPr>
          <p:cNvPr id="53253" name="Rectangle 3"/>
          <p:cNvSpPr>
            <a:spLocks noChangeArrowheads="1"/>
          </p:cNvSpPr>
          <p:nvPr/>
        </p:nvSpPr>
        <p:spPr bwMode="auto">
          <a:xfrm>
            <a:off x="4787900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57563"/>
            <a:ext cx="4325937" cy="287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CaixaDeTexto 9"/>
          <p:cNvSpPr txBox="1"/>
          <p:nvPr/>
        </p:nvSpPr>
        <p:spPr>
          <a:xfrm>
            <a:off x="395288" y="3213100"/>
            <a:ext cx="1873250" cy="7699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Hamburgo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Alemanha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1.7 milhões</a:t>
            </a:r>
          </a:p>
        </p:txBody>
      </p:sp>
      <p:sp>
        <p:nvSpPr>
          <p:cNvPr id="53256" name="Retângulo 10"/>
          <p:cNvSpPr>
            <a:spLocks noChangeArrowheads="1"/>
          </p:cNvSpPr>
          <p:nvPr/>
        </p:nvSpPr>
        <p:spPr bwMode="auto">
          <a:xfrm>
            <a:off x="5148263" y="3213100"/>
            <a:ext cx="3744912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Redução de 15% na emissão de CO2 da cidade, principalmente devido à substituição dos combustíveis na frota de transportes públicos;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Hamburgo foi escolhida como Capital Verde da Europa 2011.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tângulo 2"/>
          <p:cNvSpPr>
            <a:spLocks noChangeArrowheads="1"/>
          </p:cNvSpPr>
          <p:nvPr/>
        </p:nvSpPr>
        <p:spPr bwMode="auto">
          <a:xfrm>
            <a:off x="323850" y="1773238"/>
            <a:ext cx="8569325" cy="280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alibri" charset="0"/>
              </a:rPr>
              <a:t>Linköping, Suécia </a:t>
            </a:r>
            <a:r>
              <a:rPr lang="pt-BR" sz="1600">
                <a:latin typeface="Calibri" charset="0"/>
              </a:rPr>
              <a:t>(97 mil  habitantes): Em Linköping, os resíduos provenientes de cantinas e restaurantes são utilizados para produzir biogás. Isso resultou em menor volume de resíduos, em maior uso de combustível não fóssil no transporte público da cidade e em mais disponibilidade de biofertilizante para a agricultura. O projeto constitui um bom exemplo de como uma autoridade local pode combinar separação de resíduos de forma mais eficiente, produção de combustível renovável, e contribuições positivas para a agricultura local.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 b="1">
                <a:latin typeface="Calibri" charset="0"/>
              </a:rPr>
              <a:t>Costa Rica constroi uma nova forma de fazer turismo</a:t>
            </a:r>
            <a:r>
              <a:rPr lang="pt-BR" sz="1600">
                <a:latin typeface="Calibri" charset="0"/>
              </a:rPr>
              <a:t>: O turismo na Costa Rica é um dos principais setores econômicos e é um dos que mais crescem no país. A principal vantagem comparativa do turismo costarriquenho é seu sistema de parques nacionais e áreas protegidas, que cobrem 25% do território nacional, uma porcentagem maior do que em qualquer outro país.</a:t>
            </a:r>
            <a:endParaRPr lang="pt-BR" sz="1600" b="1">
              <a:latin typeface="Calibri" charset="0"/>
            </a:endParaRPr>
          </a:p>
        </p:txBody>
      </p:sp>
      <p:pic>
        <p:nvPicPr>
          <p:cNvPr id="1026" name="Picture 2" descr="http://www.cidadessustentaveis.org.br/imagens/boas_praticas/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4652963"/>
            <a:ext cx="2689225" cy="201612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</p:pic>
      <p:sp>
        <p:nvSpPr>
          <p:cNvPr id="54277" name="Retângulo 5"/>
          <p:cNvSpPr>
            <a:spLocks noChangeArrowheads="1"/>
          </p:cNvSpPr>
          <p:nvPr/>
        </p:nvSpPr>
        <p:spPr bwMode="auto">
          <a:xfrm>
            <a:off x="323850" y="4581525"/>
            <a:ext cx="50403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Calibri" charset="0"/>
              </a:rPr>
              <a:t>Foi criado o programa de Certificação para a Sustentabilidade Turística – CST, que visa categorizar, qualificar e diferenciar as empresas do sector turístico de acordo com o grau em que suas operações estão se aproximando de um modelo de gestão sustentável, levando em conta todas as dimensões da sustentabilidade (ambiental, cultural, econômica e cultura).</a:t>
            </a:r>
          </a:p>
        </p:txBody>
      </p:sp>
      <p:pic>
        <p:nvPicPr>
          <p:cNvPr id="1028" name="Picture 4" descr="http://www.cidadessustentaveis.org.br/imagens/galeria/1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88913"/>
            <a:ext cx="2514600" cy="15113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tângulo 2"/>
          <p:cNvSpPr>
            <a:spLocks noChangeArrowheads="1"/>
          </p:cNvSpPr>
          <p:nvPr/>
        </p:nvSpPr>
        <p:spPr bwMode="auto">
          <a:xfrm>
            <a:off x="323850" y="1773238"/>
            <a:ext cx="8569325" cy="4524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alibri" charset="0"/>
              </a:rPr>
              <a:t>Piraí (RJ), Brasil</a:t>
            </a:r>
            <a:r>
              <a:rPr lang="pt-BR" sz="1600">
                <a:latin typeface="Calibri" charset="0"/>
              </a:rPr>
              <a:t>: A prefeitura de Piraí (RJ) vem utilizando a tecnologia a favor do desenvolvimento local. Desde 2004, o </a:t>
            </a:r>
            <a:r>
              <a:rPr lang="pt-BR" sz="1600" b="1">
                <a:latin typeface="Calibri" charset="0"/>
              </a:rPr>
              <a:t>Projeto Piraí Digital </a:t>
            </a:r>
            <a:r>
              <a:rPr lang="pt-BR" sz="1600">
                <a:latin typeface="Calibri" charset="0"/>
              </a:rPr>
              <a:t>busca disseminar a cultura digital no município, envolvendo ações de inclusão digital, educação para novas mídias e informatização da gestão. </a:t>
            </a:r>
          </a:p>
          <a:p>
            <a:r>
              <a:rPr lang="pt-BR" sz="1600" b="1">
                <a:latin typeface="Calibri" charset="0"/>
              </a:rPr>
              <a:t>Alguns objetivos</a:t>
            </a:r>
            <a:r>
              <a:rPr lang="pt-BR" sz="1600">
                <a:latin typeface="Calibri" charset="0"/>
              </a:rPr>
              <a:t>:</a:t>
            </a:r>
          </a:p>
          <a:p>
            <a:r>
              <a:rPr lang="pt-BR" sz="1600">
                <a:latin typeface="Calibri" charset="0"/>
              </a:rPr>
              <a:t> • Democratizar o acesso aos meios de informação e comunicação, gerando oportunidades de desenvolvimento econômico e social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Universalizar o acesso à internet na cidade, com tecnologia de ponta e de baixo custo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Inovar e transformar a administração pública, baseada nos princípios da confiança e transparência</a:t>
            </a:r>
          </a:p>
          <a:p>
            <a:r>
              <a:rPr lang="pt-BR" sz="1600" b="1">
                <a:latin typeface="Calibri" charset="0"/>
              </a:rPr>
              <a:t>Alguns Resultados</a:t>
            </a:r>
            <a:r>
              <a:rPr lang="pt-BR" sz="1600">
                <a:latin typeface="Calibri" charset="0"/>
              </a:rPr>
              <a:t>:</a:t>
            </a:r>
          </a:p>
          <a:p>
            <a:r>
              <a:rPr lang="pt-BR" sz="1600">
                <a:latin typeface="Calibri" charset="0"/>
              </a:rPr>
              <a:t>Hoje, os 520 quilômetros quadrados de Piraí estão totalmente cobertos;</a:t>
            </a:r>
          </a:p>
          <a:p>
            <a:r>
              <a:rPr lang="pt-BR" sz="1600">
                <a:latin typeface="Calibri" charset="0"/>
              </a:rPr>
              <a:t>Todas as 25 instituições de ensino de Piraí contam com acesso à Internet em banda larga;</a:t>
            </a:r>
          </a:p>
          <a:p>
            <a:r>
              <a:rPr lang="pt-BR" sz="1600">
                <a:latin typeface="Calibri" charset="0"/>
              </a:rPr>
              <a:t>Os 13 postos de saúde também contam com acesso à Internet em banda larga e integração ao hospital estadual;</a:t>
            </a:r>
          </a:p>
          <a:p>
            <a:r>
              <a:rPr lang="pt-BR" sz="1600">
                <a:latin typeface="Calibri" charset="0"/>
              </a:rPr>
              <a:t>Todos os 39 prédios públicos estão conectados;</a:t>
            </a:r>
          </a:p>
          <a:p>
            <a:r>
              <a:rPr lang="pt-BR" sz="1600">
                <a:latin typeface="Calibri" charset="0"/>
              </a:rPr>
              <a:t>Foram entregues os 5500 laptops dos alunos e 500 laptops para os professores da rede municipal de ensino;</a:t>
            </a:r>
          </a:p>
          <a:p>
            <a:r>
              <a:rPr lang="pt-BR" sz="1600">
                <a:latin typeface="Calibri" charset="0"/>
              </a:rPr>
              <a:t>Capacitação de professores antes da implantação total do projeto</a:t>
            </a:r>
          </a:p>
          <a:p>
            <a:r>
              <a:rPr lang="pt-BR" sz="1600">
                <a:latin typeface="Calibri" charset="0"/>
              </a:rPr>
              <a:t>Qualificação dos servidores públicos para a adaptação. 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4787900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71550" y="1619250"/>
            <a:ext cx="7632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aborda as diferentes áreas da gestão pública, em 12 eixos temáticos.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/>
          <a:srcRect l="31265" t="36047" r="29723" b="20641"/>
          <a:stretch>
            <a:fillRect/>
          </a:stretch>
        </p:blipFill>
        <p:spPr bwMode="auto">
          <a:xfrm>
            <a:off x="1403350" y="2349500"/>
            <a:ext cx="6842125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 cstate="print"/>
          <a:srcRect l="34586" t="29156" r="29723" b="30486"/>
          <a:stretch>
            <a:fillRect/>
          </a:stretch>
        </p:blipFill>
        <p:spPr bwMode="auto">
          <a:xfrm>
            <a:off x="179388" y="2994025"/>
            <a:ext cx="532923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5148263" y="3006725"/>
            <a:ext cx="3744912" cy="2586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b="1">
                <a:latin typeface="Calibri" charset="0"/>
              </a:rPr>
              <a:t>2.500 famílias beneficiadas</a:t>
            </a:r>
            <a:r>
              <a:rPr lang="pt-BR">
                <a:latin typeface="Calibri" charset="0"/>
              </a:rPr>
              <a:t>, com manutenção de 8.000 postos de trabalho e geração de outros 2.000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Criação da </a:t>
            </a:r>
            <a:r>
              <a:rPr lang="pt-BR" b="1">
                <a:latin typeface="Calibri" charset="0"/>
              </a:rPr>
              <a:t>Rede Brasileira de Bancos Comunitários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Atualmente, existem </a:t>
            </a:r>
            <a:r>
              <a:rPr lang="pt-BR" b="1">
                <a:latin typeface="Calibri" charset="0"/>
              </a:rPr>
              <a:t>51 Bancos Comunitários no Brasil</a:t>
            </a:r>
          </a:p>
        </p:txBody>
      </p:sp>
      <p:sp>
        <p:nvSpPr>
          <p:cNvPr id="56325" name="Retângulo 5"/>
          <p:cNvSpPr>
            <a:spLocks noChangeArrowheads="1"/>
          </p:cNvSpPr>
          <p:nvPr/>
        </p:nvSpPr>
        <p:spPr bwMode="auto">
          <a:xfrm>
            <a:off x="250825" y="1844675"/>
            <a:ext cx="87137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O objetivo do </a:t>
            </a:r>
            <a:r>
              <a:rPr lang="pt-BR" b="1">
                <a:latin typeface="Calibri" charset="0"/>
              </a:rPr>
              <a:t>Banco Palmas </a:t>
            </a:r>
            <a:r>
              <a:rPr lang="pt-BR">
                <a:latin typeface="Calibri" charset="0"/>
              </a:rPr>
              <a:t>é implantar </a:t>
            </a:r>
            <a:r>
              <a:rPr lang="pt-BR" b="1">
                <a:latin typeface="Calibri" charset="0"/>
              </a:rPr>
              <a:t>programas e projetos de trabalho e geração de renda</a:t>
            </a:r>
            <a:r>
              <a:rPr lang="pt-BR">
                <a:latin typeface="Calibri" charset="0"/>
              </a:rPr>
              <a:t> na própria comunidade. Entre 2007 e 2009 o Instituto Palmas realizou 3.139 operações de crédito, com volume emprestado de R$ 4.126.712,79.  </a:t>
            </a:r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4643438" y="1268413"/>
            <a:ext cx="3457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 </a:t>
            </a:r>
            <a:r>
              <a:rPr lang="pt-BR" sz="2000">
                <a:latin typeface="Calibri" charset="0"/>
              </a:rPr>
              <a:t>-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57348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432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A93949"/>
                </a:solidFill>
                <a:latin typeface="Calibri" charset="0"/>
              </a:rPr>
              <a:t>Consumo Responsável e Opções de Estilo de Vida</a:t>
            </a:r>
          </a:p>
          <a:p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Adotar e proporcionar o uso responsável e eficiente dos recursos e incentivar um padrão de produção e consumo sustentáveis.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• Evitar e reduzir os resíduos, e aumentar a reutilização e a reciclagem com a inclusão social das cooperativas de catadores e recicladores.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Gerir e tratar os resíduos de acordo com técnicas e modelos sustentáveis.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Evitar desperdícios de energia, melhorar a eficiência energética e incentivar a auto-suficiência.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Adotar uma política rigorosa de compras públicas sustentáveis.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Promover ativamente a produção e o consumo sustentáveis, incentivando e regulamentando cadeias produtivas com certificações, rótulos ambientais, produtos orgânicos, éticos e de comércio justo.  </a:t>
            </a:r>
          </a:p>
          <a:p>
            <a:endParaRPr lang="pt-BR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tângulo 6"/>
          <p:cNvSpPr>
            <a:spLocks noChangeArrowheads="1"/>
          </p:cNvSpPr>
          <p:nvPr/>
        </p:nvSpPr>
        <p:spPr bwMode="auto">
          <a:xfrm>
            <a:off x="323850" y="1628775"/>
            <a:ext cx="8496300" cy="4740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A93949"/>
                </a:solidFill>
                <a:latin typeface="Calibri" charset="0"/>
              </a:rPr>
              <a:t>Consumo Responsável e Opções de Estilo de Vida</a:t>
            </a: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Coleta seletiva: </a:t>
            </a:r>
            <a:r>
              <a:rPr lang="pt-BR" sz="2000">
                <a:latin typeface="Calibri" charset="0"/>
              </a:rPr>
              <a:t>Porcentagem de domicílios que dispõem de coleta seletiva de lixo.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Reciclagem de Resíduos Sólidos: </a:t>
            </a:r>
            <a:r>
              <a:rPr lang="pt-BR" sz="2000">
                <a:latin typeface="Calibri" charset="0"/>
              </a:rPr>
              <a:t>Porcentagem de resíduos sólidos que é reciclada sobre o total produzido na cidade por ano.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Inclusão de catadores no sistema de coleta seletiva: </a:t>
            </a:r>
            <a:r>
              <a:rPr lang="pt-BR" sz="2000">
                <a:latin typeface="Calibri" charset="0"/>
              </a:rPr>
              <a:t>Número de catadores incluídos no sistema de coleta seletiva sobre o número total de catadores da cidade.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Consumo de água total: </a:t>
            </a:r>
            <a:r>
              <a:rPr lang="pt-BR" sz="2000">
                <a:latin typeface="Calibri" charset="0"/>
              </a:rPr>
              <a:t>Média mensal do consumo de água (Residencial, Comercial, Público, Industrial e Misto) estimado, em metros cúbicos, por habitante, por mês.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4932363" y="1125538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5219700" y="3284538"/>
            <a:ext cx="3529013" cy="255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Redução de 62% dos resíduos depositados em aterro</a:t>
            </a:r>
          </a:p>
          <a:p>
            <a:r>
              <a:rPr lang="pt-BR" sz="2000">
                <a:latin typeface="Calibri" charset="0"/>
              </a:rPr>
              <a:t>Atingida 65% da taxa de reciclagem</a:t>
            </a:r>
          </a:p>
          <a:p>
            <a:r>
              <a:rPr lang="pt-BR" sz="2000">
                <a:latin typeface="Calibri" charset="0"/>
              </a:rPr>
              <a:t>Instalação de coleta automatizada na cidade, incluindo o Programa de Substituição de Recipientes </a:t>
            </a:r>
          </a:p>
        </p:txBody>
      </p:sp>
      <p:sp>
        <p:nvSpPr>
          <p:cNvPr id="59396" name="Retângulo 5"/>
          <p:cNvSpPr>
            <a:spLocks noChangeArrowheads="1"/>
          </p:cNvSpPr>
          <p:nvPr/>
        </p:nvSpPr>
        <p:spPr bwMode="auto">
          <a:xfrm>
            <a:off x="395288" y="1844675"/>
            <a:ext cx="8208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Em </a:t>
            </a:r>
            <a:r>
              <a:rPr lang="pt-BR" sz="2000" b="1">
                <a:latin typeface="Calibri" charset="0"/>
              </a:rPr>
              <a:t>Los Angeles</a:t>
            </a:r>
            <a:r>
              <a:rPr lang="pt-BR" sz="2000">
                <a:latin typeface="Calibri" charset="0"/>
              </a:rPr>
              <a:t>, o planejamento da gestão de resíduos sólidos busca alcançar </a:t>
            </a:r>
            <a:r>
              <a:rPr lang="pt-BR" sz="2000" b="1">
                <a:latin typeface="Calibri" charset="0"/>
              </a:rPr>
              <a:t>“resíduos zero”</a:t>
            </a:r>
            <a:r>
              <a:rPr lang="pt-BR" sz="2000">
                <a:latin typeface="Calibri" charset="0"/>
              </a:rPr>
              <a:t>, tendo como diretrizes: </a:t>
            </a:r>
            <a:r>
              <a:rPr lang="pt-BR" sz="2000" b="1">
                <a:latin typeface="Calibri" charset="0"/>
              </a:rPr>
              <a:t>conservação dos recursos naturais</a:t>
            </a:r>
            <a:r>
              <a:rPr lang="pt-BR" sz="2000">
                <a:latin typeface="Calibri" charset="0"/>
              </a:rPr>
              <a:t>, </a:t>
            </a:r>
            <a:r>
              <a:rPr lang="pt-BR" sz="2000" b="1">
                <a:latin typeface="Calibri" charset="0"/>
              </a:rPr>
              <a:t>reciclagem</a:t>
            </a:r>
            <a:r>
              <a:rPr lang="pt-BR" sz="2000">
                <a:latin typeface="Calibri" charset="0"/>
              </a:rPr>
              <a:t>, </a:t>
            </a:r>
            <a:r>
              <a:rPr lang="pt-BR" sz="2000" b="1">
                <a:latin typeface="Calibri" charset="0"/>
              </a:rPr>
              <a:t>reutilização</a:t>
            </a:r>
            <a:r>
              <a:rPr lang="pt-BR" sz="2000">
                <a:latin typeface="Calibri" charset="0"/>
              </a:rPr>
              <a:t> de materiais, </a:t>
            </a:r>
            <a:r>
              <a:rPr lang="pt-BR" sz="2000" b="1">
                <a:latin typeface="Calibri" charset="0"/>
              </a:rPr>
              <a:t>saúde pública </a:t>
            </a:r>
            <a:r>
              <a:rPr lang="pt-BR" sz="2000">
                <a:latin typeface="Calibri" charset="0"/>
              </a:rPr>
              <a:t>e proteção ambiental.</a:t>
            </a:r>
          </a:p>
        </p:txBody>
      </p:sp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323850" y="6176963"/>
            <a:ext cx="4319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es-ES" sz="800">
                <a:latin typeface="Calibri" charset="0"/>
              </a:rPr>
              <a:t>La Empresa de Desarrollo Urbano  EDU- Proyecto CONSOLIDACIÓN HABITACIONAL EN LA QUEBRADA JUAN BOBO, NUEVO SOL DE ORIENTE 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3141663"/>
            <a:ext cx="4546600" cy="3027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250825" y="3213100"/>
            <a:ext cx="2052638" cy="7699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Los Angeles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Estados Unidos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América do Norte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3.8 milhões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00050" y="6440488"/>
            <a:ext cx="28082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cs typeface="Times New Roman" charset="0"/>
              </a:rPr>
              <a:t>Foto: rogarrido </a:t>
            </a: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5076825" y="1125538"/>
            <a:ext cx="2303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500438"/>
            <a:ext cx="4397375" cy="29384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1042988" y="3068638"/>
            <a:ext cx="3235325" cy="6461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Avemare - Cooperativa de Catadores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Santana de Parnaíba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115 mil </a:t>
            </a:r>
          </a:p>
        </p:txBody>
      </p:sp>
      <p:sp>
        <p:nvSpPr>
          <p:cNvPr id="60423" name="Retângulo 6"/>
          <p:cNvSpPr>
            <a:spLocks noChangeArrowheads="1"/>
          </p:cNvSpPr>
          <p:nvPr/>
        </p:nvSpPr>
        <p:spPr bwMode="auto">
          <a:xfrm>
            <a:off x="323850" y="1628775"/>
            <a:ext cx="8351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Com apoio de diversos parceiros, a Avemare criou o Programa Lixo da Gente – Reciclando Cidadania, que visa a coleta seletiva por meio de conscientização da população sobre a importância da reciclagem para a preservação ambiental, assim como a inclusão e o desenvolvimento social.</a:t>
            </a:r>
          </a:p>
        </p:txBody>
      </p:sp>
      <p:sp>
        <p:nvSpPr>
          <p:cNvPr id="60424" name="Retângulo 7"/>
          <p:cNvSpPr>
            <a:spLocks noChangeArrowheads="1"/>
          </p:cNvSpPr>
          <p:nvPr/>
        </p:nvSpPr>
        <p:spPr bwMode="auto">
          <a:xfrm>
            <a:off x="5219700" y="2828925"/>
            <a:ext cx="3384550" cy="369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Objetivo</a:t>
            </a:r>
            <a:r>
              <a:rPr lang="pt-BR">
                <a:latin typeface="Calibri" charset="0"/>
              </a:rPr>
              <a:t>: Promover a inserção social e o desenvolvimento local, a partir da criação, manutenção e desenvolvimento da cooperativa.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Realizar 100% de coleta seletiva em Santana de Parnaíba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Resultado</a:t>
            </a:r>
            <a:r>
              <a:rPr lang="pt-BR">
                <a:latin typeface="Calibri" charset="0"/>
              </a:rPr>
              <a:t>:</a:t>
            </a:r>
          </a:p>
          <a:p>
            <a:r>
              <a:rPr lang="pt-BR">
                <a:latin typeface="Calibri" charset="0"/>
              </a:rPr>
              <a:t>Atendimento de 50% de coleta seletiva na cidade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ângulo 4"/>
          <p:cNvSpPr>
            <a:spLocks noChangeArrowheads="1"/>
          </p:cNvSpPr>
          <p:nvPr/>
        </p:nvSpPr>
        <p:spPr bwMode="auto">
          <a:xfrm>
            <a:off x="250825" y="1628775"/>
            <a:ext cx="86423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alibri" charset="0"/>
              </a:rPr>
              <a:t>- Energia que vem do esgoto – </a:t>
            </a:r>
            <a:r>
              <a:rPr lang="pt-BR" sz="1600">
                <a:latin typeface="Calibri" charset="0"/>
              </a:rPr>
              <a:t>Oxfordshire, Inglaterra (627 mil habitantes)</a:t>
            </a:r>
            <a:endParaRPr lang="pt-BR" sz="1600" b="1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O projeto apresenta uma opção interessante para a geração de energia renovável por meio dos dejetos sólidos humanos que são despejados descarga abaixo. </a:t>
            </a:r>
          </a:p>
          <a:p>
            <a:r>
              <a:rPr lang="pt-BR" sz="1600">
                <a:latin typeface="Calibri" charset="0"/>
              </a:rPr>
              <a:t>A produção da energia deriva do metano, o gás que resulta da decomposição anaeróbia de tais compostos. </a:t>
            </a:r>
          </a:p>
          <a:p>
            <a:r>
              <a:rPr lang="pt-BR" sz="1600">
                <a:latin typeface="Calibri" charset="0"/>
              </a:rPr>
              <a:t>Hoje em dia, mais de 200 casas já utilizam esta energia para manter seus radiadores de calefação (aquecedores) funcionando.</a:t>
            </a:r>
          </a:p>
          <a:p>
            <a:r>
              <a:rPr lang="pt-BR" sz="1600" b="1">
                <a:latin typeface="Calibri" charset="0"/>
              </a:rPr>
              <a:t>Vantagens:</a:t>
            </a:r>
            <a:r>
              <a:rPr lang="pt-BR" sz="1600">
                <a:latin typeface="Calibri" charset="0"/>
              </a:rPr>
              <a:t> destinar o metano (CH4), um gás 10 vezes mais poluente que o gás carbônico (CO2), à uma necessidade doméstica, o aquecimento. </a:t>
            </a:r>
          </a:p>
          <a:p>
            <a:r>
              <a:rPr lang="pt-BR" sz="1600">
                <a:latin typeface="Calibri" charset="0"/>
              </a:rPr>
              <a:t>Maior economia nas contas de energia.</a:t>
            </a:r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5076825" y="1125538"/>
            <a:ext cx="2303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61445" name="Retângulo 7"/>
          <p:cNvSpPr>
            <a:spLocks noChangeArrowheads="1"/>
          </p:cNvSpPr>
          <p:nvPr/>
        </p:nvSpPr>
        <p:spPr bwMode="auto">
          <a:xfrm>
            <a:off x="250825" y="4292600"/>
            <a:ext cx="8353425" cy="1077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alibri" charset="0"/>
              </a:rPr>
              <a:t>- Cidade sem Água Engarrafada – </a:t>
            </a:r>
            <a:r>
              <a:rPr lang="pt-BR" sz="1600">
                <a:latin typeface="Calibri" charset="0"/>
              </a:rPr>
              <a:t>Bundanoon, Australia (2 mil habitantes)</a:t>
            </a:r>
          </a:p>
          <a:p>
            <a:r>
              <a:rPr lang="pt-BR" sz="1600">
                <a:latin typeface="Calibri" charset="0"/>
              </a:rPr>
              <a:t>A comunidade tem se preocupado com os impactos ambiental e financeiro da água engarrafada, já que na Austrália o consumo anual é de cerca de 600 milhões de litros, o que gera cerca de 60 mil toneladas de emissões de gases de efeito estufa. </a:t>
            </a:r>
          </a:p>
        </p:txBody>
      </p:sp>
      <p:pic>
        <p:nvPicPr>
          <p:cNvPr id="2052" name="Picture 4" descr="http://www.cidadessustentaveis.org.br/imagens/boas_praticas/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5229225"/>
            <a:ext cx="2174875" cy="14414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</p:pic>
      <p:sp>
        <p:nvSpPr>
          <p:cNvPr id="61447" name="Retângulo 9"/>
          <p:cNvSpPr>
            <a:spLocks noChangeArrowheads="1"/>
          </p:cNvSpPr>
          <p:nvPr/>
        </p:nvSpPr>
        <p:spPr bwMode="auto">
          <a:xfrm>
            <a:off x="250825" y="5380038"/>
            <a:ext cx="6265863" cy="1077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Calibri" charset="0"/>
              </a:rPr>
              <a:t>A população de Bundanoon votou em julho de 2009 para que a cidade se tornasse a primeira da Austrália a proibir o comércio de garrafas de água descartáveis em seus pontos de venda. Moradores e visitantes agora fazem uso de filtros de água de alta tecnologia.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62469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432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5D2884"/>
                </a:solidFill>
                <a:latin typeface="Calibri" charset="0"/>
              </a:rPr>
              <a:t>Melhor Mobilidade, Menos Tráfego</a:t>
            </a:r>
          </a:p>
          <a:p>
            <a:endParaRPr lang="pt-BR" b="1" u="sng">
              <a:solidFill>
                <a:srgbClr val="7C05C5"/>
              </a:solidFill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Promover a mobilidade sustentável, reconhecendo a interdependência entre os transportes, a saúde, o ambiente e o direito à cidade.</a:t>
            </a:r>
          </a:p>
          <a:p>
            <a:r>
              <a:rPr lang="pt-BR" sz="2000">
                <a:latin typeface="Calibri" charset="0"/>
              </a:rPr>
              <a:t/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Reduzir a necessidade de utilização do transporte individual motorizado e promover meios de transportes coletivos acessíveis a todos, a preços módicos.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Aumentar a parcela de viagens realizadas em transportes públicos, a pé ou de bicicleta.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Desenvolver e manter uma boa infraestrutura para locomoção de pedestres e pessoas com deficiências, com calçadas e travessias adequadas.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Acelerar a transição para veículos menos poluentes.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Reduzir o impacto dos transportes sobre o ambiente e a saúde pública.</a:t>
            </a:r>
            <a:br>
              <a:rPr lang="pt-BR" sz="2000">
                <a:latin typeface="Calibri" charset="0"/>
              </a:rPr>
            </a:br>
            <a:r>
              <a:rPr lang="pt-BR" sz="2000">
                <a:latin typeface="Calibri" charset="0"/>
              </a:rPr>
              <a:t>• Desenvolver um plano de mobilidade urbana integrado e sustentável.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787900" y="1196975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  <p:sp>
        <p:nvSpPr>
          <p:cNvPr id="63492" name="Retângulo 5"/>
          <p:cNvSpPr>
            <a:spLocks noChangeArrowheads="1"/>
          </p:cNvSpPr>
          <p:nvPr/>
        </p:nvSpPr>
        <p:spPr bwMode="auto">
          <a:xfrm>
            <a:off x="323850" y="1628775"/>
            <a:ext cx="8496300" cy="4894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5D2884"/>
                </a:solidFill>
                <a:latin typeface="Calibri" charset="0"/>
              </a:rPr>
              <a:t>Melhor Mobilidade, Menos Tráfego</a:t>
            </a:r>
          </a:p>
          <a:p>
            <a:endParaRPr lang="pt-BR"/>
          </a:p>
          <a:p>
            <a:r>
              <a:rPr lang="pt-BR" b="1">
                <a:latin typeface="Calibri" charset="0"/>
              </a:rPr>
              <a:t>Divisão modal: </a:t>
            </a:r>
            <a:r>
              <a:rPr lang="pt-BR">
                <a:latin typeface="Calibri" charset="0"/>
              </a:rPr>
              <a:t>Distribuição percentual da média diária dos deslocamentos: a pé, por transporte coletivo e por transporte individual.</a:t>
            </a:r>
          </a:p>
          <a:p>
            <a:endParaRPr lang="pt-BR" b="1">
              <a:latin typeface="Calibri" charset="0"/>
            </a:endParaRPr>
          </a:p>
          <a:p>
            <a:r>
              <a:rPr lang="pt-BR" b="1">
                <a:latin typeface="Calibri" charset="0"/>
              </a:rPr>
              <a:t>Corredores exclusivos de ônibus: </a:t>
            </a:r>
            <a:r>
              <a:rPr lang="pt-BR">
                <a:latin typeface="Calibri" charset="0"/>
              </a:rPr>
              <a:t>Porcentagem de extensão, em km, da rede de corredores exclusivos para ônibus sobre o total de extensão, em km, das vias da cidade.</a:t>
            </a:r>
          </a:p>
          <a:p>
            <a:r>
              <a:rPr lang="pt-BR" b="1">
                <a:latin typeface="Calibri" charset="0"/>
              </a:rPr>
              <a:t>Frota de ônibus com acessibilidade para pessoas com deficiência: </a:t>
            </a:r>
            <a:r>
              <a:rPr lang="pt-BR">
                <a:latin typeface="Calibri" charset="0"/>
              </a:rPr>
              <a:t>Porcentagem da frota de ônibus com acessibilidade para pessoas com deficiência.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Ciclovias exclusivas: </a:t>
            </a:r>
            <a:r>
              <a:rPr lang="pt-BR">
                <a:latin typeface="Calibri" charset="0"/>
              </a:rPr>
              <a:t>Porcentagem de extensão, em km, da rede de ciclovias permanentes e exclusivas sobre o total de extensão, em km, das vias da cidade.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Mortes no trânsito: </a:t>
            </a:r>
            <a:r>
              <a:rPr lang="pt-BR">
                <a:latin typeface="Calibri" charset="0"/>
              </a:rPr>
              <a:t>Número de mortes em acidentes de trânsito por 10 mil habitantes.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Orçamento do município destinado a transporte público: </a:t>
            </a:r>
            <a:r>
              <a:rPr lang="pt-BR">
                <a:latin typeface="Calibri" charset="0"/>
              </a:rPr>
              <a:t>Porcentagem do orçamento do município destinado a transporte público sobre o total da área de transporte.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50825" y="1773238"/>
            <a:ext cx="871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latin typeface="Calibri" charset="0"/>
              </a:rPr>
              <a:t>Lyon</a:t>
            </a:r>
            <a:r>
              <a:rPr lang="pt-BR" sz="2000">
                <a:latin typeface="Calibri" charset="0"/>
              </a:rPr>
              <a:t> é referência por desenvolver um plano de mobilidade sustentável. A cidade também investiu no aproveitamento dos Rios para lazer e transporte de mercadorias.</a:t>
            </a:r>
          </a:p>
        </p:txBody>
      </p:sp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3" cstate="print"/>
          <a:srcRect l="44215" t="30891" r="23907" b="15720"/>
          <a:stretch>
            <a:fillRect/>
          </a:stretch>
        </p:blipFill>
        <p:spPr bwMode="auto">
          <a:xfrm>
            <a:off x="395288" y="2781300"/>
            <a:ext cx="4176712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tângulo 7"/>
          <p:cNvSpPr>
            <a:spLocks noChangeArrowheads="1"/>
          </p:cNvSpPr>
          <p:nvPr/>
        </p:nvSpPr>
        <p:spPr bwMode="auto">
          <a:xfrm>
            <a:off x="4824413" y="2852738"/>
            <a:ext cx="3995737" cy="193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Mais de 2 mil bicicletas de livre acesso (Vélo’v) em 173 postos na área urbana de Lyon (perto de estações de transportes públicos) e 50 km de linhas de bonde elétrico.</a:t>
            </a:r>
          </a:p>
          <a:p>
            <a:endParaRPr lang="pt-BR" sz="2000">
              <a:latin typeface="Calibri" charset="0"/>
            </a:endParaRPr>
          </a:p>
        </p:txBody>
      </p:sp>
      <p:sp>
        <p:nvSpPr>
          <p:cNvPr id="64518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50825" y="1844675"/>
            <a:ext cx="8712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pt-BR" sz="1600" b="1">
                <a:latin typeface="Calibri" charset="0"/>
              </a:rPr>
              <a:t> Curitiba, Brasil (</a:t>
            </a:r>
            <a:r>
              <a:rPr lang="pt-BR" sz="1600">
                <a:latin typeface="Calibri" charset="0"/>
              </a:rPr>
              <a:t>População: 1.8 milhões</a:t>
            </a:r>
            <a:r>
              <a:rPr lang="pt-BR" sz="1600" b="1">
                <a:latin typeface="Calibri" charset="0"/>
              </a:rPr>
              <a:t>): </a:t>
            </a:r>
            <a:r>
              <a:rPr lang="pt-BR" sz="1600">
                <a:latin typeface="Calibri" charset="0"/>
              </a:rPr>
              <a:t>pode ser considerada uma das pioneiras no Brasil e no mundo na instalação de corredores inteligentes para o transporte publico e no uso dos veículos Bus Rapid Transit (BRT). Hoje são 385 linhas de ônibus, 29 terminais e 351 estações “tubo” que circulam por 81 quilômetros de faixas exclusivas. Ao todo, os ônibus são responsáveis por dois milhões de viagens por dias úteis.</a:t>
            </a:r>
          </a:p>
          <a:p>
            <a:pPr>
              <a:buFontTx/>
              <a:buChar char="-"/>
            </a:pPr>
            <a:endParaRPr lang="pt-BR" sz="1600">
              <a:latin typeface="Calibri" charset="0"/>
            </a:endParaRPr>
          </a:p>
          <a:p>
            <a:pPr>
              <a:buFontTx/>
              <a:buChar char="-"/>
            </a:pPr>
            <a:r>
              <a:rPr lang="pt-BR" sz="1600">
                <a:latin typeface="Calibri" charset="0"/>
              </a:rPr>
              <a:t> </a:t>
            </a:r>
            <a:r>
              <a:rPr lang="pt-BR" sz="1600" b="1">
                <a:latin typeface="Calibri" charset="0"/>
              </a:rPr>
              <a:t>Barcelona, Espanha </a:t>
            </a:r>
            <a:r>
              <a:rPr lang="pt-BR" sz="1600">
                <a:latin typeface="Calibri" charset="0"/>
              </a:rPr>
              <a:t>(População: 1.6 milhões): O Pacto da Mobilidade surgiu em 1998 como uma ferramenta para promover a consulta à população e a participação como uma forma de trabalho. Trata-se de um fórum para construir conjuntamente (administração local, associações e entidades), o modelo de mobilidade desejado para a Barcelona do século 21.</a:t>
            </a:r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65541" name="Picture 2" descr="http://www.cidadessustentaveis.org.br/imagens/boas_praticas/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4797425"/>
            <a:ext cx="300037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tângulo 5"/>
          <p:cNvSpPr>
            <a:spLocks noChangeArrowheads="1"/>
          </p:cNvSpPr>
          <p:nvPr/>
        </p:nvSpPr>
        <p:spPr bwMode="auto">
          <a:xfrm>
            <a:off x="250825" y="4365625"/>
            <a:ext cx="5329238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latin typeface="Calibri" charset="0"/>
              </a:rPr>
              <a:t>Alguns Resultados</a:t>
            </a:r>
            <a:r>
              <a:rPr lang="pt-BR" sz="1600">
                <a:latin typeface="Calibri" charset="0"/>
              </a:rPr>
              <a:t>:</a:t>
            </a:r>
          </a:p>
          <a:p>
            <a:r>
              <a:rPr lang="pt-BR" sz="1600">
                <a:latin typeface="Calibri" charset="0"/>
              </a:rPr>
              <a:t>• A rede de transporte público interno em Barcelona conta com a rede de Metrô, que atinge grande parte da cidade, atualmente constituído por 11 linhas, 156 paradas e 117 quilômetros de extensão, que está sendo ampliada;</a:t>
            </a:r>
          </a:p>
          <a:p>
            <a:r>
              <a:rPr lang="pt-BR" sz="1600">
                <a:latin typeface="Calibri" charset="0"/>
              </a:rPr>
              <a:t>• Extensa rede de ciclovias por toda a cidade associada ao serviço Bicing (sistema de estações automáticas de aluguel de bicicletas distribuídas por toda a cidade)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Pontos de recarregamento de veículos elétricos.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269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246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6F8559"/>
                </a:solidFill>
                <a:latin typeface="Calibri" charset="0"/>
              </a:rPr>
              <a:t>Governança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Fortalecer os processos de decisão com a promoção dos instrumentos da democracia participativa.</a:t>
            </a:r>
          </a:p>
          <a:p>
            <a:endParaRPr lang="pt-BR" sz="1600" b="1" i="1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Continuar a desenvolver uma perspectiva comum e de longo prazo para cidades e regiões sustentáveis;</a:t>
            </a:r>
          </a:p>
          <a:p>
            <a:r>
              <a:rPr lang="pt-BR" sz="1600">
                <a:latin typeface="Calibri" charset="0"/>
              </a:rPr>
              <a:t>• Fomentar a capacidade de participação e de ação para o desenvolvimento sustentável tanto nas comunidades como nas administrações locais e regionais;</a:t>
            </a:r>
          </a:p>
          <a:p>
            <a:r>
              <a:rPr lang="pt-BR" sz="1600">
                <a:latin typeface="Calibri" charset="0"/>
              </a:rPr>
              <a:t>• Convocar todos os setores da sociedade civil local para a participação efetiva – em conselhos, conferências, audiências públicas, plebiscitos e referendos, entre outros – nos processos de decisão, monitoramento e avaliação;</a:t>
            </a:r>
          </a:p>
          <a:p>
            <a:r>
              <a:rPr lang="pt-BR" sz="1600">
                <a:latin typeface="Calibri" charset="0"/>
              </a:rPr>
              <a:t>• Tornar públicas, transparentes e abertas todas as informações da administração municipal, os indicadores da cidade e os dados orçamentários;</a:t>
            </a:r>
          </a:p>
          <a:p>
            <a:r>
              <a:rPr lang="pt-BR" sz="1600">
                <a:latin typeface="Calibri" charset="0"/>
              </a:rPr>
              <a:t>• Promover a cooperação e as parcerias entre os municípios vizinhos, outras cidades, regiões metropolitanas e outros níveis de administração.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1"/>
          <p:cNvPicPr>
            <a:picLocks noChangeAspect="1" noChangeArrowheads="1"/>
          </p:cNvPicPr>
          <p:nvPr/>
        </p:nvPicPr>
        <p:blipFill>
          <a:blip r:embed="rId3" cstate="print"/>
          <a:srcRect l="46761" t="39984" r="29723" b="19656"/>
          <a:stretch>
            <a:fillRect/>
          </a:stretch>
        </p:blipFill>
        <p:spPr bwMode="auto">
          <a:xfrm>
            <a:off x="323850" y="2781300"/>
            <a:ext cx="3887788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tângulo 5"/>
          <p:cNvSpPr>
            <a:spLocks noChangeArrowheads="1"/>
          </p:cNvSpPr>
          <p:nvPr/>
        </p:nvSpPr>
        <p:spPr bwMode="auto">
          <a:xfrm>
            <a:off x="4284663" y="3213100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latin typeface="Calibri" charset="0"/>
              </a:rPr>
              <a:t>Objetivo: </a:t>
            </a:r>
            <a:r>
              <a:rPr lang="pt-BR" sz="2000">
                <a:latin typeface="Calibri" charset="0"/>
              </a:rPr>
              <a:t>Melhorar o trânsito e o bem-estar das pessoas da cidade.</a:t>
            </a:r>
          </a:p>
          <a:p>
            <a:endParaRPr lang="pt-BR" sz="2000" b="1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Todos os dias, 55% dos moradores da cidade vão para o trabalho de bicicleta</a:t>
            </a:r>
            <a:r>
              <a:rPr lang="pt-BR" sz="2000">
                <a:latin typeface="Calibri" charset="0"/>
              </a:rPr>
              <a:t>. Em conjunto, eles pedalam mais de 1.170 mil quilômetros por dia.</a:t>
            </a:r>
          </a:p>
        </p:txBody>
      </p:sp>
      <p:sp>
        <p:nvSpPr>
          <p:cNvPr id="66565" name="Retângulo 5"/>
          <p:cNvSpPr>
            <a:spLocks noChangeArrowheads="1"/>
          </p:cNvSpPr>
          <p:nvPr/>
        </p:nvSpPr>
        <p:spPr bwMode="auto">
          <a:xfrm>
            <a:off x="5148263" y="836613"/>
            <a:ext cx="2516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>
                <a:latin typeface="Calibri" charset="0"/>
              </a:rPr>
              <a:t>C) </a:t>
            </a:r>
            <a:r>
              <a:rPr lang="pt-BR" sz="2400" b="1">
                <a:latin typeface="Calibri" charset="0"/>
              </a:rPr>
              <a:t>BOAS PRÁTICAS</a:t>
            </a:r>
            <a:endParaRPr lang="pt-BR" sz="2400">
              <a:latin typeface="Calibri" charset="0"/>
            </a:endParaRPr>
          </a:p>
        </p:txBody>
      </p:sp>
      <p:sp>
        <p:nvSpPr>
          <p:cNvPr id="66566" name="Retângulo 6"/>
          <p:cNvSpPr>
            <a:spLocks noChangeArrowheads="1"/>
          </p:cNvSpPr>
          <p:nvPr/>
        </p:nvSpPr>
        <p:spPr bwMode="auto">
          <a:xfrm>
            <a:off x="323850" y="1628775"/>
            <a:ext cx="8424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Copenhague em Busca do Título de Melhor Cidade do Mundo para Ciclistas. </a:t>
            </a:r>
            <a:r>
              <a:rPr lang="pt-BR" sz="2000" b="1">
                <a:latin typeface="Calibri" charset="0"/>
              </a:rPr>
              <a:t>A cidade tem cerca de 340 km de ciclovias</a:t>
            </a:r>
            <a:r>
              <a:rPr lang="pt-BR" sz="2000">
                <a:latin typeface="Calibri" charset="0"/>
              </a:rPr>
              <a:t>. A grande maioria das estradas principais tem corredores para bicicletas em ambos os sentidos.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67588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554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0737A1"/>
                </a:solidFill>
                <a:latin typeface="Calibri" charset="0"/>
              </a:rPr>
              <a:t>Ação Local para a Saúde</a:t>
            </a:r>
          </a:p>
          <a:p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r>
              <a:rPr lang="pt-BR">
                <a:latin typeface="Calibri" charset="0"/>
              </a:rPr>
              <a:t>Proteger e promover a saúde e o bem-estar dos nossos cidadãos. </a:t>
            </a:r>
          </a:p>
          <a:p>
            <a:endParaRPr lang="pt-BR" sz="1600">
              <a:latin typeface="Calibri" charset="0"/>
            </a:endParaRPr>
          </a:p>
          <a:p>
            <a:r>
              <a:rPr lang="pt-BR" sz="1600">
                <a:latin typeface="Calibri" charset="0"/>
              </a:rPr>
              <a:t>• Disseminar informações no sentido de melhorar o nível geral dos conhecimentos da população sobre os fatores essenciais para uma vida saudável, muitos dos quais se situam fora do setor restrito da saúde.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Promover o planejamento urbano para o desenvolvimento saudável das nossas cidades, garantindo ações integradas para a promoção da saúde pública.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Garantir a equidade no acesso à saúde com especial atenção aos pobres, o que requer a elaboração regular de indicadores sobre o progresso na redução das disparidades.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Promover estudos de avaliação da saúde pública, a gestão participativa e o controle social sobre o sistema de saúde.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Determinar aos urbanistas para integrarem condicionantes de saúde nas estratégias de planejamento e desenho urbano.</a:t>
            </a:r>
            <a:br>
              <a:rPr lang="pt-BR" sz="1600">
                <a:latin typeface="Calibri" charset="0"/>
              </a:rPr>
            </a:br>
            <a:r>
              <a:rPr lang="pt-BR" sz="1600">
                <a:latin typeface="Calibri" charset="0"/>
              </a:rPr>
              <a:t>• Promover a prática de atividades físicas - individuais e coletivas - que busquem enfatizar os valores de uma vida saudável.</a:t>
            </a:r>
            <a:endParaRPr lang="pt-BR" sz="17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tângulo 6"/>
          <p:cNvSpPr>
            <a:spLocks noChangeArrowheads="1"/>
          </p:cNvSpPr>
          <p:nvPr/>
        </p:nvSpPr>
        <p:spPr bwMode="auto">
          <a:xfrm>
            <a:off x="323850" y="1844675"/>
            <a:ext cx="8496300" cy="4432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0737A1"/>
                </a:solidFill>
                <a:latin typeface="Calibri" charset="0"/>
              </a:rPr>
              <a:t>Ação Local para a Saúde</a:t>
            </a: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Leitos hospitalares: </a:t>
            </a:r>
            <a:r>
              <a:rPr lang="pt-BR" sz="2000">
                <a:latin typeface="Calibri" charset="0"/>
              </a:rPr>
              <a:t>Número de leitos hospitalares públicos e privados disponíveis por mil habitantes.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Mortalidade materna: </a:t>
            </a:r>
            <a:r>
              <a:rPr lang="pt-BR" sz="2000">
                <a:latin typeface="Calibri" charset="0"/>
              </a:rPr>
              <a:t>Número de óbitos femininos por causas maternas, por 10 mil nascidos vivos.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Pré-natal insuficiente: </a:t>
            </a:r>
            <a:r>
              <a:rPr lang="pt-BR" sz="2000">
                <a:latin typeface="Calibri" charset="0"/>
              </a:rPr>
              <a:t>Porcentagem de nascidos vivos cujas mães fizeram menos de 7 consultas pré-natal.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Mortalidade infantil: </a:t>
            </a:r>
            <a:r>
              <a:rPr lang="pt-BR" sz="2000">
                <a:latin typeface="Calibri" charset="0"/>
              </a:rPr>
              <a:t>Óbitos de crianças menores de um ano em cada mil nascidas vivas.</a:t>
            </a:r>
          </a:p>
          <a:p>
            <a:endParaRPr lang="pt-BR" sz="2000">
              <a:latin typeface="Calibri" charset="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932363" y="3357563"/>
            <a:ext cx="3887787" cy="2862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latin typeface="Calibri" charset="0"/>
              </a:rPr>
              <a:t>Atingida</a:t>
            </a:r>
            <a:r>
              <a:rPr lang="pt-BR" sz="2000">
                <a:latin typeface="Calibri" charset="0"/>
              </a:rPr>
              <a:t> a meta: </a:t>
            </a:r>
            <a:r>
              <a:rPr lang="pt-BR" sz="2000" b="1">
                <a:latin typeface="Calibri" charset="0"/>
              </a:rPr>
              <a:t>35%</a:t>
            </a:r>
            <a:r>
              <a:rPr lang="pt-BR" sz="2000">
                <a:latin typeface="Calibri" charset="0"/>
              </a:rPr>
              <a:t> de </a:t>
            </a:r>
            <a:r>
              <a:rPr lang="pt-BR" sz="2000" b="1">
                <a:latin typeface="Calibri" charset="0"/>
              </a:rPr>
              <a:t>veículos limpos</a:t>
            </a:r>
            <a:r>
              <a:rPr lang="pt-BR" sz="2000">
                <a:latin typeface="Calibri" charset="0"/>
              </a:rPr>
              <a:t> até 2010;</a:t>
            </a:r>
            <a:br>
              <a:rPr lang="pt-BR" sz="2000">
                <a:latin typeface="Calibri" charset="0"/>
              </a:rPr>
            </a:br>
            <a:endParaRPr lang="pt-BR" sz="2000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Importante </a:t>
            </a:r>
            <a:r>
              <a:rPr lang="pt-BR" sz="2000" b="1">
                <a:latin typeface="Calibri" charset="0"/>
              </a:rPr>
              <a:t>melhora</a:t>
            </a:r>
            <a:r>
              <a:rPr lang="pt-BR" sz="2000">
                <a:latin typeface="Calibri" charset="0"/>
              </a:rPr>
              <a:t> na </a:t>
            </a:r>
            <a:r>
              <a:rPr lang="pt-BR" sz="2000" b="1">
                <a:latin typeface="Calibri" charset="0"/>
              </a:rPr>
              <a:t>qualidade do ar;</a:t>
            </a:r>
          </a:p>
          <a:p>
            <a:endParaRPr lang="pt-BR" sz="2000" b="1">
              <a:latin typeface="Calibri" charset="0"/>
            </a:endParaRPr>
          </a:p>
          <a:p>
            <a:r>
              <a:rPr lang="pt-BR" sz="2000">
                <a:latin typeface="Calibri" charset="0"/>
              </a:rPr>
              <a:t>2008: início da instalação de </a:t>
            </a:r>
          </a:p>
          <a:p>
            <a:r>
              <a:rPr lang="pt-BR" sz="2000">
                <a:latin typeface="Calibri" charset="0"/>
              </a:rPr>
              <a:t>infraestrutura para carros elétricos e híbridos.</a:t>
            </a:r>
          </a:p>
        </p:txBody>
      </p:sp>
      <p:sp>
        <p:nvSpPr>
          <p:cNvPr id="69636" name="Retângulo 5"/>
          <p:cNvSpPr>
            <a:spLocks noChangeArrowheads="1"/>
          </p:cNvSpPr>
          <p:nvPr/>
        </p:nvSpPr>
        <p:spPr bwMode="auto">
          <a:xfrm>
            <a:off x="395288" y="1844675"/>
            <a:ext cx="8208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O programa </a:t>
            </a:r>
            <a:r>
              <a:rPr lang="pt-BR" sz="2000" b="1">
                <a:latin typeface="Calibri" charset="0"/>
              </a:rPr>
              <a:t>Veículos Limpos em Estocolmo</a:t>
            </a:r>
            <a:r>
              <a:rPr lang="pt-BR" sz="2000">
                <a:latin typeface="Calibri" charset="0"/>
              </a:rPr>
              <a:t>, iniciado em 1996, pretendeu transformar todos os veículos da cidade em </a:t>
            </a:r>
            <a:r>
              <a:rPr lang="pt-BR" sz="2000" b="1">
                <a:latin typeface="Calibri" charset="0"/>
              </a:rPr>
              <a:t>não poluentes</a:t>
            </a:r>
            <a:r>
              <a:rPr lang="pt-BR" sz="2000">
                <a:latin typeface="Calibri" charset="0"/>
              </a:rPr>
              <a:t>, através do uso de </a:t>
            </a:r>
            <a:r>
              <a:rPr lang="pt-BR" sz="2000" b="1">
                <a:latin typeface="Calibri" charset="0"/>
              </a:rPr>
              <a:t>biocombustíveis</a:t>
            </a:r>
            <a:r>
              <a:rPr lang="pt-BR" sz="2000">
                <a:latin typeface="Calibri" charset="0"/>
              </a:rPr>
              <a:t>, </a:t>
            </a:r>
            <a:r>
              <a:rPr lang="pt-BR" sz="2000" b="1">
                <a:latin typeface="Calibri" charset="0"/>
              </a:rPr>
              <a:t>tecnologia híbrida </a:t>
            </a:r>
            <a:r>
              <a:rPr lang="pt-BR" sz="2000">
                <a:latin typeface="Calibri" charset="0"/>
              </a:rPr>
              <a:t>ou veículos </a:t>
            </a:r>
            <a:r>
              <a:rPr lang="pt-BR" sz="2000" b="1">
                <a:latin typeface="Calibri" charset="0"/>
              </a:rPr>
              <a:t>extremamente pequenos</a:t>
            </a:r>
            <a:r>
              <a:rPr lang="pt-BR" sz="2000">
                <a:latin typeface="Calibri" charset="0"/>
              </a:rPr>
              <a:t>.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395288" y="6310313"/>
            <a:ext cx="4321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latin typeface="Calibri" charset="0"/>
                <a:cs typeface="Times New Roman" charset="0"/>
              </a:rPr>
              <a:t>Foto: </a:t>
            </a:r>
            <a:r>
              <a:rPr lang="pt-BR" sz="800"/>
              <a:t>Claudio.Ar 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69638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75" y="3343275"/>
            <a:ext cx="4243388" cy="296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250825" y="2997200"/>
            <a:ext cx="1728788" cy="7699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Estocolmo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Suécia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807 mil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2" descr="http://www.cidadessustentaveis.org.br/imagens/galeria/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29000"/>
            <a:ext cx="3725862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539750" y="2997200"/>
            <a:ext cx="2016125" cy="876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>
                <a:solidFill>
                  <a:srgbClr val="000000"/>
                </a:solidFill>
                <a:cs typeface="Arial" charset="0"/>
              </a:rPr>
              <a:t>Mapa de Ruído 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Lisboa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Portugal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11.3 milhões</a:t>
            </a:r>
          </a:p>
        </p:txBody>
      </p:sp>
      <p:sp>
        <p:nvSpPr>
          <p:cNvPr id="70661" name="Retângulo 4"/>
          <p:cNvSpPr>
            <a:spLocks noChangeArrowheads="1"/>
          </p:cNvSpPr>
          <p:nvPr/>
        </p:nvSpPr>
        <p:spPr bwMode="auto">
          <a:xfrm>
            <a:off x="539750" y="1557338"/>
            <a:ext cx="806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O Mapa de Ruído da Cidade de Lisboa foi lançado em 2000. Representou os níveis de ruído de acordo com indicadores estabelecidos pela legislação nacional.</a:t>
            </a:r>
          </a:p>
        </p:txBody>
      </p:sp>
      <p:sp>
        <p:nvSpPr>
          <p:cNvPr id="70662" name="Retângulo 5"/>
          <p:cNvSpPr>
            <a:spLocks noChangeArrowheads="1"/>
          </p:cNvSpPr>
          <p:nvPr/>
        </p:nvSpPr>
        <p:spPr bwMode="auto">
          <a:xfrm>
            <a:off x="4140200" y="2565400"/>
            <a:ext cx="482441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Objetivo</a:t>
            </a:r>
            <a:r>
              <a:rPr lang="pt-BR">
                <a:latin typeface="Calibri" charset="0"/>
              </a:rPr>
              <a:t>: Compilar e apresentar dados referentes à poluição sonora na cidade de Lisboa.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Alguns Resultados</a:t>
            </a:r>
            <a:r>
              <a:rPr lang="pt-BR">
                <a:latin typeface="Calibri" charset="0"/>
              </a:rPr>
              <a:t>:</a:t>
            </a:r>
          </a:p>
          <a:p>
            <a:r>
              <a:rPr lang="pt-BR">
                <a:latin typeface="Calibri" charset="0"/>
              </a:rPr>
              <a:t>• Inserção da poluição sonora como dimensão a ser analisada no âmbito do planejamento urbano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Conscientização dos cidadãos sobre a questão da poluição sonora como variável para a qualidade ambiental da cidade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Maior fiabilidade para os técnicos na elaboração de Planos de Redução de Ruído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7235825" y="3068638"/>
            <a:ext cx="1512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800">
                <a:cs typeface="Times New Roman" charset="0"/>
              </a:rPr>
              <a:t>Foto: Diário do PAVS blogspot</a:t>
            </a: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4643438" y="1268413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r>
              <a:rPr lang="pt-BR" sz="2000">
                <a:latin typeface="Calibri" charset="0"/>
              </a:rPr>
              <a:t> - Brasil</a:t>
            </a:r>
          </a:p>
        </p:txBody>
      </p:sp>
      <p:pic>
        <p:nvPicPr>
          <p:cNvPr id="2050" name="Picture 2" descr="\\ispsad\Publico\Plataforma Cidades Sustentáveis\Evelise\Boas Práticas\BPs prontas\Programa Ambientes Verdes e Saudáveis\by Diário do PAVS blogsp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284538"/>
            <a:ext cx="3810000" cy="28575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4500563" y="5683250"/>
            <a:ext cx="2016125" cy="9382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 b="1">
                <a:solidFill>
                  <a:srgbClr val="000000"/>
                </a:solidFill>
                <a:cs typeface="Arial" charset="0"/>
              </a:rPr>
              <a:t>Programa Ambientes Verdes e Saudáveis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São Paulo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São Paulo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11.3 milhões</a:t>
            </a:r>
          </a:p>
        </p:txBody>
      </p:sp>
      <p:sp>
        <p:nvSpPr>
          <p:cNvPr id="71687" name="Retângulo 5"/>
          <p:cNvSpPr>
            <a:spLocks noChangeArrowheads="1"/>
          </p:cNvSpPr>
          <p:nvPr/>
        </p:nvSpPr>
        <p:spPr bwMode="auto">
          <a:xfrm>
            <a:off x="468313" y="1817688"/>
            <a:ext cx="8207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Com início em fevereiro de 2007, o </a:t>
            </a:r>
            <a:r>
              <a:rPr lang="pt-BR" sz="2000" b="1">
                <a:latin typeface="Calibri" charset="0"/>
              </a:rPr>
              <a:t>Programa  Ambientes Verdes e Saudáveis</a:t>
            </a:r>
            <a:r>
              <a:rPr lang="pt-BR" sz="2000">
                <a:latin typeface="Calibri" charset="0"/>
              </a:rPr>
              <a:t> visa promover </a:t>
            </a:r>
            <a:r>
              <a:rPr lang="pt-BR" sz="2000" b="1">
                <a:latin typeface="Calibri" charset="0"/>
              </a:rPr>
              <a:t>ações intersetoriais e interdisciplinares</a:t>
            </a:r>
            <a:r>
              <a:rPr lang="pt-BR" sz="2000">
                <a:latin typeface="Calibri" charset="0"/>
              </a:rPr>
              <a:t>, a </a:t>
            </a:r>
            <a:r>
              <a:rPr lang="pt-BR" sz="2000" b="1">
                <a:latin typeface="Calibri" charset="0"/>
              </a:rPr>
              <a:t>participação</a:t>
            </a:r>
            <a:r>
              <a:rPr lang="pt-BR" sz="2000">
                <a:latin typeface="Calibri" charset="0"/>
              </a:rPr>
              <a:t> dos atores envolvidos e a </a:t>
            </a:r>
            <a:r>
              <a:rPr lang="pt-BR" sz="2000" b="1">
                <a:latin typeface="Calibri" charset="0"/>
              </a:rPr>
              <a:t>co-gestão</a:t>
            </a:r>
            <a:r>
              <a:rPr lang="pt-BR" sz="2000">
                <a:latin typeface="Calibri" charset="0"/>
              </a:rPr>
              <a:t>, em busca da melhoria na saúde e no meio ambiente da cidade de </a:t>
            </a:r>
            <a:r>
              <a:rPr lang="pt-BR" sz="2000" b="1">
                <a:latin typeface="Calibri" charset="0"/>
              </a:rPr>
              <a:t>São Paulo</a:t>
            </a:r>
            <a:r>
              <a:rPr lang="pt-BR" sz="2000">
                <a:latin typeface="Calibri" charset="0"/>
              </a:rPr>
              <a:t>.</a:t>
            </a:r>
          </a:p>
        </p:txBody>
      </p:sp>
      <p:sp>
        <p:nvSpPr>
          <p:cNvPr id="71688" name="Retângulo 5"/>
          <p:cNvSpPr>
            <a:spLocks noChangeArrowheads="1"/>
          </p:cNvSpPr>
          <p:nvPr/>
        </p:nvSpPr>
        <p:spPr bwMode="auto">
          <a:xfrm>
            <a:off x="468313" y="3357563"/>
            <a:ext cx="403225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latin typeface="Calibri" charset="0"/>
              </a:rPr>
              <a:t>260 UBS </a:t>
            </a:r>
            <a:r>
              <a:rPr lang="pt-BR" sz="2000">
                <a:latin typeface="Calibri" charset="0"/>
              </a:rPr>
              <a:t>(do total de 430) com projetos</a:t>
            </a:r>
          </a:p>
          <a:p>
            <a:r>
              <a:rPr lang="pt-BR" sz="500">
                <a:latin typeface="Calibri" charset="0"/>
              </a:rPr>
              <a:t/>
            </a:r>
            <a:br>
              <a:rPr lang="pt-BR" sz="500">
                <a:latin typeface="Calibri" charset="0"/>
              </a:rPr>
            </a:br>
            <a:r>
              <a:rPr lang="pt-BR" sz="2000">
                <a:latin typeface="Calibri" charset="0"/>
              </a:rPr>
              <a:t>Criação de novas categorias de </a:t>
            </a:r>
            <a:r>
              <a:rPr lang="pt-BR" sz="2000" b="1">
                <a:latin typeface="Calibri" charset="0"/>
              </a:rPr>
              <a:t>trabalho</a:t>
            </a:r>
            <a:r>
              <a:rPr lang="pt-BR" sz="2000">
                <a:latin typeface="Calibri" charset="0"/>
              </a:rPr>
              <a:t> na saúde</a:t>
            </a:r>
          </a:p>
          <a:p>
            <a:r>
              <a:rPr lang="pt-BR" sz="500">
                <a:latin typeface="Calibri" charset="0"/>
              </a:rPr>
              <a:t/>
            </a:r>
            <a:br>
              <a:rPr lang="pt-BR" sz="500">
                <a:latin typeface="Calibri" charset="0"/>
              </a:rPr>
            </a:br>
            <a:r>
              <a:rPr lang="pt-BR" sz="2000" b="1">
                <a:latin typeface="Calibri" charset="0"/>
              </a:rPr>
              <a:t>6 mil agentes comunitários </a:t>
            </a:r>
            <a:r>
              <a:rPr lang="pt-BR" sz="2000">
                <a:latin typeface="Calibri" charset="0"/>
              </a:rPr>
              <a:t>de saúde capacitados em meio ambiente</a:t>
            </a:r>
          </a:p>
          <a:p>
            <a:r>
              <a:rPr lang="pt-BR" sz="500">
                <a:latin typeface="Calibri" charset="0"/>
              </a:rPr>
              <a:t/>
            </a:r>
            <a:br>
              <a:rPr lang="pt-BR" sz="500">
                <a:latin typeface="Calibri" charset="0"/>
              </a:rPr>
            </a:br>
            <a:r>
              <a:rPr lang="pt-BR" sz="2000" b="1">
                <a:latin typeface="Calibri" charset="0"/>
              </a:rPr>
              <a:t>978 </a:t>
            </a:r>
            <a:r>
              <a:rPr lang="pt-BR" sz="2000">
                <a:latin typeface="Calibri" charset="0"/>
              </a:rPr>
              <a:t>projetos de intervenção local com mapeamento do município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419475" y="1268413"/>
            <a:ext cx="5545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A) </a:t>
            </a:r>
            <a:r>
              <a:rPr lang="pt-BR" sz="2000" b="1">
                <a:latin typeface="Calibri" charset="0"/>
              </a:rPr>
              <a:t>PLATAFORMA CIDADES SUSTENTÁVEIS </a:t>
            </a:r>
            <a:r>
              <a:rPr lang="pt-BR" sz="2000">
                <a:latin typeface="Calibri" charset="0"/>
              </a:rPr>
              <a:t>- Agenda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51725" y="5732463"/>
            <a:ext cx="1081088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2709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4340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254061"/>
                </a:solidFill>
                <a:latin typeface="Calibri" charset="0"/>
              </a:rPr>
              <a:t>Do Local para o Global</a:t>
            </a:r>
          </a:p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Assumir plenamente as nossas responsabilidades para proteger, preservar e assegurar o acesso equilibrado aos bens naturais comuns.</a:t>
            </a:r>
          </a:p>
          <a:p>
            <a:r>
              <a:rPr lang="pt-BR">
                <a:latin typeface="Calibri" charset="0"/>
              </a:rPr>
              <a:t/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Estabelecer metas para a redução do consumo de energia não renovável e para aumentar o uso de energias renováveis.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Melhorar a qualidade da água, poupar água e usar a água de uma forma mais eficiente.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Proteger, regenerar e aumentar a biodiversidade, ampliar as áreas naturais protegidas e os espaços verdes urbanos.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Melhorar a qualidade do solo, preservar terrenos ecologicamente produtivos e promover a agricultura e o reflorestamento sustentáveis.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Melhorar substantivamente a qualidade do ar, segundo os padrões da Organização Mundial da Saúde (OMS-ONU).</a:t>
            </a:r>
          </a:p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tângulo 5"/>
          <p:cNvSpPr>
            <a:spLocks noChangeArrowheads="1"/>
          </p:cNvSpPr>
          <p:nvPr/>
        </p:nvSpPr>
        <p:spPr bwMode="auto">
          <a:xfrm>
            <a:off x="323850" y="1844675"/>
            <a:ext cx="8496300" cy="240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254061"/>
                </a:solidFill>
                <a:latin typeface="Calibri" charset="0"/>
              </a:rPr>
              <a:t>Do Local para o Global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Total de emissões de CO2 equivalente per capita: </a:t>
            </a:r>
            <a:r>
              <a:rPr lang="pt-BR">
                <a:latin typeface="Calibri" charset="0"/>
              </a:rPr>
              <a:t>Unidade de medida do impacto das emissões sobre o clima do planeta. Todos os gases são transformados em CO2 equivalente, de acordo com um fator de conversão. (Referência: WWF)</a:t>
            </a:r>
          </a:p>
          <a:p>
            <a:endParaRPr lang="pt-BR">
              <a:latin typeface="Calibri" charset="0"/>
            </a:endParaRPr>
          </a:p>
          <a:p>
            <a:r>
              <a:rPr lang="pt-BR" b="1">
                <a:latin typeface="Calibri" charset="0"/>
              </a:rPr>
              <a:t>Número de Mortes por desastres socioambientais: </a:t>
            </a:r>
            <a:r>
              <a:rPr lang="pt-BR">
                <a:latin typeface="Calibri" charset="0"/>
              </a:rPr>
              <a:t>Número de mortes causadas por desastres socioambientais por ano.</a:t>
            </a: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68313" y="6453188"/>
            <a:ext cx="28082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>
                <a:cs typeface="Times New Roman" charset="0"/>
              </a:rPr>
              <a:t>bastian_r </a:t>
            </a:r>
          </a:p>
        </p:txBody>
      </p:sp>
      <p:sp>
        <p:nvSpPr>
          <p:cNvPr id="74756" name="Retângulo 8"/>
          <p:cNvSpPr>
            <a:spLocks noChangeArrowheads="1"/>
          </p:cNvSpPr>
          <p:nvPr/>
        </p:nvSpPr>
        <p:spPr bwMode="auto">
          <a:xfrm>
            <a:off x="5364163" y="3117850"/>
            <a:ext cx="3600450" cy="2614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charset="0"/>
            </a:endParaRPr>
          </a:p>
          <a:p>
            <a:r>
              <a:rPr lang="pt-BR">
                <a:latin typeface="Calibri" charset="0"/>
              </a:rPr>
              <a:t>Há cerca de </a:t>
            </a:r>
            <a:r>
              <a:rPr lang="pt-BR" b="1">
                <a:latin typeface="Calibri" charset="0"/>
              </a:rPr>
              <a:t>60% de cobertura vegetal</a:t>
            </a:r>
            <a:r>
              <a:rPr lang="pt-BR">
                <a:latin typeface="Calibri" charset="0"/>
              </a:rPr>
              <a:t>, com: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- 5 mil hectares de florestas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- 65 mil árvores em parques e 35 mil nas ruas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- 300 km² de telhados verdes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- 32 km de trilhos de bonde gramado</a:t>
            </a:r>
            <a:endParaRPr lang="pt-BR" b="1">
              <a:latin typeface="Calibri" charset="0"/>
            </a:endParaRPr>
          </a:p>
        </p:txBody>
      </p:sp>
      <p:sp>
        <p:nvSpPr>
          <p:cNvPr id="74757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094038"/>
            <a:ext cx="4535487" cy="34020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3492500" y="3284538"/>
            <a:ext cx="1692275" cy="769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Stuttgart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País: Alemanha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Continente: Europa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600 mil</a:t>
            </a:r>
          </a:p>
        </p:txBody>
      </p:sp>
      <p:sp>
        <p:nvSpPr>
          <p:cNvPr id="74760" name="Retângulo 7"/>
          <p:cNvSpPr>
            <a:spLocks noChangeArrowheads="1"/>
          </p:cNvSpPr>
          <p:nvPr/>
        </p:nvSpPr>
        <p:spPr bwMode="auto">
          <a:xfrm>
            <a:off x="323850" y="1700213"/>
            <a:ext cx="8351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Stuttgart</a:t>
            </a:r>
            <a:r>
              <a:rPr lang="pt-BR">
                <a:latin typeface="Calibri" charset="0"/>
              </a:rPr>
              <a:t> explorou padrões de vento natural e a influência da vegetação em seu </a:t>
            </a:r>
            <a:r>
              <a:rPr lang="pt-BR" b="1">
                <a:latin typeface="Calibri" charset="0"/>
              </a:rPr>
              <a:t>planejamento</a:t>
            </a:r>
            <a:r>
              <a:rPr lang="pt-BR">
                <a:latin typeface="Calibri" charset="0"/>
              </a:rPr>
              <a:t>. A aplicação correta de “</a:t>
            </a:r>
            <a:r>
              <a:rPr lang="pt-BR" b="1">
                <a:latin typeface="Calibri" charset="0"/>
              </a:rPr>
              <a:t>infraestrutura verde</a:t>
            </a:r>
            <a:r>
              <a:rPr lang="pt-BR">
                <a:latin typeface="Calibri" charset="0"/>
              </a:rPr>
              <a:t>” foi usada para combater o efeito de </a:t>
            </a:r>
            <a:r>
              <a:rPr lang="pt-BR" b="1">
                <a:latin typeface="Calibri" charset="0"/>
              </a:rPr>
              <a:t>ilhas de calor </a:t>
            </a:r>
            <a:r>
              <a:rPr lang="pt-BR">
                <a:latin typeface="Calibri" charset="0"/>
              </a:rPr>
              <a:t>urbanas, o que beneficiou o meio ambiente, aumentando a biodiversidade e a qualidade do 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4643438" y="1268413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 </a:t>
            </a:r>
            <a:r>
              <a:rPr lang="pt-BR" sz="2000">
                <a:latin typeface="Calibri" charset="0"/>
              </a:rPr>
              <a:t>- Brasil</a:t>
            </a:r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4427538" y="6308725"/>
            <a:ext cx="2376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pt-BR" sz="800"/>
              <a:t>bbcworldservice </a:t>
            </a:r>
            <a:r>
              <a:rPr lang="en-US" sz="800">
                <a:latin typeface="Calibri" charset="0"/>
                <a:cs typeface="Times New Roman" charset="0"/>
              </a:rPr>
              <a:t>- Flickr - Creative Commons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429000"/>
            <a:ext cx="4325937" cy="287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CaixaDeTexto 12"/>
          <p:cNvSpPr txBox="1"/>
          <p:nvPr/>
        </p:nvSpPr>
        <p:spPr>
          <a:xfrm>
            <a:off x="4932363" y="2852738"/>
            <a:ext cx="3492500" cy="14160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Paragominas combate o desmatamento e vira exemplo de sustentabilidade na Amazônia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Paragominas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Estado: Pará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Brasil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97 mil</a:t>
            </a:r>
          </a:p>
        </p:txBody>
      </p:sp>
      <p:sp>
        <p:nvSpPr>
          <p:cNvPr id="75783" name="Retângulo 13"/>
          <p:cNvSpPr>
            <a:spLocks noChangeArrowheads="1"/>
          </p:cNvSpPr>
          <p:nvPr/>
        </p:nvSpPr>
        <p:spPr bwMode="auto">
          <a:xfrm>
            <a:off x="250825" y="1817688"/>
            <a:ext cx="8642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Com o </a:t>
            </a:r>
            <a:r>
              <a:rPr lang="pt-BR" b="1">
                <a:latin typeface="Calibri" charset="0"/>
              </a:rPr>
              <a:t>Pacto pelo Desmatamento Zero</a:t>
            </a:r>
            <a:r>
              <a:rPr lang="pt-BR">
                <a:latin typeface="Calibri" charset="0"/>
              </a:rPr>
              <a:t>, a cidade de </a:t>
            </a:r>
            <a:r>
              <a:rPr lang="pt-BR" b="1">
                <a:latin typeface="Calibri" charset="0"/>
              </a:rPr>
              <a:t>Paragominas</a:t>
            </a:r>
            <a:r>
              <a:rPr lang="pt-BR">
                <a:latin typeface="Calibri" charset="0"/>
              </a:rPr>
              <a:t> conta com um programa de </a:t>
            </a:r>
            <a:r>
              <a:rPr lang="pt-BR" b="1">
                <a:latin typeface="Calibri" charset="0"/>
              </a:rPr>
              <a:t>reflorestamento</a:t>
            </a:r>
            <a:r>
              <a:rPr lang="pt-BR">
                <a:latin typeface="Calibri" charset="0"/>
              </a:rPr>
              <a:t> que planta cerca de 10 mil árvores por ano, por meio de processos de </a:t>
            </a:r>
            <a:r>
              <a:rPr lang="pt-BR" b="1">
                <a:latin typeface="Calibri" charset="0"/>
              </a:rPr>
              <a:t>produção sustentável </a:t>
            </a:r>
            <a:r>
              <a:rPr lang="pt-BR">
                <a:latin typeface="Calibri" charset="0"/>
              </a:rPr>
              <a:t>(socialmente justo, sem o uso de trabalho escravo ou infantil e sem recursos provenientes do desmatamento).</a:t>
            </a:r>
          </a:p>
        </p:txBody>
      </p:sp>
      <p:sp>
        <p:nvSpPr>
          <p:cNvPr id="75784" name="Retângulo 14"/>
          <p:cNvSpPr>
            <a:spLocks noChangeArrowheads="1"/>
          </p:cNvSpPr>
          <p:nvPr/>
        </p:nvSpPr>
        <p:spPr bwMode="auto">
          <a:xfrm>
            <a:off x="179388" y="3213100"/>
            <a:ext cx="41767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A cidade </a:t>
            </a:r>
            <a:r>
              <a:rPr lang="pt-BR" b="1">
                <a:latin typeface="Calibri" charset="0"/>
              </a:rPr>
              <a:t>saiu da lista </a:t>
            </a:r>
            <a:r>
              <a:rPr lang="pt-BR">
                <a:latin typeface="Calibri" charset="0"/>
              </a:rPr>
              <a:t>dos municípios que mais desmatam na Amazônia</a:t>
            </a:r>
          </a:p>
          <a:p>
            <a:r>
              <a:rPr lang="pt-BR">
                <a:latin typeface="Calibri" charset="0"/>
              </a:rPr>
              <a:t/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Alcance do </a:t>
            </a:r>
            <a:r>
              <a:rPr lang="pt-BR" b="1">
                <a:latin typeface="Calibri" charset="0"/>
              </a:rPr>
              <a:t>desenvolvimento econômico, social e ambiental</a:t>
            </a:r>
            <a:r>
              <a:rPr lang="pt-BR">
                <a:latin typeface="Calibri" charset="0"/>
              </a:rPr>
              <a:t>, se tornando exemplo de sustentabilidade na prática</a:t>
            </a:r>
          </a:p>
          <a:p>
            <a:r>
              <a:rPr lang="pt-BR">
                <a:latin typeface="Calibri" charset="0"/>
              </a:rPr>
              <a:t/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Outras </a:t>
            </a:r>
            <a:r>
              <a:rPr lang="pt-BR" b="1">
                <a:latin typeface="Calibri" charset="0"/>
              </a:rPr>
              <a:t>11 cidades </a:t>
            </a:r>
            <a:r>
              <a:rPr lang="pt-BR">
                <a:latin typeface="Calibri" charset="0"/>
              </a:rPr>
              <a:t>paraenses já aderiram ao </a:t>
            </a:r>
            <a:r>
              <a:rPr lang="pt-BR" b="1">
                <a:latin typeface="Calibri" charset="0"/>
              </a:rPr>
              <a:t>Programa Município Verde</a:t>
            </a:r>
          </a:p>
          <a:p>
            <a:r>
              <a:rPr lang="pt-BR">
                <a:latin typeface="Calibri" charset="0"/>
              </a:rPr>
              <a:t/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11 ha instituídos como</a:t>
            </a:r>
          </a:p>
          <a:p>
            <a:r>
              <a:rPr lang="pt-BR" b="1">
                <a:latin typeface="Calibri" charset="0"/>
              </a:rPr>
              <a:t>Parque Ambiental Municipal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tângulo 5"/>
          <p:cNvSpPr>
            <a:spLocks noChangeArrowheads="1"/>
          </p:cNvSpPr>
          <p:nvPr/>
        </p:nvSpPr>
        <p:spPr bwMode="auto">
          <a:xfrm>
            <a:off x="323850" y="1773238"/>
            <a:ext cx="8496300" cy="412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u="sng">
                <a:solidFill>
                  <a:srgbClr val="6F8559"/>
                </a:solidFill>
                <a:latin typeface="Calibri" charset="0"/>
              </a:rPr>
              <a:t>Governança</a:t>
            </a:r>
            <a:endParaRPr lang="pt-BR" sz="2400" b="1" u="sng">
              <a:solidFill>
                <a:srgbClr val="92D050"/>
              </a:solidFill>
              <a:latin typeface="Calibri" charset="0"/>
            </a:endParaRPr>
          </a:p>
          <a:p>
            <a:endParaRPr lang="pt-BR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Mulheres empregadas no governo do município: </a:t>
            </a:r>
            <a:r>
              <a:rPr lang="pt-BR" sz="2000">
                <a:latin typeface="Calibri" charset="0"/>
              </a:rPr>
              <a:t>Porcentagem de mulheres empregadas no governo do município sobre o total de funcionários.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Orçamento executado decidido de forma participativa: </a:t>
            </a:r>
            <a:r>
              <a:rPr lang="pt-BR" sz="2000">
                <a:latin typeface="Calibri" charset="0"/>
              </a:rPr>
              <a:t>Porcentagem do orçamento executado decidido participativamente.</a:t>
            </a:r>
          </a:p>
          <a:p>
            <a:endParaRPr lang="pt-BR" sz="2000">
              <a:latin typeface="Calibri" charset="0"/>
            </a:endParaRPr>
          </a:p>
          <a:p>
            <a:r>
              <a:rPr lang="pt-BR" sz="2000" b="1">
                <a:latin typeface="Calibri" charset="0"/>
              </a:rPr>
              <a:t>Espaços de participação deliberativos e audiências públicas na cidade: </a:t>
            </a:r>
            <a:r>
              <a:rPr lang="pt-BR" sz="2000">
                <a:latin typeface="Calibri" charset="0"/>
              </a:rPr>
              <a:t>Listar os espaços de participação deliberativos que existem na cidade. (</a:t>
            </a:r>
            <a:r>
              <a:rPr lang="pt-BR">
                <a:latin typeface="Calibri" charset="0"/>
              </a:rPr>
              <a:t>Qual é a periodicidade dos encontros? Qual o número de participantes? Com quanto tempo de antecedência são convocadas as reuniões? Quais veículos de comunicação são utilizados para fazer a convocatória?)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643438" y="126841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B) </a:t>
            </a:r>
            <a:r>
              <a:rPr lang="pt-BR" sz="2000" b="1">
                <a:latin typeface="Calibri" charset="0"/>
              </a:rPr>
              <a:t>INDICADORES</a:t>
            </a:r>
            <a:endParaRPr lang="pt-BR" sz="20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tângulo 2"/>
          <p:cNvSpPr>
            <a:spLocks noChangeArrowheads="1"/>
          </p:cNvSpPr>
          <p:nvPr/>
        </p:nvSpPr>
        <p:spPr bwMode="auto">
          <a:xfrm>
            <a:off x="250825" y="1628775"/>
            <a:ext cx="85693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- Ao oferecer incentivos financeiros a produtores de energia renovável, a </a:t>
            </a:r>
            <a:r>
              <a:rPr lang="pt-BR" b="1">
                <a:latin typeface="Calibri" charset="0"/>
              </a:rPr>
              <a:t>Alemanha</a:t>
            </a:r>
            <a:r>
              <a:rPr lang="pt-BR">
                <a:latin typeface="Calibri" charset="0"/>
              </a:rPr>
              <a:t> tem estimulado o setor e, simultaneamente, reduzido as emissões de CO</a:t>
            </a:r>
            <a:r>
              <a:rPr lang="pt-BR" baseline="30000">
                <a:latin typeface="Calibri" charset="0"/>
              </a:rPr>
              <a:t>2</a:t>
            </a:r>
            <a:r>
              <a:rPr lang="pt-BR">
                <a:latin typeface="Calibri" charset="0"/>
              </a:rPr>
              <a:t>. A lei para Fontes de Energia Renováveis (EEG) de 1991 foi o ponto de partida. Qualquer um que gera energia a partir de fontes fotovoltaicas, eólica ou hidráulica recebe o pagamento da “tarifa de injeção” do operador local do sistema, que é obrigado a adaptar a estrutura da rede e a operação para as necessidades das energias renováveis.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5003800" y="1125538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pic>
        <p:nvPicPr>
          <p:cNvPr id="76805" name="Picture 2" descr="http://www.cidadessustentaveis.org.br/imagens/boas_praticas/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213100"/>
            <a:ext cx="2803525" cy="210185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76806" name="Retângulo 5"/>
          <p:cNvSpPr>
            <a:spLocks noChangeArrowheads="1"/>
          </p:cNvSpPr>
          <p:nvPr/>
        </p:nvSpPr>
        <p:spPr bwMode="auto">
          <a:xfrm>
            <a:off x="323850" y="3573463"/>
            <a:ext cx="5256213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>
                <a:latin typeface="Calibri" charset="0"/>
              </a:rPr>
              <a:t> França, Marseille  (</a:t>
            </a:r>
            <a:r>
              <a:rPr lang="pt-BR">
                <a:latin typeface="Calibri" charset="0"/>
              </a:rPr>
              <a:t>852 mil habitantes) </a:t>
            </a:r>
            <a:r>
              <a:rPr lang="en-US">
                <a:latin typeface="Calibri" charset="0"/>
              </a:rPr>
              <a:t>– </a:t>
            </a:r>
            <a:r>
              <a:rPr lang="pt-BR" b="1">
                <a:latin typeface="Calibri" charset="0"/>
              </a:rPr>
              <a:t>Prevenção e Gestão de Riscos</a:t>
            </a:r>
            <a:r>
              <a:rPr lang="pt-BR">
                <a:latin typeface="Calibri" charset="0"/>
              </a:rPr>
              <a:t>: Projeto de gestão de riscos urbanos com base em informação e indicadores. Com o emprego de um sistema de informação geográfica (SIG), a informação chega ao governo local, seus principais colaboradores e a todos os agentes implicados, de forma que possam utilizá-la em situações emergências. O sistema cobre áreas de riscos naturais, riscos tecnológicos, riscos urbanos e riscos sociais, representando um sistema cartográfico de ameaças.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27088" y="1403350"/>
            <a:ext cx="7561262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800" b="1">
                <a:solidFill>
                  <a:srgbClr val="679E2A"/>
                </a:solidFill>
                <a:latin typeface="Calibri" charset="0"/>
              </a:rPr>
              <a:t>2 - Mobilização</a:t>
            </a:r>
          </a:p>
          <a:p>
            <a:pPr algn="ctr"/>
            <a:endParaRPr lang="pt-BR" sz="2000" b="1">
              <a:latin typeface="Calibri" charset="0"/>
            </a:endParaRPr>
          </a:p>
          <a:p>
            <a:pPr algn="just"/>
            <a:endParaRPr lang="pt-BR" sz="2000">
              <a:latin typeface="Calibri" charset="0"/>
            </a:endParaRPr>
          </a:p>
          <a:p>
            <a:pPr algn="just"/>
            <a:r>
              <a:rPr lang="pt-BR" sz="2000" b="1">
                <a:latin typeface="Calibri" charset="0"/>
              </a:rPr>
              <a:t>Campanha</a:t>
            </a:r>
            <a:r>
              <a:rPr lang="pt-BR" sz="2000">
                <a:latin typeface="Calibri" charset="0"/>
              </a:rPr>
              <a:t> para os(as) pré- candidatos(as) e candidatos(as) às prefeituras adotarem a plataforma e firmarem os compromissos do Programa;</a:t>
            </a:r>
          </a:p>
          <a:p>
            <a:pPr algn="just"/>
            <a:endParaRPr lang="pt-BR" sz="2000">
              <a:latin typeface="Calibri" charset="0"/>
            </a:endParaRPr>
          </a:p>
          <a:p>
            <a:pPr algn="just"/>
            <a:r>
              <a:rPr lang="pt-BR" sz="2000" b="1">
                <a:latin typeface="Calibri" charset="0"/>
              </a:rPr>
              <a:t>Campanha</a:t>
            </a:r>
            <a:r>
              <a:rPr lang="pt-BR" sz="2000">
                <a:latin typeface="Calibri" charset="0"/>
              </a:rPr>
              <a:t> para os diretórios municipais, estaduais e nacional dos partidos políticos apoiarem o Programa;</a:t>
            </a:r>
          </a:p>
          <a:p>
            <a:pPr algn="just"/>
            <a:endParaRPr lang="pt-BR" sz="2000">
              <a:latin typeface="Calibri" charset="0"/>
            </a:endParaRPr>
          </a:p>
          <a:p>
            <a:pPr algn="just"/>
            <a:r>
              <a:rPr lang="pt-BR" sz="2000" b="1">
                <a:latin typeface="Calibri" charset="0"/>
              </a:rPr>
              <a:t>Campanha</a:t>
            </a:r>
            <a:r>
              <a:rPr lang="pt-BR" sz="2000">
                <a:latin typeface="Calibri" charset="0"/>
              </a:rPr>
              <a:t> para </a:t>
            </a:r>
            <a:r>
              <a:rPr lang="pt-BR" sz="2000" b="1">
                <a:latin typeface="Calibri" charset="0"/>
              </a:rPr>
              <a:t>eleitores</a:t>
            </a:r>
            <a:r>
              <a:rPr lang="pt-BR" sz="2000">
                <a:latin typeface="Calibri" charset="0"/>
              </a:rPr>
              <a:t> valorizarem os(as) candidatos(as) comprometidos com o Programa Cidades Sustentáveis</a:t>
            </a:r>
            <a:r>
              <a:rPr lang="pt-BR" sz="2800">
                <a:latin typeface="Calibri" charset="0"/>
              </a:rPr>
              <a:t>.</a:t>
            </a:r>
            <a:endParaRPr lang="pt-BR" sz="2800" b="1">
              <a:solidFill>
                <a:srgbClr val="679E2A"/>
              </a:solidFill>
              <a:latin typeface="Calibri" charset="0"/>
            </a:endParaRPr>
          </a:p>
          <a:p>
            <a:pPr algn="ctr"/>
            <a:endParaRPr lang="pt-BR" sz="2800" b="1">
              <a:solidFill>
                <a:srgbClr val="679E2A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7885113" y="5732463"/>
            <a:ext cx="790575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779838" y="260350"/>
          <a:ext cx="4464050" cy="6348413"/>
        </p:xfrm>
        <a:graphic>
          <a:graphicData uri="http://schemas.openxmlformats.org/presentationml/2006/ole">
            <p:oleObj spid="_x0000_s1026" name="Acrobat Document" r:id="rId4" imgW="12153818" imgH="17278178" progId="AcroExch.Document.7">
              <p:embed/>
            </p:oleObj>
          </a:graphicData>
        </a:graphic>
      </p:graphicFrame>
      <p:pic>
        <p:nvPicPr>
          <p:cNvPr id="1029" name="Picture 5" descr="C:\Users\ISPSamd\Desktop\Programa Cidades Sustentáveis\Campanha 2012\Campanha DPZ\image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5516563"/>
            <a:ext cx="7921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684213" y="1341438"/>
          <a:ext cx="7845425" cy="5167312"/>
        </p:xfrm>
        <a:graphic>
          <a:graphicData uri="http://schemas.openxmlformats.org/presentationml/2006/ole">
            <p:oleObj spid="_x0000_s2050" name="Acrobat Document" r:id="rId4" imgW="10905881" imgH="7181583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611188" y="1198563"/>
          <a:ext cx="8064500" cy="5310187"/>
        </p:xfrm>
        <a:graphic>
          <a:graphicData uri="http://schemas.openxmlformats.org/presentationml/2006/ole">
            <p:oleObj spid="_x0000_s3074" name="Acrobat Document" r:id="rId4" imgW="10905881" imgH="7181583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716463" y="766763"/>
          <a:ext cx="3887787" cy="5500687"/>
        </p:xfrm>
        <a:graphic>
          <a:graphicData uri="http://schemas.openxmlformats.org/presentationml/2006/ole">
            <p:oleObj spid="_x0000_s4098" name="Acrobat Document" r:id="rId4" imgW="5667139" imgH="8019997" progId="AcroExch.Document.7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395288" y="1268413"/>
          <a:ext cx="3744912" cy="5299075"/>
        </p:xfrm>
        <a:graphic>
          <a:graphicData uri="http://schemas.openxmlformats.org/presentationml/2006/ole">
            <p:oleObj spid="_x0000_s4099" name="Acrobat Document" r:id="rId5" imgW="5667139" imgH="801999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971550" y="1697038"/>
            <a:ext cx="73088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400" b="1">
                <a:solidFill>
                  <a:srgbClr val="679E2A"/>
                </a:solidFill>
                <a:latin typeface="Calibri" charset="0"/>
              </a:rPr>
              <a:t>3 - Compromissos </a:t>
            </a:r>
          </a:p>
          <a:p>
            <a:pPr algn="ctr"/>
            <a:endParaRPr lang="pt-BR" sz="2400">
              <a:latin typeface="Calibri" charset="0"/>
            </a:endParaRPr>
          </a:p>
          <a:p>
            <a:r>
              <a:rPr lang="pt-BR" sz="2400">
                <a:latin typeface="Calibri" charset="0"/>
              </a:rPr>
              <a:t>Os(as) pré- candidatos(as) e candidatos(as) a cargos executivos e os diretórios municipais, estaduais e nacional dos partidos políticos podem confirmar seu engajamento com o desenvolvimento sustentável </a:t>
            </a:r>
            <a:r>
              <a:rPr lang="pt-BR" sz="2400" b="1">
                <a:latin typeface="Calibri" charset="0"/>
              </a:rPr>
              <a:t>assinando</a:t>
            </a:r>
            <a:r>
              <a:rPr lang="pt-BR" sz="2400">
                <a:latin typeface="Calibri" charset="0"/>
              </a:rPr>
              <a:t> a </a:t>
            </a:r>
            <a:r>
              <a:rPr lang="pt-BR" sz="2400" b="1">
                <a:latin typeface="Calibri" charset="0"/>
              </a:rPr>
              <a:t>Carta Compromisso. </a:t>
            </a:r>
          </a:p>
          <a:p>
            <a:endParaRPr lang="pt-BR" sz="2800">
              <a:latin typeface="Calibri" charset="0"/>
              <a:hlinkClick r:id="rId3"/>
            </a:endParaRPr>
          </a:p>
          <a:p>
            <a:pPr algn="ctr"/>
            <a:r>
              <a:rPr lang="pt-BR" sz="2400">
                <a:latin typeface="Calibri" charset="0"/>
                <a:hlinkClick r:id="rId3"/>
              </a:rPr>
              <a:t>http://www.cidadessustentaveis.org.br/carta</a:t>
            </a:r>
            <a:endParaRPr lang="pt-BR" sz="2400">
              <a:latin typeface="Calibri" charset="0"/>
            </a:endParaRP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 cstate="print"/>
          <a:srcRect l="58302" t="29327" r="5020" b="61813"/>
          <a:stretch>
            <a:fillRect/>
          </a:stretch>
        </p:blipFill>
        <p:spPr bwMode="auto">
          <a:xfrm>
            <a:off x="3132138" y="5373688"/>
            <a:ext cx="58324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924300" y="1052513"/>
            <a:ext cx="46434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3200" b="1">
                <a:latin typeface="Calibri" charset="0"/>
              </a:rPr>
              <a:t>Carta Compromisso</a:t>
            </a:r>
            <a:endParaRPr lang="pt-BR" sz="3200">
              <a:latin typeface="Calibri" charset="0"/>
            </a:endParaRPr>
          </a:p>
        </p:txBody>
      </p:sp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3" cstate="print"/>
          <a:srcRect l="34032" t="9470" r="31100" b="16704"/>
          <a:stretch>
            <a:fillRect/>
          </a:stretch>
        </p:blipFill>
        <p:spPr bwMode="auto">
          <a:xfrm>
            <a:off x="611188" y="1700213"/>
            <a:ext cx="4176712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539750" y="2011363"/>
            <a:ext cx="828040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800" b="1">
                <a:solidFill>
                  <a:srgbClr val="679E2A"/>
                </a:solidFill>
                <a:latin typeface="Calibri" charset="0"/>
              </a:rPr>
              <a:t>4 - Cidades Participantes</a:t>
            </a:r>
          </a:p>
          <a:p>
            <a:pPr algn="ctr"/>
            <a:endParaRPr lang="pt-BR" sz="2600">
              <a:latin typeface="Calibri" charset="0"/>
            </a:endParaRPr>
          </a:p>
          <a:p>
            <a:r>
              <a:rPr lang="pt-BR" sz="2600">
                <a:latin typeface="Calibri" charset="0"/>
              </a:rPr>
              <a:t>As cidades participantes ganharão </a:t>
            </a:r>
            <a:r>
              <a:rPr lang="pt-BR" sz="2600" b="1">
                <a:latin typeface="Calibri" charset="0"/>
              </a:rPr>
              <a:t>visibilidade</a:t>
            </a:r>
            <a:r>
              <a:rPr lang="pt-BR" sz="2600">
                <a:latin typeface="Calibri" charset="0"/>
              </a:rPr>
              <a:t>, serão </a:t>
            </a:r>
            <a:r>
              <a:rPr lang="pt-BR" sz="2600" b="1">
                <a:latin typeface="Calibri" charset="0"/>
              </a:rPr>
              <a:t>referências exemplares</a:t>
            </a:r>
            <a:r>
              <a:rPr lang="pt-BR" sz="2600">
                <a:latin typeface="Calibri" charset="0"/>
              </a:rPr>
              <a:t> para outros municípios, </a:t>
            </a:r>
            <a:r>
              <a:rPr lang="pt-BR" sz="2600" b="1">
                <a:latin typeface="Calibri" charset="0"/>
              </a:rPr>
              <a:t>trocarão experiências </a:t>
            </a:r>
            <a:r>
              <a:rPr lang="pt-BR" sz="2600">
                <a:latin typeface="Calibri" charset="0"/>
              </a:rPr>
              <a:t>com outras cidades, além de fazerem parte de uma </a:t>
            </a:r>
            <a:r>
              <a:rPr lang="pt-BR" sz="2600" b="1">
                <a:latin typeface="Calibri" charset="0"/>
              </a:rPr>
              <a:t>rede mundial </a:t>
            </a:r>
            <a:r>
              <a:rPr lang="pt-BR" sz="2600">
                <a:latin typeface="Calibri" charset="0"/>
              </a:rPr>
              <a:t>que promove a construção de sociedades mais justas, democráticas e sustentáveis.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924300" y="1252538"/>
            <a:ext cx="48228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3000" b="1">
                <a:latin typeface="Calibri" charset="0"/>
              </a:rPr>
              <a:t>Selo Cidade Participante</a:t>
            </a:r>
          </a:p>
        </p:txBody>
      </p:sp>
      <p:pic>
        <p:nvPicPr>
          <p:cNvPr id="81924" name="Picture 1" descr="C:\Users\ISPSamd\Desktop\logotipo-cidade-participant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44675"/>
            <a:ext cx="354965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50825" y="5876925"/>
            <a:ext cx="2808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>
                <a:latin typeface="Calibri" charset="0"/>
                <a:cs typeface="Times New Roman" charset="0"/>
              </a:rPr>
              <a:t>Foto: </a:t>
            </a:r>
            <a:r>
              <a:rPr lang="en-US" sz="800"/>
              <a:t>Crédito: by ecstaticist Flickr Creative Commons </a:t>
            </a:r>
            <a:endParaRPr lang="pt-BR" sz="800">
              <a:latin typeface="Calibri" charset="0"/>
              <a:cs typeface="Times New Roman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4643438" y="1268413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13317" name="Retângulo 7"/>
          <p:cNvSpPr>
            <a:spLocks noChangeArrowheads="1"/>
          </p:cNvSpPr>
          <p:nvPr/>
        </p:nvSpPr>
        <p:spPr bwMode="auto">
          <a:xfrm>
            <a:off x="611188" y="1773238"/>
            <a:ext cx="806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latin typeface="Calibri" charset="0"/>
              </a:rPr>
              <a:t>No ano de 2009, o governo da cidade de Vancouver, lançou um programa com  o objetivo de compartilhar livremente com os cidadãos, empresas e outras jurisdições, a maior quantidade de dados possível.</a:t>
            </a:r>
          </a:p>
        </p:txBody>
      </p:sp>
      <p:sp>
        <p:nvSpPr>
          <p:cNvPr id="13318" name="Retângulo 7"/>
          <p:cNvSpPr>
            <a:spLocks noChangeArrowheads="1"/>
          </p:cNvSpPr>
          <p:nvPr/>
        </p:nvSpPr>
        <p:spPr bwMode="auto">
          <a:xfrm>
            <a:off x="5651500" y="2924175"/>
            <a:ext cx="3241675" cy="3416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charset="0"/>
              </a:rPr>
              <a:t>Este procedimento segue a lógica do que atualmente é definido como Dados Abertos Governamentais: “publicação e disseminação das informações do setor público na Web, compartilhadas em formato bruto e aberto, compreensíveis logicamente, de modo a permitir sua reutilização em aplicações digitais desenvolvidas pela sociedade”.</a:t>
            </a:r>
          </a:p>
        </p:txBody>
      </p:sp>
      <p:pic>
        <p:nvPicPr>
          <p:cNvPr id="13319" name="Picture 2" descr="http://www.cidadessustentaveis.org.br/imagens/boas_praticas/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997200"/>
            <a:ext cx="4208463" cy="2808288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2700338" y="5229225"/>
            <a:ext cx="2808287" cy="8159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400" b="1">
                <a:solidFill>
                  <a:srgbClr val="000000"/>
                </a:solidFill>
                <a:cs typeface="Arial" charset="0"/>
              </a:rPr>
              <a:t>Dados Abertos Governamentais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Cidade: Vancouver </a:t>
            </a:r>
          </a:p>
          <a:p>
            <a:pPr algn="ctr">
              <a:defRPr/>
            </a:pPr>
            <a:r>
              <a:rPr lang="pt-BR" sz="1100">
                <a:solidFill>
                  <a:srgbClr val="000000"/>
                </a:solidFill>
                <a:cs typeface="Arial" charset="0"/>
              </a:rPr>
              <a:t>Pais: Canadá </a:t>
            </a:r>
            <a:br>
              <a:rPr lang="pt-BR" sz="1100">
                <a:solidFill>
                  <a:srgbClr val="000000"/>
                </a:solidFill>
                <a:cs typeface="Arial" charset="0"/>
              </a:rPr>
            </a:br>
            <a:r>
              <a:rPr lang="pt-BR" sz="1100">
                <a:solidFill>
                  <a:srgbClr val="000000"/>
                </a:solidFill>
                <a:cs typeface="Arial" charset="0"/>
              </a:rPr>
              <a:t>População: 583 mil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0" y="5157788"/>
            <a:ext cx="9144000" cy="1700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2948" name="Picture 5" descr="C:\Documents and Settings\gnorberto\Desktop\Programa Cidades Sustentáveis 2011\Logotipos 150811\patrocinador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8139113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79388" y="1573213"/>
            <a:ext cx="87852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000" b="1">
                <a:latin typeface="Calibri" charset="0"/>
              </a:rPr>
              <a:t>Nome palestrante</a:t>
            </a:r>
            <a:r>
              <a:rPr lang="pt-BR" sz="2000">
                <a:latin typeface="Calibri" charset="0"/>
              </a:rPr>
              <a:t>:</a:t>
            </a:r>
          </a:p>
          <a:p>
            <a:pPr algn="ctr"/>
            <a:endParaRPr lang="pt-BR" sz="2000">
              <a:latin typeface="Calibri" charset="0"/>
            </a:endParaRPr>
          </a:p>
          <a:p>
            <a:pPr algn="ctr"/>
            <a:r>
              <a:rPr lang="pt-BR" sz="2000" b="1">
                <a:latin typeface="Calibri" charset="0"/>
              </a:rPr>
              <a:t>Contato palestrante:</a:t>
            </a:r>
          </a:p>
          <a:p>
            <a:pPr algn="ctr"/>
            <a:endParaRPr lang="pt-BR" sz="2000" b="1">
              <a:latin typeface="Calibri" charset="0"/>
            </a:endParaRPr>
          </a:p>
          <a:p>
            <a:pPr algn="ctr"/>
            <a:r>
              <a:rPr lang="pt-BR" sz="2000" b="1">
                <a:latin typeface="Calibri" charset="0"/>
              </a:rPr>
              <a:t>Contato Programa Cidades Sustentaveis</a:t>
            </a:r>
            <a:r>
              <a:rPr lang="pt-BR" sz="2000">
                <a:latin typeface="Calibri" charset="0"/>
              </a:rPr>
              <a:t> </a:t>
            </a:r>
          </a:p>
          <a:p>
            <a:pPr algn="ctr"/>
            <a:r>
              <a:rPr lang="pt-BR" sz="2000">
                <a:latin typeface="Calibri" charset="0"/>
                <a:hlinkClick r:id="rId3"/>
              </a:rPr>
              <a:t>contato@cidadessustentaveis.org.br</a:t>
            </a:r>
            <a:r>
              <a:rPr lang="pt-BR" sz="2000">
                <a:latin typeface="Calibri" charset="0"/>
              </a:rPr>
              <a:t> </a:t>
            </a:r>
            <a:endParaRPr lang="pt-BR" sz="2000">
              <a:latin typeface="Calibri" charset="0"/>
              <a:hlinkClick r:id="rId4"/>
            </a:endParaRPr>
          </a:p>
          <a:p>
            <a:pPr algn="ctr"/>
            <a:endParaRPr lang="pt-BR" sz="3600" b="1">
              <a:solidFill>
                <a:srgbClr val="679E2A"/>
              </a:solidFill>
              <a:latin typeface="Calibri" charset="0"/>
              <a:hlinkClick r:id="rId4"/>
            </a:endParaRPr>
          </a:p>
          <a:p>
            <a:pPr algn="ctr"/>
            <a:r>
              <a:rPr lang="pt-BR" sz="3600" b="1">
                <a:solidFill>
                  <a:srgbClr val="679E2A"/>
                </a:solidFill>
                <a:latin typeface="Calibri" charset="0"/>
                <a:hlinkClick r:id="rId4"/>
              </a:rPr>
              <a:t>www.cidadessustentaveis.org.br</a:t>
            </a:r>
            <a:endParaRPr lang="pt-BR" sz="3600" b="1">
              <a:solidFill>
                <a:srgbClr val="679E2A"/>
              </a:solidFill>
              <a:latin typeface="Calibri" charset="0"/>
            </a:endParaRPr>
          </a:p>
          <a:p>
            <a:pPr algn="ctr"/>
            <a:endParaRPr lang="pt-BR" sz="2400" b="1">
              <a:solidFill>
                <a:srgbClr val="679E2A"/>
              </a:solidFill>
              <a:latin typeface="Calibri" charset="0"/>
            </a:endParaRPr>
          </a:p>
          <a:p>
            <a:pPr algn="ctr"/>
            <a:r>
              <a:rPr lang="pt-BR" sz="2400" b="1">
                <a:solidFill>
                  <a:srgbClr val="679E2A"/>
                </a:solidFill>
                <a:latin typeface="Calibri" charset="0"/>
              </a:rPr>
              <a:t>www.sustainablecities.org.br </a:t>
            </a:r>
          </a:p>
          <a:p>
            <a:pPr algn="ctr"/>
            <a:r>
              <a:rPr lang="pt-BR" sz="2400" b="1">
                <a:solidFill>
                  <a:srgbClr val="679E2A"/>
                </a:solidFill>
                <a:latin typeface="Calibri" charset="0"/>
              </a:rPr>
              <a:t>www.ciudadessustentables.com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7"/>
          <p:cNvPicPr>
            <a:picLocks noChangeAspect="1" noChangeArrowheads="1"/>
          </p:cNvPicPr>
          <p:nvPr/>
        </p:nvPicPr>
        <p:blipFill>
          <a:blip r:embed="rId3" cstate="print"/>
          <a:srcRect l="7837" t="36774" r="5077" b="14944"/>
          <a:stretch>
            <a:fillRect/>
          </a:stretch>
        </p:blipFill>
        <p:spPr bwMode="auto">
          <a:xfrm>
            <a:off x="107950" y="1700213"/>
            <a:ext cx="89281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 descr="O:\Plataforma Cidades Sustentáveis\Programa Cidades Sustentáveis\Divulgação\Apresentações\pcs-youtube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4537075"/>
            <a:ext cx="5267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3" descr="O:\Plataforma Cidades Sustentáveis\Programa Cidades Sustentáveis\Divulgação\Apresentações\pcs-facebook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2205038"/>
            <a:ext cx="5372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4" descr="O:\Plataforma Cidades Sustentáveis\Programa Cidades Sustentáveis\Divulgação\Apresentações\pcs-googlemais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2981325"/>
            <a:ext cx="5610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5" descr="O:\Plataforma Cidades Sustentáveis\Programa Cidades Sustentáveis\Divulgação\Apresentações\pcs-twitter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3744913"/>
            <a:ext cx="51149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SPSamd\Desktop\apresentacao-programa-0508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787900" y="1196975"/>
            <a:ext cx="374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>
                <a:latin typeface="Calibri" charset="0"/>
              </a:rPr>
              <a:t>C) </a:t>
            </a:r>
            <a:r>
              <a:rPr lang="pt-BR" sz="2000" b="1">
                <a:latin typeface="Calibri" charset="0"/>
              </a:rPr>
              <a:t>BOAS PRÁTICAS</a:t>
            </a:r>
            <a:endParaRPr lang="pt-BR" sz="2000">
              <a:latin typeface="Calibri" charset="0"/>
            </a:endParaRPr>
          </a:p>
        </p:txBody>
      </p:sp>
      <p:sp>
        <p:nvSpPr>
          <p:cNvPr id="14340" name="Retângulo 9"/>
          <p:cNvSpPr>
            <a:spLocks noChangeArrowheads="1"/>
          </p:cNvSpPr>
          <p:nvPr/>
        </p:nvSpPr>
        <p:spPr bwMode="auto">
          <a:xfrm>
            <a:off x="611188" y="1844675"/>
            <a:ext cx="7993062" cy="4524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charset="0"/>
              </a:rPr>
              <a:t>Resultados</a:t>
            </a:r>
          </a:p>
          <a:p>
            <a:endParaRPr lang="pt-BR" b="1">
              <a:latin typeface="Calibri" charset="0"/>
            </a:endParaRPr>
          </a:p>
          <a:p>
            <a:r>
              <a:rPr lang="pt-BR">
                <a:latin typeface="Calibri" charset="0"/>
              </a:rPr>
              <a:t>• Benefícios para o serviço público, a pesquisa e a educação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Dados “perdidos” foram recuperados e organizados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Pela primeira vez, houve integração de todos os dados públicos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Mudança cultural de todos os atores envolvidos, principalmente dos próprios servidores públicos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Atualmente, há um total 125 conjuntos de dados sobre toda a cidade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• Mudança no processo produtivo e de serviços direcionados à cidade de Vancouver: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Pesquisadores têm utilizado os dados disponíveis para realizar um relatório sobre o impacto das elevações dos mares na costa de Vancouver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foi criado um sistema de lembrete para os dias e horários da coleta de lixo por setores da cidade</a:t>
            </a:r>
            <a:br>
              <a:rPr lang="pt-BR">
                <a:latin typeface="Calibri" charset="0"/>
              </a:rPr>
            </a:br>
            <a:r>
              <a:rPr lang="pt-BR">
                <a:latin typeface="Calibri" charset="0"/>
              </a:rPr>
              <a:t>- foi criado, também, um sistema inteligente para seleção de estacionamentos nas proximidades do usuário, por vagas disponíveis e preços acessíveis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5891</Words>
  <Application>Microsoft Office PowerPoint</Application>
  <PresentationFormat>Apresentação na tela (4:3)</PresentationFormat>
  <Paragraphs>583</Paragraphs>
  <Slides>83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89" baseType="lpstr">
      <vt:lpstr>Arial</vt:lpstr>
      <vt:lpstr>Calibri</vt:lpstr>
      <vt:lpstr>ＭＳ Ｐゴシック</vt:lpstr>
      <vt:lpstr>Times New Roman</vt:lpstr>
      <vt:lpstr>Tema do Office</vt:lpstr>
      <vt:lpstr>Adobe 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ISPS - Ariel</dc:creator>
  <cp:lastModifiedBy>Márcia</cp:lastModifiedBy>
  <cp:revision>210</cp:revision>
  <dcterms:created xsi:type="dcterms:W3CDTF">2011-08-05T18:19:27Z</dcterms:created>
  <dcterms:modified xsi:type="dcterms:W3CDTF">2015-06-08T22:17:49Z</dcterms:modified>
</cp:coreProperties>
</file>