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solidFill>
                <a:srgbClr val="CCCDCB"/>
              </a:solidFill>
              <a:prstDash val="solid"/>
              <a:miter lim="400000"/>
            </a:ln>
          </a:top>
          <a:bottom>
            <a:ln w="127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28D8E">
              <a:alpha val="20000"/>
            </a:srgbClr>
          </a:solidFill>
        </a:fill>
      </a:tcStyle>
    </a:band2H>
    <a:firstCo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381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solidFill>
                <a:srgbClr val="CCCDCB"/>
              </a:solidFill>
              <a:prstDash val="solid"/>
              <a:miter lim="400000"/>
            </a:ln>
          </a:top>
          <a:bottom>
            <a:ln w="127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EBEBE3"/>
          </a:solidFill>
        </a:fill>
      </a:tcStyle>
    </a:firstCol>
    <a:lastRow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38100" cap="flat">
              <a:solidFill>
                <a:srgbClr val="CCCDCB"/>
              </a:solidFill>
              <a:prstDash val="solid"/>
              <a:miter lim="400000"/>
            </a:ln>
          </a:top>
          <a:bottom>
            <a:ln w="127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EBEBE3"/>
          </a:solidFill>
        </a:fill>
      </a:tcStyle>
    </a:lastRow>
    <a:firstRow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solidFill>
                <a:srgbClr val="CCCDCB"/>
              </a:solidFill>
              <a:prstDash val="solid"/>
              <a:miter lim="400000"/>
            </a:ln>
          </a:top>
          <a:bottom>
            <a:ln w="381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EBEBE3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solidFill>
            <a:srgbClr val="E5E1C5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solidFill>
            <a:srgbClr val="B0C09A"/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solidFill>
            <a:srgbClr val="B0C09A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44444"/>
              </a:solidFill>
              <a:prstDash val="solid"/>
              <a:miter lim="400000"/>
            </a:ln>
          </a:top>
          <a:bottom>
            <a:ln w="12700" cap="flat">
              <a:solidFill>
                <a:srgbClr val="444444"/>
              </a:solidFill>
              <a:prstDash val="solid"/>
              <a:miter lim="400000"/>
            </a:ln>
          </a:bottom>
          <a:insideH>
            <a:ln w="12700" cap="flat">
              <a:solidFill>
                <a:srgbClr val="444444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AB0B5">
              <a:alpha val="10000"/>
            </a:srgb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>
                  <a:satOff val="-7715"/>
                  <a:lumOff val="-221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44444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ADBD7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44444"/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7715"/>
                  <a:lumOff val="-221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AB0B5"/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7715"/>
                  <a:lumOff val="-221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44444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AB0B5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949E9F"/>
              </a:solidFill>
              <a:prstDash val="solid"/>
              <a:miter lim="400000"/>
            </a:ln>
          </a:left>
          <a:right>
            <a:ln w="12700" cap="flat">
              <a:solidFill>
                <a:srgbClr val="949E9F"/>
              </a:solidFill>
              <a:prstDash val="solid"/>
              <a:miter lim="400000"/>
            </a:ln>
          </a:right>
          <a:top>
            <a:ln w="12700" cap="flat">
              <a:solidFill>
                <a:srgbClr val="949E9F"/>
              </a:solidFill>
              <a:prstDash val="solid"/>
              <a:miter lim="400000"/>
            </a:ln>
          </a:top>
          <a:bottom>
            <a:ln w="12700" cap="flat">
              <a:solidFill>
                <a:srgbClr val="949E9F"/>
              </a:solidFill>
              <a:prstDash val="solid"/>
              <a:miter lim="400000"/>
            </a:ln>
          </a:bottom>
          <a:insideH>
            <a:ln w="12700" cap="flat">
              <a:solidFill>
                <a:srgbClr val="949E9F"/>
              </a:solidFill>
              <a:prstDash val="solid"/>
              <a:miter lim="400000"/>
            </a:ln>
          </a:insideH>
          <a:insideV>
            <a:ln w="12700" cap="flat">
              <a:solidFill>
                <a:srgbClr val="949E9F"/>
              </a:solidFill>
              <a:prstDash val="solid"/>
              <a:miter lim="400000"/>
            </a:ln>
          </a:insideV>
        </a:tcBdr>
        <a:fill>
          <a:solidFill>
            <a:srgbClr val="E2E0D9"/>
          </a:solidFill>
        </a:fill>
      </a:tcStyle>
    </a:wholeTbl>
    <a:band2H>
      <a:tcTxStyle b="def" i="def"/>
      <a:tcStyle>
        <a:tcBdr/>
        <a:fill>
          <a:solidFill>
            <a:srgbClr val="EFECE5"/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4">
                  <a:satOff val="-11517"/>
                  <a:lumOff val="-24324"/>
                </a:schemeClr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352922"/>
              </a:solidFill>
              <a:prstDash val="solid"/>
              <a:miter lim="400000"/>
            </a:ln>
          </a:top>
          <a:bottom>
            <a:ln w="12700" cap="flat">
              <a:solidFill>
                <a:srgbClr val="352922"/>
              </a:solidFill>
              <a:prstDash val="solid"/>
              <a:miter lim="400000"/>
            </a:ln>
          </a:bottom>
          <a:insideH>
            <a:ln w="12700" cap="flat">
              <a:solidFill>
                <a:srgbClr val="352922"/>
              </a:solidFill>
              <a:prstDash val="solid"/>
              <a:miter lim="400000"/>
            </a:ln>
          </a:insideH>
          <a:insideV>
            <a:ln w="12700" cap="flat">
              <a:solidFill>
                <a:srgbClr val="352922"/>
              </a:solidFill>
              <a:prstDash val="solid"/>
              <a:miter lim="400000"/>
            </a:ln>
          </a:insideV>
        </a:tcBdr>
        <a:fill>
          <a:solidFill>
            <a:srgbClr val="4F4036"/>
          </a:solidFill>
        </a:fill>
      </a:tcStyle>
    </a:firstCol>
    <a:lastRow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6D5D4B"/>
              </a:solidFill>
              <a:prstDash val="solid"/>
              <a:miter lim="400000"/>
            </a:ln>
          </a:left>
          <a:right>
            <a:ln w="12700" cap="flat">
              <a:solidFill>
                <a:srgbClr val="6D5D4B"/>
              </a:solidFill>
              <a:prstDash val="solid"/>
              <a:miter lim="400000"/>
            </a:ln>
          </a:right>
          <a:top>
            <a:ln w="25400" cap="flat">
              <a:solidFill>
                <a:srgbClr val="352922"/>
              </a:solidFill>
              <a:prstDash val="solid"/>
              <a:miter lim="400000"/>
            </a:ln>
          </a:top>
          <a:bottom>
            <a:ln w="12700" cap="flat">
              <a:solidFill>
                <a:schemeClr val="accent4">
                  <a:satOff val="-11517"/>
                  <a:lumOff val="-24324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6D5D4B"/>
              </a:solidFill>
              <a:prstDash val="solid"/>
              <a:miter lim="400000"/>
            </a:ln>
          </a:insideH>
          <a:insideV>
            <a:ln w="12700" cap="flat">
              <a:solidFill>
                <a:srgbClr val="6D5D4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352922"/>
              </a:solidFill>
              <a:prstDash val="solid"/>
              <a:miter lim="400000"/>
            </a:ln>
          </a:left>
          <a:right>
            <a:ln w="12700" cap="flat">
              <a:solidFill>
                <a:srgbClr val="352922"/>
              </a:solidFill>
              <a:prstDash val="solid"/>
              <a:miter lim="400000"/>
            </a:ln>
          </a:right>
          <a:top>
            <a:ln w="12700" cap="flat">
              <a:solidFill>
                <a:schemeClr val="accent4">
                  <a:satOff val="-11517"/>
                  <a:lumOff val="-24324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352922"/>
              </a:solidFill>
              <a:prstDash val="solid"/>
              <a:miter lim="400000"/>
            </a:ln>
          </a:bottom>
          <a:insideH>
            <a:ln w="12700" cap="flat">
              <a:solidFill>
                <a:srgbClr val="352922"/>
              </a:solidFill>
              <a:prstDash val="solid"/>
              <a:miter lim="400000"/>
            </a:ln>
          </a:insideH>
          <a:insideV>
            <a:ln w="12700" cap="flat">
              <a:solidFill>
                <a:srgbClr val="352922"/>
              </a:solidFill>
              <a:prstDash val="solid"/>
              <a:miter lim="400000"/>
            </a:ln>
          </a:insideV>
        </a:tcBdr>
        <a:fill>
          <a:solidFill>
            <a:srgbClr val="4F403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3">
              <a:alpha val="38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939393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A5A8A3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5A8A3"/>
              </a:solidFill>
              <a:prstDash val="solid"/>
              <a:miter lim="400000"/>
            </a:ln>
          </a:left>
          <a:right>
            <a:ln w="12700" cap="flat">
              <a:solidFill>
                <a:srgbClr val="A5A8A3"/>
              </a:solidFill>
              <a:prstDash val="solid"/>
              <a:miter lim="400000"/>
            </a:ln>
          </a:right>
          <a:top>
            <a:ln w="12700" cap="flat">
              <a:solidFill>
                <a:srgbClr val="939393"/>
              </a:solidFill>
              <a:prstDash val="solid"/>
              <a:miter lim="400000"/>
            </a:ln>
          </a:top>
          <a:bottom>
            <a:ln w="12700" cap="flat">
              <a:solidFill>
                <a:srgbClr val="93939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5A8A3"/>
              </a:solidFill>
              <a:prstDash val="solid"/>
              <a:miter lim="400000"/>
            </a:ln>
          </a:insideV>
        </a:tcBdr>
        <a:fill>
          <a:solidFill>
            <a:srgbClr val="6D6D6D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5A8A3"/>
              </a:solidFill>
              <a:prstDash val="solid"/>
              <a:miter lim="400000"/>
            </a:ln>
          </a:left>
          <a:right>
            <a:ln w="12700" cap="flat">
              <a:solidFill>
                <a:srgbClr val="A5A8A3"/>
              </a:solidFill>
              <a:prstDash val="solid"/>
              <a:miter lim="400000"/>
            </a:ln>
          </a:right>
          <a:top>
            <a:ln w="12700" cap="flat">
              <a:solidFill>
                <a:srgbClr val="939393"/>
              </a:solidFill>
              <a:prstDash val="solid"/>
              <a:miter lim="400000"/>
            </a:ln>
          </a:top>
          <a:bottom>
            <a:ln w="12700" cap="flat">
              <a:solidFill>
                <a:srgbClr val="93939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5A8A3"/>
              </a:solidFill>
              <a:prstDash val="solid"/>
              <a:miter lim="400000"/>
            </a:ln>
          </a:insideV>
        </a:tcBdr>
        <a:fill>
          <a:solidFill>
            <a:srgbClr val="6D6D6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CCDCB">
              <a:alpha val="21000"/>
            </a:srgb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3939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939393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3939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 e Subtítul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/>
          <p:nvPr>
            <p:ph type="title"/>
          </p:nvPr>
        </p:nvSpPr>
        <p:spPr>
          <a:xfrm>
            <a:off x="2019300" y="3429000"/>
            <a:ext cx="20955000" cy="4102100"/>
          </a:xfrm>
          <a:prstGeom prst="rect">
            <a:avLst/>
          </a:prstGeom>
        </p:spPr>
        <p:txBody>
          <a:bodyPr anchor="b"/>
          <a:lstStyle>
            <a:lvl1pPr>
              <a:defRPr cap="all" spc="319">
                <a:solidFill>
                  <a:srgbClr val="EBEBEB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pPr/>
            <a:r>
              <a:t>Texto do Título</a:t>
            </a:r>
          </a:p>
        </p:txBody>
      </p:sp>
      <p:sp>
        <p:nvSpPr>
          <p:cNvPr id="12" name="Nível de Corpo Um…"/>
          <p:cNvSpPr txBox="1"/>
          <p:nvPr>
            <p:ph type="body" sz="quarter" idx="1"/>
          </p:nvPr>
        </p:nvSpPr>
        <p:spPr>
          <a:xfrm>
            <a:off x="2019300" y="7518400"/>
            <a:ext cx="20955000" cy="196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  <a:lvl2pPr marL="0" indent="0" algn="ctr">
              <a:spcBef>
                <a:spcPts val="0"/>
              </a:spcBef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2pPr>
            <a:lvl3pPr marL="0" indent="0" algn="ctr">
              <a:spcBef>
                <a:spcPts val="0"/>
              </a:spcBef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3pPr>
            <a:lvl4pPr marL="0" indent="0" algn="ctr">
              <a:spcBef>
                <a:spcPts val="0"/>
              </a:spcBef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4pPr>
            <a:lvl5pPr marL="0" indent="0" algn="ctr">
              <a:spcBef>
                <a:spcPts val="0"/>
              </a:spcBef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uas Foto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Imagem"/>
          <p:cNvSpPr/>
          <p:nvPr>
            <p:ph type="pic" sz="half" idx="13"/>
          </p:nvPr>
        </p:nvSpPr>
        <p:spPr>
          <a:xfrm>
            <a:off x="1763486" y="1666477"/>
            <a:ext cx="10121901" cy="10363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3" name="Imagem"/>
          <p:cNvSpPr/>
          <p:nvPr>
            <p:ph type="pic" sz="half" idx="14"/>
          </p:nvPr>
        </p:nvSpPr>
        <p:spPr>
          <a:xfrm>
            <a:off x="12534900" y="1664096"/>
            <a:ext cx="10121900" cy="10350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rês Foto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magem"/>
          <p:cNvSpPr/>
          <p:nvPr>
            <p:ph type="pic" sz="quarter" idx="13"/>
          </p:nvPr>
        </p:nvSpPr>
        <p:spPr>
          <a:xfrm>
            <a:off x="12534900" y="7226300"/>
            <a:ext cx="10134600" cy="4864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Imagem"/>
          <p:cNvSpPr/>
          <p:nvPr>
            <p:ph type="pic" sz="quarter" idx="14"/>
          </p:nvPr>
        </p:nvSpPr>
        <p:spPr>
          <a:xfrm>
            <a:off x="12534900" y="1651000"/>
            <a:ext cx="10134600" cy="4826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Imagem"/>
          <p:cNvSpPr/>
          <p:nvPr>
            <p:ph type="pic" sz="half" idx="15"/>
          </p:nvPr>
        </p:nvSpPr>
        <p:spPr>
          <a:xfrm>
            <a:off x="1689100" y="1600200"/>
            <a:ext cx="10223500" cy="1042797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çã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aime Silveira"/>
          <p:cNvSpPr txBox="1"/>
          <p:nvPr>
            <p:ph type="body" sz="quarter" idx="13"/>
          </p:nvPr>
        </p:nvSpPr>
        <p:spPr>
          <a:xfrm>
            <a:off x="2374900" y="8953500"/>
            <a:ext cx="19621500" cy="736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4400"/>
            </a:lvl1pPr>
          </a:lstStyle>
          <a:p>
            <a:pPr/>
            <a:r>
              <a:t>–Jaime Silveira</a:t>
            </a:r>
          </a:p>
        </p:txBody>
      </p:sp>
      <p:sp>
        <p:nvSpPr>
          <p:cNvPr id="112" name="“Digite uma citação aqui.”"/>
          <p:cNvSpPr txBox="1"/>
          <p:nvPr>
            <p:ph type="body" sz="quarter" idx="14"/>
          </p:nvPr>
        </p:nvSpPr>
        <p:spPr>
          <a:xfrm>
            <a:off x="2374900" y="5530850"/>
            <a:ext cx="196215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800"/>
            </a:lvl1pPr>
          </a:lstStyle>
          <a:p>
            <a:pPr/>
            <a:r>
              <a:t>“Digite uma citação aqui.”</a:t>
            </a:r>
          </a:p>
        </p:txBody>
      </p:sp>
      <p:sp>
        <p:nvSpPr>
          <p:cNvPr id="11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Imagem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m"/>
          <p:cNvSpPr/>
          <p:nvPr>
            <p:ph type="pic" sz="half" idx="13"/>
          </p:nvPr>
        </p:nvSpPr>
        <p:spPr>
          <a:xfrm>
            <a:off x="3433514" y="1978818"/>
            <a:ext cx="18122901" cy="6921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xto do Título"/>
          <p:cNvSpPr txBox="1"/>
          <p:nvPr>
            <p:ph type="title"/>
          </p:nvPr>
        </p:nvSpPr>
        <p:spPr>
          <a:xfrm>
            <a:off x="2019300" y="9105900"/>
            <a:ext cx="20955000" cy="2349500"/>
          </a:xfrm>
          <a:prstGeom prst="rect">
            <a:avLst/>
          </a:prstGeom>
        </p:spPr>
        <p:txBody>
          <a:bodyPr anchor="b"/>
          <a:lstStyle>
            <a:lvl1pPr>
              <a:defRPr cap="all" spc="319">
                <a:solidFill>
                  <a:srgbClr val="EBEBEB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pPr/>
            <a:r>
              <a:t>Texto do Título</a:t>
            </a:r>
          </a:p>
        </p:txBody>
      </p:sp>
      <p:sp>
        <p:nvSpPr>
          <p:cNvPr id="22" name="Nível de Corpo Um…"/>
          <p:cNvSpPr txBox="1"/>
          <p:nvPr>
            <p:ph type="body" sz="quarter" idx="1"/>
          </p:nvPr>
        </p:nvSpPr>
        <p:spPr>
          <a:xfrm>
            <a:off x="2019300" y="11480800"/>
            <a:ext cx="20955000" cy="1841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  <a:lvl2pPr marL="0" indent="0" algn="ctr">
              <a:spcBef>
                <a:spcPts val="0"/>
              </a:spcBef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2pPr>
            <a:lvl3pPr marL="0" indent="0" algn="ctr">
              <a:spcBef>
                <a:spcPts val="0"/>
              </a:spcBef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3pPr>
            <a:lvl4pPr marL="0" indent="0" algn="ctr">
              <a:spcBef>
                <a:spcPts val="0"/>
              </a:spcBef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4pPr>
            <a:lvl5pPr marL="0" indent="0" algn="ctr">
              <a:spcBef>
                <a:spcPts val="0"/>
              </a:spcBef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- Centr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o Título"/>
          <p:cNvSpPr txBox="1"/>
          <p:nvPr>
            <p:ph type="title"/>
          </p:nvPr>
        </p:nvSpPr>
        <p:spPr>
          <a:xfrm>
            <a:off x="2019300" y="4800600"/>
            <a:ext cx="20955000" cy="4102100"/>
          </a:xfrm>
          <a:prstGeom prst="rect">
            <a:avLst/>
          </a:prstGeom>
        </p:spPr>
        <p:txBody>
          <a:bodyPr/>
          <a:lstStyle>
            <a:lvl1pPr>
              <a:defRPr cap="all" spc="319">
                <a:solidFill>
                  <a:srgbClr val="EBEBEB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pPr/>
            <a:r>
              <a:t>Texto do Título</a:t>
            </a:r>
          </a:p>
        </p:txBody>
      </p:sp>
      <p:sp>
        <p:nvSpPr>
          <p:cNvPr id="3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m"/>
          <p:cNvSpPr/>
          <p:nvPr>
            <p:ph type="pic" sz="half" idx="13"/>
          </p:nvPr>
        </p:nvSpPr>
        <p:spPr>
          <a:xfrm>
            <a:off x="12636500" y="1638696"/>
            <a:ext cx="9880600" cy="104394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xto do Título"/>
          <p:cNvSpPr txBox="1"/>
          <p:nvPr>
            <p:ph type="title"/>
          </p:nvPr>
        </p:nvSpPr>
        <p:spPr>
          <a:xfrm>
            <a:off x="1714500" y="1651000"/>
            <a:ext cx="9880600" cy="54991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Texto do Título</a:t>
            </a:r>
          </a:p>
        </p:txBody>
      </p:sp>
      <p:sp>
        <p:nvSpPr>
          <p:cNvPr id="40" name="Nível de Corpo Um…"/>
          <p:cNvSpPr txBox="1"/>
          <p:nvPr>
            <p:ph type="body" sz="quarter" idx="1"/>
          </p:nvPr>
        </p:nvSpPr>
        <p:spPr>
          <a:xfrm>
            <a:off x="1714500" y="7315200"/>
            <a:ext cx="9880600" cy="474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-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49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57" name="Nível de Corpo U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m"/>
          <p:cNvSpPr/>
          <p:nvPr>
            <p:ph type="pic" sz="half" idx="13"/>
          </p:nvPr>
        </p:nvSpPr>
        <p:spPr>
          <a:xfrm>
            <a:off x="12700000" y="4254500"/>
            <a:ext cx="9766300" cy="7569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67" name="Nível de Corpo Um…"/>
          <p:cNvSpPr txBox="1"/>
          <p:nvPr>
            <p:ph type="body" sz="half" idx="1"/>
          </p:nvPr>
        </p:nvSpPr>
        <p:spPr>
          <a:xfrm>
            <a:off x="1727200" y="3810000"/>
            <a:ext cx="9601200" cy="8470900"/>
          </a:xfrm>
          <a:prstGeom prst="rect">
            <a:avLst/>
          </a:prstGeom>
        </p:spPr>
        <p:txBody>
          <a:bodyPr/>
          <a:lstStyle>
            <a:lvl1pPr marL="495300" indent="-495300">
              <a:defRPr sz="4600"/>
            </a:lvl1pPr>
            <a:lvl2pPr marL="990600" indent="-495300">
              <a:defRPr sz="4600"/>
            </a:lvl2pPr>
            <a:lvl3pPr marL="1485900" indent="-495300">
              <a:defRPr sz="4600"/>
            </a:lvl3pPr>
            <a:lvl4pPr marL="1981200" indent="-495300">
              <a:defRPr sz="4600"/>
            </a:lvl4pPr>
            <a:lvl5pPr marL="2476500" indent="-495300">
              <a:defRPr sz="46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rcadore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ível de Corpo Um…"/>
          <p:cNvSpPr txBox="1"/>
          <p:nvPr>
            <p:ph type="body" idx="1"/>
          </p:nvPr>
        </p:nvSpPr>
        <p:spPr>
          <a:xfrm>
            <a:off x="1714500" y="965200"/>
            <a:ext cx="20955000" cy="11785600"/>
          </a:xfrm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6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Legend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m"/>
          <p:cNvSpPr/>
          <p:nvPr>
            <p:ph type="pic" idx="13"/>
          </p:nvPr>
        </p:nvSpPr>
        <p:spPr>
          <a:xfrm>
            <a:off x="1878300" y="1676400"/>
            <a:ext cx="20624801" cy="78613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Nível de Corpo Um…"/>
          <p:cNvSpPr txBox="1"/>
          <p:nvPr>
            <p:ph type="body" sz="quarter" idx="1"/>
          </p:nvPr>
        </p:nvSpPr>
        <p:spPr>
          <a:xfrm>
            <a:off x="1905000" y="10121900"/>
            <a:ext cx="9766300" cy="9271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32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  <a:lvl2pPr marL="0" indent="0">
              <a:spcBef>
                <a:spcPts val="0"/>
              </a:spcBef>
              <a:buSzTx/>
              <a:buNone/>
              <a:defRPr sz="32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2pPr>
            <a:lvl3pPr marL="0" indent="0">
              <a:spcBef>
                <a:spcPts val="0"/>
              </a:spcBef>
              <a:buSzTx/>
              <a:buNone/>
              <a:defRPr sz="32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3pPr>
            <a:lvl4pPr marL="0" indent="0">
              <a:spcBef>
                <a:spcPts val="0"/>
              </a:spcBef>
              <a:buSzTx/>
              <a:buNone/>
              <a:defRPr sz="32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4pPr>
            <a:lvl5pPr marL="0" indent="0">
              <a:spcBef>
                <a:spcPts val="0"/>
              </a:spcBef>
              <a:buSzTx/>
              <a:buNone/>
              <a:defRPr sz="32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/>
          <p:nvPr>
            <p:ph type="title"/>
          </p:nvPr>
        </p:nvSpPr>
        <p:spPr>
          <a:xfrm>
            <a:off x="1714500" y="444500"/>
            <a:ext cx="20955000" cy="250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Texto do Título</a:t>
            </a:r>
          </a:p>
        </p:txBody>
      </p:sp>
      <p:sp>
        <p:nvSpPr>
          <p:cNvPr id="3" name="Nível de Corpo Um…"/>
          <p:cNvSpPr txBox="1"/>
          <p:nvPr>
            <p:ph type="body" idx="1"/>
          </p:nvPr>
        </p:nvSpPr>
        <p:spPr>
          <a:xfrm>
            <a:off x="1714500" y="3822700"/>
            <a:ext cx="20955000" cy="8928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11976099" y="12846049"/>
            <a:ext cx="419101" cy="457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434343"/>
                </a:solidFill>
                <a:effectLst>
                  <a:outerShdw sx="100000" sy="100000" kx="0" ky="0" algn="b" rotWithShape="0" blurRad="25400" dist="23648" dir="16200000">
                    <a:srgbClr val="000000">
                      <a:alpha val="20689"/>
                    </a:srgbClr>
                  </a:outerShdw>
                </a:effectLst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5600" u="none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1pPr>
      <a:lvl2pPr marL="1168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5600" u="none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2pPr>
      <a:lvl3pPr marL="1752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5600" u="none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3pPr>
      <a:lvl4pPr marL="2336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5600" u="none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4pPr>
      <a:lvl5pPr marL="29210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5600" u="none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5pPr>
      <a:lvl6pPr marL="3505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5600" u="none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6pPr>
      <a:lvl7pPr marL="4089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5600" u="none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7pPr>
      <a:lvl8pPr marL="4673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5600" u="none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8pPr>
      <a:lvl9pPr marL="5257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5600" u="none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scola de fé e política Waldemar Rossi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Escola de fé e política Waldemar Rossi</a:t>
            </a:r>
          </a:p>
        </p:txBody>
      </p:sp>
      <p:sp>
        <p:nvSpPr>
          <p:cNvPr id="138" name="Pe. Reuberson Ferreira,MSC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Pe. Reuberson Ferreira,MSC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m" descr="Imagem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750966" y="3520479"/>
            <a:ext cx="11020118" cy="8629206"/>
          </a:xfrm>
          <a:prstGeom prst="rect">
            <a:avLst/>
          </a:prstGeom>
        </p:spPr>
      </p:pic>
      <p:sp>
        <p:nvSpPr>
          <p:cNvPr id="173" name="CAMINHO SINOD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13000"/>
            </a:lvl1pPr>
          </a:lstStyle>
          <a:p>
            <a:pPr/>
            <a:r>
              <a:t>CAMINHO SINODAL</a:t>
            </a:r>
          </a:p>
        </p:txBody>
      </p:sp>
      <p:sp>
        <p:nvSpPr>
          <p:cNvPr id="174" name="Pondo em prática a nova Constituição Episcopalis communio ( Setembro, 2018), o Sínodo da Amazônia percorreu um longo processo um:…"/>
          <p:cNvSpPr txBox="1"/>
          <p:nvPr>
            <p:ph type="body" sz="half" idx="1"/>
          </p:nvPr>
        </p:nvSpPr>
        <p:spPr>
          <a:xfrm>
            <a:off x="1727200" y="3475360"/>
            <a:ext cx="10214571" cy="8719444"/>
          </a:xfrm>
          <a:prstGeom prst="rect">
            <a:avLst/>
          </a:prstGeom>
        </p:spPr>
        <p:txBody>
          <a:bodyPr/>
          <a:lstStyle/>
          <a:p>
            <a:pPr marL="0" marR="331470" indent="0" algn="ctr" defTabSz="449580">
              <a:spcBef>
                <a:spcPts val="0"/>
              </a:spcBef>
              <a:buSzTx/>
              <a:buNone/>
              <a:defRPr sz="53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Pondo em prática a nova Constituição </a:t>
            </a:r>
            <a:r>
              <a:rPr i="1"/>
              <a:t>Episcopalis communio ( Setembro, 2018)</a:t>
            </a:r>
            <a:r>
              <a:t>, o Sínodo da Amazônia percorreu um longo processo um: </a:t>
            </a:r>
          </a:p>
          <a:p>
            <a:pPr marL="0" marR="331470" indent="0" algn="ctr" defTabSz="449580">
              <a:spcBef>
                <a:spcPts val="0"/>
              </a:spcBef>
              <a:buSzTx/>
              <a:buNone/>
              <a:defRPr sz="53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 “antes” (o período de preparação), “durante” (sua realização em Roma) </a:t>
            </a:r>
          </a:p>
          <a:p>
            <a:pPr marL="0" marR="331470" indent="0" algn="ctr" defTabSz="449580">
              <a:spcBef>
                <a:spcPts val="0"/>
              </a:spcBef>
              <a:buSzTx/>
              <a:buNone/>
              <a:defRPr sz="53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“depois” (o processo de recepção ou aplicação de suas conclusões).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m" descr="Imagem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87615" y="3547318"/>
            <a:ext cx="10648670" cy="8341321"/>
          </a:xfrm>
          <a:prstGeom prst="rect">
            <a:avLst/>
          </a:prstGeom>
        </p:spPr>
      </p:pic>
      <p:sp>
        <p:nvSpPr>
          <p:cNvPr id="177" name="CAMINHO SINOD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13000"/>
            </a:lvl1pPr>
          </a:lstStyle>
          <a:p>
            <a:pPr/>
            <a:r>
              <a:t>CAMINHO SINODAL</a:t>
            </a:r>
          </a:p>
        </p:txBody>
      </p:sp>
      <p:sp>
        <p:nvSpPr>
          <p:cNvPr id="178" name="Foi um processo sinodal desde sua preparação, com ampla participação dos povos da Amazônia, em especial nas Igrejas Locais dos nove países que a integram.…"/>
          <p:cNvSpPr txBox="1"/>
          <p:nvPr>
            <p:ph type="body" sz="half" idx="1"/>
          </p:nvPr>
        </p:nvSpPr>
        <p:spPr>
          <a:xfrm>
            <a:off x="13004800" y="3358257"/>
            <a:ext cx="10050562" cy="8719443"/>
          </a:xfrm>
          <a:prstGeom prst="rect">
            <a:avLst/>
          </a:prstGeom>
        </p:spPr>
        <p:txBody>
          <a:bodyPr/>
          <a:lstStyle/>
          <a:p>
            <a:pPr marL="0" marR="278434" indent="0" algn="ctr" defTabSz="377647">
              <a:spcBef>
                <a:spcPts val="0"/>
              </a:spcBef>
              <a:buSzTx/>
              <a:buNone/>
              <a:defRPr sz="4787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Foi um processo sinodal desde sua preparação, com ampla participação dos povos da Amazônia, em especial nas Igrejas Locais dos nove países que a integram. </a:t>
            </a:r>
          </a:p>
          <a:p>
            <a:pPr marL="0" marR="278434" indent="0" algn="ctr" defTabSz="377647">
              <a:spcBef>
                <a:spcPts val="0"/>
              </a:spcBef>
              <a:buSzTx/>
              <a:buNone/>
              <a:defRPr sz="4787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A fase de escuta envolveu diretamente:</a:t>
            </a:r>
          </a:p>
          <a:p>
            <a:pPr marL="0" marR="278434" indent="0" algn="ctr" defTabSz="377647">
              <a:spcBef>
                <a:spcPts val="0"/>
              </a:spcBef>
              <a:buSzTx/>
              <a:buNone/>
              <a:defRPr sz="4787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 *87 mil pessoas, </a:t>
            </a:r>
          </a:p>
          <a:p>
            <a:pPr marL="0" marR="278434" indent="0" algn="ctr" defTabSz="377647">
              <a:spcBef>
                <a:spcPts val="0"/>
              </a:spcBef>
              <a:buSzTx/>
              <a:buNone/>
              <a:defRPr sz="4787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*120 povos distintos,</a:t>
            </a:r>
          </a:p>
          <a:p>
            <a:pPr marL="0" marR="278434" indent="0" algn="ctr" defTabSz="377647">
              <a:spcBef>
                <a:spcPts val="0"/>
              </a:spcBef>
              <a:buSzTx/>
              <a:buNone/>
              <a:defRPr sz="4787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*A Rede Eclesial Panamazônica (REPAM)</a:t>
            </a:r>
          </a:p>
          <a:p>
            <a:pPr marL="0" marR="278434" indent="0" algn="ctr" defTabSz="377647">
              <a:spcBef>
                <a:spcPts val="0"/>
              </a:spcBef>
              <a:buSzTx/>
              <a:buNone/>
              <a:defRPr sz="4787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50.000 páginas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m" descr="Imagem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258816" y="3269356"/>
            <a:ext cx="11136549" cy="8719445"/>
          </a:xfrm>
          <a:prstGeom prst="rect">
            <a:avLst/>
          </a:prstGeom>
        </p:spPr>
      </p:pic>
      <p:sp>
        <p:nvSpPr>
          <p:cNvPr id="181" name="CAMINHO SINOD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13000"/>
            </a:lvl1pPr>
          </a:lstStyle>
          <a:p>
            <a:pPr/>
            <a:r>
              <a:t>CAMINHO SINODAL</a:t>
            </a:r>
          </a:p>
        </p:txBody>
      </p:sp>
      <p:sp>
        <p:nvSpPr>
          <p:cNvPr id="182" name="Documentos oficiais:…"/>
          <p:cNvSpPr txBox="1"/>
          <p:nvPr>
            <p:ph type="body" sz="half" idx="1"/>
          </p:nvPr>
        </p:nvSpPr>
        <p:spPr>
          <a:xfrm>
            <a:off x="1277838" y="3561457"/>
            <a:ext cx="10499924" cy="8719443"/>
          </a:xfrm>
          <a:prstGeom prst="rect">
            <a:avLst/>
          </a:prstGeom>
        </p:spPr>
        <p:txBody>
          <a:bodyPr/>
          <a:lstStyle/>
          <a:p>
            <a:pPr marL="0" marR="228917" indent="314706" algn="ctr" defTabSz="314706">
              <a:lnSpc>
                <a:spcPct val="150000"/>
              </a:lnSpc>
              <a:spcBef>
                <a:spcPts val="300"/>
              </a:spcBef>
              <a:buSzTx/>
              <a:buNone/>
              <a:defRPr b="1" sz="469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Documentos oficiais: </a:t>
            </a:r>
          </a:p>
          <a:p>
            <a:pPr marL="0" marR="228917" indent="314706" algn="ctr" defTabSz="314706">
              <a:lnSpc>
                <a:spcPct val="150000"/>
              </a:lnSpc>
              <a:spcBef>
                <a:spcPts val="300"/>
              </a:spcBef>
              <a:buSzTx/>
              <a:buNone/>
              <a:defRPr sz="469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*Documento de Consulta (lineamenta), </a:t>
            </a:r>
          </a:p>
          <a:p>
            <a:pPr marL="0" marR="228917" indent="314706" algn="ctr" defTabSz="314706">
              <a:lnSpc>
                <a:spcPct val="150000"/>
              </a:lnSpc>
              <a:spcBef>
                <a:spcPts val="300"/>
              </a:spcBef>
              <a:buSzTx/>
              <a:buNone/>
              <a:defRPr sz="469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*Documento de Trabalho (instrumentum laboris), </a:t>
            </a:r>
          </a:p>
          <a:p>
            <a:pPr marL="0" marR="228917" indent="314706" algn="ctr" defTabSz="314706">
              <a:lnSpc>
                <a:spcPct val="150000"/>
              </a:lnSpc>
              <a:spcBef>
                <a:spcPts val="300"/>
              </a:spcBef>
              <a:buSzTx/>
              <a:buNone/>
              <a:defRPr sz="469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*Conclusões votadas pela Assembleia (Documento Final)</a:t>
            </a:r>
          </a:p>
          <a:p>
            <a:pPr marL="0" marR="228917" indent="314706" algn="ctr" defTabSz="314706">
              <a:lnSpc>
                <a:spcPct val="150000"/>
              </a:lnSpc>
              <a:spcBef>
                <a:spcPts val="300"/>
              </a:spcBef>
              <a:buSzTx/>
              <a:buNone/>
              <a:defRPr sz="469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*Exortação Apostólica pós-sinodal (Querida Amazônia).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m" descr="Imagem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87615" y="3547318"/>
            <a:ext cx="10648670" cy="8341321"/>
          </a:xfrm>
          <a:prstGeom prst="rect">
            <a:avLst/>
          </a:prstGeom>
        </p:spPr>
      </p:pic>
      <p:sp>
        <p:nvSpPr>
          <p:cNvPr id="185" name="No meio do caminho havia uma pedra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4830">
              <a:defRPr b="1" sz="8580"/>
            </a:lvl1pPr>
          </a:lstStyle>
          <a:p>
            <a:pPr/>
            <a:r>
              <a:t>No meio do caminho havia uma pedra…</a:t>
            </a:r>
          </a:p>
        </p:txBody>
      </p:sp>
      <p:sp>
        <p:nvSpPr>
          <p:cNvPr id="186" name="*Primeiro a   idéia de que a Igreja Católica está ingerindo na Soberania Nacional…"/>
          <p:cNvSpPr txBox="1"/>
          <p:nvPr>
            <p:ph type="body" sz="half" idx="1"/>
          </p:nvPr>
        </p:nvSpPr>
        <p:spPr>
          <a:xfrm>
            <a:off x="13004800" y="3358257"/>
            <a:ext cx="10050562" cy="8719443"/>
          </a:xfrm>
          <a:prstGeom prst="rect">
            <a:avLst/>
          </a:prstGeom>
        </p:spPr>
        <p:txBody>
          <a:bodyPr/>
          <a:lstStyle/>
          <a:p>
            <a:pPr marL="0" marR="304133" indent="418109" algn="ctr" defTabSz="418109">
              <a:lnSpc>
                <a:spcPct val="150000"/>
              </a:lnSpc>
              <a:spcBef>
                <a:spcPts val="400"/>
              </a:spcBef>
              <a:buSzTx/>
              <a:buNone/>
              <a:defRPr sz="5766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*Primeiro a   idéia de que a Igreja Católica está ingerindo na Soberania Nacional</a:t>
            </a:r>
          </a:p>
          <a:p>
            <a:pPr marL="0" marR="304133" indent="418109" algn="ctr" defTabSz="418109">
              <a:lnSpc>
                <a:spcPct val="150000"/>
              </a:lnSpc>
              <a:spcBef>
                <a:spcPts val="400"/>
              </a:spcBef>
              <a:buSzTx/>
              <a:buNone/>
              <a:defRPr sz="5766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*Segundo a instrumentalização por parte de ambientalistas das pautas do Sínodo.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m" descr="Imagem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560800" y="4025900"/>
            <a:ext cx="20904201" cy="8166100"/>
          </a:xfrm>
          <a:prstGeom prst="rect">
            <a:avLst/>
          </a:prstGeom>
        </p:spPr>
      </p:pic>
      <p:sp>
        <p:nvSpPr>
          <p:cNvPr id="189" name="2 - AMAZÔNIA : SUJEITO E PARADIGMA"/>
          <p:cNvSpPr txBox="1"/>
          <p:nvPr>
            <p:ph type="body" sz="quarter" idx="1"/>
          </p:nvPr>
        </p:nvSpPr>
        <p:spPr>
          <a:xfrm>
            <a:off x="2727018" y="2171700"/>
            <a:ext cx="18571766" cy="1605955"/>
          </a:xfrm>
          <a:prstGeom prst="rect">
            <a:avLst/>
          </a:prstGeom>
        </p:spPr>
        <p:txBody>
          <a:bodyPr/>
          <a:lstStyle>
            <a:lvl1pPr algn="ctr">
              <a:defRPr b="1" sz="7200">
                <a:solidFill>
                  <a:srgbClr val="72675A"/>
                </a:solidFill>
                <a:latin typeface="+mj-lt"/>
                <a:ea typeface="+mj-ea"/>
                <a:cs typeface="+mj-cs"/>
                <a:sym typeface="Baskerville"/>
              </a:defRPr>
            </a:lvl1pPr>
          </a:lstStyle>
          <a:p>
            <a:pPr/>
            <a:r>
              <a:t>2 - AMAZÔNIA : SUJEITO E PARADIGMA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m" descr="Imagem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560299" y="3643602"/>
            <a:ext cx="10653671" cy="8345199"/>
          </a:xfrm>
          <a:prstGeom prst="rect">
            <a:avLst/>
          </a:prstGeom>
        </p:spPr>
      </p:pic>
      <p:sp>
        <p:nvSpPr>
          <p:cNvPr id="192" name="Um novo sujei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10100"/>
            </a:lvl1pPr>
          </a:lstStyle>
          <a:p>
            <a:pPr/>
            <a:r>
              <a:t>Um novo sujeito</a:t>
            </a:r>
          </a:p>
        </p:txBody>
      </p:sp>
      <p:sp>
        <p:nvSpPr>
          <p:cNvPr id="193" name="Tanto do ponto de vista social como eclesial, a Amazônia irrompe como um novo sujeito.…"/>
          <p:cNvSpPr txBox="1"/>
          <p:nvPr>
            <p:ph type="body" sz="half" idx="1"/>
          </p:nvPr>
        </p:nvSpPr>
        <p:spPr>
          <a:xfrm>
            <a:off x="1200348" y="3561556"/>
            <a:ext cx="10654904" cy="8719344"/>
          </a:xfrm>
          <a:prstGeom prst="rect">
            <a:avLst/>
          </a:prstGeom>
        </p:spPr>
        <p:txBody>
          <a:bodyPr/>
          <a:lstStyle/>
          <a:p>
            <a:pPr marL="0" marR="314896" indent="0" algn="ctr" defTabSz="427101">
              <a:spcBef>
                <a:spcPts val="0"/>
              </a:spcBef>
              <a:buSzTx/>
              <a:buNone/>
              <a:defRPr sz="494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Tanto do ponto de vista social como eclesial, a Amazônia irrompe como um novo sujeito. </a:t>
            </a:r>
          </a:p>
          <a:p>
            <a:pPr marL="0" marR="314896" indent="0" algn="ctr" defTabSz="427101">
              <a:spcBef>
                <a:spcPts val="0"/>
              </a:spcBef>
              <a:buSzTx/>
              <a:buNone/>
              <a:defRPr sz="494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Primeiro</a:t>
            </a:r>
            <a:r>
              <a:rPr i="1"/>
              <a:t> </a:t>
            </a:r>
            <a:r>
              <a:t>pela </a:t>
            </a:r>
            <a:r>
              <a:rPr i="1"/>
              <a:t>questão ecológica</a:t>
            </a:r>
            <a:r>
              <a:t>, que postula a natureza como sujeito de direitos, inclusive já com jurisprudência em alguns países.</a:t>
            </a:r>
          </a:p>
          <a:p>
            <a:pPr marL="0" marR="314896" indent="0" algn="ctr" defTabSz="427101">
              <a:spcBef>
                <a:spcPts val="0"/>
              </a:spcBef>
              <a:buSzTx/>
              <a:buNone/>
              <a:defRPr sz="494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* “Somos a terra”-  casa Comum</a:t>
            </a:r>
          </a:p>
          <a:p>
            <a:pPr marL="0" marR="314896" indent="0" algn="ctr" defTabSz="427101">
              <a:spcBef>
                <a:spcPts val="0"/>
              </a:spcBef>
              <a:buSzTx/>
              <a:buNone/>
              <a:defRPr sz="494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Ethos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040900AE-4678-417D-A83C-D7F163BEF481.jpeg" descr="040900AE-4678-417D-A83C-D7F163BEF48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496800" y="1498996"/>
            <a:ext cx="10160000" cy="10744201"/>
          </a:xfrm>
          <a:prstGeom prst="rect">
            <a:avLst/>
          </a:prstGeom>
        </p:spPr>
      </p:pic>
      <p:sp>
        <p:nvSpPr>
          <p:cNvPr id="196" name="Sonho com uma Amazónia que lute pelos direitos dos mais pobres, dos povos nativos, dos últimos, de modo que a sua voz seja ouvida e sua dignidade promovida.…"/>
          <p:cNvSpPr txBox="1"/>
          <p:nvPr>
            <p:ph type="body" sz="half" idx="1"/>
          </p:nvPr>
        </p:nvSpPr>
        <p:spPr>
          <a:xfrm>
            <a:off x="1536700" y="1624260"/>
            <a:ext cx="10339487" cy="10744201"/>
          </a:xfrm>
          <a:prstGeom prst="rect">
            <a:avLst/>
          </a:prstGeom>
        </p:spPr>
        <p:txBody>
          <a:bodyPr/>
          <a:lstStyle/>
          <a:p>
            <a:pPr defTabSz="438911">
              <a:defRPr sz="4128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Sonho com uma Amazónia</a:t>
            </a:r>
            <a:r>
              <a:t> que lute pelos direitos dos mais pobres, dos povos nativos, dos últimos, de modo que a sua voz seja ouvida e sua dignidade promovida.</a:t>
            </a:r>
          </a:p>
          <a:p>
            <a:pPr defTabSz="438911">
              <a:defRPr sz="4128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438911">
              <a:defRPr sz="4128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Sonho com uma Amazónia</a:t>
            </a:r>
            <a:r>
              <a:t> que preserve a riqueza cultural que a carateriza e na qual brilha de maneira tão variada a beleza humana.</a:t>
            </a:r>
          </a:p>
          <a:p>
            <a:pPr defTabSz="438911">
              <a:defRPr sz="4128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Sonho com uma Amazónia</a:t>
            </a:r>
            <a:r>
              <a:t> que guarde zelosamente a sedutora beleza natural que a adorna, a vida transbordante que enche os seus rios e as suas florestas.</a:t>
            </a:r>
          </a:p>
          <a:p>
            <a:pPr defTabSz="438911">
              <a:defRPr sz="4128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Sonho com comunidades</a:t>
            </a:r>
            <a:r>
              <a:t> cristãs capazes de se devotar e encarnar de tal modo na Amazónia, que deem à Igreja rostos novos com traços amazónicos.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m" descr="Imagem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992099" y="3520029"/>
            <a:ext cx="10653671" cy="8345198"/>
          </a:xfrm>
          <a:prstGeom prst="rect">
            <a:avLst/>
          </a:prstGeom>
        </p:spPr>
      </p:pic>
      <p:sp>
        <p:nvSpPr>
          <p:cNvPr id="199" name="Um novo sujei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10100"/>
            </a:lvl1pPr>
          </a:lstStyle>
          <a:p>
            <a:pPr/>
            <a:r>
              <a:t>Um novo sujeito</a:t>
            </a:r>
          </a:p>
        </p:txBody>
      </p:sp>
      <p:sp>
        <p:nvSpPr>
          <p:cNvPr id="200" name="Povos indígenas irrompem como um novo sujeito, dado que os povos originários, ribeirinhos ou quilombolas buscam fazer valer seu direito a território, suas culturas, seus sistemas de valores e seu estilo de vida.…"/>
          <p:cNvSpPr txBox="1"/>
          <p:nvPr>
            <p:ph type="body" sz="half" idx="1"/>
          </p:nvPr>
        </p:nvSpPr>
        <p:spPr>
          <a:xfrm>
            <a:off x="1200348" y="3494186"/>
            <a:ext cx="10825858" cy="8786714"/>
          </a:xfrm>
          <a:prstGeom prst="rect">
            <a:avLst/>
          </a:prstGeom>
        </p:spPr>
        <p:txBody>
          <a:bodyPr/>
          <a:lstStyle/>
          <a:p>
            <a:pPr marL="0" marR="331470" indent="0" algn="ctr" defTabSz="449580">
              <a:spcBef>
                <a:spcPts val="0"/>
              </a:spcBef>
              <a:buSzTx/>
              <a:buNone/>
              <a:defRPr sz="5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Povos indígenas irrompem como um novo sujeito, dado que os povos originários, ribeirinhos ou quilombolas buscam fazer valer seu direito a território, suas culturas, seus sistemas de valores e seu estilo de vida. </a:t>
            </a:r>
          </a:p>
          <a:p>
            <a:pPr marL="0" marR="331470" indent="0" algn="ctr" defTabSz="449580">
              <a:spcBef>
                <a:spcPts val="0"/>
              </a:spcBef>
              <a:buSzTx/>
              <a:buNone/>
              <a:defRPr sz="5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 *Lugar da alteridade, do outro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m" descr="Imagem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992099" y="3520029"/>
            <a:ext cx="10653671" cy="8345198"/>
          </a:xfrm>
          <a:prstGeom prst="rect">
            <a:avLst/>
          </a:prstGeom>
        </p:spPr>
      </p:pic>
      <p:sp>
        <p:nvSpPr>
          <p:cNvPr id="203" name="Um novo paradigma: Indígenas e  ecolog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68655">
              <a:defRPr b="1" sz="8181"/>
            </a:lvl1pPr>
          </a:lstStyle>
          <a:p>
            <a:pPr/>
            <a:r>
              <a:t>Um novo paradigma: Indígenas e  ecologia</a:t>
            </a:r>
          </a:p>
        </p:txBody>
      </p:sp>
      <p:sp>
        <p:nvSpPr>
          <p:cNvPr id="204" name="a) A integração do cuidado da Casa Comum em tudo o que se faz no âmbito pessoal, social e religioso, em perspectiva amorosa e não utilitarista.…"/>
          <p:cNvSpPr txBox="1"/>
          <p:nvPr>
            <p:ph type="body" sz="half" idx="1"/>
          </p:nvPr>
        </p:nvSpPr>
        <p:spPr>
          <a:xfrm>
            <a:off x="1200348" y="3494186"/>
            <a:ext cx="10825858" cy="8786714"/>
          </a:xfrm>
          <a:prstGeom prst="rect">
            <a:avLst/>
          </a:prstGeom>
        </p:spPr>
        <p:txBody>
          <a:bodyPr/>
          <a:lstStyle/>
          <a:p>
            <a:pPr marL="0" marR="232029" indent="0" defTabSz="314706">
              <a:spcBef>
                <a:spcPts val="0"/>
              </a:spcBef>
              <a:buSzTx/>
              <a:buNone/>
              <a:defRPr sz="181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4690"/>
              <a:t>a) A integração do cuidado da Casa Comum em tudo o que se faz no âmbito pessoal, social e religioso, em perspectiva amorosa e não utilitarista.</a:t>
            </a:r>
            <a:endParaRPr sz="4690"/>
          </a:p>
          <a:p>
            <a:pPr marL="0" marR="232029" indent="0" defTabSz="314706">
              <a:spcBef>
                <a:spcPts val="0"/>
              </a:spcBef>
              <a:buSzTx/>
              <a:buNone/>
              <a:defRPr sz="181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4690"/>
          </a:p>
          <a:p>
            <a:pPr marL="0" marR="232029" indent="0" defTabSz="314706">
              <a:spcBef>
                <a:spcPts val="0"/>
              </a:spcBef>
              <a:buSzTx/>
              <a:buNone/>
              <a:defRPr sz="181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4690"/>
              <a:t>b) Defender sua identidade cultural e a aprender deles e com eles como viver as bem-aventuranças de uma relação harmoniosa das criaturas com a Criação e o Criador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m" descr="Imagem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331914" y="1877218"/>
            <a:ext cx="18326101" cy="7112001"/>
          </a:xfrm>
          <a:prstGeom prst="rect">
            <a:avLst/>
          </a:prstGeom>
        </p:spPr>
      </p:pic>
      <p:sp>
        <p:nvSpPr>
          <p:cNvPr id="207" name="QUERIDA AMAZÔNIA: Quatro sonhos"/>
          <p:cNvSpPr txBox="1"/>
          <p:nvPr>
            <p:ph type="title"/>
          </p:nvPr>
        </p:nvSpPr>
        <p:spPr>
          <a:xfrm>
            <a:off x="2017464" y="9112250"/>
            <a:ext cx="20955001" cy="2349500"/>
          </a:xfrm>
          <a:prstGeom prst="rect">
            <a:avLst/>
          </a:prstGeom>
        </p:spPr>
        <p:txBody>
          <a:bodyPr/>
          <a:lstStyle>
            <a:lvl1pPr defTabSz="792479">
              <a:defRPr spc="307" sz="7679">
                <a:effectLst>
                  <a:outerShdw sx="100000" sy="100000" kx="0" ky="0" algn="b" rotWithShape="0" blurRad="24384" dist="24384" dir="162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QUERIDA AMAZÔNIA: Quatro sonhos</a:t>
            </a:r>
          </a:p>
        </p:txBody>
      </p:sp>
      <p:sp>
        <p:nvSpPr>
          <p:cNvPr id="208" name="Corpo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m" descr="Imagem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331914" y="1877218"/>
            <a:ext cx="18326101" cy="7112001"/>
          </a:xfrm>
          <a:prstGeom prst="rect">
            <a:avLst/>
          </a:prstGeom>
        </p:spPr>
      </p:pic>
      <p:sp>
        <p:nvSpPr>
          <p:cNvPr id="141" name="QUERIDA AMAZÔNIA"/>
          <p:cNvSpPr txBox="1"/>
          <p:nvPr>
            <p:ph type="title"/>
          </p:nvPr>
        </p:nvSpPr>
        <p:spPr>
          <a:xfrm>
            <a:off x="2017464" y="9112250"/>
            <a:ext cx="20955001" cy="2349500"/>
          </a:xfrm>
          <a:prstGeom prst="rect">
            <a:avLst/>
          </a:prstGeom>
        </p:spPr>
        <p:txBody>
          <a:bodyPr/>
          <a:lstStyle/>
          <a:p>
            <a:pPr/>
            <a:r>
              <a:t>QUERIDA AMAZÔNIA</a:t>
            </a:r>
          </a:p>
        </p:txBody>
      </p:sp>
      <p:sp>
        <p:nvSpPr>
          <p:cNvPr id="142" name="UMA LEITURA:  IMPASSES, OS SONHOS E  PERSPECTIVA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UMA LEITURA:  IMPASSES, OS SONHOS E  PERSPECTIVAS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m" descr="Imagem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87615" y="3547318"/>
            <a:ext cx="10648670" cy="8341321"/>
          </a:xfrm>
          <a:prstGeom prst="rect">
            <a:avLst/>
          </a:prstGeom>
        </p:spPr>
      </p:pic>
      <p:sp>
        <p:nvSpPr>
          <p:cNvPr id="211" name="SONHO SOCI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13000"/>
            </a:lvl1pPr>
          </a:lstStyle>
          <a:p>
            <a:pPr/>
            <a:r>
              <a:t>SONHO SOCIAL</a:t>
            </a:r>
          </a:p>
        </p:txBody>
      </p:sp>
      <p:sp>
        <p:nvSpPr>
          <p:cNvPr id="212" name="Na Exortação, Questão Nevrálgica do  sonho social,, são os pobres:…"/>
          <p:cNvSpPr txBox="1"/>
          <p:nvPr>
            <p:ph type="body" sz="half" idx="1"/>
          </p:nvPr>
        </p:nvSpPr>
        <p:spPr>
          <a:xfrm>
            <a:off x="13004800" y="3358257"/>
            <a:ext cx="10050562" cy="8719443"/>
          </a:xfrm>
          <a:prstGeom prst="rect">
            <a:avLst/>
          </a:prstGeom>
        </p:spPr>
        <p:txBody>
          <a:bodyPr/>
          <a:lstStyle/>
          <a:p>
            <a:pPr marL="0" marR="331470" indent="450215" algn="just" defTabSz="449580">
              <a:lnSpc>
                <a:spcPct val="150000"/>
              </a:lnSpc>
              <a:spcBef>
                <a:spcPts val="1000"/>
              </a:spcBef>
              <a:buSzTx/>
              <a:buNone/>
              <a:defRPr sz="3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Na Exortação, Questão Nevrálgica do </a:t>
            </a:r>
            <a:r>
              <a:rPr i="1"/>
              <a:t> sonho social,, s</a:t>
            </a:r>
            <a:r>
              <a:t>ão os pobres: </a:t>
            </a:r>
          </a:p>
          <a:p>
            <a:pPr marL="0" marR="331470" indent="450215" algn="just" defTabSz="449580">
              <a:lnSpc>
                <a:spcPct val="150000"/>
              </a:lnSpc>
              <a:spcBef>
                <a:spcPts val="1000"/>
              </a:spcBef>
              <a:buSzTx/>
              <a:buNone/>
              <a:defRPr sz="3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“uma Amazônia que lute pelos direitos dos mais pobres, dos povos nativos, dos últimos, de modo que a sua voz seja ouvida e sua dignidade promovida” (QA 7). </a:t>
            </a:r>
          </a:p>
          <a:p>
            <a:pPr marL="0" marR="331470" indent="450215" algn="just" defTabSz="449580">
              <a:lnSpc>
                <a:spcPct val="150000"/>
              </a:lnSpc>
              <a:spcBef>
                <a:spcPts val="1000"/>
              </a:spcBef>
              <a:buSzTx/>
              <a:buNone/>
              <a:defRPr sz="3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É desta forma que ela vai “promover todos os seus habitantes, para poderem consolidar o que de modo convergente com a utopia evangélica” (QA 22) os povos nativos denominam de “bem viver” (QA 8),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m" descr="Imagem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252465" y="3868439"/>
            <a:ext cx="10648670" cy="8341321"/>
          </a:xfrm>
          <a:prstGeom prst="rect">
            <a:avLst/>
          </a:prstGeom>
        </p:spPr>
      </p:pic>
      <p:sp>
        <p:nvSpPr>
          <p:cNvPr id="215" name="SONHO CULTUR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13000"/>
            </a:lvl1pPr>
          </a:lstStyle>
          <a:p>
            <a:pPr/>
            <a:r>
              <a:t>SONHO CULTURAL</a:t>
            </a:r>
          </a:p>
        </p:txBody>
      </p:sp>
      <p:sp>
        <p:nvSpPr>
          <p:cNvPr id="216" name="Na Exortação, Questão Nevrálgica do  sonho Cultural é:…"/>
          <p:cNvSpPr txBox="1"/>
          <p:nvPr>
            <p:ph type="body" sz="half" idx="1"/>
          </p:nvPr>
        </p:nvSpPr>
        <p:spPr>
          <a:xfrm>
            <a:off x="1502519" y="3679378"/>
            <a:ext cx="10050562" cy="8719444"/>
          </a:xfrm>
          <a:prstGeom prst="rect">
            <a:avLst/>
          </a:prstGeom>
        </p:spPr>
        <p:txBody>
          <a:bodyPr/>
          <a:lstStyle/>
          <a:p>
            <a:pPr marL="0" marR="331470" indent="450215" algn="just" defTabSz="449580">
              <a:lnSpc>
                <a:spcPct val="150000"/>
              </a:lnSpc>
              <a:spcBef>
                <a:spcPts val="1000"/>
              </a:spcBef>
              <a:buSzTx/>
              <a:buNone/>
              <a:defRPr sz="3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Na Exortação, Questão Nevrálgica do </a:t>
            </a:r>
            <a:r>
              <a:rPr i="1"/>
              <a:t> sonho Cultural é: </a:t>
            </a:r>
          </a:p>
          <a:p>
            <a:pPr marL="0" marR="331470" indent="450215" algn="just" defTabSz="449580">
              <a:lnSpc>
                <a:spcPct val="150000"/>
              </a:lnSpc>
              <a:spcBef>
                <a:spcPts val="1000"/>
              </a:spcBef>
              <a:buSzTx/>
              <a:buNone/>
              <a:defRPr sz="3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Uma Amazônia que preserve a riqueza cultural que a caracteriza e na qual brilha de maneira tão variada a beleza humana” (QA 7). E que ela tire de si mesma o melhor de si própria (QA 28).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agem" descr="Imagem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3858" t="14511" r="8001" b="9409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m" descr="Imagem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252465" y="3868439"/>
            <a:ext cx="10648670" cy="8341321"/>
          </a:xfrm>
          <a:prstGeom prst="rect">
            <a:avLst/>
          </a:prstGeom>
        </p:spPr>
      </p:pic>
      <p:sp>
        <p:nvSpPr>
          <p:cNvPr id="221" name="SONHO ECOLÓGIC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13000"/>
            </a:lvl1pPr>
          </a:lstStyle>
          <a:p>
            <a:pPr/>
            <a:r>
              <a:t>SONHO ECOLÓGICO</a:t>
            </a:r>
          </a:p>
        </p:txBody>
      </p:sp>
      <p:sp>
        <p:nvSpPr>
          <p:cNvPr id="222" name="Na Exortação, questão nevrálgica do Sonho  Ecológico é:…"/>
          <p:cNvSpPr txBox="1"/>
          <p:nvPr>
            <p:ph type="body" sz="half" idx="1"/>
          </p:nvPr>
        </p:nvSpPr>
        <p:spPr>
          <a:xfrm>
            <a:off x="1502519" y="3679378"/>
            <a:ext cx="10050562" cy="8719444"/>
          </a:xfrm>
          <a:prstGeom prst="rect">
            <a:avLst/>
          </a:prstGeom>
        </p:spPr>
        <p:txBody>
          <a:bodyPr/>
          <a:lstStyle/>
          <a:p>
            <a:pPr marL="0" marR="331470" indent="450215" algn="just" defTabSz="449580">
              <a:lnSpc>
                <a:spcPct val="150000"/>
              </a:lnSpc>
              <a:spcBef>
                <a:spcPts val="1000"/>
              </a:spcBef>
              <a:buSzTx/>
              <a:buNone/>
              <a:defRPr sz="33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Na Exortação, questão nevrálgica do Sonho </a:t>
            </a:r>
            <a:r>
              <a:rPr i="1"/>
              <a:t> Ecológico é: </a:t>
            </a:r>
          </a:p>
          <a:p>
            <a:pPr marL="0" marR="331470" indent="450215" algn="just" defTabSz="449580">
              <a:lnSpc>
                <a:spcPct val="150000"/>
              </a:lnSpc>
              <a:spcBef>
                <a:spcPts val="1000"/>
              </a:spcBef>
              <a:buSzTx/>
              <a:buNone/>
              <a:defRPr sz="3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“uma Amazônia que guarde zelosamente a sedutora beleza natural que a a</a:t>
            </a:r>
            <a:r>
              <a:rPr sz="3800"/>
              <a:t>dorna, a vida transbordante que enche os seus rios e as suas florestas” (QA 7), pois tanta riqueza de vida e tão grande beleza estão tomando o rumo do fim (QA 47).</a:t>
            </a:r>
            <a:endParaRPr sz="14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agem" descr="Imagem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252465" y="3868439"/>
            <a:ext cx="10648670" cy="8341321"/>
          </a:xfrm>
          <a:prstGeom prst="rect">
            <a:avLst/>
          </a:prstGeom>
        </p:spPr>
      </p:pic>
      <p:sp>
        <p:nvSpPr>
          <p:cNvPr id="225" name="SONHO ECLESI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13000"/>
            </a:lvl1pPr>
          </a:lstStyle>
          <a:p>
            <a:pPr/>
            <a:r>
              <a:t>SONHO ECLESIAL</a:t>
            </a:r>
          </a:p>
        </p:txBody>
      </p:sp>
      <p:sp>
        <p:nvSpPr>
          <p:cNvPr id="226" name="Na Exortação, questão nevrálgica do Sonho eclesial  é:…"/>
          <p:cNvSpPr txBox="1"/>
          <p:nvPr>
            <p:ph type="body" sz="half" idx="1"/>
          </p:nvPr>
        </p:nvSpPr>
        <p:spPr>
          <a:xfrm>
            <a:off x="1502519" y="3679378"/>
            <a:ext cx="10050562" cy="8719444"/>
          </a:xfrm>
          <a:prstGeom prst="rect">
            <a:avLst/>
          </a:prstGeom>
        </p:spPr>
        <p:txBody>
          <a:bodyPr/>
          <a:lstStyle/>
          <a:p>
            <a:pPr marL="0" marR="331470" indent="450215" algn="just" defTabSz="449580">
              <a:lnSpc>
                <a:spcPct val="150000"/>
              </a:lnSpc>
              <a:spcBef>
                <a:spcPts val="1000"/>
              </a:spcBef>
              <a:buSzTx/>
              <a:buNone/>
              <a:defRPr sz="41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Na Exortação, questão nevrálgica do Sonho eclesial </a:t>
            </a:r>
            <a:r>
              <a:rPr i="1"/>
              <a:t> é:</a:t>
            </a:r>
            <a:endParaRPr i="1"/>
          </a:p>
          <a:p>
            <a:pPr marL="0" marR="331470" indent="450215" algn="just" defTabSz="449580">
              <a:lnSpc>
                <a:spcPct val="150000"/>
              </a:lnSpc>
              <a:spcBef>
                <a:spcPts val="1000"/>
              </a:spcBef>
              <a:buSzTx/>
              <a:buNone/>
              <a:defRPr sz="41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 “comunidades cristãs capazes de se devotar e encarnar de tal modo na Amazônia, que deem à Igreja rostos novos com traços amazônicos” (QA 7). </a:t>
            </a:r>
            <a:endParaRPr sz="14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agem" descr="Imagem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331914" y="1877218"/>
            <a:ext cx="18326101" cy="7112001"/>
          </a:xfrm>
          <a:prstGeom prst="rect">
            <a:avLst/>
          </a:prstGeom>
        </p:spPr>
      </p:pic>
      <p:sp>
        <p:nvSpPr>
          <p:cNvPr id="229" name="QUEstões em aberto: homens, ministério feminino, sacramentos"/>
          <p:cNvSpPr txBox="1"/>
          <p:nvPr>
            <p:ph type="title"/>
          </p:nvPr>
        </p:nvSpPr>
        <p:spPr>
          <a:xfrm>
            <a:off x="2017464" y="9112250"/>
            <a:ext cx="20955001" cy="2349500"/>
          </a:xfrm>
          <a:prstGeom prst="rect">
            <a:avLst/>
          </a:prstGeom>
        </p:spPr>
        <p:txBody>
          <a:bodyPr/>
          <a:lstStyle>
            <a:lvl1pPr defTabSz="767715">
              <a:defRPr spc="297" sz="7440">
                <a:effectLst>
                  <a:outerShdw sx="100000" sy="100000" kx="0" ky="0" algn="b" rotWithShape="0" blurRad="23622" dist="23622" dir="162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QUEstões em aberto: homens, ministério feminino, sacramentos</a:t>
            </a:r>
          </a:p>
        </p:txBody>
      </p:sp>
      <p:sp>
        <p:nvSpPr>
          <p:cNvPr id="230" name="Corpo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040900AE-4678-417D-A83C-D7F163BEF481.jpeg" descr="040900AE-4678-417D-A83C-D7F163BEF48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496800" y="1498996"/>
            <a:ext cx="10160000" cy="10744201"/>
          </a:xfrm>
          <a:prstGeom prst="rect">
            <a:avLst/>
          </a:prstGeom>
        </p:spPr>
      </p:pic>
      <p:sp>
        <p:nvSpPr>
          <p:cNvPr id="233" name="Sonho com uma Amazónia que lute pelos direitos dos mais pobres, dos povos nativos, dos últimos, de modo que a sua voz seja ouvida e sua dignidade promovida.…"/>
          <p:cNvSpPr txBox="1"/>
          <p:nvPr>
            <p:ph type="body" sz="half" idx="1"/>
          </p:nvPr>
        </p:nvSpPr>
        <p:spPr>
          <a:xfrm>
            <a:off x="1536700" y="1624260"/>
            <a:ext cx="10339487" cy="10744201"/>
          </a:xfrm>
          <a:prstGeom prst="rect">
            <a:avLst/>
          </a:prstGeom>
        </p:spPr>
        <p:txBody>
          <a:bodyPr/>
          <a:lstStyle/>
          <a:p>
            <a:pPr defTabSz="438911">
              <a:defRPr sz="4128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Sonho com uma Amazónia</a:t>
            </a:r>
            <a:r>
              <a:t> que lute pelos direitos dos mais pobres, dos povos nativos, dos últimos, de modo que a sua voz seja ouvida e sua dignidade promovida.</a:t>
            </a:r>
          </a:p>
          <a:p>
            <a:pPr defTabSz="438911">
              <a:defRPr sz="4128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438911">
              <a:defRPr sz="4128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Sonho com uma Amazónia</a:t>
            </a:r>
            <a:r>
              <a:t> que preserve a riqueza cultural que a carateriza e na qual brilha de maneira tão variada a beleza humana.</a:t>
            </a:r>
          </a:p>
          <a:p>
            <a:pPr defTabSz="438911">
              <a:defRPr sz="4128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Sonho com uma Amazónia</a:t>
            </a:r>
            <a:r>
              <a:t> que guarde zelosamente a sedutora beleza natural que a adorna, a vida transbordante que enche os seus rios e as suas florestas.</a:t>
            </a:r>
          </a:p>
          <a:p>
            <a:pPr defTabSz="438911">
              <a:defRPr sz="4128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Sonho com comunidades</a:t>
            </a:r>
            <a:r>
              <a:t> cristãs capazes de se devotar e encarnar de tal modo na Amazónia, que deem à Igreja rostos novos com traços amazónicos.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m" descr="Imagem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496800" y="1498996"/>
            <a:ext cx="10160000" cy="10744201"/>
          </a:xfrm>
          <a:prstGeom prst="rect">
            <a:avLst/>
          </a:prstGeom>
        </p:spPr>
      </p:pic>
      <p:sp>
        <p:nvSpPr>
          <p:cNvPr id="145" name="METODOLOGIA"/>
          <p:cNvSpPr txBox="1"/>
          <p:nvPr>
            <p:ph type="title"/>
          </p:nvPr>
        </p:nvSpPr>
        <p:spPr>
          <a:xfrm>
            <a:off x="1714500" y="1067097"/>
            <a:ext cx="12161243" cy="202535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METODOLOGIA</a:t>
            </a:r>
          </a:p>
        </p:txBody>
      </p:sp>
      <p:sp>
        <p:nvSpPr>
          <p:cNvPr id="146" name="1 - CAMINHO SINODAL…"/>
          <p:cNvSpPr txBox="1"/>
          <p:nvPr>
            <p:ph type="body" sz="half" idx="1"/>
          </p:nvPr>
        </p:nvSpPr>
        <p:spPr>
          <a:xfrm>
            <a:off x="842962" y="4483100"/>
            <a:ext cx="10752138" cy="8053983"/>
          </a:xfrm>
          <a:prstGeom prst="rect">
            <a:avLst/>
          </a:prstGeom>
        </p:spPr>
        <p:txBody>
          <a:bodyPr/>
          <a:lstStyle/>
          <a:p>
            <a:pPr defTabSz="742950">
              <a:defRPr b="1" sz="5400"/>
            </a:pPr>
            <a:r>
              <a:t>  1 - CAMINHO SINODAL</a:t>
            </a:r>
          </a:p>
          <a:p>
            <a:pPr defTabSz="742950">
              <a:defRPr b="1" sz="5400"/>
            </a:pPr>
            <a:r>
              <a:t>1.1: Aporias com o governo Bolsonaro</a:t>
            </a:r>
          </a:p>
          <a:p>
            <a:pPr defTabSz="742950">
              <a:defRPr b="1" sz="5400"/>
            </a:pPr>
            <a:r>
              <a:t>2 - AMAZÔNIA : SUJEITO E PARADIGMA</a:t>
            </a:r>
          </a:p>
          <a:p>
            <a:pPr defTabSz="742950">
              <a:defRPr b="1" sz="5400"/>
            </a:pPr>
            <a:r>
              <a:t>3 - QUATRO SONHOS DE FRANCISCO</a:t>
            </a:r>
          </a:p>
          <a:p>
            <a:pPr defTabSz="742950">
              <a:defRPr b="1" sz="5400"/>
            </a:pPr>
            <a:r>
              <a:t>4 -  QUESTÕES EM ABERTO: Sacramentos / Sacerdotes casados  /  Ministério Feminino </a:t>
            </a:r>
          </a:p>
        </p:txBody>
      </p:sp>
      <p:sp>
        <p:nvSpPr>
          <p:cNvPr id="147" name="Luminária"/>
          <p:cNvSpPr/>
          <p:nvPr/>
        </p:nvSpPr>
        <p:spPr>
          <a:xfrm>
            <a:off x="1222011" y="549375"/>
            <a:ext cx="2910538" cy="2702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600" fill="norm" stroke="1" extrusionOk="0">
                <a:moveTo>
                  <a:pt x="16002" y="0"/>
                </a:moveTo>
                <a:lnTo>
                  <a:pt x="15692" y="171"/>
                </a:lnTo>
                <a:lnTo>
                  <a:pt x="15886" y="578"/>
                </a:lnTo>
                <a:lnTo>
                  <a:pt x="15308" y="898"/>
                </a:lnTo>
                <a:lnTo>
                  <a:pt x="16044" y="3041"/>
                </a:lnTo>
                <a:lnTo>
                  <a:pt x="15405" y="3377"/>
                </a:lnTo>
                <a:lnTo>
                  <a:pt x="14353" y="2744"/>
                </a:lnTo>
                <a:cubicBezTo>
                  <a:pt x="14137" y="2614"/>
                  <a:pt x="13873" y="2784"/>
                  <a:pt x="13877" y="3051"/>
                </a:cubicBezTo>
                <a:lnTo>
                  <a:pt x="13877" y="3091"/>
                </a:lnTo>
                <a:lnTo>
                  <a:pt x="2084" y="5347"/>
                </a:lnTo>
                <a:cubicBezTo>
                  <a:pt x="1994" y="5133"/>
                  <a:pt x="1750" y="5044"/>
                  <a:pt x="1557" y="5163"/>
                </a:cubicBezTo>
                <a:lnTo>
                  <a:pt x="189" y="6011"/>
                </a:lnTo>
                <a:cubicBezTo>
                  <a:pt x="-16" y="6138"/>
                  <a:pt x="-63" y="6434"/>
                  <a:pt x="92" y="6626"/>
                </a:cubicBezTo>
                <a:lnTo>
                  <a:pt x="779" y="7478"/>
                </a:lnTo>
                <a:cubicBezTo>
                  <a:pt x="871" y="7592"/>
                  <a:pt x="1012" y="7637"/>
                  <a:pt x="1144" y="7604"/>
                </a:cubicBezTo>
                <a:lnTo>
                  <a:pt x="7842" y="17569"/>
                </a:lnTo>
                <a:cubicBezTo>
                  <a:pt x="7796" y="17616"/>
                  <a:pt x="7773" y="17684"/>
                  <a:pt x="7782" y="17753"/>
                </a:cubicBezTo>
                <a:cubicBezTo>
                  <a:pt x="7805" y="17919"/>
                  <a:pt x="7846" y="18228"/>
                  <a:pt x="7866" y="18410"/>
                </a:cubicBezTo>
                <a:cubicBezTo>
                  <a:pt x="7867" y="18424"/>
                  <a:pt x="7870" y="18437"/>
                  <a:pt x="7874" y="18450"/>
                </a:cubicBezTo>
                <a:lnTo>
                  <a:pt x="7811" y="18450"/>
                </a:lnTo>
                <a:lnTo>
                  <a:pt x="6110" y="18999"/>
                </a:lnTo>
                <a:lnTo>
                  <a:pt x="4674" y="20383"/>
                </a:lnTo>
                <a:lnTo>
                  <a:pt x="4674" y="21600"/>
                </a:lnTo>
                <a:lnTo>
                  <a:pt x="11853" y="21600"/>
                </a:lnTo>
                <a:lnTo>
                  <a:pt x="11853" y="20383"/>
                </a:lnTo>
                <a:lnTo>
                  <a:pt x="10417" y="18999"/>
                </a:lnTo>
                <a:lnTo>
                  <a:pt x="8936" y="18522"/>
                </a:lnTo>
                <a:lnTo>
                  <a:pt x="9489" y="18094"/>
                </a:lnTo>
                <a:cubicBezTo>
                  <a:pt x="9571" y="18031"/>
                  <a:pt x="9596" y="17911"/>
                  <a:pt x="9547" y="17817"/>
                </a:cubicBezTo>
                <a:lnTo>
                  <a:pt x="9431" y="17599"/>
                </a:lnTo>
                <a:cubicBezTo>
                  <a:pt x="9405" y="17549"/>
                  <a:pt x="9399" y="17490"/>
                  <a:pt x="9414" y="17435"/>
                </a:cubicBezTo>
                <a:lnTo>
                  <a:pt x="9598" y="16747"/>
                </a:lnTo>
                <a:cubicBezTo>
                  <a:pt x="9619" y="16666"/>
                  <a:pt x="9595" y="16579"/>
                  <a:pt x="9535" y="16525"/>
                </a:cubicBezTo>
                <a:lnTo>
                  <a:pt x="9365" y="16373"/>
                </a:lnTo>
                <a:cubicBezTo>
                  <a:pt x="9291" y="16306"/>
                  <a:pt x="9183" y="16306"/>
                  <a:pt x="9110" y="16374"/>
                </a:cubicBezTo>
                <a:lnTo>
                  <a:pt x="8838" y="16630"/>
                </a:lnTo>
                <a:lnTo>
                  <a:pt x="2301" y="6905"/>
                </a:lnTo>
                <a:cubicBezTo>
                  <a:pt x="2345" y="6870"/>
                  <a:pt x="2380" y="6825"/>
                  <a:pt x="2405" y="6775"/>
                </a:cubicBezTo>
                <a:lnTo>
                  <a:pt x="13948" y="4567"/>
                </a:lnTo>
                <a:cubicBezTo>
                  <a:pt x="14038" y="4712"/>
                  <a:pt x="14225" y="4774"/>
                  <a:pt x="14380" y="4673"/>
                </a:cubicBezTo>
                <a:lnTo>
                  <a:pt x="15437" y="3990"/>
                </a:lnTo>
                <a:cubicBezTo>
                  <a:pt x="15522" y="3936"/>
                  <a:pt x="15571" y="3851"/>
                  <a:pt x="15587" y="3759"/>
                </a:cubicBezTo>
                <a:lnTo>
                  <a:pt x="16161" y="3456"/>
                </a:lnTo>
                <a:lnTo>
                  <a:pt x="15784" y="7603"/>
                </a:lnTo>
                <a:lnTo>
                  <a:pt x="21537" y="4414"/>
                </a:lnTo>
                <a:lnTo>
                  <a:pt x="18153" y="2300"/>
                </a:lnTo>
                <a:lnTo>
                  <a:pt x="16771" y="86"/>
                </a:lnTo>
                <a:lnTo>
                  <a:pt x="16194" y="406"/>
                </a:lnTo>
                <a:lnTo>
                  <a:pt x="16002" y="0"/>
                </a:lnTo>
                <a:close/>
                <a:moveTo>
                  <a:pt x="13884" y="3526"/>
                </a:moveTo>
                <a:lnTo>
                  <a:pt x="13892" y="4143"/>
                </a:lnTo>
                <a:lnTo>
                  <a:pt x="2395" y="6342"/>
                </a:lnTo>
                <a:lnTo>
                  <a:pt x="2213" y="5758"/>
                </a:lnTo>
                <a:lnTo>
                  <a:pt x="13884" y="3526"/>
                </a:lnTo>
                <a:close/>
                <a:moveTo>
                  <a:pt x="1958" y="7124"/>
                </a:moveTo>
                <a:lnTo>
                  <a:pt x="8537" y="16914"/>
                </a:lnTo>
                <a:lnTo>
                  <a:pt x="8143" y="17287"/>
                </a:lnTo>
                <a:lnTo>
                  <a:pt x="1503" y="7406"/>
                </a:lnTo>
                <a:lnTo>
                  <a:pt x="1958" y="7124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agem" descr="Imagem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258815" y="3647479"/>
            <a:ext cx="10648670" cy="8341321"/>
          </a:xfrm>
          <a:prstGeom prst="rect">
            <a:avLst/>
          </a:prstGeom>
        </p:spPr>
      </p:pic>
      <p:sp>
        <p:nvSpPr>
          <p:cNvPr id="150" name="CAMINHO SINOD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13000"/>
            </a:lvl1pPr>
          </a:lstStyle>
          <a:p>
            <a:pPr/>
            <a:r>
              <a:t>CAMINHO SINODAL</a:t>
            </a:r>
          </a:p>
        </p:txBody>
      </p:sp>
      <p:sp>
        <p:nvSpPr>
          <p:cNvPr id="151" name="A palavra σύνoδος (synodós) - “sínodo” verte suas raízes etimológicas, na língua grega.…"/>
          <p:cNvSpPr txBox="1"/>
          <p:nvPr>
            <p:ph type="body" sz="half" idx="1"/>
          </p:nvPr>
        </p:nvSpPr>
        <p:spPr>
          <a:xfrm>
            <a:off x="1727200" y="3561457"/>
            <a:ext cx="10050562" cy="8719443"/>
          </a:xfrm>
          <a:prstGeom prst="rect">
            <a:avLst/>
          </a:prstGeom>
        </p:spPr>
        <p:txBody>
          <a:bodyPr/>
          <a:lstStyle/>
          <a:p>
            <a:pPr marL="0" marR="331470" indent="0" algn="ctr" defTabSz="449580">
              <a:spcBef>
                <a:spcPts val="0"/>
              </a:spcBef>
              <a:buSzTx/>
              <a:buNone/>
              <a:defRPr sz="45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A palavra σύνoδος </a:t>
            </a:r>
            <a:r>
              <a:rPr b="1"/>
              <a:t>(synodós) - </a:t>
            </a:r>
            <a:r>
              <a:t>“sínodo” verte suas raízes etimológicas, na língua grega. </a:t>
            </a:r>
          </a:p>
          <a:p>
            <a:pPr marL="0" marR="331470" indent="0" algn="ctr" defTabSz="449580">
              <a:spcBef>
                <a:spcPts val="0"/>
              </a:spcBef>
              <a:buSzTx/>
              <a:buNone/>
              <a:defRPr sz="45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Formada pela justaposição da preposição σύν(sin) que significa “com/junto” e do substantivo ὁδός (hodós) que quer dizer caminho. </a:t>
            </a:r>
          </a:p>
          <a:p>
            <a:pPr marL="0" marR="331470" indent="0" algn="ctr" defTabSz="449580">
              <a:spcBef>
                <a:spcPts val="0"/>
              </a:spcBef>
              <a:buSzTx/>
              <a:buNone/>
              <a:defRPr sz="45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marL="0" marR="331470" indent="0" algn="ctr" defTabSz="449580">
              <a:spcBef>
                <a:spcPts val="0"/>
              </a:spcBef>
              <a:buSzTx/>
              <a:buNone/>
              <a:defRPr sz="45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Em sentido amplo e associadas, elas querem significar caminho comum, caminhada feita junto.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m" descr="Imagem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258815" y="3647479"/>
            <a:ext cx="10648670" cy="8341321"/>
          </a:xfrm>
          <a:prstGeom prst="rect">
            <a:avLst/>
          </a:prstGeom>
        </p:spPr>
      </p:pic>
      <p:sp>
        <p:nvSpPr>
          <p:cNvPr id="154" name="CAMINHO SINOD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13000"/>
            </a:lvl1pPr>
          </a:lstStyle>
          <a:p>
            <a:pPr/>
            <a:r>
              <a:t>CAMINHO SINODAL</a:t>
            </a:r>
          </a:p>
        </p:txBody>
      </p:sp>
      <p:sp>
        <p:nvSpPr>
          <p:cNvPr id="155" name="A prática sinodal, com um significado próprio, desde os primeiros séculos, é celebrada. Sob o signo da palavra Sínodo, reuniões de bispos e leigos foram realizadas nos diversos níveis da vida eclesial: diocesano, provincial ou regional, patriarcal, universal"/>
          <p:cNvSpPr txBox="1"/>
          <p:nvPr>
            <p:ph type="body" sz="half" idx="1"/>
          </p:nvPr>
        </p:nvSpPr>
        <p:spPr>
          <a:xfrm>
            <a:off x="1727200" y="3561457"/>
            <a:ext cx="10050562" cy="8719443"/>
          </a:xfrm>
          <a:prstGeom prst="rect">
            <a:avLst/>
          </a:prstGeom>
        </p:spPr>
        <p:txBody>
          <a:bodyPr/>
          <a:lstStyle>
            <a:lvl1pPr marL="0" marR="331470" indent="0" algn="ctr" defTabSz="449580">
              <a:spcBef>
                <a:spcPts val="0"/>
              </a:spcBef>
              <a:buSzTx/>
              <a:buNone/>
              <a:defRPr sz="57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A prática sinodal, com um significado próprio, desde os primeiros séculos, é celebrada. Sob o signo da palavra Sínodo, reuniões de bispos e leigos foram realizadas nos diversos níveis da vida eclesial: diocesano, provincial ou regional, patriarcal, universal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m" descr="Imagem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258815" y="3647479"/>
            <a:ext cx="10648670" cy="8341321"/>
          </a:xfrm>
          <a:prstGeom prst="rect">
            <a:avLst/>
          </a:prstGeom>
        </p:spPr>
      </p:pic>
      <p:sp>
        <p:nvSpPr>
          <p:cNvPr id="158" name="CAMINHO SINOD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13000"/>
            </a:lvl1pPr>
          </a:lstStyle>
          <a:p>
            <a:pPr/>
            <a:r>
              <a:t>CAMINHO SINODAL</a:t>
            </a:r>
          </a:p>
        </p:txBody>
      </p:sp>
      <p:sp>
        <p:nvSpPr>
          <p:cNvPr id="159" name="Historicamente, há imprecisões sobre a celebração dos primeiros Sínodos da Igreja. Há quem afirme que eles foram celebrados na Ásia menor entre os anos de 160-175(E.C), discutindo a questão do montanismo."/>
          <p:cNvSpPr txBox="1"/>
          <p:nvPr>
            <p:ph type="body" sz="half" idx="1"/>
          </p:nvPr>
        </p:nvSpPr>
        <p:spPr>
          <a:xfrm>
            <a:off x="1727200" y="3561457"/>
            <a:ext cx="10050562" cy="8719443"/>
          </a:xfrm>
          <a:prstGeom prst="rect">
            <a:avLst/>
          </a:prstGeom>
        </p:spPr>
        <p:txBody>
          <a:bodyPr/>
          <a:lstStyle>
            <a:lvl1pPr marL="0" marR="331470" indent="0" algn="ctr" defTabSz="449580">
              <a:spcBef>
                <a:spcPts val="0"/>
              </a:spcBef>
              <a:buSzTx/>
              <a:buNone/>
              <a:defRPr sz="61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Historicamente, há imprecisões sobre a celebração dos primeiros Sínodos da Igreja. Há quem afirme que eles foram celebrados na Ásia menor entre os anos de 160-175(E.C), discutindo a questão do montanismo.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m" descr="Imagem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258815" y="3647479"/>
            <a:ext cx="10648670" cy="8341321"/>
          </a:xfrm>
          <a:prstGeom prst="rect">
            <a:avLst/>
          </a:prstGeom>
        </p:spPr>
      </p:pic>
      <p:sp>
        <p:nvSpPr>
          <p:cNvPr id="162" name="CAMINHO SINOD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13000"/>
            </a:lvl1pPr>
          </a:lstStyle>
          <a:p>
            <a:pPr/>
            <a:r>
              <a:t>CAMINHO SINODAL</a:t>
            </a:r>
          </a:p>
        </p:txBody>
      </p:sp>
      <p:sp>
        <p:nvSpPr>
          <p:cNvPr id="163" name="Paulo VI, atendendo a intuição intra-conciliar de criar um organismos de condução da Igreja que tivesse como objetivo auxiliar o Papa,  estabeleceu em 15 de setembro de 1965, na abertura da última sessão do Vaticano II, por meio do Motu próprio Apostolica Solicitudo o Sínodo permanente dos bispo."/>
          <p:cNvSpPr txBox="1"/>
          <p:nvPr>
            <p:ph type="body" sz="half" idx="1"/>
          </p:nvPr>
        </p:nvSpPr>
        <p:spPr>
          <a:xfrm>
            <a:off x="1727200" y="3561457"/>
            <a:ext cx="10050562" cy="8719443"/>
          </a:xfrm>
          <a:prstGeom prst="rect">
            <a:avLst/>
          </a:prstGeom>
        </p:spPr>
        <p:txBody>
          <a:bodyPr/>
          <a:lstStyle/>
          <a:p>
            <a:pPr marL="0" marR="255079" indent="350672" algn="just" defTabSz="350672">
              <a:lnSpc>
                <a:spcPct val="150000"/>
              </a:lnSpc>
              <a:spcBef>
                <a:spcPts val="300"/>
              </a:spcBef>
              <a:buSzTx/>
              <a:buNone/>
              <a:defRPr sz="460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Paulo VI, atendendo a intuição intra-conciliar de criar um organismos de condução da Igreja que tivesse como objetivo auxiliar o Papa,  estabeleceu em 15 de setembro de 1965, na abertura da última sessão do Vaticano II, por meio do </a:t>
            </a:r>
            <a:r>
              <a:rPr i="1"/>
              <a:t>Motu próprio Apostolica Solicitudo </a:t>
            </a:r>
            <a:r>
              <a:t>o Sínodo permanente dos bispo.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AC05B24A-413C-49F9-9397-D3394177AC7D.jpeg" descr="AC05B24A-413C-49F9-9397-D3394177AC7D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274968" y="1405830"/>
            <a:ext cx="8812250" cy="9198671"/>
          </a:xfrm>
          <a:prstGeom prst="rect">
            <a:avLst/>
          </a:prstGeom>
        </p:spPr>
      </p:pic>
      <p:sp>
        <p:nvSpPr>
          <p:cNvPr id="166" name="&quot;Portanto, depois de ter considerado bem todas as coisas, por nossa estima e reverência por todos os bispos católicos e por lhes dar a possibilidade de participar de maneira mais aberta e eficaz em nossa Solicitude da Igreja universal, 'motu próprio' e em virtude de nossa autoridade apostólica, erigimos e constituímos nesta cidade de Roma um conselho estável de bispos para a Igreja universal, sujeito direta e imediatamente à nossa autoridade, a quem designamos com o nome próprio de Sínodo dos Bispos” ( PAULO VI, Motu próprio  Apostolica Solicitudo)"/>
          <p:cNvSpPr txBox="1"/>
          <p:nvPr>
            <p:ph type="body" sz="half" idx="1"/>
          </p:nvPr>
        </p:nvSpPr>
        <p:spPr>
          <a:xfrm>
            <a:off x="13258800" y="3187799"/>
            <a:ext cx="10619780" cy="9321701"/>
          </a:xfrm>
          <a:prstGeom prst="rect">
            <a:avLst/>
          </a:prstGeom>
        </p:spPr>
        <p:txBody>
          <a:bodyPr/>
          <a:lstStyle/>
          <a:p>
            <a:pPr marL="0" marR="321525" indent="0" defTabSz="436092">
              <a:spcBef>
                <a:spcPts val="0"/>
              </a:spcBef>
              <a:buSzTx/>
              <a:buNone/>
              <a:defRPr i="1" sz="4268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"Portanto, depois de ter considerado bem todas as coisas, por nossa estima e reverência por todos os bispos católicos e por lhes dar a possibilidade de participar de maneira mais aberta e eficaz em nossa Solicitude da Igreja universal, 'motu próprio' e em virtude de nossa autoridade apostólica, erigimos e constituímos nesta cidade de Roma um conselho estável de bispos para a Igreja universal, sujeito direta e imediatamente à nossa autoridade, a quem designamos com o nome próprio de Sínodo dos Bispos” ( PAULO VI, </a:t>
            </a:r>
            <a:r>
              <a:rPr i="0"/>
              <a:t>Motu</a:t>
            </a:r>
            <a:r>
              <a:t> próprio  Apostolica Solicitudo)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m" descr="Imagem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87615" y="3547318"/>
            <a:ext cx="10648670" cy="8341321"/>
          </a:xfrm>
          <a:prstGeom prst="rect">
            <a:avLst/>
          </a:prstGeom>
        </p:spPr>
      </p:pic>
      <p:sp>
        <p:nvSpPr>
          <p:cNvPr id="169" name="CAMINHO SINOD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13000"/>
            </a:lvl1pPr>
          </a:lstStyle>
          <a:p>
            <a:pPr/>
            <a:r>
              <a:t>CAMINHO SINODAL</a:t>
            </a:r>
          </a:p>
        </p:txBody>
      </p:sp>
      <p:sp>
        <p:nvSpPr>
          <p:cNvPr id="170" name="Ao celebrar o aniversário da instituição do Sínodo dos Bispos ( 2015), na esteira dos seus predecessores  e apoiado nas palavras de Paulo VI de que “com o passar do tempo,  [o Sínodo dos Bispos] poderia ser aperfeiçoado”,  o papa Francisco buscou imprimir uma  feição concreta na questão de tal instituto, isto é,   a de que o Sínodo dos Bispos é  “a manifestação mais evidente dum dinamismo de comunhão que inspira todas as decisões eclesiais”"/>
          <p:cNvSpPr txBox="1"/>
          <p:nvPr>
            <p:ph type="body" sz="half" idx="1"/>
          </p:nvPr>
        </p:nvSpPr>
        <p:spPr>
          <a:xfrm>
            <a:off x="13004800" y="3358257"/>
            <a:ext cx="10050562" cy="8719443"/>
          </a:xfrm>
          <a:prstGeom prst="rect">
            <a:avLst/>
          </a:prstGeom>
        </p:spPr>
        <p:txBody>
          <a:bodyPr/>
          <a:lstStyle>
            <a:lvl1pPr marL="0" marR="271805" indent="0" algn="ctr" defTabSz="368655">
              <a:spcBef>
                <a:spcPts val="0"/>
              </a:spcBef>
              <a:buSzTx/>
              <a:buNone/>
              <a:defRPr sz="4674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Ao celebrar o aniversário da instituição do Sínodo dos Bispos ( 2015), na esteira dos seus predecessores  e apoiado nas palavras de Paulo VI de que “com o passar do tempo,  [o Sínodo dos Bispos] poderia ser aperfeiçoado”,  o papa Francisco buscou imprimir uma  feição concreta na questão de tal instituto, isto é,   a de que o Sínodo dos Bispos é  “a manifestação mais evidente dum dinamismo de comunhão que inspira todas as decisões eclesiais”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PhotoPortfolio">
  <a:themeElements>
    <a:clrScheme name="PhotoPortfolio">
      <a:dk1>
        <a:srgbClr val="72675A"/>
      </a:dk1>
      <a:lt1>
        <a:srgbClr val="184472"/>
      </a:lt1>
      <a:dk2>
        <a:srgbClr val="626262"/>
      </a:dk2>
      <a:lt2>
        <a:srgbClr val="C1C1C1"/>
      </a:lt2>
      <a:accent1>
        <a:srgbClr val="95ABBF"/>
      </a:accent1>
      <a:accent2>
        <a:srgbClr val="8FAC7A"/>
      </a:accent2>
      <a:accent3>
        <a:srgbClr val="C6C190"/>
      </a:accent3>
      <a:accent4>
        <a:srgbClr val="C2B18B"/>
      </a:accent4>
      <a:accent5>
        <a:srgbClr val="D9A774"/>
      </a:accent5>
      <a:accent6>
        <a:srgbClr val="B78367"/>
      </a:accent6>
      <a:hlink>
        <a:srgbClr val="0000FF"/>
      </a:hlink>
      <a:folHlink>
        <a:srgbClr val="FF00FF"/>
      </a:folHlink>
    </a:clrScheme>
    <a:fontScheme name="PhotoPortfolio">
      <a:majorFont>
        <a:latin typeface="Baskerville"/>
        <a:ea typeface="Baskerville"/>
        <a:cs typeface="Baskerville"/>
      </a:majorFont>
      <a:minorFont>
        <a:latin typeface="Cochin"/>
        <a:ea typeface="Cochin"/>
        <a:cs typeface="Cochin"/>
      </a:minorFont>
    </a:fontScheme>
    <a:fmtScheme name="Photo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38100" dir="540000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51515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72675A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hotoPortfolio">
  <a:themeElements>
    <a:clrScheme name="PhotoPortfolio">
      <a:dk1>
        <a:srgbClr val="000000"/>
      </a:dk1>
      <a:lt1>
        <a:srgbClr val="FFFFFF"/>
      </a:lt1>
      <a:dk2>
        <a:srgbClr val="626262"/>
      </a:dk2>
      <a:lt2>
        <a:srgbClr val="C1C1C1"/>
      </a:lt2>
      <a:accent1>
        <a:srgbClr val="95ABBF"/>
      </a:accent1>
      <a:accent2>
        <a:srgbClr val="8FAC7A"/>
      </a:accent2>
      <a:accent3>
        <a:srgbClr val="C6C190"/>
      </a:accent3>
      <a:accent4>
        <a:srgbClr val="C2B18B"/>
      </a:accent4>
      <a:accent5>
        <a:srgbClr val="D9A774"/>
      </a:accent5>
      <a:accent6>
        <a:srgbClr val="B78367"/>
      </a:accent6>
      <a:hlink>
        <a:srgbClr val="0000FF"/>
      </a:hlink>
      <a:folHlink>
        <a:srgbClr val="FF00FF"/>
      </a:folHlink>
    </a:clrScheme>
    <a:fontScheme name="PhotoPortfolio">
      <a:majorFont>
        <a:latin typeface="Baskerville"/>
        <a:ea typeface="Baskerville"/>
        <a:cs typeface="Baskerville"/>
      </a:majorFont>
      <a:minorFont>
        <a:latin typeface="Cochin"/>
        <a:ea typeface="Cochin"/>
        <a:cs typeface="Cochin"/>
      </a:minorFont>
    </a:fontScheme>
    <a:fmtScheme name="Photo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38100" dir="540000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51515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72675A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