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notesMasterIdLst>
    <p:notesMasterId r:id="rId7"/>
  </p:notesMasterIdLst>
  <p:sldIdLst>
    <p:sldId id="404" r:id="rId2"/>
    <p:sldId id="396" r:id="rId3"/>
    <p:sldId id="406" r:id="rId4"/>
    <p:sldId id="395" r:id="rId5"/>
    <p:sldId id="289" r:id="rId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00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609" autoAdjust="0"/>
  </p:normalViewPr>
  <p:slideViewPr>
    <p:cSldViewPr>
      <p:cViewPr varScale="1">
        <p:scale>
          <a:sx n="43" d="100"/>
          <a:sy n="43" d="100"/>
        </p:scale>
        <p:origin x="-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140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0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837491B-1651-4E39-8023-5F67E149479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99432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Elipse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6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8324C7-186F-4195-B0CD-DA09563CD3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B7A10-D65D-4E7F-AF12-486962502F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4AFC-4CD0-4E12-9F8B-DD60CCE9E68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EC7C6-58F9-41D1-BDF4-C2E596C973A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pt-BR" noProof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E492C-1922-497D-A60B-FCEE4357D9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18488" cy="1839912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0"/>
          </p:nvPr>
        </p:nvSpPr>
        <p:spPr>
          <a:xfrm>
            <a:off x="457200" y="6243638"/>
            <a:ext cx="2122488" cy="4540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84488" cy="4460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2"/>
          </p:nvPr>
        </p:nvSpPr>
        <p:spPr>
          <a:xfrm>
            <a:off x="6553200" y="6243638"/>
            <a:ext cx="2122488" cy="4540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6EEE3-074D-4329-A9D4-F0623E7E3C29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C8589-98F1-475C-816E-51DA40CBC64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Elipse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Elipse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8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6E45CA0-3B32-42D8-801C-76F68F8457D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95084-E542-42E8-9B6C-CE7A5D88A04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52B7D3-C5EE-4597-85EE-C100E775A49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BAAF9-685C-4521-98F7-FF3899268C1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Retângulo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41FAD36-4724-4AC6-B52A-15A37FE5C6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67982A-69A3-483F-92A8-AE4F5492006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luxograma: Processo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Fluxograma: Processo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8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BAAE7BD-5424-4C94-91DF-D2727DD57D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Elipse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Retângulo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</a:defRPr>
            </a:lvl1pPr>
            <a:extLst/>
          </a:lstStyle>
          <a:p>
            <a:pPr>
              <a:defRPr/>
            </a:pPr>
            <a:fld id="{96351339-3147-4ED0-8265-389491E040D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77" r:id="rId2"/>
    <p:sldLayoutId id="2147484083" r:id="rId3"/>
    <p:sldLayoutId id="2147484078" r:id="rId4"/>
    <p:sldLayoutId id="2147484084" r:id="rId5"/>
    <p:sldLayoutId id="2147484079" r:id="rId6"/>
    <p:sldLayoutId id="2147484085" r:id="rId7"/>
    <p:sldLayoutId id="2147484086" r:id="rId8"/>
    <p:sldLayoutId id="2147484087" r:id="rId9"/>
    <p:sldLayoutId id="2147484080" r:id="rId10"/>
    <p:sldLayoutId id="2147484081" r:id="rId11"/>
    <p:sldLayoutId id="2147484088" r:id="rId12"/>
    <p:sldLayoutId id="2147484089" r:id="rId13"/>
    <p:sldLayoutId id="2147484090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feitura.sp.gov.br/SEMANAUNIVERSITARIA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79104" y="1340768"/>
            <a:ext cx="80648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2a SEMANA UNIVERSITÁRIA NA PREFEITURA DE SÃO PAULO</a:t>
            </a:r>
          </a:p>
          <a:p>
            <a:endParaRPr lang="en-US" dirty="0"/>
          </a:p>
          <a:p>
            <a:r>
              <a:rPr lang="en-US" dirty="0" smtClean="0"/>
              <a:t>DE 20 A 24 DE JULHO – DAS 09 ÀS 18 HORAS</a:t>
            </a:r>
          </a:p>
          <a:p>
            <a:endParaRPr lang="en-US" dirty="0"/>
          </a:p>
          <a:p>
            <a:r>
              <a:rPr lang="en-US" dirty="0" smtClean="0"/>
              <a:t>OBJETIVO: APROXIMAR OS ESTUDANTES DA PREFEITURA</a:t>
            </a:r>
          </a:p>
          <a:p>
            <a:endParaRPr lang="en-US" dirty="0"/>
          </a:p>
          <a:p>
            <a:r>
              <a:rPr lang="en-US" dirty="0" smtClean="0"/>
              <a:t>INSCRIÇÕES ATÉ 31/MAIO</a:t>
            </a:r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WWW.PREFEITURA.SP.GOV.BR/SEMANAUNIVERSITARIA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OBS – HAVERÁ SELEÇÃO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715856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tângulo 4"/>
          <p:cNvSpPr>
            <a:spLocks noChangeArrowheads="1"/>
          </p:cNvSpPr>
          <p:nvPr/>
        </p:nvSpPr>
        <p:spPr bwMode="auto">
          <a:xfrm>
            <a:off x="0" y="-26988"/>
            <a:ext cx="9144000" cy="92392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ctr">
              <a:lnSpc>
                <a:spcPct val="150000"/>
              </a:lnSpc>
            </a:pPr>
            <a:r>
              <a:rPr lang="pt-BR" b="1"/>
              <a:t>RECEITA ORÇAMENTÁRIA </a:t>
            </a:r>
          </a:p>
          <a:p>
            <a:pPr algn="ctr" fontAlgn="ctr">
              <a:lnSpc>
                <a:spcPct val="150000"/>
              </a:lnSpc>
            </a:pPr>
            <a:r>
              <a:rPr lang="pt-BR" b="1"/>
              <a:t>      EVOLUÇÃO DA RECEITA NO EXERCÍCIO DE 2013</a:t>
            </a:r>
          </a:p>
        </p:txBody>
      </p:sp>
      <p:graphicFrame>
        <p:nvGraphicFramePr>
          <p:cNvPr id="9" name="Espaço Reservado para Conteúdo 8"/>
          <p:cNvGraphicFramePr>
            <a:graphicFrameLocks noGrp="1"/>
          </p:cNvGraphicFramePr>
          <p:nvPr>
            <p:ph/>
          </p:nvPr>
        </p:nvGraphicFramePr>
        <p:xfrm>
          <a:off x="1042988" y="1196975"/>
          <a:ext cx="7920880" cy="4326607"/>
        </p:xfrm>
        <a:graphic>
          <a:graphicData uri="http://schemas.openxmlformats.org/drawingml/2006/table">
            <a:tbl>
              <a:tblPr/>
              <a:tblGrid>
                <a:gridCol w="2811760"/>
                <a:gridCol w="1918100"/>
                <a:gridCol w="1952974"/>
                <a:gridCol w="1238046"/>
              </a:tblGrid>
              <a:tr h="1093269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Valores em R$ bilhão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166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CLASSIFICAÇÃO DA RECEITA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VALOR PREVISTO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VALOR ARRECADADO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ARRECADAÇÃO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0881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RECEITAS CORRENTES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81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RECEITAS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23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DEDUÇÃO DA RECEITA CORRENTE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-1,82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81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277813"/>
            <a:ext cx="7560072" cy="27086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000" dirty="0" smtClean="0"/>
              <a:t>EVOLUÇÃO RECEITA – 2008 - 2014</a:t>
            </a:r>
            <a:endParaRPr lang="pt-BR" sz="2000" dirty="0"/>
          </a:p>
        </p:txBody>
      </p:sp>
      <p:sp>
        <p:nvSpPr>
          <p:cNvPr id="4" name="AutoShape 1" descr="http://rsv.prefeitura.sp.gov.br/Reserved.ReportViewerWebControl.axd?ReportSession=gnicryuipobhlx55pda5t145&amp;Culture=1046&amp;CultureOverrides=True&amp;UICulture=1046&amp;UICultureOverrides=True&amp;ReportStack=1&amp;ControlID=49e447a79bd345a1a85445d75311794b&amp;OpType=ReportImage&amp;IterationId=e9f9968298084c6481fd5efa022d850b&amp;StreamID=C_10iT0_1"/>
          <p:cNvSpPr>
            <a:spLocks noChangeAspect="1" noChangeArrowheads="1"/>
          </p:cNvSpPr>
          <p:nvPr/>
        </p:nvSpPr>
        <p:spPr bwMode="auto">
          <a:xfrm>
            <a:off x="3617913" y="1336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617913" y="13366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BR" alt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7" name="Picture 5" descr="C:\Users\Augusto\Desktop\Graf05EvolucaoReceita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836713"/>
            <a:ext cx="7848872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/>
          <p:cNvSpPr/>
          <p:nvPr/>
        </p:nvSpPr>
        <p:spPr>
          <a:xfrm>
            <a:off x="1488708" y="6312952"/>
            <a:ext cx="42584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http://transparencia.prefeitura.sp.gov.br/</a:t>
            </a:r>
          </a:p>
        </p:txBody>
      </p:sp>
    </p:spTree>
    <p:extLst>
      <p:ext uri="{BB962C8B-B14F-4D97-AF65-F5344CB8AC3E}">
        <p14:creationId xmlns:p14="http://schemas.microsoft.com/office/powerpoint/2010/main" xmlns="" val="213761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Tabela 4"/>
          <p:cNvGraphicFramePr>
            <a:graphicFrameLocks noGrp="1"/>
          </p:cNvGraphicFramePr>
          <p:nvPr>
            <p:ph type="tbl" idx="1"/>
          </p:nvPr>
        </p:nvGraphicFramePr>
        <p:xfrm>
          <a:off x="1042988" y="1412875"/>
          <a:ext cx="7776863" cy="4804960"/>
        </p:xfrm>
        <a:graphic>
          <a:graphicData uri="http://schemas.openxmlformats.org/drawingml/2006/table">
            <a:tbl>
              <a:tblPr/>
              <a:tblGrid>
                <a:gridCol w="2675872"/>
                <a:gridCol w="1117633"/>
                <a:gridCol w="1361219"/>
                <a:gridCol w="1318234"/>
                <a:gridCol w="1303905"/>
              </a:tblGrid>
              <a:tr h="432049">
                <a:tc gridSpan="5">
                  <a:txBody>
                    <a:bodyPr/>
                    <a:lstStyle/>
                    <a:p>
                      <a:pPr algn="ctr" rtl="0" fontAlgn="t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EXECUÇÃO ORÇAMENTÁRIA - PREFEITURA DE SÃO PAULO - 2013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2753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FUNÇÃO DE GOVERNO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ORÇADO INICIAL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ORÇADO ATUALIZADO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EMPENHADO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LIQUIDADO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GASTO TOTAL DA PREFEITURA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R$ 33,58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R$ 33,59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R$ 30,43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R$ 28,30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12 - EDUCAÇÃO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R$ 8,20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R$ 8,51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R$ 8,11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R$ 7,76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10 - SAÚDE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R$ 5,71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R$ 6,07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R$ 5,96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R$ 5,78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28 - ENCARGOS ESPECIAIS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R$ 4,94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R$ 4,37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R$ 4,22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R$ 4,22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26 - TRANSPORTE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R$ 2,53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R$ 3,04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R$ 2,78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R$ 2,59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15 - URBANISMO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R$ 3,34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R$ 3,15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R$ 2,60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R$ 2,17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16 - HABITAÇÃO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R$ 1,52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R$ 1,36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06 - SEGURANÇA PÚBLICA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13 - CULTURA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18 - GESTÃO AMBIENTAL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R$ 0,21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7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DEMAIS FUNÇÕES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R$ 6,14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R$ 5,90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R$ 5,08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R$ 4,31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1143001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pt-BR" b="1" dirty="0" smtClean="0"/>
              <a:t>FASES DA EXECUÇÃO ORÇAMENTÁRIA -2013</a:t>
            </a:r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250825" y="1557338"/>
          <a:ext cx="8712201" cy="4919658"/>
        </p:xfrm>
        <a:graphic>
          <a:graphicData uri="http://schemas.openxmlformats.org/drawingml/2006/table">
            <a:tbl>
              <a:tblPr/>
              <a:tblGrid>
                <a:gridCol w="765558"/>
                <a:gridCol w="765558"/>
                <a:gridCol w="2838941"/>
                <a:gridCol w="1136374"/>
                <a:gridCol w="1136374"/>
                <a:gridCol w="1064602"/>
                <a:gridCol w="1004794"/>
              </a:tblGrid>
              <a:tr h="252230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exercício de 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2012 – Valores</a:t>
                      </a:r>
                      <a:r>
                        <a:rPr lang="pt-BR" sz="16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em R$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174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Região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err="1">
                          <a:solidFill>
                            <a:srgbClr val="000000"/>
                          </a:solidFill>
                          <a:latin typeface="Trebuchet MS"/>
                        </a:rPr>
                        <a:t>Cód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Ds_Orgao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ORÇADO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ATUALIZADO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EMPENHADO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LIQUIDADO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2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61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Penha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51.869.771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41.888.845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38.656.234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36.549.580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2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62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Ermelino Matarazzo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29.194.081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24.079.397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21.667.703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20.832.787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2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63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São Miguel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46.123.766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39.873.987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35.870.904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34.547.702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2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64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Itaim Paulista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34.894.594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29.462.952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26.285.840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24.319.511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2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65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Moóca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43.537.974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38.743.836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33.804.236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32.142.780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08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66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</a:t>
                      </a:r>
                      <a:r>
                        <a:rPr lang="pt-BR" sz="1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Aricanduva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/ Formosa / Carrão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43.375.868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33.068.574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28.915.014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27.534.591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2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67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Itaquera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46.542.136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39.001.029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35.147.731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32.916.303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2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68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</a:t>
                      </a:r>
                      <a:r>
                        <a:rPr lang="pt-BR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Guaianases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37.447.153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32.886.416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30.910.434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28.794.879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08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69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Vila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Prudente / </a:t>
                      </a:r>
                      <a:r>
                        <a:rPr lang="pt-BR" sz="1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Sapopemba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42.104.043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35.170.976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30.839.298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29.074.360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2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70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São Mateus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55.820.082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48.833.531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44.325.665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40.316.181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2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71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4000"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 Cidade Tiradentes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24.564.611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21.830.029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20.413.911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19.389.957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230"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374" marR="8374" marT="8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8374" marR="8374" marT="83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SUBS DA REGIÃO LESTE</a:t>
                      </a: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455.474.079</a:t>
                      </a: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384.839.572</a:t>
                      </a: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346.836.970</a:t>
                      </a: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326.418.631</a:t>
                      </a: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5122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SUBPREFEITURAS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1.124.334.854 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1.033.814.244 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949.493.781 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889.710.462 </a:t>
                      </a:r>
                    </a:p>
                  </a:txBody>
                  <a:tcPr marL="8374" marR="8374" marT="837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086"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74" marR="8374" marT="837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 DA REGIÃO LESTE / TOTAL SUBPREFEITURAS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40,51 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37,23 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36,53 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36,69 </a:t>
                      </a:r>
                    </a:p>
                  </a:txBody>
                  <a:tcPr marL="8374" marR="8374" marT="83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9088" name="Retângulo 6"/>
          <p:cNvSpPr>
            <a:spLocks noChangeArrowheads="1"/>
          </p:cNvSpPr>
          <p:nvPr/>
        </p:nvSpPr>
        <p:spPr bwMode="auto">
          <a:xfrm>
            <a:off x="0" y="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">
              <a:lnSpc>
                <a:spcPct val="150000"/>
              </a:lnSpc>
            </a:pPr>
            <a:r>
              <a:rPr lang="pt-BR" sz="2400" b="1"/>
              <a:t>ORÇAMENTO PÚBLICO – Execução 2012</a:t>
            </a:r>
          </a:p>
          <a:p>
            <a:pPr algn="ctr" fontAlgn="b">
              <a:lnSpc>
                <a:spcPct val="150000"/>
              </a:lnSpc>
            </a:pPr>
            <a:r>
              <a:rPr lang="pt-BR" sz="2400" b="1"/>
              <a:t>Valores Liquidados por SUBPREFEITURAS – Região Leste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3035</TotalTime>
  <Words>412</Words>
  <Application>Microsoft Office PowerPoint</Application>
  <PresentationFormat>Apresentação na tela (4:3)</PresentationFormat>
  <Paragraphs>201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Solstício</vt:lpstr>
      <vt:lpstr>Slide 1</vt:lpstr>
      <vt:lpstr>Slide 2</vt:lpstr>
      <vt:lpstr>EVOLUÇÃO RECEITA – 2008 - 2014</vt:lpstr>
      <vt:lpstr>FASES DA EXECUÇÃO ORÇAMENTÁRIA -2013 </vt:lpstr>
      <vt:lpstr>Slide 5</vt:lpstr>
    </vt:vector>
  </TitlesOfParts>
  <Company>CORECONSP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FÓRUM DE ORÇAMENTO E CIDADANIA</dc:title>
  <dc:creator>jose.ribeiro</dc:creator>
  <cp:lastModifiedBy>Márcia</cp:lastModifiedBy>
  <cp:revision>167</cp:revision>
  <dcterms:created xsi:type="dcterms:W3CDTF">2011-06-22T15:33:25Z</dcterms:created>
  <dcterms:modified xsi:type="dcterms:W3CDTF">2015-05-26T00:39:22Z</dcterms:modified>
</cp:coreProperties>
</file>