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62" r:id="rId5"/>
    <p:sldId id="260" r:id="rId6"/>
    <p:sldId id="272" r:id="rId7"/>
    <p:sldId id="273" r:id="rId8"/>
    <p:sldId id="274" r:id="rId9"/>
    <p:sldId id="275" r:id="rId10"/>
    <p:sldId id="277" r:id="rId11"/>
    <p:sldId id="278" r:id="rId12"/>
    <p:sldId id="279" r:id="rId13"/>
    <p:sldId id="280" r:id="rId14"/>
    <p:sldId id="281" r:id="rId15"/>
    <p:sldId id="282" r:id="rId16"/>
    <p:sldId id="276" r:id="rId17"/>
    <p:sldId id="263" r:id="rId18"/>
    <p:sldId id="264" r:id="rId19"/>
    <p:sldId id="265" r:id="rId20"/>
    <p:sldId id="266" r:id="rId21"/>
    <p:sldId id="267" r:id="rId22"/>
    <p:sldId id="268" r:id="rId2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24" y="-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Pasta1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tx>
            <c:strRef>
              <c:f>Plan2!$Q$2</c:f>
              <c:strCache>
                <c:ptCount val="1"/>
                <c:pt idx="0">
                  <c:v>População Urbana</c:v>
                </c:pt>
              </c:strCache>
            </c:strRef>
          </c:tx>
          <c:spPr>
            <a:ln w="57150"/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pt-BR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Plan2!$R$1:$X$1</c:f>
              <c:numCache>
                <c:formatCode>General</c:formatCode>
                <c:ptCount val="7"/>
                <c:pt idx="0">
                  <c:v>1950</c:v>
                </c:pt>
                <c:pt idx="1">
                  <c:v>1960</c:v>
                </c:pt>
                <c:pt idx="2">
                  <c:v>1970</c:v>
                </c:pt>
                <c:pt idx="3">
                  <c:v>1980</c:v>
                </c:pt>
                <c:pt idx="4">
                  <c:v>1991</c:v>
                </c:pt>
                <c:pt idx="5">
                  <c:v>2000</c:v>
                </c:pt>
                <c:pt idx="6">
                  <c:v>2010</c:v>
                </c:pt>
              </c:numCache>
            </c:numRef>
          </c:cat>
          <c:val>
            <c:numRef>
              <c:f>Plan2!$R$2:$X$2</c:f>
              <c:numCache>
                <c:formatCode>General</c:formatCode>
                <c:ptCount val="7"/>
                <c:pt idx="0">
                  <c:v>36.160000000000011</c:v>
                </c:pt>
                <c:pt idx="1">
                  <c:v>45.08</c:v>
                </c:pt>
                <c:pt idx="2">
                  <c:v>55.98</c:v>
                </c:pt>
                <c:pt idx="3">
                  <c:v>67.7</c:v>
                </c:pt>
                <c:pt idx="4">
                  <c:v>75.47</c:v>
                </c:pt>
                <c:pt idx="5">
                  <c:v>81.23</c:v>
                </c:pt>
                <c:pt idx="6">
                  <c:v>84.36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3A0-4E2C-8021-40CFA1E6A042}"/>
            </c:ext>
          </c:extLst>
        </c:ser>
        <c:ser>
          <c:idx val="1"/>
          <c:order val="1"/>
          <c:tx>
            <c:strRef>
              <c:f>Plan2!$Q$3</c:f>
              <c:strCache>
                <c:ptCount val="1"/>
                <c:pt idx="0">
                  <c:v>População Rural</c:v>
                </c:pt>
              </c:strCache>
            </c:strRef>
          </c:tx>
          <c:spPr>
            <a:ln w="57150"/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pt-BR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Plan2!$R$1:$X$1</c:f>
              <c:numCache>
                <c:formatCode>General</c:formatCode>
                <c:ptCount val="7"/>
                <c:pt idx="0">
                  <c:v>1950</c:v>
                </c:pt>
                <c:pt idx="1">
                  <c:v>1960</c:v>
                </c:pt>
                <c:pt idx="2">
                  <c:v>1970</c:v>
                </c:pt>
                <c:pt idx="3">
                  <c:v>1980</c:v>
                </c:pt>
                <c:pt idx="4">
                  <c:v>1991</c:v>
                </c:pt>
                <c:pt idx="5">
                  <c:v>2000</c:v>
                </c:pt>
                <c:pt idx="6">
                  <c:v>2010</c:v>
                </c:pt>
              </c:numCache>
            </c:numRef>
          </c:cat>
          <c:val>
            <c:numRef>
              <c:f>Plan2!$R$3:$X$3</c:f>
              <c:numCache>
                <c:formatCode>General</c:formatCode>
                <c:ptCount val="7"/>
                <c:pt idx="0">
                  <c:v>63.839999999999996</c:v>
                </c:pt>
                <c:pt idx="1">
                  <c:v>54.92</c:v>
                </c:pt>
                <c:pt idx="2">
                  <c:v>44.02</c:v>
                </c:pt>
                <c:pt idx="3">
                  <c:v>32.300000000000004</c:v>
                </c:pt>
                <c:pt idx="4">
                  <c:v>24.53</c:v>
                </c:pt>
                <c:pt idx="5">
                  <c:v>18.77</c:v>
                </c:pt>
                <c:pt idx="6">
                  <c:v>15.639999999999999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3A0-4E2C-8021-40CFA1E6A042}"/>
            </c:ext>
          </c:extLst>
        </c:ser>
        <c:axId val="107073536"/>
        <c:axId val="107076992"/>
      </c:barChart>
      <c:catAx>
        <c:axId val="10707353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800"/>
            </a:pPr>
            <a:endParaRPr lang="pt-BR"/>
          </a:p>
        </c:txPr>
        <c:crossAx val="107076992"/>
        <c:crosses val="autoZero"/>
        <c:auto val="1"/>
        <c:lblAlgn val="ctr"/>
        <c:lblOffset val="100"/>
      </c:catAx>
      <c:valAx>
        <c:axId val="10707699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800"/>
            </a:pPr>
            <a:endParaRPr lang="pt-BR"/>
          </a:p>
        </c:txPr>
        <c:crossAx val="107073536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800"/>
          </a:pPr>
          <a:endParaRPr lang="pt-BR"/>
        </a:p>
      </c:txPr>
    </c:legend>
    <c:plotVisOnly val="1"/>
    <c:dispBlanksAs val="gap"/>
  </c:chart>
  <c:externalData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0E57DE-8105-48B7-89B7-7F5D2D5C20BF}" type="doc">
      <dgm:prSet loTypeId="urn:microsoft.com/office/officeart/2005/8/layout/hierarchy2" loCatId="hierarchy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pt-BR"/>
        </a:p>
      </dgm:t>
    </dgm:pt>
    <dgm:pt modelId="{F542A1A7-B0E4-45A8-BADB-79618674185A}">
      <dgm:prSet phldrT="[Texto]" custT="1"/>
      <dgm:spPr/>
      <dgm:t>
        <a:bodyPr/>
        <a:lstStyle/>
        <a:p>
          <a:r>
            <a:rPr lang="pt-BR" sz="2400" b="1" dirty="0" smtClean="0"/>
            <a:t>Função Social e Ambiental</a:t>
          </a:r>
          <a:endParaRPr lang="pt-BR" sz="2400" b="1" dirty="0"/>
        </a:p>
      </dgm:t>
    </dgm:pt>
    <dgm:pt modelId="{8973ADBD-BDBE-4021-89CC-AD9DD445B584}" type="parTrans" cxnId="{DBA1E98F-6E20-4D72-A89E-F360F6D66837}">
      <dgm:prSet/>
      <dgm:spPr/>
      <dgm:t>
        <a:bodyPr/>
        <a:lstStyle/>
        <a:p>
          <a:endParaRPr lang="pt-BR" b="1"/>
        </a:p>
      </dgm:t>
    </dgm:pt>
    <dgm:pt modelId="{C3CE6B53-1113-48DA-A19B-7EAE548EA8FA}" type="sibTrans" cxnId="{DBA1E98F-6E20-4D72-A89E-F360F6D66837}">
      <dgm:prSet/>
      <dgm:spPr/>
      <dgm:t>
        <a:bodyPr/>
        <a:lstStyle/>
        <a:p>
          <a:endParaRPr lang="pt-BR" b="1"/>
        </a:p>
      </dgm:t>
    </dgm:pt>
    <dgm:pt modelId="{EFAFB07E-E2B0-419D-A6D5-CBEFA824DB56}">
      <dgm:prSet phldrT="[Texto]" custT="1"/>
      <dgm:spPr/>
      <dgm:t>
        <a:bodyPr/>
        <a:lstStyle/>
        <a:p>
          <a:r>
            <a:rPr lang="pt-BR" sz="2400" b="1" dirty="0" smtClean="0"/>
            <a:t>Deveres do Poder Público</a:t>
          </a:r>
          <a:endParaRPr lang="pt-BR" sz="2400" b="1" dirty="0"/>
        </a:p>
      </dgm:t>
    </dgm:pt>
    <dgm:pt modelId="{766ED6DA-EBD1-4A6F-BF82-41934BAD3DCC}" type="parTrans" cxnId="{C1011622-EC76-41E7-9BBB-12232CA3C5C2}">
      <dgm:prSet/>
      <dgm:spPr/>
      <dgm:t>
        <a:bodyPr/>
        <a:lstStyle/>
        <a:p>
          <a:endParaRPr lang="pt-BR" b="1"/>
        </a:p>
      </dgm:t>
    </dgm:pt>
    <dgm:pt modelId="{45D90BA6-F386-463C-BAD4-16A8E0CC320C}" type="sibTrans" cxnId="{C1011622-EC76-41E7-9BBB-12232CA3C5C2}">
      <dgm:prSet/>
      <dgm:spPr/>
      <dgm:t>
        <a:bodyPr/>
        <a:lstStyle/>
        <a:p>
          <a:endParaRPr lang="pt-BR" b="1"/>
        </a:p>
      </dgm:t>
    </dgm:pt>
    <dgm:pt modelId="{D4095A69-CA68-4AA0-AEE8-D4721CD6705A}">
      <dgm:prSet custT="1"/>
      <dgm:spPr/>
      <dgm:t>
        <a:bodyPr/>
        <a:lstStyle/>
        <a:p>
          <a:r>
            <a:rPr lang="pt-BR" sz="2400" b="1" dirty="0" smtClean="0"/>
            <a:t>Deveres do Proprietário Privado</a:t>
          </a:r>
          <a:endParaRPr lang="pt-BR" sz="2400" b="1" dirty="0"/>
        </a:p>
      </dgm:t>
    </dgm:pt>
    <dgm:pt modelId="{13415FA0-3169-424F-8D32-FD936A502D7E}" type="parTrans" cxnId="{5ADCA765-C4ED-45FA-A7C8-02E03EA0DBBA}">
      <dgm:prSet/>
      <dgm:spPr/>
      <dgm:t>
        <a:bodyPr/>
        <a:lstStyle/>
        <a:p>
          <a:endParaRPr lang="pt-BR" b="1"/>
        </a:p>
      </dgm:t>
    </dgm:pt>
    <dgm:pt modelId="{F880BC85-6E40-46D0-9EFA-7DD8E96C263E}" type="sibTrans" cxnId="{5ADCA765-C4ED-45FA-A7C8-02E03EA0DBBA}">
      <dgm:prSet/>
      <dgm:spPr/>
      <dgm:t>
        <a:bodyPr/>
        <a:lstStyle/>
        <a:p>
          <a:endParaRPr lang="pt-BR" b="1"/>
        </a:p>
      </dgm:t>
    </dgm:pt>
    <dgm:pt modelId="{B7863EE3-BFAE-4112-903D-3E00E547F8BB}">
      <dgm:prSet custT="1"/>
      <dgm:spPr/>
      <dgm:t>
        <a:bodyPr/>
        <a:lstStyle/>
        <a:p>
          <a:r>
            <a:rPr lang="pt-BR" sz="2000" b="1" dirty="0" smtClean="0"/>
            <a:t>Atendimento das Necessidades Sociais</a:t>
          </a:r>
          <a:endParaRPr lang="pt-BR" sz="2000" b="1" dirty="0"/>
        </a:p>
      </dgm:t>
    </dgm:pt>
    <dgm:pt modelId="{A03C2973-2073-474B-9FD9-9BE7D10B42A8}" type="parTrans" cxnId="{0D2C348B-47D3-4897-B880-DA9B58EC9CAB}">
      <dgm:prSet/>
      <dgm:spPr/>
      <dgm:t>
        <a:bodyPr/>
        <a:lstStyle/>
        <a:p>
          <a:endParaRPr lang="pt-BR" b="1"/>
        </a:p>
      </dgm:t>
    </dgm:pt>
    <dgm:pt modelId="{BB19F2CF-880D-46B9-92C3-A541BB4EAC23}" type="sibTrans" cxnId="{0D2C348B-47D3-4897-B880-DA9B58EC9CAB}">
      <dgm:prSet/>
      <dgm:spPr/>
      <dgm:t>
        <a:bodyPr/>
        <a:lstStyle/>
        <a:p>
          <a:endParaRPr lang="pt-BR" b="1"/>
        </a:p>
      </dgm:t>
    </dgm:pt>
    <dgm:pt modelId="{92BB8816-C672-47FD-8DB0-F1130D12348C}">
      <dgm:prSet custT="1"/>
      <dgm:spPr/>
      <dgm:t>
        <a:bodyPr/>
        <a:lstStyle/>
        <a:p>
          <a:r>
            <a:rPr lang="pt-BR" sz="2000" b="1" dirty="0" smtClean="0"/>
            <a:t>Normas de Uso e Ocupação do Solo</a:t>
          </a:r>
          <a:endParaRPr lang="pt-BR" sz="2000" b="1" dirty="0"/>
        </a:p>
      </dgm:t>
    </dgm:pt>
    <dgm:pt modelId="{EECA66D7-9F3D-4821-A7B6-4D1F77F5BD9E}" type="parTrans" cxnId="{5EBCCC46-C272-4843-B51A-311BB53593EF}">
      <dgm:prSet/>
      <dgm:spPr/>
      <dgm:t>
        <a:bodyPr/>
        <a:lstStyle/>
        <a:p>
          <a:endParaRPr lang="pt-BR" b="1"/>
        </a:p>
      </dgm:t>
    </dgm:pt>
    <dgm:pt modelId="{2FD20A18-428E-4846-954E-09AC23284B36}" type="sibTrans" cxnId="{5EBCCC46-C272-4843-B51A-311BB53593EF}">
      <dgm:prSet/>
      <dgm:spPr/>
      <dgm:t>
        <a:bodyPr/>
        <a:lstStyle/>
        <a:p>
          <a:endParaRPr lang="pt-BR" b="1"/>
        </a:p>
      </dgm:t>
    </dgm:pt>
    <dgm:pt modelId="{214CD376-A0F8-4CCB-8D88-064496BCC951}">
      <dgm:prSet custT="1"/>
      <dgm:spPr/>
      <dgm:t>
        <a:bodyPr/>
        <a:lstStyle/>
        <a:p>
          <a:r>
            <a:rPr lang="pt-BR" sz="2000" b="1" dirty="0" smtClean="0"/>
            <a:t>Instrumentos de Política Urbana</a:t>
          </a:r>
          <a:endParaRPr lang="pt-BR" sz="2000" b="1" dirty="0"/>
        </a:p>
      </dgm:t>
    </dgm:pt>
    <dgm:pt modelId="{2814F422-4EF1-4EC0-98C2-F41F320BD0B5}" type="parTrans" cxnId="{01A790FD-FF73-4AAF-8D5F-A1AF942756C6}">
      <dgm:prSet/>
      <dgm:spPr/>
      <dgm:t>
        <a:bodyPr/>
        <a:lstStyle/>
        <a:p>
          <a:endParaRPr lang="pt-BR" b="1"/>
        </a:p>
      </dgm:t>
    </dgm:pt>
    <dgm:pt modelId="{4F315FE9-BC11-42F2-BB64-DEEF46B7F38A}" type="sibTrans" cxnId="{01A790FD-FF73-4AAF-8D5F-A1AF942756C6}">
      <dgm:prSet/>
      <dgm:spPr/>
      <dgm:t>
        <a:bodyPr/>
        <a:lstStyle/>
        <a:p>
          <a:endParaRPr lang="pt-BR" b="1"/>
        </a:p>
      </dgm:t>
    </dgm:pt>
    <dgm:pt modelId="{C8634A2A-F972-48FB-AF4F-804B8428B534}">
      <dgm:prSet custT="1"/>
      <dgm:spPr/>
      <dgm:t>
        <a:bodyPr/>
        <a:lstStyle/>
        <a:p>
          <a:r>
            <a:rPr lang="pt-BR" sz="2400" b="1" dirty="0" smtClean="0"/>
            <a:t>Da Cidade</a:t>
          </a:r>
          <a:endParaRPr lang="pt-BR" sz="2400" b="1" dirty="0"/>
        </a:p>
      </dgm:t>
    </dgm:pt>
    <dgm:pt modelId="{EA7F50A1-FF4F-4957-B205-1AD275D48EEA}" type="parTrans" cxnId="{0D70E870-B0DB-492C-886F-9668910996A2}">
      <dgm:prSet/>
      <dgm:spPr/>
      <dgm:t>
        <a:bodyPr/>
        <a:lstStyle/>
        <a:p>
          <a:endParaRPr lang="pt-BR" b="1"/>
        </a:p>
      </dgm:t>
    </dgm:pt>
    <dgm:pt modelId="{B2910CE6-1130-46B2-92AF-6F13F607EF62}" type="sibTrans" cxnId="{0D70E870-B0DB-492C-886F-9668910996A2}">
      <dgm:prSet/>
      <dgm:spPr/>
      <dgm:t>
        <a:bodyPr/>
        <a:lstStyle/>
        <a:p>
          <a:endParaRPr lang="pt-BR" b="1"/>
        </a:p>
      </dgm:t>
    </dgm:pt>
    <dgm:pt modelId="{1B4ADBEB-E5C9-4158-98F2-7DABE00F769C}">
      <dgm:prSet custT="1"/>
      <dgm:spPr/>
      <dgm:t>
        <a:bodyPr/>
        <a:lstStyle/>
        <a:p>
          <a:r>
            <a:rPr lang="pt-BR" sz="2400" b="1" dirty="0" smtClean="0"/>
            <a:t>Da Propriedade Urbana</a:t>
          </a:r>
          <a:endParaRPr lang="pt-BR" sz="2400" b="1" dirty="0"/>
        </a:p>
      </dgm:t>
    </dgm:pt>
    <dgm:pt modelId="{4CDFB882-1C70-4FC0-9F1A-256E10C1E083}" type="parTrans" cxnId="{0720FF11-5B0F-47DF-A420-35415BC921AC}">
      <dgm:prSet/>
      <dgm:spPr/>
      <dgm:t>
        <a:bodyPr/>
        <a:lstStyle/>
        <a:p>
          <a:endParaRPr lang="pt-BR" b="1"/>
        </a:p>
      </dgm:t>
    </dgm:pt>
    <dgm:pt modelId="{6C0A998F-478C-4A09-B3FA-A0F557F16176}" type="sibTrans" cxnId="{0720FF11-5B0F-47DF-A420-35415BC921AC}">
      <dgm:prSet/>
      <dgm:spPr/>
      <dgm:t>
        <a:bodyPr/>
        <a:lstStyle/>
        <a:p>
          <a:endParaRPr lang="pt-BR" b="1"/>
        </a:p>
      </dgm:t>
    </dgm:pt>
    <dgm:pt modelId="{9621BE92-6B64-4574-87D9-F1D30A146662}" type="pres">
      <dgm:prSet presAssocID="{4C0E57DE-8105-48B7-89B7-7F5D2D5C20B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FA3087C0-00A8-4892-B0CA-D1D7E568C190}" type="pres">
      <dgm:prSet presAssocID="{F542A1A7-B0E4-45A8-BADB-79618674185A}" presName="root1" presStyleCnt="0"/>
      <dgm:spPr/>
    </dgm:pt>
    <dgm:pt modelId="{E2EE7413-F261-4B0A-BBC0-E529C80EBC22}" type="pres">
      <dgm:prSet presAssocID="{F542A1A7-B0E4-45A8-BADB-79618674185A}" presName="LevelOneTextNode" presStyleLbl="node0" presStyleIdx="0" presStyleCnt="1" custScaleY="156761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38A7D50E-12E3-4BAA-9F7B-1237080D555D}" type="pres">
      <dgm:prSet presAssocID="{F542A1A7-B0E4-45A8-BADB-79618674185A}" presName="level2hierChild" presStyleCnt="0"/>
      <dgm:spPr/>
    </dgm:pt>
    <dgm:pt modelId="{88C20559-5486-42D4-9323-3D77DAB573D4}" type="pres">
      <dgm:prSet presAssocID="{EA7F50A1-FF4F-4957-B205-1AD275D48EEA}" presName="conn2-1" presStyleLbl="parChTrans1D2" presStyleIdx="0" presStyleCnt="2"/>
      <dgm:spPr/>
      <dgm:t>
        <a:bodyPr/>
        <a:lstStyle/>
        <a:p>
          <a:endParaRPr lang="pt-BR"/>
        </a:p>
      </dgm:t>
    </dgm:pt>
    <dgm:pt modelId="{B9E20EE6-74DE-4A2C-95DF-D28131D18F54}" type="pres">
      <dgm:prSet presAssocID="{EA7F50A1-FF4F-4957-B205-1AD275D48EEA}" presName="connTx" presStyleLbl="parChTrans1D2" presStyleIdx="0" presStyleCnt="2"/>
      <dgm:spPr/>
      <dgm:t>
        <a:bodyPr/>
        <a:lstStyle/>
        <a:p>
          <a:endParaRPr lang="pt-BR"/>
        </a:p>
      </dgm:t>
    </dgm:pt>
    <dgm:pt modelId="{58420649-45EF-4829-AA4B-CB715BAC636C}" type="pres">
      <dgm:prSet presAssocID="{C8634A2A-F972-48FB-AF4F-804B8428B534}" presName="root2" presStyleCnt="0"/>
      <dgm:spPr/>
    </dgm:pt>
    <dgm:pt modelId="{1A8D1CC5-F463-4A89-834F-84C3F1A8C7DF}" type="pres">
      <dgm:prSet presAssocID="{C8634A2A-F972-48FB-AF4F-804B8428B534}" presName="LevelTwoTextNode" presStyleLbl="node2" presStyleIdx="0" presStyleCnt="2" custScaleY="14530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2283E2E6-00B2-42E0-B88D-8D7D1BA5AF33}" type="pres">
      <dgm:prSet presAssocID="{C8634A2A-F972-48FB-AF4F-804B8428B534}" presName="level3hierChild" presStyleCnt="0"/>
      <dgm:spPr/>
    </dgm:pt>
    <dgm:pt modelId="{D0385796-7B71-4028-9188-B8366BCCADDE}" type="pres">
      <dgm:prSet presAssocID="{766ED6DA-EBD1-4A6F-BF82-41934BAD3DCC}" presName="conn2-1" presStyleLbl="parChTrans1D3" presStyleIdx="0" presStyleCnt="2"/>
      <dgm:spPr/>
      <dgm:t>
        <a:bodyPr/>
        <a:lstStyle/>
        <a:p>
          <a:endParaRPr lang="pt-BR"/>
        </a:p>
      </dgm:t>
    </dgm:pt>
    <dgm:pt modelId="{67F63011-6C65-4CF5-B6B8-3F62761DD09B}" type="pres">
      <dgm:prSet presAssocID="{766ED6DA-EBD1-4A6F-BF82-41934BAD3DCC}" presName="connTx" presStyleLbl="parChTrans1D3" presStyleIdx="0" presStyleCnt="2"/>
      <dgm:spPr/>
      <dgm:t>
        <a:bodyPr/>
        <a:lstStyle/>
        <a:p>
          <a:endParaRPr lang="pt-BR"/>
        </a:p>
      </dgm:t>
    </dgm:pt>
    <dgm:pt modelId="{498BCB13-FD12-4793-BBC6-9040F7F08FC6}" type="pres">
      <dgm:prSet presAssocID="{EFAFB07E-E2B0-419D-A6D5-CBEFA824DB56}" presName="root2" presStyleCnt="0"/>
      <dgm:spPr/>
    </dgm:pt>
    <dgm:pt modelId="{532370B5-1E87-492D-A996-5853616DEEA5}" type="pres">
      <dgm:prSet presAssocID="{EFAFB07E-E2B0-419D-A6D5-CBEFA824DB56}" presName="LevelTwoTextNode" presStyleLbl="node3" presStyleIdx="0" presStyleCnt="2" custScaleY="14175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A852D15D-3CB6-4F2E-9A72-841A8BEB7C5E}" type="pres">
      <dgm:prSet presAssocID="{EFAFB07E-E2B0-419D-A6D5-CBEFA824DB56}" presName="level3hierChild" presStyleCnt="0"/>
      <dgm:spPr/>
    </dgm:pt>
    <dgm:pt modelId="{6A8F3670-B603-4793-A92F-91256D1F1613}" type="pres">
      <dgm:prSet presAssocID="{A03C2973-2073-474B-9FD9-9BE7D10B42A8}" presName="conn2-1" presStyleLbl="parChTrans1D4" presStyleIdx="0" presStyleCnt="3"/>
      <dgm:spPr/>
      <dgm:t>
        <a:bodyPr/>
        <a:lstStyle/>
        <a:p>
          <a:endParaRPr lang="pt-BR"/>
        </a:p>
      </dgm:t>
    </dgm:pt>
    <dgm:pt modelId="{97F53673-0C40-43FE-B404-8893F1770F40}" type="pres">
      <dgm:prSet presAssocID="{A03C2973-2073-474B-9FD9-9BE7D10B42A8}" presName="connTx" presStyleLbl="parChTrans1D4" presStyleIdx="0" presStyleCnt="3"/>
      <dgm:spPr/>
      <dgm:t>
        <a:bodyPr/>
        <a:lstStyle/>
        <a:p>
          <a:endParaRPr lang="pt-BR"/>
        </a:p>
      </dgm:t>
    </dgm:pt>
    <dgm:pt modelId="{CF6FC182-C925-4CAA-8E7D-0EAC9C29A142}" type="pres">
      <dgm:prSet presAssocID="{B7863EE3-BFAE-4112-903D-3E00E547F8BB}" presName="root2" presStyleCnt="0"/>
      <dgm:spPr/>
    </dgm:pt>
    <dgm:pt modelId="{D855197D-9BAB-4E73-8E10-B831F1993870}" type="pres">
      <dgm:prSet presAssocID="{B7863EE3-BFAE-4112-903D-3E00E547F8BB}" presName="LevelTwoTextNode" presStyleLbl="node4" presStyleIdx="0" presStyleCnt="3" custScaleY="138138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6A8EA701-B3D9-4B93-8FC5-3AFFBB19893A}" type="pres">
      <dgm:prSet presAssocID="{B7863EE3-BFAE-4112-903D-3E00E547F8BB}" presName="level3hierChild" presStyleCnt="0"/>
      <dgm:spPr/>
    </dgm:pt>
    <dgm:pt modelId="{D520E8A5-148F-4758-B750-694AEAA1FB47}" type="pres">
      <dgm:prSet presAssocID="{4CDFB882-1C70-4FC0-9F1A-256E10C1E083}" presName="conn2-1" presStyleLbl="parChTrans1D2" presStyleIdx="1" presStyleCnt="2"/>
      <dgm:spPr/>
      <dgm:t>
        <a:bodyPr/>
        <a:lstStyle/>
        <a:p>
          <a:endParaRPr lang="pt-BR"/>
        </a:p>
      </dgm:t>
    </dgm:pt>
    <dgm:pt modelId="{21F92174-C35C-4684-BF8E-7E67DE87D6AD}" type="pres">
      <dgm:prSet presAssocID="{4CDFB882-1C70-4FC0-9F1A-256E10C1E083}" presName="connTx" presStyleLbl="parChTrans1D2" presStyleIdx="1" presStyleCnt="2"/>
      <dgm:spPr/>
      <dgm:t>
        <a:bodyPr/>
        <a:lstStyle/>
        <a:p>
          <a:endParaRPr lang="pt-BR"/>
        </a:p>
      </dgm:t>
    </dgm:pt>
    <dgm:pt modelId="{FCCFCB85-6CA1-409E-BA56-D3BF8BD86592}" type="pres">
      <dgm:prSet presAssocID="{1B4ADBEB-E5C9-4158-98F2-7DABE00F769C}" presName="root2" presStyleCnt="0"/>
      <dgm:spPr/>
    </dgm:pt>
    <dgm:pt modelId="{4223FB88-21D5-437A-9EE5-BF26E948E290}" type="pres">
      <dgm:prSet presAssocID="{1B4ADBEB-E5C9-4158-98F2-7DABE00F769C}" presName="LevelTwoTextNode" presStyleLbl="node2" presStyleIdx="1" presStyleCnt="2" custScaleY="14530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52737D8E-A2DE-4E56-B92E-9618F964E992}" type="pres">
      <dgm:prSet presAssocID="{1B4ADBEB-E5C9-4158-98F2-7DABE00F769C}" presName="level3hierChild" presStyleCnt="0"/>
      <dgm:spPr/>
    </dgm:pt>
    <dgm:pt modelId="{E7696E23-FE73-4853-8A65-427E5E69E90B}" type="pres">
      <dgm:prSet presAssocID="{13415FA0-3169-424F-8D32-FD936A502D7E}" presName="conn2-1" presStyleLbl="parChTrans1D3" presStyleIdx="1" presStyleCnt="2"/>
      <dgm:spPr/>
      <dgm:t>
        <a:bodyPr/>
        <a:lstStyle/>
        <a:p>
          <a:endParaRPr lang="pt-BR"/>
        </a:p>
      </dgm:t>
    </dgm:pt>
    <dgm:pt modelId="{204AF4F0-7AA9-49B8-8747-71E1AB3DF10D}" type="pres">
      <dgm:prSet presAssocID="{13415FA0-3169-424F-8D32-FD936A502D7E}" presName="connTx" presStyleLbl="parChTrans1D3" presStyleIdx="1" presStyleCnt="2"/>
      <dgm:spPr/>
      <dgm:t>
        <a:bodyPr/>
        <a:lstStyle/>
        <a:p>
          <a:endParaRPr lang="pt-BR"/>
        </a:p>
      </dgm:t>
    </dgm:pt>
    <dgm:pt modelId="{B245A338-CFDC-4CA1-ABDD-BFB960AFC6FF}" type="pres">
      <dgm:prSet presAssocID="{D4095A69-CA68-4AA0-AEE8-D4721CD6705A}" presName="root2" presStyleCnt="0"/>
      <dgm:spPr/>
    </dgm:pt>
    <dgm:pt modelId="{A0835BE0-DB8B-4B71-913F-EEEB444EF901}" type="pres">
      <dgm:prSet presAssocID="{D4095A69-CA68-4AA0-AEE8-D4721CD6705A}" presName="LevelTwoTextNode" presStyleLbl="node3" presStyleIdx="1" presStyleCnt="2" custScaleY="14175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CD35E57F-E8B0-400C-A0F2-034530C4CA1F}" type="pres">
      <dgm:prSet presAssocID="{D4095A69-CA68-4AA0-AEE8-D4721CD6705A}" presName="level3hierChild" presStyleCnt="0"/>
      <dgm:spPr/>
    </dgm:pt>
    <dgm:pt modelId="{DC8AA75A-4A87-4616-B741-53D57C7FBEEE}" type="pres">
      <dgm:prSet presAssocID="{EECA66D7-9F3D-4821-A7B6-4D1F77F5BD9E}" presName="conn2-1" presStyleLbl="parChTrans1D4" presStyleIdx="1" presStyleCnt="3"/>
      <dgm:spPr/>
      <dgm:t>
        <a:bodyPr/>
        <a:lstStyle/>
        <a:p>
          <a:endParaRPr lang="pt-BR"/>
        </a:p>
      </dgm:t>
    </dgm:pt>
    <dgm:pt modelId="{08577755-EFAC-4C26-8BB0-78320A20CFCF}" type="pres">
      <dgm:prSet presAssocID="{EECA66D7-9F3D-4821-A7B6-4D1F77F5BD9E}" presName="connTx" presStyleLbl="parChTrans1D4" presStyleIdx="1" presStyleCnt="3"/>
      <dgm:spPr/>
      <dgm:t>
        <a:bodyPr/>
        <a:lstStyle/>
        <a:p>
          <a:endParaRPr lang="pt-BR"/>
        </a:p>
      </dgm:t>
    </dgm:pt>
    <dgm:pt modelId="{F592AC04-C821-4C27-91C9-16270CF884DB}" type="pres">
      <dgm:prSet presAssocID="{92BB8816-C672-47FD-8DB0-F1130D12348C}" presName="root2" presStyleCnt="0"/>
      <dgm:spPr/>
    </dgm:pt>
    <dgm:pt modelId="{BB625A4A-E322-43B5-BB7A-6FA097C63DBA}" type="pres">
      <dgm:prSet presAssocID="{92BB8816-C672-47FD-8DB0-F1130D12348C}" presName="LevelTwoTextNode" presStyleLbl="node4" presStyleIdx="1" presStyleCnt="3" custScaleY="138138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FF2E6F50-5C24-4A6D-A68A-55995DD17F13}" type="pres">
      <dgm:prSet presAssocID="{92BB8816-C672-47FD-8DB0-F1130D12348C}" presName="level3hierChild" presStyleCnt="0"/>
      <dgm:spPr/>
    </dgm:pt>
    <dgm:pt modelId="{D94363B5-0FB0-4717-80CE-4B432D3B90A2}" type="pres">
      <dgm:prSet presAssocID="{2814F422-4EF1-4EC0-98C2-F41F320BD0B5}" presName="conn2-1" presStyleLbl="parChTrans1D4" presStyleIdx="2" presStyleCnt="3"/>
      <dgm:spPr/>
      <dgm:t>
        <a:bodyPr/>
        <a:lstStyle/>
        <a:p>
          <a:endParaRPr lang="pt-BR"/>
        </a:p>
      </dgm:t>
    </dgm:pt>
    <dgm:pt modelId="{5F5F7967-5933-441F-99AA-919A30E6BCEF}" type="pres">
      <dgm:prSet presAssocID="{2814F422-4EF1-4EC0-98C2-F41F320BD0B5}" presName="connTx" presStyleLbl="parChTrans1D4" presStyleIdx="2" presStyleCnt="3"/>
      <dgm:spPr/>
      <dgm:t>
        <a:bodyPr/>
        <a:lstStyle/>
        <a:p>
          <a:endParaRPr lang="pt-BR"/>
        </a:p>
      </dgm:t>
    </dgm:pt>
    <dgm:pt modelId="{0FD90235-A86A-4795-BD98-CF07214DA824}" type="pres">
      <dgm:prSet presAssocID="{214CD376-A0F8-4CCB-8D88-064496BCC951}" presName="root2" presStyleCnt="0"/>
      <dgm:spPr/>
    </dgm:pt>
    <dgm:pt modelId="{7119F9AE-2CC3-431E-9D2A-B3B856464891}" type="pres">
      <dgm:prSet presAssocID="{214CD376-A0F8-4CCB-8D88-064496BCC951}" presName="LevelTwoTextNode" presStyleLbl="node4" presStyleIdx="2" presStyleCnt="3" custScaleY="138138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0CE550FF-D7D3-498C-8980-5CF36F4C517B}" type="pres">
      <dgm:prSet presAssocID="{214CD376-A0F8-4CCB-8D88-064496BCC951}" presName="level3hierChild" presStyleCnt="0"/>
      <dgm:spPr/>
    </dgm:pt>
  </dgm:ptLst>
  <dgm:cxnLst>
    <dgm:cxn modelId="{0D2C348B-47D3-4897-B880-DA9B58EC9CAB}" srcId="{EFAFB07E-E2B0-419D-A6D5-CBEFA824DB56}" destId="{B7863EE3-BFAE-4112-903D-3E00E547F8BB}" srcOrd="0" destOrd="0" parTransId="{A03C2973-2073-474B-9FD9-9BE7D10B42A8}" sibTransId="{BB19F2CF-880D-46B9-92C3-A541BB4EAC23}"/>
    <dgm:cxn modelId="{C1011622-EC76-41E7-9BBB-12232CA3C5C2}" srcId="{C8634A2A-F972-48FB-AF4F-804B8428B534}" destId="{EFAFB07E-E2B0-419D-A6D5-CBEFA824DB56}" srcOrd="0" destOrd="0" parTransId="{766ED6DA-EBD1-4A6F-BF82-41934BAD3DCC}" sibTransId="{45D90BA6-F386-463C-BAD4-16A8E0CC320C}"/>
    <dgm:cxn modelId="{CF0ACCEE-88BD-4F47-8218-2098D19B7B53}" type="presOf" srcId="{766ED6DA-EBD1-4A6F-BF82-41934BAD3DCC}" destId="{67F63011-6C65-4CF5-B6B8-3F62761DD09B}" srcOrd="1" destOrd="0" presId="urn:microsoft.com/office/officeart/2005/8/layout/hierarchy2"/>
    <dgm:cxn modelId="{55141A2B-B67E-4AE5-A5E6-F1CCF2821E3B}" type="presOf" srcId="{D4095A69-CA68-4AA0-AEE8-D4721CD6705A}" destId="{A0835BE0-DB8B-4B71-913F-EEEB444EF901}" srcOrd="0" destOrd="0" presId="urn:microsoft.com/office/officeart/2005/8/layout/hierarchy2"/>
    <dgm:cxn modelId="{C5EF5703-52D3-4A1F-844A-977BDD506332}" type="presOf" srcId="{EECA66D7-9F3D-4821-A7B6-4D1F77F5BD9E}" destId="{DC8AA75A-4A87-4616-B741-53D57C7FBEEE}" srcOrd="0" destOrd="0" presId="urn:microsoft.com/office/officeart/2005/8/layout/hierarchy2"/>
    <dgm:cxn modelId="{2E57B91A-67DC-43FB-B661-B2D4304B143B}" type="presOf" srcId="{766ED6DA-EBD1-4A6F-BF82-41934BAD3DCC}" destId="{D0385796-7B71-4028-9188-B8366BCCADDE}" srcOrd="0" destOrd="0" presId="urn:microsoft.com/office/officeart/2005/8/layout/hierarchy2"/>
    <dgm:cxn modelId="{25A0B50A-58BB-473A-8F48-2EBBFD55227A}" type="presOf" srcId="{2814F422-4EF1-4EC0-98C2-F41F320BD0B5}" destId="{5F5F7967-5933-441F-99AA-919A30E6BCEF}" srcOrd="1" destOrd="0" presId="urn:microsoft.com/office/officeart/2005/8/layout/hierarchy2"/>
    <dgm:cxn modelId="{00200ED2-ECBF-49A1-98C4-A9BD325AAA62}" type="presOf" srcId="{A03C2973-2073-474B-9FD9-9BE7D10B42A8}" destId="{6A8F3670-B603-4793-A92F-91256D1F1613}" srcOrd="0" destOrd="0" presId="urn:microsoft.com/office/officeart/2005/8/layout/hierarchy2"/>
    <dgm:cxn modelId="{119F8F1A-D6A1-4078-B1B4-CDB8C019B767}" type="presOf" srcId="{A03C2973-2073-474B-9FD9-9BE7D10B42A8}" destId="{97F53673-0C40-43FE-B404-8893F1770F40}" srcOrd="1" destOrd="0" presId="urn:microsoft.com/office/officeart/2005/8/layout/hierarchy2"/>
    <dgm:cxn modelId="{ED0F9C11-A99F-489E-916E-AB4AE4B4BA17}" type="presOf" srcId="{B7863EE3-BFAE-4112-903D-3E00E547F8BB}" destId="{D855197D-9BAB-4E73-8E10-B831F1993870}" srcOrd="0" destOrd="0" presId="urn:microsoft.com/office/officeart/2005/8/layout/hierarchy2"/>
    <dgm:cxn modelId="{5EBCCC46-C272-4843-B51A-311BB53593EF}" srcId="{D4095A69-CA68-4AA0-AEE8-D4721CD6705A}" destId="{92BB8816-C672-47FD-8DB0-F1130D12348C}" srcOrd="0" destOrd="0" parTransId="{EECA66D7-9F3D-4821-A7B6-4D1F77F5BD9E}" sibTransId="{2FD20A18-428E-4846-954E-09AC23284B36}"/>
    <dgm:cxn modelId="{BCF641ED-8097-4C09-86AD-08765EA7854E}" type="presOf" srcId="{EECA66D7-9F3D-4821-A7B6-4D1F77F5BD9E}" destId="{08577755-EFAC-4C26-8BB0-78320A20CFCF}" srcOrd="1" destOrd="0" presId="urn:microsoft.com/office/officeart/2005/8/layout/hierarchy2"/>
    <dgm:cxn modelId="{D5370534-2E4B-4576-9D47-1728F4C830C0}" type="presOf" srcId="{4C0E57DE-8105-48B7-89B7-7F5D2D5C20BF}" destId="{9621BE92-6B64-4574-87D9-F1D30A146662}" srcOrd="0" destOrd="0" presId="urn:microsoft.com/office/officeart/2005/8/layout/hierarchy2"/>
    <dgm:cxn modelId="{AFFF9FEC-B8AE-4C36-8853-71D8405C0778}" type="presOf" srcId="{4CDFB882-1C70-4FC0-9F1A-256E10C1E083}" destId="{21F92174-C35C-4684-BF8E-7E67DE87D6AD}" srcOrd="1" destOrd="0" presId="urn:microsoft.com/office/officeart/2005/8/layout/hierarchy2"/>
    <dgm:cxn modelId="{0F74CF68-DEC7-4F7E-A785-E34278E4D3C3}" type="presOf" srcId="{2814F422-4EF1-4EC0-98C2-F41F320BD0B5}" destId="{D94363B5-0FB0-4717-80CE-4B432D3B90A2}" srcOrd="0" destOrd="0" presId="urn:microsoft.com/office/officeart/2005/8/layout/hierarchy2"/>
    <dgm:cxn modelId="{0720FF11-5B0F-47DF-A420-35415BC921AC}" srcId="{F542A1A7-B0E4-45A8-BADB-79618674185A}" destId="{1B4ADBEB-E5C9-4158-98F2-7DABE00F769C}" srcOrd="1" destOrd="0" parTransId="{4CDFB882-1C70-4FC0-9F1A-256E10C1E083}" sibTransId="{6C0A998F-478C-4A09-B3FA-A0F557F16176}"/>
    <dgm:cxn modelId="{8E098FFD-CC31-470C-BEFE-CC6E3D3DE3DD}" type="presOf" srcId="{EA7F50A1-FF4F-4957-B205-1AD275D48EEA}" destId="{B9E20EE6-74DE-4A2C-95DF-D28131D18F54}" srcOrd="1" destOrd="0" presId="urn:microsoft.com/office/officeart/2005/8/layout/hierarchy2"/>
    <dgm:cxn modelId="{F43402D5-4A55-4C00-BF74-4FAA5B7CCAB9}" type="presOf" srcId="{EFAFB07E-E2B0-419D-A6D5-CBEFA824DB56}" destId="{532370B5-1E87-492D-A996-5853616DEEA5}" srcOrd="0" destOrd="0" presId="urn:microsoft.com/office/officeart/2005/8/layout/hierarchy2"/>
    <dgm:cxn modelId="{ABF09392-75D6-4C2C-98B3-BF598EAFFA31}" type="presOf" srcId="{92BB8816-C672-47FD-8DB0-F1130D12348C}" destId="{BB625A4A-E322-43B5-BB7A-6FA097C63DBA}" srcOrd="0" destOrd="0" presId="urn:microsoft.com/office/officeart/2005/8/layout/hierarchy2"/>
    <dgm:cxn modelId="{3936A2F0-BDF2-4E5E-B3E1-402F753BC641}" type="presOf" srcId="{4CDFB882-1C70-4FC0-9F1A-256E10C1E083}" destId="{D520E8A5-148F-4758-B750-694AEAA1FB47}" srcOrd="0" destOrd="0" presId="urn:microsoft.com/office/officeart/2005/8/layout/hierarchy2"/>
    <dgm:cxn modelId="{0D70E870-B0DB-492C-886F-9668910996A2}" srcId="{F542A1A7-B0E4-45A8-BADB-79618674185A}" destId="{C8634A2A-F972-48FB-AF4F-804B8428B534}" srcOrd="0" destOrd="0" parTransId="{EA7F50A1-FF4F-4957-B205-1AD275D48EEA}" sibTransId="{B2910CE6-1130-46B2-92AF-6F13F607EF62}"/>
    <dgm:cxn modelId="{423E2EA0-52FE-4FAA-B162-6D98D142C5C7}" type="presOf" srcId="{214CD376-A0F8-4CCB-8D88-064496BCC951}" destId="{7119F9AE-2CC3-431E-9D2A-B3B856464891}" srcOrd="0" destOrd="0" presId="urn:microsoft.com/office/officeart/2005/8/layout/hierarchy2"/>
    <dgm:cxn modelId="{4A3C3AD5-97D9-469F-9696-716123E3A16F}" type="presOf" srcId="{F542A1A7-B0E4-45A8-BADB-79618674185A}" destId="{E2EE7413-F261-4B0A-BBC0-E529C80EBC22}" srcOrd="0" destOrd="0" presId="urn:microsoft.com/office/officeart/2005/8/layout/hierarchy2"/>
    <dgm:cxn modelId="{DBA1E98F-6E20-4D72-A89E-F360F6D66837}" srcId="{4C0E57DE-8105-48B7-89B7-7F5D2D5C20BF}" destId="{F542A1A7-B0E4-45A8-BADB-79618674185A}" srcOrd="0" destOrd="0" parTransId="{8973ADBD-BDBE-4021-89CC-AD9DD445B584}" sibTransId="{C3CE6B53-1113-48DA-A19B-7EAE548EA8FA}"/>
    <dgm:cxn modelId="{CC4CAA3B-9D1D-4990-A7C2-2360AF5DD2C8}" type="presOf" srcId="{1B4ADBEB-E5C9-4158-98F2-7DABE00F769C}" destId="{4223FB88-21D5-437A-9EE5-BF26E948E290}" srcOrd="0" destOrd="0" presId="urn:microsoft.com/office/officeart/2005/8/layout/hierarchy2"/>
    <dgm:cxn modelId="{01A790FD-FF73-4AAF-8D5F-A1AF942756C6}" srcId="{D4095A69-CA68-4AA0-AEE8-D4721CD6705A}" destId="{214CD376-A0F8-4CCB-8D88-064496BCC951}" srcOrd="1" destOrd="0" parTransId="{2814F422-4EF1-4EC0-98C2-F41F320BD0B5}" sibTransId="{4F315FE9-BC11-42F2-BB64-DEEF46B7F38A}"/>
    <dgm:cxn modelId="{5ADCA765-C4ED-45FA-A7C8-02E03EA0DBBA}" srcId="{1B4ADBEB-E5C9-4158-98F2-7DABE00F769C}" destId="{D4095A69-CA68-4AA0-AEE8-D4721CD6705A}" srcOrd="0" destOrd="0" parTransId="{13415FA0-3169-424F-8D32-FD936A502D7E}" sibTransId="{F880BC85-6E40-46D0-9EFA-7DD8E96C263E}"/>
    <dgm:cxn modelId="{E49DD3A4-92ED-4C9E-9E7F-0E886E0EB003}" type="presOf" srcId="{EA7F50A1-FF4F-4957-B205-1AD275D48EEA}" destId="{88C20559-5486-42D4-9323-3D77DAB573D4}" srcOrd="0" destOrd="0" presId="urn:microsoft.com/office/officeart/2005/8/layout/hierarchy2"/>
    <dgm:cxn modelId="{FF428351-E26B-4216-8D7D-95083AF43E8F}" type="presOf" srcId="{13415FA0-3169-424F-8D32-FD936A502D7E}" destId="{E7696E23-FE73-4853-8A65-427E5E69E90B}" srcOrd="0" destOrd="0" presId="urn:microsoft.com/office/officeart/2005/8/layout/hierarchy2"/>
    <dgm:cxn modelId="{EDED95F6-BA9D-490C-A496-80511C461194}" type="presOf" srcId="{C8634A2A-F972-48FB-AF4F-804B8428B534}" destId="{1A8D1CC5-F463-4A89-834F-84C3F1A8C7DF}" srcOrd="0" destOrd="0" presId="urn:microsoft.com/office/officeart/2005/8/layout/hierarchy2"/>
    <dgm:cxn modelId="{4BE1D457-98B4-481F-AA4F-5B566D376AE2}" type="presOf" srcId="{13415FA0-3169-424F-8D32-FD936A502D7E}" destId="{204AF4F0-7AA9-49B8-8747-71E1AB3DF10D}" srcOrd="1" destOrd="0" presId="urn:microsoft.com/office/officeart/2005/8/layout/hierarchy2"/>
    <dgm:cxn modelId="{1814F716-AF0A-4701-A423-9881BEE8B85A}" type="presParOf" srcId="{9621BE92-6B64-4574-87D9-F1D30A146662}" destId="{FA3087C0-00A8-4892-B0CA-D1D7E568C190}" srcOrd="0" destOrd="0" presId="urn:microsoft.com/office/officeart/2005/8/layout/hierarchy2"/>
    <dgm:cxn modelId="{E1C8A6BF-BCF8-4647-A294-7D4050BB639A}" type="presParOf" srcId="{FA3087C0-00A8-4892-B0CA-D1D7E568C190}" destId="{E2EE7413-F261-4B0A-BBC0-E529C80EBC22}" srcOrd="0" destOrd="0" presId="urn:microsoft.com/office/officeart/2005/8/layout/hierarchy2"/>
    <dgm:cxn modelId="{4DEB1EFE-EDFD-4D54-8B57-DDED39D4756A}" type="presParOf" srcId="{FA3087C0-00A8-4892-B0CA-D1D7E568C190}" destId="{38A7D50E-12E3-4BAA-9F7B-1237080D555D}" srcOrd="1" destOrd="0" presId="urn:microsoft.com/office/officeart/2005/8/layout/hierarchy2"/>
    <dgm:cxn modelId="{5E39A470-91D8-4C67-9C5E-46AB2784CE03}" type="presParOf" srcId="{38A7D50E-12E3-4BAA-9F7B-1237080D555D}" destId="{88C20559-5486-42D4-9323-3D77DAB573D4}" srcOrd="0" destOrd="0" presId="urn:microsoft.com/office/officeart/2005/8/layout/hierarchy2"/>
    <dgm:cxn modelId="{67F8232A-9F4D-4771-82EE-FE815A84C4DB}" type="presParOf" srcId="{88C20559-5486-42D4-9323-3D77DAB573D4}" destId="{B9E20EE6-74DE-4A2C-95DF-D28131D18F54}" srcOrd="0" destOrd="0" presId="urn:microsoft.com/office/officeart/2005/8/layout/hierarchy2"/>
    <dgm:cxn modelId="{A0F4EBC2-043B-4D9C-927D-C93F4E9B498C}" type="presParOf" srcId="{38A7D50E-12E3-4BAA-9F7B-1237080D555D}" destId="{58420649-45EF-4829-AA4B-CB715BAC636C}" srcOrd="1" destOrd="0" presId="urn:microsoft.com/office/officeart/2005/8/layout/hierarchy2"/>
    <dgm:cxn modelId="{F2F7074E-C773-4351-BCEA-5CF0A5EAE57E}" type="presParOf" srcId="{58420649-45EF-4829-AA4B-CB715BAC636C}" destId="{1A8D1CC5-F463-4A89-834F-84C3F1A8C7DF}" srcOrd="0" destOrd="0" presId="urn:microsoft.com/office/officeart/2005/8/layout/hierarchy2"/>
    <dgm:cxn modelId="{E6DF0383-1D70-4B91-A5E2-84C58D877CED}" type="presParOf" srcId="{58420649-45EF-4829-AA4B-CB715BAC636C}" destId="{2283E2E6-00B2-42E0-B88D-8D7D1BA5AF33}" srcOrd="1" destOrd="0" presId="urn:microsoft.com/office/officeart/2005/8/layout/hierarchy2"/>
    <dgm:cxn modelId="{A82CCB44-A4F4-4F01-841C-2C9FE6048D43}" type="presParOf" srcId="{2283E2E6-00B2-42E0-B88D-8D7D1BA5AF33}" destId="{D0385796-7B71-4028-9188-B8366BCCADDE}" srcOrd="0" destOrd="0" presId="urn:microsoft.com/office/officeart/2005/8/layout/hierarchy2"/>
    <dgm:cxn modelId="{ABEBEC24-D1B8-467E-96B9-8F4863D7B108}" type="presParOf" srcId="{D0385796-7B71-4028-9188-B8366BCCADDE}" destId="{67F63011-6C65-4CF5-B6B8-3F62761DD09B}" srcOrd="0" destOrd="0" presId="urn:microsoft.com/office/officeart/2005/8/layout/hierarchy2"/>
    <dgm:cxn modelId="{589E7945-3B71-43A6-A910-1E18F1978126}" type="presParOf" srcId="{2283E2E6-00B2-42E0-B88D-8D7D1BA5AF33}" destId="{498BCB13-FD12-4793-BBC6-9040F7F08FC6}" srcOrd="1" destOrd="0" presId="urn:microsoft.com/office/officeart/2005/8/layout/hierarchy2"/>
    <dgm:cxn modelId="{9BEB0620-18C3-44A5-BCCF-2BA9F2440942}" type="presParOf" srcId="{498BCB13-FD12-4793-BBC6-9040F7F08FC6}" destId="{532370B5-1E87-492D-A996-5853616DEEA5}" srcOrd="0" destOrd="0" presId="urn:microsoft.com/office/officeart/2005/8/layout/hierarchy2"/>
    <dgm:cxn modelId="{5615EB71-957E-44EF-BA96-C74AC8840675}" type="presParOf" srcId="{498BCB13-FD12-4793-BBC6-9040F7F08FC6}" destId="{A852D15D-3CB6-4F2E-9A72-841A8BEB7C5E}" srcOrd="1" destOrd="0" presId="urn:microsoft.com/office/officeart/2005/8/layout/hierarchy2"/>
    <dgm:cxn modelId="{4590419D-5D11-4FC1-866B-4FF766E40412}" type="presParOf" srcId="{A852D15D-3CB6-4F2E-9A72-841A8BEB7C5E}" destId="{6A8F3670-B603-4793-A92F-91256D1F1613}" srcOrd="0" destOrd="0" presId="urn:microsoft.com/office/officeart/2005/8/layout/hierarchy2"/>
    <dgm:cxn modelId="{4FE923DD-7C8E-479B-9FF6-4838D405FFF8}" type="presParOf" srcId="{6A8F3670-B603-4793-A92F-91256D1F1613}" destId="{97F53673-0C40-43FE-B404-8893F1770F40}" srcOrd="0" destOrd="0" presId="urn:microsoft.com/office/officeart/2005/8/layout/hierarchy2"/>
    <dgm:cxn modelId="{FB9B3C2E-78F6-4DF4-A121-ABC81DB86667}" type="presParOf" srcId="{A852D15D-3CB6-4F2E-9A72-841A8BEB7C5E}" destId="{CF6FC182-C925-4CAA-8E7D-0EAC9C29A142}" srcOrd="1" destOrd="0" presId="urn:microsoft.com/office/officeart/2005/8/layout/hierarchy2"/>
    <dgm:cxn modelId="{F6773216-3581-4B03-8222-86CAB78E20C9}" type="presParOf" srcId="{CF6FC182-C925-4CAA-8E7D-0EAC9C29A142}" destId="{D855197D-9BAB-4E73-8E10-B831F1993870}" srcOrd="0" destOrd="0" presId="urn:microsoft.com/office/officeart/2005/8/layout/hierarchy2"/>
    <dgm:cxn modelId="{BF40F191-EF35-44C2-A724-90926AA7BCAA}" type="presParOf" srcId="{CF6FC182-C925-4CAA-8E7D-0EAC9C29A142}" destId="{6A8EA701-B3D9-4B93-8FC5-3AFFBB19893A}" srcOrd="1" destOrd="0" presId="urn:microsoft.com/office/officeart/2005/8/layout/hierarchy2"/>
    <dgm:cxn modelId="{FE557452-A350-4C75-85CF-99AE40D4B703}" type="presParOf" srcId="{38A7D50E-12E3-4BAA-9F7B-1237080D555D}" destId="{D520E8A5-148F-4758-B750-694AEAA1FB47}" srcOrd="2" destOrd="0" presId="urn:microsoft.com/office/officeart/2005/8/layout/hierarchy2"/>
    <dgm:cxn modelId="{C4161DBA-10CB-45FD-B00B-6758198E415B}" type="presParOf" srcId="{D520E8A5-148F-4758-B750-694AEAA1FB47}" destId="{21F92174-C35C-4684-BF8E-7E67DE87D6AD}" srcOrd="0" destOrd="0" presId="urn:microsoft.com/office/officeart/2005/8/layout/hierarchy2"/>
    <dgm:cxn modelId="{E8913B3A-FD93-4D72-86E2-25BCFD50FD2B}" type="presParOf" srcId="{38A7D50E-12E3-4BAA-9F7B-1237080D555D}" destId="{FCCFCB85-6CA1-409E-BA56-D3BF8BD86592}" srcOrd="3" destOrd="0" presId="urn:microsoft.com/office/officeart/2005/8/layout/hierarchy2"/>
    <dgm:cxn modelId="{4E92AFBB-7BF1-40BD-89C9-8B938F5B1CA6}" type="presParOf" srcId="{FCCFCB85-6CA1-409E-BA56-D3BF8BD86592}" destId="{4223FB88-21D5-437A-9EE5-BF26E948E290}" srcOrd="0" destOrd="0" presId="urn:microsoft.com/office/officeart/2005/8/layout/hierarchy2"/>
    <dgm:cxn modelId="{018E2C31-8476-4CA7-9904-9CD6DBAEEC4B}" type="presParOf" srcId="{FCCFCB85-6CA1-409E-BA56-D3BF8BD86592}" destId="{52737D8E-A2DE-4E56-B92E-9618F964E992}" srcOrd="1" destOrd="0" presId="urn:microsoft.com/office/officeart/2005/8/layout/hierarchy2"/>
    <dgm:cxn modelId="{8F14A921-D8F9-4C27-95C3-B1C729AD8BB5}" type="presParOf" srcId="{52737D8E-A2DE-4E56-B92E-9618F964E992}" destId="{E7696E23-FE73-4853-8A65-427E5E69E90B}" srcOrd="0" destOrd="0" presId="urn:microsoft.com/office/officeart/2005/8/layout/hierarchy2"/>
    <dgm:cxn modelId="{431EFFCD-07E3-4BB2-920B-6D5806E4BBDC}" type="presParOf" srcId="{E7696E23-FE73-4853-8A65-427E5E69E90B}" destId="{204AF4F0-7AA9-49B8-8747-71E1AB3DF10D}" srcOrd="0" destOrd="0" presId="urn:microsoft.com/office/officeart/2005/8/layout/hierarchy2"/>
    <dgm:cxn modelId="{EE5CFF8F-8AB1-4B19-8722-2D32AB9D9D13}" type="presParOf" srcId="{52737D8E-A2DE-4E56-B92E-9618F964E992}" destId="{B245A338-CFDC-4CA1-ABDD-BFB960AFC6FF}" srcOrd="1" destOrd="0" presId="urn:microsoft.com/office/officeart/2005/8/layout/hierarchy2"/>
    <dgm:cxn modelId="{551FBA59-1FE7-44C8-ABF7-135942DD97C8}" type="presParOf" srcId="{B245A338-CFDC-4CA1-ABDD-BFB960AFC6FF}" destId="{A0835BE0-DB8B-4B71-913F-EEEB444EF901}" srcOrd="0" destOrd="0" presId="urn:microsoft.com/office/officeart/2005/8/layout/hierarchy2"/>
    <dgm:cxn modelId="{F8939F4B-6021-4F93-B9AD-C8FC32A0EFFC}" type="presParOf" srcId="{B245A338-CFDC-4CA1-ABDD-BFB960AFC6FF}" destId="{CD35E57F-E8B0-400C-A0F2-034530C4CA1F}" srcOrd="1" destOrd="0" presId="urn:microsoft.com/office/officeart/2005/8/layout/hierarchy2"/>
    <dgm:cxn modelId="{23FAE092-EB8C-481A-A1CF-B052685A4728}" type="presParOf" srcId="{CD35E57F-E8B0-400C-A0F2-034530C4CA1F}" destId="{DC8AA75A-4A87-4616-B741-53D57C7FBEEE}" srcOrd="0" destOrd="0" presId="urn:microsoft.com/office/officeart/2005/8/layout/hierarchy2"/>
    <dgm:cxn modelId="{CEAB7309-518B-4A0F-824B-4A6B8C512434}" type="presParOf" srcId="{DC8AA75A-4A87-4616-B741-53D57C7FBEEE}" destId="{08577755-EFAC-4C26-8BB0-78320A20CFCF}" srcOrd="0" destOrd="0" presId="urn:microsoft.com/office/officeart/2005/8/layout/hierarchy2"/>
    <dgm:cxn modelId="{BF62D998-4106-4FE7-BE03-427365CB2373}" type="presParOf" srcId="{CD35E57F-E8B0-400C-A0F2-034530C4CA1F}" destId="{F592AC04-C821-4C27-91C9-16270CF884DB}" srcOrd="1" destOrd="0" presId="urn:microsoft.com/office/officeart/2005/8/layout/hierarchy2"/>
    <dgm:cxn modelId="{700D757D-73AD-482C-B51E-BE5852A3AC01}" type="presParOf" srcId="{F592AC04-C821-4C27-91C9-16270CF884DB}" destId="{BB625A4A-E322-43B5-BB7A-6FA097C63DBA}" srcOrd="0" destOrd="0" presId="urn:microsoft.com/office/officeart/2005/8/layout/hierarchy2"/>
    <dgm:cxn modelId="{99C64A4E-92FE-463F-8E3C-AECC2FD7671A}" type="presParOf" srcId="{F592AC04-C821-4C27-91C9-16270CF884DB}" destId="{FF2E6F50-5C24-4A6D-A68A-55995DD17F13}" srcOrd="1" destOrd="0" presId="urn:microsoft.com/office/officeart/2005/8/layout/hierarchy2"/>
    <dgm:cxn modelId="{BA11C242-A5C9-42F5-A114-83F6ACC850C0}" type="presParOf" srcId="{CD35E57F-E8B0-400C-A0F2-034530C4CA1F}" destId="{D94363B5-0FB0-4717-80CE-4B432D3B90A2}" srcOrd="2" destOrd="0" presId="urn:microsoft.com/office/officeart/2005/8/layout/hierarchy2"/>
    <dgm:cxn modelId="{AB63A161-1F59-48D8-9187-237C1E02D028}" type="presParOf" srcId="{D94363B5-0FB0-4717-80CE-4B432D3B90A2}" destId="{5F5F7967-5933-441F-99AA-919A30E6BCEF}" srcOrd="0" destOrd="0" presId="urn:microsoft.com/office/officeart/2005/8/layout/hierarchy2"/>
    <dgm:cxn modelId="{6BF1531E-FF7F-41B7-9F2E-FCAB33E0560F}" type="presParOf" srcId="{CD35E57F-E8B0-400C-A0F2-034530C4CA1F}" destId="{0FD90235-A86A-4795-BD98-CF07214DA824}" srcOrd="3" destOrd="0" presId="urn:microsoft.com/office/officeart/2005/8/layout/hierarchy2"/>
    <dgm:cxn modelId="{3281B3EB-47F4-4CB1-95DF-F217305AB9D2}" type="presParOf" srcId="{0FD90235-A86A-4795-BD98-CF07214DA824}" destId="{7119F9AE-2CC3-431E-9D2A-B3B856464891}" srcOrd="0" destOrd="0" presId="urn:microsoft.com/office/officeart/2005/8/layout/hierarchy2"/>
    <dgm:cxn modelId="{A9BB2CA4-21D6-49E0-9C53-1BEE9BB13ADF}" type="presParOf" srcId="{0FD90235-A86A-4795-BD98-CF07214DA824}" destId="{0CE550FF-D7D3-498C-8980-5CF36F4C517B}" srcOrd="1" destOrd="0" presId="urn:microsoft.com/office/officeart/2005/8/layout/hierarchy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9DD4AF-3B18-4AA5-987A-1AD92D49B6BB}" type="doc">
      <dgm:prSet loTypeId="urn:microsoft.com/office/officeart/2005/8/layout/cycle3" loCatId="cycle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pt-BR"/>
        </a:p>
      </dgm:t>
    </dgm:pt>
    <dgm:pt modelId="{07FF75F5-051D-4482-ACCC-B97FC21399F1}">
      <dgm:prSet phldrT="[Texto]"/>
      <dgm:spPr/>
      <dgm:t>
        <a:bodyPr/>
        <a:lstStyle/>
        <a:p>
          <a:r>
            <a:rPr lang="pt-BR" b="1" dirty="0" smtClean="0">
              <a:solidFill>
                <a:schemeClr val="bg1"/>
              </a:solidFill>
            </a:rPr>
            <a:t>Elaboração participativa do plano diretor</a:t>
          </a:r>
          <a:endParaRPr lang="pt-BR" b="1" dirty="0">
            <a:solidFill>
              <a:schemeClr val="bg1"/>
            </a:solidFill>
          </a:endParaRPr>
        </a:p>
      </dgm:t>
    </dgm:pt>
    <dgm:pt modelId="{666C86AC-B49C-4E2C-B62E-1465F71BF4E4}" type="parTrans" cxnId="{677D80C0-40EA-4445-BD42-5D89068B90E4}">
      <dgm:prSet/>
      <dgm:spPr/>
      <dgm:t>
        <a:bodyPr/>
        <a:lstStyle/>
        <a:p>
          <a:endParaRPr lang="pt-BR" b="1">
            <a:solidFill>
              <a:schemeClr val="bg1"/>
            </a:solidFill>
          </a:endParaRPr>
        </a:p>
      </dgm:t>
    </dgm:pt>
    <dgm:pt modelId="{2BBD49C2-2074-4271-9752-7A9BEDD92DD6}" type="sibTrans" cxnId="{677D80C0-40EA-4445-BD42-5D89068B90E4}">
      <dgm:prSet/>
      <dgm:spPr/>
      <dgm:t>
        <a:bodyPr/>
        <a:lstStyle/>
        <a:p>
          <a:endParaRPr lang="pt-BR" b="1">
            <a:solidFill>
              <a:schemeClr val="bg1"/>
            </a:solidFill>
          </a:endParaRPr>
        </a:p>
      </dgm:t>
    </dgm:pt>
    <dgm:pt modelId="{7AB0EDB0-AB5A-4C58-B6EC-9FD9A5C070E7}">
      <dgm:prSet phldrT="[Texto]"/>
      <dgm:spPr/>
      <dgm:t>
        <a:bodyPr/>
        <a:lstStyle/>
        <a:p>
          <a:r>
            <a:rPr lang="pt-BR" b="1" dirty="0" smtClean="0">
              <a:solidFill>
                <a:schemeClr val="bg1"/>
              </a:solidFill>
            </a:rPr>
            <a:t>Implementação do plano diretor  com gestão democrática</a:t>
          </a:r>
          <a:endParaRPr lang="pt-BR" b="1" dirty="0">
            <a:solidFill>
              <a:schemeClr val="bg1"/>
            </a:solidFill>
          </a:endParaRPr>
        </a:p>
      </dgm:t>
    </dgm:pt>
    <dgm:pt modelId="{2DBCC243-8F23-4621-BEEC-6D4FBDE2AF39}" type="parTrans" cxnId="{C40625E1-9AF3-4544-A474-D0D0007BAB66}">
      <dgm:prSet/>
      <dgm:spPr/>
      <dgm:t>
        <a:bodyPr/>
        <a:lstStyle/>
        <a:p>
          <a:endParaRPr lang="pt-BR" b="1">
            <a:solidFill>
              <a:schemeClr val="bg1"/>
            </a:solidFill>
          </a:endParaRPr>
        </a:p>
      </dgm:t>
    </dgm:pt>
    <dgm:pt modelId="{02E726E0-81E4-43CE-82B2-288EE139438D}" type="sibTrans" cxnId="{C40625E1-9AF3-4544-A474-D0D0007BAB66}">
      <dgm:prSet/>
      <dgm:spPr/>
      <dgm:t>
        <a:bodyPr/>
        <a:lstStyle/>
        <a:p>
          <a:endParaRPr lang="pt-BR" b="1">
            <a:solidFill>
              <a:schemeClr val="bg1"/>
            </a:solidFill>
          </a:endParaRPr>
        </a:p>
      </dgm:t>
    </dgm:pt>
    <dgm:pt modelId="{82687938-28C2-4458-A730-2C53204E1F78}">
      <dgm:prSet phldrT="[Texto]"/>
      <dgm:spPr/>
      <dgm:t>
        <a:bodyPr/>
        <a:lstStyle/>
        <a:p>
          <a:r>
            <a:rPr lang="pt-BR" b="1" dirty="0" smtClean="0">
              <a:solidFill>
                <a:schemeClr val="bg1"/>
              </a:solidFill>
            </a:rPr>
            <a:t>Discussões públicas sobre os rumos do plano diretor</a:t>
          </a:r>
          <a:endParaRPr lang="pt-BR" b="1" dirty="0">
            <a:solidFill>
              <a:schemeClr val="bg1"/>
            </a:solidFill>
          </a:endParaRPr>
        </a:p>
      </dgm:t>
    </dgm:pt>
    <dgm:pt modelId="{2C92F7B9-6229-419D-B8B2-DA844EA36887}" type="parTrans" cxnId="{AE7ADF4F-91DB-4973-9CD7-8AEF6D536B7D}">
      <dgm:prSet/>
      <dgm:spPr/>
      <dgm:t>
        <a:bodyPr/>
        <a:lstStyle/>
        <a:p>
          <a:endParaRPr lang="pt-BR" b="1">
            <a:solidFill>
              <a:schemeClr val="bg1"/>
            </a:solidFill>
          </a:endParaRPr>
        </a:p>
      </dgm:t>
    </dgm:pt>
    <dgm:pt modelId="{81810803-7094-40F3-B36A-A34A4613E0A9}" type="sibTrans" cxnId="{AE7ADF4F-91DB-4973-9CD7-8AEF6D536B7D}">
      <dgm:prSet/>
      <dgm:spPr/>
      <dgm:t>
        <a:bodyPr/>
        <a:lstStyle/>
        <a:p>
          <a:endParaRPr lang="pt-BR" b="1">
            <a:solidFill>
              <a:schemeClr val="bg1"/>
            </a:solidFill>
          </a:endParaRPr>
        </a:p>
      </dgm:t>
    </dgm:pt>
    <dgm:pt modelId="{3F0F1CE6-284A-4170-94CA-A6C638BA06F5}">
      <dgm:prSet phldrT="[Texto]"/>
      <dgm:spPr/>
      <dgm:t>
        <a:bodyPr/>
        <a:lstStyle/>
        <a:p>
          <a:r>
            <a:rPr lang="pt-BR" b="1" dirty="0" smtClean="0">
              <a:solidFill>
                <a:schemeClr val="bg1"/>
              </a:solidFill>
            </a:rPr>
            <a:t>Avaliação crítica da implementação do plano diretor</a:t>
          </a:r>
          <a:endParaRPr lang="pt-BR" b="1" dirty="0">
            <a:solidFill>
              <a:schemeClr val="bg1"/>
            </a:solidFill>
          </a:endParaRPr>
        </a:p>
      </dgm:t>
    </dgm:pt>
    <dgm:pt modelId="{DB611FFF-65EE-44B0-9C98-8B9CC42FBF79}" type="parTrans" cxnId="{80CE4378-919E-46A7-9FE1-57A107068A30}">
      <dgm:prSet/>
      <dgm:spPr/>
      <dgm:t>
        <a:bodyPr/>
        <a:lstStyle/>
        <a:p>
          <a:endParaRPr lang="pt-BR" b="1">
            <a:solidFill>
              <a:schemeClr val="bg1"/>
            </a:solidFill>
          </a:endParaRPr>
        </a:p>
      </dgm:t>
    </dgm:pt>
    <dgm:pt modelId="{52A30E83-F6B2-49EE-9781-6B84DEB2DCD7}" type="sibTrans" cxnId="{80CE4378-919E-46A7-9FE1-57A107068A30}">
      <dgm:prSet/>
      <dgm:spPr/>
      <dgm:t>
        <a:bodyPr/>
        <a:lstStyle/>
        <a:p>
          <a:endParaRPr lang="pt-BR" b="1">
            <a:solidFill>
              <a:schemeClr val="bg1"/>
            </a:solidFill>
          </a:endParaRPr>
        </a:p>
      </dgm:t>
    </dgm:pt>
    <dgm:pt modelId="{3230F793-754B-4370-ABF1-18CC422D6298}">
      <dgm:prSet phldrT="[Texto]"/>
      <dgm:spPr/>
      <dgm:t>
        <a:bodyPr/>
        <a:lstStyle/>
        <a:p>
          <a:r>
            <a:rPr lang="pt-BR" b="1" dirty="0" smtClean="0">
              <a:solidFill>
                <a:schemeClr val="bg1"/>
              </a:solidFill>
            </a:rPr>
            <a:t>Revisão participativa do plano diretor</a:t>
          </a:r>
          <a:endParaRPr lang="pt-BR" b="1" dirty="0">
            <a:solidFill>
              <a:schemeClr val="bg1"/>
            </a:solidFill>
          </a:endParaRPr>
        </a:p>
      </dgm:t>
    </dgm:pt>
    <dgm:pt modelId="{4D0CCFAF-CD45-40F1-B08D-CE37310A1E69}" type="parTrans" cxnId="{F934E14A-A74E-4454-967A-FF9B0C4F84ED}">
      <dgm:prSet/>
      <dgm:spPr/>
      <dgm:t>
        <a:bodyPr/>
        <a:lstStyle/>
        <a:p>
          <a:endParaRPr lang="pt-BR" b="1">
            <a:solidFill>
              <a:schemeClr val="bg1"/>
            </a:solidFill>
          </a:endParaRPr>
        </a:p>
      </dgm:t>
    </dgm:pt>
    <dgm:pt modelId="{35501898-E758-4FB5-A708-B1AEAA0C3DCA}" type="sibTrans" cxnId="{F934E14A-A74E-4454-967A-FF9B0C4F84ED}">
      <dgm:prSet/>
      <dgm:spPr/>
      <dgm:t>
        <a:bodyPr/>
        <a:lstStyle/>
        <a:p>
          <a:endParaRPr lang="pt-BR" b="1">
            <a:solidFill>
              <a:schemeClr val="bg1"/>
            </a:solidFill>
          </a:endParaRPr>
        </a:p>
      </dgm:t>
    </dgm:pt>
    <dgm:pt modelId="{814B53CF-70E4-40C8-9CB4-27429362478C}" type="pres">
      <dgm:prSet presAssocID="{319DD4AF-3B18-4AA5-987A-1AD92D49B6B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14F758C2-3F8A-4C77-9C3B-2E2D9D967AB8}" type="pres">
      <dgm:prSet presAssocID="{319DD4AF-3B18-4AA5-987A-1AD92D49B6BB}" presName="cycle" presStyleCnt="0"/>
      <dgm:spPr/>
    </dgm:pt>
    <dgm:pt modelId="{A7E36968-112A-4C4F-9A01-C55BFD5290E6}" type="pres">
      <dgm:prSet presAssocID="{07FF75F5-051D-4482-ACCC-B97FC21399F1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8AB5DF2-B1F3-4EA5-8F7C-390B9BBEC2CC}" type="pres">
      <dgm:prSet presAssocID="{2BBD49C2-2074-4271-9752-7A9BEDD92DD6}" presName="sibTransFirstNode" presStyleLbl="bgShp" presStyleIdx="0" presStyleCnt="1"/>
      <dgm:spPr/>
      <dgm:t>
        <a:bodyPr/>
        <a:lstStyle/>
        <a:p>
          <a:endParaRPr lang="pt-BR"/>
        </a:p>
      </dgm:t>
    </dgm:pt>
    <dgm:pt modelId="{E120B8A4-FB44-41A9-AFA8-836E91410578}" type="pres">
      <dgm:prSet presAssocID="{7AB0EDB0-AB5A-4C58-B6EC-9FD9A5C070E7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D50647A-ED53-4E0F-8819-4BAD66A6B143}" type="pres">
      <dgm:prSet presAssocID="{82687938-28C2-4458-A730-2C53204E1F78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452B472-0C6C-4932-BBFA-8B9F092CCB33}" type="pres">
      <dgm:prSet presAssocID="{3F0F1CE6-284A-4170-94CA-A6C638BA06F5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BE27E14-E57E-428B-A8DB-944FF610777A}" type="pres">
      <dgm:prSet presAssocID="{3230F793-754B-4370-ABF1-18CC422D6298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6EAF13FB-7479-43F3-B925-7A7C82C32092}" type="presOf" srcId="{7AB0EDB0-AB5A-4C58-B6EC-9FD9A5C070E7}" destId="{E120B8A4-FB44-41A9-AFA8-836E91410578}" srcOrd="0" destOrd="0" presId="urn:microsoft.com/office/officeart/2005/8/layout/cycle3"/>
    <dgm:cxn modelId="{C40625E1-9AF3-4544-A474-D0D0007BAB66}" srcId="{319DD4AF-3B18-4AA5-987A-1AD92D49B6BB}" destId="{7AB0EDB0-AB5A-4C58-B6EC-9FD9A5C070E7}" srcOrd="1" destOrd="0" parTransId="{2DBCC243-8F23-4621-BEEC-6D4FBDE2AF39}" sibTransId="{02E726E0-81E4-43CE-82B2-288EE139438D}"/>
    <dgm:cxn modelId="{0DD2AA22-B146-48B2-B67D-67D33EAC74EE}" type="presOf" srcId="{82687938-28C2-4458-A730-2C53204E1F78}" destId="{9D50647A-ED53-4E0F-8819-4BAD66A6B143}" srcOrd="0" destOrd="0" presId="urn:microsoft.com/office/officeart/2005/8/layout/cycle3"/>
    <dgm:cxn modelId="{F934E14A-A74E-4454-967A-FF9B0C4F84ED}" srcId="{319DD4AF-3B18-4AA5-987A-1AD92D49B6BB}" destId="{3230F793-754B-4370-ABF1-18CC422D6298}" srcOrd="4" destOrd="0" parTransId="{4D0CCFAF-CD45-40F1-B08D-CE37310A1E69}" sibTransId="{35501898-E758-4FB5-A708-B1AEAA0C3DCA}"/>
    <dgm:cxn modelId="{D5DE7D5F-B25A-411A-9079-23EF681A7E19}" type="presOf" srcId="{07FF75F5-051D-4482-ACCC-B97FC21399F1}" destId="{A7E36968-112A-4C4F-9A01-C55BFD5290E6}" srcOrd="0" destOrd="0" presId="urn:microsoft.com/office/officeart/2005/8/layout/cycle3"/>
    <dgm:cxn modelId="{AE7ADF4F-91DB-4973-9CD7-8AEF6D536B7D}" srcId="{319DD4AF-3B18-4AA5-987A-1AD92D49B6BB}" destId="{82687938-28C2-4458-A730-2C53204E1F78}" srcOrd="2" destOrd="0" parTransId="{2C92F7B9-6229-419D-B8B2-DA844EA36887}" sibTransId="{81810803-7094-40F3-B36A-A34A4613E0A9}"/>
    <dgm:cxn modelId="{02C81829-67AD-431F-8ECC-95B655A76472}" type="presOf" srcId="{319DD4AF-3B18-4AA5-987A-1AD92D49B6BB}" destId="{814B53CF-70E4-40C8-9CB4-27429362478C}" srcOrd="0" destOrd="0" presId="urn:microsoft.com/office/officeart/2005/8/layout/cycle3"/>
    <dgm:cxn modelId="{8C3EBF30-43CF-45C7-9351-1DE7403608D2}" type="presOf" srcId="{3F0F1CE6-284A-4170-94CA-A6C638BA06F5}" destId="{4452B472-0C6C-4932-BBFA-8B9F092CCB33}" srcOrd="0" destOrd="0" presId="urn:microsoft.com/office/officeart/2005/8/layout/cycle3"/>
    <dgm:cxn modelId="{3B2045B6-9EE9-418C-9CD6-73BA024B68FF}" type="presOf" srcId="{2BBD49C2-2074-4271-9752-7A9BEDD92DD6}" destId="{88AB5DF2-B1F3-4EA5-8F7C-390B9BBEC2CC}" srcOrd="0" destOrd="0" presId="urn:microsoft.com/office/officeart/2005/8/layout/cycle3"/>
    <dgm:cxn modelId="{03CA0F62-D82C-4463-87EF-BA88D521932D}" type="presOf" srcId="{3230F793-754B-4370-ABF1-18CC422D6298}" destId="{DBE27E14-E57E-428B-A8DB-944FF610777A}" srcOrd="0" destOrd="0" presId="urn:microsoft.com/office/officeart/2005/8/layout/cycle3"/>
    <dgm:cxn modelId="{80CE4378-919E-46A7-9FE1-57A107068A30}" srcId="{319DD4AF-3B18-4AA5-987A-1AD92D49B6BB}" destId="{3F0F1CE6-284A-4170-94CA-A6C638BA06F5}" srcOrd="3" destOrd="0" parTransId="{DB611FFF-65EE-44B0-9C98-8B9CC42FBF79}" sibTransId="{52A30E83-F6B2-49EE-9781-6B84DEB2DCD7}"/>
    <dgm:cxn modelId="{677D80C0-40EA-4445-BD42-5D89068B90E4}" srcId="{319DD4AF-3B18-4AA5-987A-1AD92D49B6BB}" destId="{07FF75F5-051D-4482-ACCC-B97FC21399F1}" srcOrd="0" destOrd="0" parTransId="{666C86AC-B49C-4E2C-B62E-1465F71BF4E4}" sibTransId="{2BBD49C2-2074-4271-9752-7A9BEDD92DD6}"/>
    <dgm:cxn modelId="{135C6E99-811A-4AB3-8E1D-453B944C21CA}" type="presParOf" srcId="{814B53CF-70E4-40C8-9CB4-27429362478C}" destId="{14F758C2-3F8A-4C77-9C3B-2E2D9D967AB8}" srcOrd="0" destOrd="0" presId="urn:microsoft.com/office/officeart/2005/8/layout/cycle3"/>
    <dgm:cxn modelId="{6E56CC80-82F7-4932-810B-DA83438B2E7D}" type="presParOf" srcId="{14F758C2-3F8A-4C77-9C3B-2E2D9D967AB8}" destId="{A7E36968-112A-4C4F-9A01-C55BFD5290E6}" srcOrd="0" destOrd="0" presId="urn:microsoft.com/office/officeart/2005/8/layout/cycle3"/>
    <dgm:cxn modelId="{5557E02A-AB49-4D48-8F81-6FACDB27FCC3}" type="presParOf" srcId="{14F758C2-3F8A-4C77-9C3B-2E2D9D967AB8}" destId="{88AB5DF2-B1F3-4EA5-8F7C-390B9BBEC2CC}" srcOrd="1" destOrd="0" presId="urn:microsoft.com/office/officeart/2005/8/layout/cycle3"/>
    <dgm:cxn modelId="{6E023653-16D7-4B86-B158-EA0D5531BEDD}" type="presParOf" srcId="{14F758C2-3F8A-4C77-9C3B-2E2D9D967AB8}" destId="{E120B8A4-FB44-41A9-AFA8-836E91410578}" srcOrd="2" destOrd="0" presId="urn:microsoft.com/office/officeart/2005/8/layout/cycle3"/>
    <dgm:cxn modelId="{D3DAEB5A-CA60-4163-86BA-2A7CBCCC6C7C}" type="presParOf" srcId="{14F758C2-3F8A-4C77-9C3B-2E2D9D967AB8}" destId="{9D50647A-ED53-4E0F-8819-4BAD66A6B143}" srcOrd="3" destOrd="0" presId="urn:microsoft.com/office/officeart/2005/8/layout/cycle3"/>
    <dgm:cxn modelId="{DAF5D164-EB39-4F7B-9C92-B8E3FD70BC7C}" type="presParOf" srcId="{14F758C2-3F8A-4C77-9C3B-2E2D9D967AB8}" destId="{4452B472-0C6C-4932-BBFA-8B9F092CCB33}" srcOrd="4" destOrd="0" presId="urn:microsoft.com/office/officeart/2005/8/layout/cycle3"/>
    <dgm:cxn modelId="{9AF61F73-BEEE-4C21-9FE9-17F128CA82F4}" type="presParOf" srcId="{14F758C2-3F8A-4C77-9C3B-2E2D9D967AB8}" destId="{DBE27E14-E57E-428B-A8DB-944FF610777A}" srcOrd="5" destOrd="0" presId="urn:microsoft.com/office/officeart/2005/8/layout/cycle3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55228E-2EFA-4581-B085-CB7B4B0A8B1A}" type="datetimeFigureOut">
              <a:rPr lang="pt-BR" smtClean="0"/>
              <a:t>19/04/2021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8FD0E2-FFDD-4B4C-B99E-84BD5C61F573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E55B208-FC51-412A-9446-8E76D74352C6}" type="slidenum">
              <a:rPr lang="pt-BR" altLang="pt-BR"/>
              <a:pPr/>
              <a:t>13</a:t>
            </a:fld>
            <a:endParaRPr lang="pt-BR" altLang="pt-BR"/>
          </a:p>
        </p:txBody>
      </p:sp>
      <p:sp>
        <p:nvSpPr>
          <p:cNvPr id="314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4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1437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E7C855E9-AB4A-479D-8F38-6ACE331AD72B}" type="slidenum">
              <a:rPr lang="pt-BR" altLang="pt-BR" sz="1200">
                <a:latin typeface="Arial" panose="020B0604020202020204" pitchFamily="34" charset="0"/>
              </a:rPr>
              <a:pPr algn="r">
                <a:buClrTx/>
                <a:buFontTx/>
                <a:buNone/>
              </a:pPr>
              <a:t>13</a:t>
            </a:fld>
            <a:endParaRPr lang="pt-BR" altLang="pt-BR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0256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8E07DCA-1D0C-414E-BF5E-C4BD4BD22F61}" type="slidenum">
              <a:rPr lang="pt-BR" altLang="pt-BR"/>
              <a:pPr/>
              <a:t>14</a:t>
            </a:fld>
            <a:endParaRPr lang="pt-BR" altLang="pt-BR"/>
          </a:p>
        </p:txBody>
      </p:sp>
      <p:sp>
        <p:nvSpPr>
          <p:cNvPr id="2949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491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9491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F6666E2F-DF7D-4616-90B1-D04C732C0B53}" type="slidenum">
              <a:rPr lang="pt-BR" altLang="pt-BR" sz="1200">
                <a:latin typeface="Arial" panose="020B0604020202020204" pitchFamily="34" charset="0"/>
              </a:rPr>
              <a:pPr algn="r">
                <a:buClrTx/>
                <a:buFontTx/>
                <a:buNone/>
              </a:pPr>
              <a:t>14</a:t>
            </a:fld>
            <a:endParaRPr lang="pt-BR" altLang="pt-BR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3915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23F21-D54E-4C4B-A921-A29C45624859}" type="datetimeFigureOut">
              <a:rPr lang="pt-BR" smtClean="0"/>
              <a:t>19/04/2021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477B6-DF11-4DD2-B3F2-4AF13DACE26E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23F21-D54E-4C4B-A921-A29C45624859}" type="datetimeFigureOut">
              <a:rPr lang="pt-BR" smtClean="0"/>
              <a:t>19/04/2021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477B6-DF11-4DD2-B3F2-4AF13DACE26E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23F21-D54E-4C4B-A921-A29C45624859}" type="datetimeFigureOut">
              <a:rPr lang="pt-BR" smtClean="0"/>
              <a:t>19/04/2021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477B6-DF11-4DD2-B3F2-4AF13DACE26E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23F21-D54E-4C4B-A921-A29C45624859}" type="datetimeFigureOut">
              <a:rPr lang="pt-BR" smtClean="0"/>
              <a:t>19/04/2021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477B6-DF11-4DD2-B3F2-4AF13DACE26E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23F21-D54E-4C4B-A921-A29C45624859}" type="datetimeFigureOut">
              <a:rPr lang="pt-BR" smtClean="0"/>
              <a:t>19/04/2021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477B6-DF11-4DD2-B3F2-4AF13DACE26E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23F21-D54E-4C4B-A921-A29C45624859}" type="datetimeFigureOut">
              <a:rPr lang="pt-BR" smtClean="0"/>
              <a:t>19/04/2021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477B6-DF11-4DD2-B3F2-4AF13DACE26E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23F21-D54E-4C4B-A921-A29C45624859}" type="datetimeFigureOut">
              <a:rPr lang="pt-BR" smtClean="0"/>
              <a:t>19/04/2021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477B6-DF11-4DD2-B3F2-4AF13DACE26E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23F21-D54E-4C4B-A921-A29C45624859}" type="datetimeFigureOut">
              <a:rPr lang="pt-BR" smtClean="0"/>
              <a:t>19/04/2021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477B6-DF11-4DD2-B3F2-4AF13DACE26E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23F21-D54E-4C4B-A921-A29C45624859}" type="datetimeFigureOut">
              <a:rPr lang="pt-BR" smtClean="0"/>
              <a:t>19/04/2021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477B6-DF11-4DD2-B3F2-4AF13DACE26E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23F21-D54E-4C4B-A921-A29C45624859}" type="datetimeFigureOut">
              <a:rPr lang="pt-BR" smtClean="0"/>
              <a:t>19/04/2021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477B6-DF11-4DD2-B3F2-4AF13DACE26E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23F21-D54E-4C4B-A921-A29C45624859}" type="datetimeFigureOut">
              <a:rPr lang="pt-BR" smtClean="0"/>
              <a:t>19/04/2021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477B6-DF11-4DD2-B3F2-4AF13DACE26E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23F21-D54E-4C4B-A921-A29C45624859}" type="datetimeFigureOut">
              <a:rPr lang="pt-BR" smtClean="0"/>
              <a:t>19/04/2021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3477B6-DF11-4DD2-B3F2-4AF13DACE26E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9ª Turma da Escola de Fé e Política Waldemar Rossi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 smtClean="0"/>
              <a:t>Planejamento Urbano pelo Direito à Cidade</a:t>
            </a:r>
          </a:p>
          <a:p>
            <a:r>
              <a:rPr lang="pt-BR" dirty="0" smtClean="0"/>
              <a:t>Anderson Kazuo Nakano</a:t>
            </a:r>
            <a:endParaRPr lang="pt-B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Definição do Plano Diretor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Segundo a Constituição Federal de 1988 e o Estatuto da Cidade (Lei Federal 10.257/2001), o Plano Diretor é o “instrumento básico da política de desenvolvimento e expansão urbana”.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Responsabilidade do Plano Diretor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Ordenar as exigências para o cumprimento das funções sociais da cidade e da propriedade urbana.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Funções Sociais e Ambientais da Cidade e da Propriedade Urbana</a:t>
            </a:r>
            <a:endParaRPr lang="pt-BR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4294967295"/>
          </p:nvPr>
        </p:nvGraphicFramePr>
        <p:xfrm>
          <a:off x="179388" y="2159000"/>
          <a:ext cx="8964612" cy="4149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29937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5538" name="AutoShape 2"/>
          <p:cNvSpPr>
            <a:spLocks noChangeArrowheads="1"/>
          </p:cNvSpPr>
          <p:nvPr/>
        </p:nvSpPr>
        <p:spPr bwMode="auto">
          <a:xfrm>
            <a:off x="215900" y="728663"/>
            <a:ext cx="2376488" cy="1152525"/>
          </a:xfrm>
          <a:prstGeom prst="roundRect">
            <a:avLst>
              <a:gd name="adj" fmla="val 16667"/>
            </a:avLst>
          </a:prstGeom>
          <a:solidFill>
            <a:srgbClr val="7E171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287338" y="768350"/>
            <a:ext cx="2281237" cy="10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4000" tIns="54000" rIns="54000" bIns="540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450"/>
              </a:spcAft>
              <a:buClrTx/>
              <a:buFontTx/>
              <a:buNone/>
            </a:pPr>
            <a:r>
              <a:rPr lang="pt-BR" altLang="pt-BR" sz="1200" b="1">
                <a:solidFill>
                  <a:srgbClr val="FFFFFF"/>
                </a:solidFill>
                <a:latin typeface="Arial" panose="020B0604020202020204" pitchFamily="34" charset="0"/>
              </a:rPr>
              <a:t>Estruturação Metropolitana</a:t>
            </a:r>
          </a:p>
          <a:p>
            <a:pPr>
              <a:spcAft>
                <a:spcPts val="413"/>
              </a:spcAft>
              <a:buClrTx/>
              <a:buFontTx/>
              <a:buNone/>
            </a:pPr>
            <a:r>
              <a:rPr lang="pt-BR" altLang="pt-BR" sz="1100">
                <a:solidFill>
                  <a:srgbClr val="FFFFFF"/>
                </a:solidFill>
                <a:latin typeface="Arial" panose="020B0604020202020204" pitchFamily="34" charset="0"/>
              </a:rPr>
              <a:t>Grande oferta de infraestrutura e eixos de mobilidade, mas com desequilíbrios na relação entre emprego e moradia.</a:t>
            </a:r>
          </a:p>
        </p:txBody>
      </p:sp>
      <p:sp>
        <p:nvSpPr>
          <p:cNvPr id="65540" name="AutoShape 4"/>
          <p:cNvSpPr>
            <a:spLocks noChangeArrowheads="1"/>
          </p:cNvSpPr>
          <p:nvPr/>
        </p:nvSpPr>
        <p:spPr bwMode="auto">
          <a:xfrm>
            <a:off x="215900" y="1916113"/>
            <a:ext cx="2376488" cy="1225550"/>
          </a:xfrm>
          <a:prstGeom prst="roundRect">
            <a:avLst>
              <a:gd name="adj" fmla="val 16667"/>
            </a:avLst>
          </a:prstGeom>
          <a:solidFill>
            <a:srgbClr val="9A5A5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5541" name="AutoShape 5"/>
          <p:cNvSpPr>
            <a:spLocks noChangeArrowheads="1"/>
          </p:cNvSpPr>
          <p:nvPr/>
        </p:nvSpPr>
        <p:spPr bwMode="auto">
          <a:xfrm>
            <a:off x="215900" y="3176588"/>
            <a:ext cx="2376488" cy="1189037"/>
          </a:xfrm>
          <a:prstGeom prst="roundRect">
            <a:avLst>
              <a:gd name="adj" fmla="val 16667"/>
            </a:avLst>
          </a:prstGeom>
          <a:solidFill>
            <a:srgbClr val="D1632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5542" name="AutoShape 6"/>
          <p:cNvSpPr>
            <a:spLocks noChangeArrowheads="1"/>
          </p:cNvSpPr>
          <p:nvPr/>
        </p:nvSpPr>
        <p:spPr bwMode="auto">
          <a:xfrm>
            <a:off x="215900" y="4400550"/>
            <a:ext cx="2376488" cy="1836738"/>
          </a:xfrm>
          <a:prstGeom prst="roundRect">
            <a:avLst>
              <a:gd name="adj" fmla="val 16667"/>
            </a:avLst>
          </a:prstGeom>
          <a:solidFill>
            <a:srgbClr val="FBBC2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287338" y="1993900"/>
            <a:ext cx="2197100" cy="10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4000" tIns="54000" rIns="54000" bIns="540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450"/>
              </a:spcAft>
              <a:buClrTx/>
              <a:buFontTx/>
              <a:buNone/>
            </a:pPr>
            <a:r>
              <a:rPr lang="pt-BR" altLang="pt-BR" sz="1200" b="1">
                <a:latin typeface="Arial" panose="020B0604020202020204" pitchFamily="34" charset="0"/>
              </a:rPr>
              <a:t>Urbanização Consolidada</a:t>
            </a:r>
          </a:p>
          <a:p>
            <a:pPr>
              <a:spcAft>
                <a:spcPts val="413"/>
              </a:spcAft>
              <a:buClrTx/>
              <a:buFontTx/>
              <a:buNone/>
            </a:pPr>
            <a:r>
              <a:rPr lang="pt-BR" altLang="pt-BR" sz="1100">
                <a:latin typeface="Arial" panose="020B0604020202020204" pitchFamily="34" charset="0"/>
              </a:rPr>
              <a:t>Área mais urbanizada do município, com vias saturadas e grande concentração de empregos e serviços.</a:t>
            </a:r>
          </a:p>
        </p:txBody>
      </p:sp>
      <p:sp>
        <p:nvSpPr>
          <p:cNvPr id="65544" name="Text Box 8"/>
          <p:cNvSpPr txBox="1">
            <a:spLocks noChangeArrowheads="1"/>
          </p:cNvSpPr>
          <p:nvPr/>
        </p:nvSpPr>
        <p:spPr bwMode="auto">
          <a:xfrm>
            <a:off x="268288" y="3248025"/>
            <a:ext cx="2251075" cy="10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4000" tIns="54000" rIns="54000" bIns="540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450"/>
              </a:spcAft>
              <a:buClrTx/>
              <a:buFontTx/>
              <a:buNone/>
            </a:pPr>
            <a:r>
              <a:rPr lang="pt-BR" altLang="pt-BR" sz="1200" b="1">
                <a:latin typeface="Arial" panose="020B0604020202020204" pitchFamily="34" charset="0"/>
              </a:rPr>
              <a:t>Qualificação da Urbanização</a:t>
            </a:r>
          </a:p>
          <a:p>
            <a:pPr>
              <a:spcAft>
                <a:spcPts val="413"/>
              </a:spcAft>
              <a:buClrTx/>
              <a:buFontTx/>
              <a:buNone/>
            </a:pPr>
            <a:r>
              <a:rPr lang="pt-BR" altLang="pt-BR" sz="1100">
                <a:latin typeface="Arial" panose="020B0604020202020204" pitchFamily="34" charset="0"/>
              </a:rPr>
              <a:t>Combinação entre usos residenciais e não residenciais, possui moderada oferta de serviços e equipamentos.</a:t>
            </a:r>
          </a:p>
        </p:txBody>
      </p:sp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287338" y="4540250"/>
            <a:ext cx="2089150" cy="158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4000" tIns="54000" rIns="54000" bIns="540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450"/>
              </a:spcAft>
              <a:buClrTx/>
              <a:buFontTx/>
              <a:buNone/>
            </a:pPr>
            <a:r>
              <a:rPr lang="pt-BR" altLang="pt-BR" sz="1200" b="1">
                <a:latin typeface="Arial" panose="020B0604020202020204" pitchFamily="34" charset="0"/>
              </a:rPr>
              <a:t>Redução da Vulnerabilidade Urbana</a:t>
            </a:r>
          </a:p>
          <a:p>
            <a:pPr>
              <a:spcAft>
                <a:spcPts val="413"/>
              </a:spcAft>
              <a:buClrTx/>
              <a:buFontTx/>
              <a:buNone/>
            </a:pPr>
            <a:r>
              <a:rPr lang="pt-BR" altLang="pt-BR" sz="1100">
                <a:latin typeface="Arial" panose="020B0604020202020204" pitchFamily="34" charset="0"/>
              </a:rPr>
              <a:t>Elevado índice de áreas precárias, irregulares e de risco, além de baixa oferta de infraestrutura e equipamentos.</a:t>
            </a:r>
          </a:p>
          <a:p>
            <a:pPr>
              <a:spcAft>
                <a:spcPts val="413"/>
              </a:spcAft>
              <a:buClrTx/>
              <a:buFontTx/>
              <a:buNone/>
            </a:pPr>
            <a:r>
              <a:rPr lang="pt-BR" altLang="pt-BR" sz="1100">
                <a:latin typeface="Arial" panose="020B0604020202020204" pitchFamily="34" charset="0"/>
              </a:rPr>
              <a:t>É ocupada predominantemente por população de baixa renda.</a:t>
            </a:r>
          </a:p>
        </p:txBody>
      </p:sp>
      <p:sp>
        <p:nvSpPr>
          <p:cNvPr id="65546" name="AutoShape 10"/>
          <p:cNvSpPr>
            <a:spLocks noChangeArrowheads="1"/>
          </p:cNvSpPr>
          <p:nvPr/>
        </p:nvSpPr>
        <p:spPr bwMode="auto">
          <a:xfrm>
            <a:off x="6696075" y="728663"/>
            <a:ext cx="2305050" cy="1116012"/>
          </a:xfrm>
          <a:prstGeom prst="roundRect">
            <a:avLst>
              <a:gd name="adj" fmla="val 16667"/>
            </a:avLst>
          </a:prstGeom>
          <a:solidFill>
            <a:srgbClr val="FFECB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5547" name="AutoShape 11"/>
          <p:cNvSpPr>
            <a:spLocks noChangeArrowheads="1"/>
          </p:cNvSpPr>
          <p:nvPr/>
        </p:nvSpPr>
        <p:spPr bwMode="auto">
          <a:xfrm>
            <a:off x="6696075" y="1879600"/>
            <a:ext cx="2305050" cy="1620838"/>
          </a:xfrm>
          <a:prstGeom prst="roundRect">
            <a:avLst>
              <a:gd name="adj" fmla="val 16667"/>
            </a:avLst>
          </a:prstGeom>
          <a:solidFill>
            <a:srgbClr val="BFD2A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5548" name="AutoShape 12"/>
          <p:cNvSpPr>
            <a:spLocks noChangeArrowheads="1"/>
          </p:cNvSpPr>
          <p:nvPr/>
        </p:nvSpPr>
        <p:spPr bwMode="auto">
          <a:xfrm>
            <a:off x="6696075" y="3536950"/>
            <a:ext cx="2305050" cy="1476375"/>
          </a:xfrm>
          <a:prstGeom prst="roundRect">
            <a:avLst>
              <a:gd name="adj" fmla="val 16667"/>
            </a:avLst>
          </a:prstGeom>
          <a:solidFill>
            <a:srgbClr val="6DA29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5549" name="AutoShape 13"/>
          <p:cNvSpPr>
            <a:spLocks noChangeArrowheads="1"/>
          </p:cNvSpPr>
          <p:nvPr/>
        </p:nvSpPr>
        <p:spPr bwMode="auto">
          <a:xfrm>
            <a:off x="6696075" y="5049838"/>
            <a:ext cx="2305050" cy="1187450"/>
          </a:xfrm>
          <a:prstGeom prst="roundRect">
            <a:avLst>
              <a:gd name="adj" fmla="val 16667"/>
            </a:avLst>
          </a:prstGeom>
          <a:solidFill>
            <a:srgbClr val="22595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5550" name="Text Box 14"/>
          <p:cNvSpPr txBox="1">
            <a:spLocks noChangeArrowheads="1"/>
          </p:cNvSpPr>
          <p:nvPr/>
        </p:nvSpPr>
        <p:spPr bwMode="auto">
          <a:xfrm>
            <a:off x="6767513" y="765175"/>
            <a:ext cx="2305050" cy="103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4000" tIns="54000" rIns="54000" bIns="540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450"/>
              </a:spcAft>
              <a:buClrTx/>
              <a:buFontTx/>
              <a:buNone/>
            </a:pPr>
            <a:r>
              <a:rPr lang="pt-BR" altLang="pt-BR" sz="1200" b="1">
                <a:latin typeface="Arial" panose="020B0604020202020204" pitchFamily="34" charset="0"/>
              </a:rPr>
              <a:t>Redução da Vuln. Urbana e Recuperação Ambiental</a:t>
            </a:r>
          </a:p>
          <a:p>
            <a:pPr>
              <a:spcAft>
                <a:spcPts val="413"/>
              </a:spcAft>
              <a:buClrTx/>
              <a:buFontTx/>
              <a:buNone/>
            </a:pPr>
            <a:r>
              <a:rPr lang="pt-BR" altLang="pt-BR" sz="1100">
                <a:latin typeface="Arial" panose="020B0604020202020204" pitchFamily="34" charset="0"/>
              </a:rPr>
              <a:t>Áreas com elevado nível de vulnerabilidade socioambiental e de assentamentos precários.</a:t>
            </a:r>
          </a:p>
        </p:txBody>
      </p:sp>
      <p:sp>
        <p:nvSpPr>
          <p:cNvPr id="65551" name="Text Box 15"/>
          <p:cNvSpPr txBox="1">
            <a:spLocks noChangeArrowheads="1"/>
          </p:cNvSpPr>
          <p:nvPr/>
        </p:nvSpPr>
        <p:spPr bwMode="auto">
          <a:xfrm>
            <a:off x="6767513" y="1916113"/>
            <a:ext cx="2233612" cy="153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4000" tIns="54000" rIns="54000" bIns="540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450"/>
              </a:spcAft>
              <a:buClrTx/>
              <a:buFontTx/>
              <a:buNone/>
            </a:pPr>
            <a:r>
              <a:rPr lang="pt-BR" altLang="pt-BR" sz="1200" b="1">
                <a:latin typeface="Arial" panose="020B0604020202020204" pitchFamily="34" charset="0"/>
              </a:rPr>
              <a:t>Controle e Qualificação Urbana </a:t>
            </a:r>
          </a:p>
          <a:p>
            <a:pPr>
              <a:spcAft>
                <a:spcPts val="413"/>
              </a:spcAft>
              <a:buClrTx/>
              <a:buFontTx/>
              <a:buNone/>
            </a:pPr>
            <a:r>
              <a:rPr lang="pt-BR" altLang="pt-BR" sz="1100">
                <a:latin typeface="Arial" panose="020B0604020202020204" pitchFamily="34" charset="0"/>
              </a:rPr>
              <a:t>Áreas vazias ou subutilizadas com ou sem cobertura vegetal, áreas de reflorestamento, exploração mineral e algumas áreas industriais. Ocupação predominantemente horizontal.</a:t>
            </a:r>
          </a:p>
        </p:txBody>
      </p:sp>
      <p:sp>
        <p:nvSpPr>
          <p:cNvPr id="65552" name="Text Box 16"/>
          <p:cNvSpPr txBox="1">
            <a:spLocks noChangeArrowheads="1"/>
          </p:cNvSpPr>
          <p:nvPr/>
        </p:nvSpPr>
        <p:spPr bwMode="auto">
          <a:xfrm>
            <a:off x="6767513" y="3573463"/>
            <a:ext cx="2197100" cy="136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4000" tIns="54000" rIns="54000" bIns="540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450"/>
              </a:spcAft>
              <a:buClrTx/>
              <a:buFontTx/>
              <a:buNone/>
            </a:pPr>
            <a:r>
              <a:rPr lang="pt-BR" altLang="pt-BR" sz="1200" b="1">
                <a:latin typeface="Arial" panose="020B0604020202020204" pitchFamily="34" charset="0"/>
              </a:rPr>
              <a:t>Contenção Urbana e Uso Sustentável </a:t>
            </a:r>
          </a:p>
          <a:p>
            <a:pPr>
              <a:spcAft>
                <a:spcPts val="413"/>
              </a:spcAft>
              <a:buClrTx/>
              <a:buFontTx/>
              <a:buNone/>
            </a:pPr>
            <a:r>
              <a:rPr lang="pt-BR" altLang="pt-BR" sz="1100">
                <a:latin typeface="Arial" panose="020B0604020202020204" pitchFamily="34" charset="0"/>
              </a:rPr>
              <a:t>Grandes parcelas de vegetação natural intercaladas com atividades agrícolas e chácaras. Localizada integralmente na Área de Proteção de Mananciais.</a:t>
            </a:r>
          </a:p>
        </p:txBody>
      </p:sp>
      <p:sp>
        <p:nvSpPr>
          <p:cNvPr id="65553" name="Text Box 17"/>
          <p:cNvSpPr txBox="1">
            <a:spLocks noChangeArrowheads="1"/>
          </p:cNvSpPr>
          <p:nvPr/>
        </p:nvSpPr>
        <p:spPr bwMode="auto">
          <a:xfrm>
            <a:off x="6767513" y="5124450"/>
            <a:ext cx="2160587" cy="103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4000" tIns="54000" rIns="54000" bIns="540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450"/>
              </a:spcAft>
              <a:buClrTx/>
              <a:buFontTx/>
              <a:buNone/>
            </a:pPr>
            <a:r>
              <a:rPr lang="pt-BR" altLang="pt-BR" sz="1200" b="1">
                <a:solidFill>
                  <a:srgbClr val="FFFFFF"/>
                </a:solidFill>
                <a:latin typeface="Arial" panose="020B0604020202020204" pitchFamily="34" charset="0"/>
              </a:rPr>
              <a:t>Preservação dos Ecossistemas Naturais</a:t>
            </a:r>
          </a:p>
          <a:p>
            <a:pPr>
              <a:spcAft>
                <a:spcPts val="413"/>
              </a:spcAft>
              <a:buClrTx/>
              <a:buFontTx/>
              <a:buNone/>
            </a:pPr>
            <a:r>
              <a:rPr lang="pt-BR" altLang="pt-BR" sz="1100">
                <a:solidFill>
                  <a:srgbClr val="FFFFFF"/>
                </a:solidFill>
                <a:latin typeface="Arial" panose="020B0604020202020204" pitchFamily="34" charset="0"/>
              </a:rPr>
              <a:t>Áreas de remanescentes florestais que conservam suas características naturais.</a:t>
            </a:r>
          </a:p>
        </p:txBody>
      </p:sp>
    </p:spTree>
    <p:extLst>
      <p:ext uri="{BB962C8B-B14F-4D97-AF65-F5344CB8AC3E}">
        <p14:creationId xmlns:p14="http://schemas.microsoft.com/office/powerpoint/2010/main" xmlns="" val="12048094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886814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Mapa04_ZEIS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851686" cy="6858000"/>
          </a:xfrm>
          <a:prstGeom prst="rect">
            <a:avLst/>
          </a:prstGeom>
        </p:spPr>
      </p:pic>
      <p:pic>
        <p:nvPicPr>
          <p:cNvPr id="11" name="Imagem 10" descr="Mapa04_ZEIS_page-0001.jpg"/>
          <p:cNvPicPr>
            <a:picLocks noChangeAspect="1"/>
          </p:cNvPicPr>
          <p:nvPr/>
        </p:nvPicPr>
        <p:blipFill>
          <a:blip r:embed="rId3"/>
          <a:srcRect l="78973" t="78494" r="2089" b="7404"/>
          <a:stretch>
            <a:fillRect/>
          </a:stretch>
        </p:blipFill>
        <p:spPr>
          <a:xfrm>
            <a:off x="4857752" y="928694"/>
            <a:ext cx="4275542" cy="450057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dirty="0" smtClean="0"/>
              <a:t>Plano Diretor</a:t>
            </a:r>
            <a:endParaRPr lang="pt-BR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sz="quarter" idx="1"/>
          </p:nvPr>
        </p:nvGraphicFramePr>
        <p:xfrm>
          <a:off x="971600" y="1609725"/>
          <a:ext cx="7239000" cy="484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06092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Limites na Implementação da Reforma Urbana no Brasil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“</a:t>
            </a:r>
            <a:r>
              <a:rPr lang="pt-BR" b="1" dirty="0" err="1" smtClean="0">
                <a:solidFill>
                  <a:srgbClr val="FF0000"/>
                </a:solidFill>
              </a:rPr>
              <a:t>Ambiguidade</a:t>
            </a:r>
            <a:r>
              <a:rPr lang="pt-BR" b="1" dirty="0" smtClean="0">
                <a:solidFill>
                  <a:srgbClr val="FF0000"/>
                </a:solidFill>
              </a:rPr>
              <a:t> constitutiva”</a:t>
            </a:r>
            <a:r>
              <a:rPr lang="pt-BR" dirty="0" smtClean="0"/>
              <a:t> das cidades e políticas urbanas brasileiras (</a:t>
            </a:r>
            <a:r>
              <a:rPr lang="pt-BR" b="1" dirty="0" smtClean="0">
                <a:solidFill>
                  <a:srgbClr val="FF0000"/>
                </a:solidFill>
              </a:rPr>
              <a:t>legal/ilegal</a:t>
            </a:r>
            <a:r>
              <a:rPr lang="pt-BR" dirty="0" smtClean="0"/>
              <a:t>, </a:t>
            </a:r>
            <a:r>
              <a:rPr lang="pt-BR" b="1" dirty="0" smtClean="0">
                <a:solidFill>
                  <a:srgbClr val="FF0000"/>
                </a:solidFill>
              </a:rPr>
              <a:t>formal/informal</a:t>
            </a:r>
            <a:r>
              <a:rPr lang="pt-BR" dirty="0" smtClean="0"/>
              <a:t>, </a:t>
            </a:r>
            <a:r>
              <a:rPr lang="pt-BR" b="1" dirty="0" smtClean="0">
                <a:solidFill>
                  <a:srgbClr val="FF0000"/>
                </a:solidFill>
              </a:rPr>
              <a:t>público/privado</a:t>
            </a:r>
            <a:r>
              <a:rPr lang="pt-BR" dirty="0" smtClean="0"/>
              <a:t>);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“Gestão governamental do território” setorial</a:t>
            </a:r>
            <a:r>
              <a:rPr lang="pt-BR" dirty="0" smtClean="0"/>
              <a:t> e </a:t>
            </a:r>
            <a:r>
              <a:rPr lang="pt-BR" b="1" dirty="0" smtClean="0">
                <a:solidFill>
                  <a:srgbClr val="FF0000"/>
                </a:solidFill>
              </a:rPr>
              <a:t>fragmentada</a:t>
            </a:r>
            <a:r>
              <a:rPr lang="pt-BR" dirty="0" smtClean="0"/>
              <a:t>;</a:t>
            </a:r>
          </a:p>
          <a:p>
            <a:r>
              <a:rPr lang="pt-BR" dirty="0" smtClean="0"/>
              <a:t>“No </a:t>
            </a:r>
            <a:r>
              <a:rPr lang="pt-BR" b="1" dirty="0" smtClean="0">
                <a:solidFill>
                  <a:srgbClr val="FF0000"/>
                </a:solidFill>
              </a:rPr>
              <a:t>pólo empresarial</a:t>
            </a:r>
            <a:r>
              <a:rPr lang="pt-BR" dirty="0" smtClean="0"/>
              <a:t>, a mobilização de um vasto </a:t>
            </a:r>
            <a:r>
              <a:rPr lang="pt-BR" b="1" dirty="0" smtClean="0">
                <a:solidFill>
                  <a:srgbClr val="FF0000"/>
                </a:solidFill>
              </a:rPr>
              <a:t>aparato normativo formal</a:t>
            </a:r>
            <a:r>
              <a:rPr lang="pt-BR" dirty="0" smtClean="0"/>
              <a:t> (operado pelo Estado) é parte da estratégia de </a:t>
            </a:r>
            <a:r>
              <a:rPr lang="pt-BR" b="1" dirty="0" smtClean="0">
                <a:solidFill>
                  <a:srgbClr val="FF0000"/>
                </a:solidFill>
              </a:rPr>
              <a:t>“privatização” do controle da cidade pelo capital”</a:t>
            </a:r>
            <a:r>
              <a:rPr lang="pt-BR" dirty="0" smtClean="0"/>
              <a:t> (p. 39);</a:t>
            </a:r>
          </a:p>
          <a:p>
            <a:endParaRPr lang="pt-BR" dirty="0" smtClean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Limites na Implementação da Reforma Urbana no Brasil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sz="4000" dirty="0" smtClean="0"/>
              <a:t>“Já no </a:t>
            </a:r>
            <a:r>
              <a:rPr lang="pt-BR" sz="4000" b="1" dirty="0" smtClean="0">
                <a:solidFill>
                  <a:srgbClr val="FF0000"/>
                </a:solidFill>
              </a:rPr>
              <a:t>território popular</a:t>
            </a:r>
            <a:r>
              <a:rPr lang="pt-BR" sz="4000" dirty="0" smtClean="0"/>
              <a:t>, a </a:t>
            </a:r>
            <a:r>
              <a:rPr lang="pt-BR" sz="4000" b="1" dirty="0" smtClean="0">
                <a:solidFill>
                  <a:srgbClr val="FF0000"/>
                </a:solidFill>
              </a:rPr>
              <a:t>presença do Estado</a:t>
            </a:r>
            <a:r>
              <a:rPr lang="pt-BR" sz="4000" dirty="0" smtClean="0"/>
              <a:t> se dá, sobretudo, através da </a:t>
            </a:r>
            <a:r>
              <a:rPr lang="pt-BR" sz="4000" b="1" dirty="0" smtClean="0">
                <a:solidFill>
                  <a:srgbClr val="FF0000"/>
                </a:solidFill>
              </a:rPr>
              <a:t>mediação política na distribuição de bens públicos</a:t>
            </a:r>
            <a:r>
              <a:rPr lang="pt-BR" sz="4000" dirty="0" smtClean="0"/>
              <a:t> [...] Considerando que a maior parcela dos investimentos em urbanização ocorrem quando os bairros já estão ocupados, e que esta demanda tem grandes dificuldades de ser atendida, a </a:t>
            </a:r>
            <a:r>
              <a:rPr lang="pt-BR" sz="4000" b="1" dirty="0" smtClean="0">
                <a:solidFill>
                  <a:srgbClr val="FF0000"/>
                </a:solidFill>
              </a:rPr>
              <a:t>disputa pelo acesso ao investimento</a:t>
            </a:r>
            <a:r>
              <a:rPr lang="pt-BR" sz="4000" dirty="0" smtClean="0"/>
              <a:t> é acirrada e tem grande </a:t>
            </a:r>
            <a:r>
              <a:rPr lang="pt-BR" sz="4000" b="1" dirty="0" smtClean="0">
                <a:solidFill>
                  <a:srgbClr val="FF0000"/>
                </a:solidFill>
              </a:rPr>
              <a:t>importância político-eleitoral</a:t>
            </a:r>
            <a:r>
              <a:rPr lang="pt-BR" sz="4000" dirty="0" smtClean="0"/>
              <a:t>” (p. 40);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Limites na Implementação da Reforma Urbana no Brasil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“No atual </a:t>
            </a:r>
            <a:r>
              <a:rPr lang="pt-BR" b="1" dirty="0" smtClean="0">
                <a:solidFill>
                  <a:srgbClr val="FF0000"/>
                </a:solidFill>
              </a:rPr>
              <a:t>modelo federativo brasileiro</a:t>
            </a:r>
            <a:r>
              <a:rPr lang="pt-BR" dirty="0" smtClean="0"/>
              <a:t>, em que pese o controle do uso e ocupação do solo ser uma competência local, o </a:t>
            </a:r>
            <a:r>
              <a:rPr lang="pt-BR" b="1" dirty="0" smtClean="0">
                <a:solidFill>
                  <a:srgbClr val="FF0000"/>
                </a:solidFill>
              </a:rPr>
              <a:t>governo federal</a:t>
            </a:r>
            <a:r>
              <a:rPr lang="pt-BR" dirty="0" smtClean="0"/>
              <a:t> e em, menor medida, os </a:t>
            </a:r>
            <a:r>
              <a:rPr lang="pt-BR" b="1" dirty="0" smtClean="0">
                <a:solidFill>
                  <a:srgbClr val="FF0000"/>
                </a:solidFill>
              </a:rPr>
              <a:t>governos estaduais</a:t>
            </a:r>
            <a:r>
              <a:rPr lang="pt-BR" dirty="0" smtClean="0"/>
              <a:t> controlam boa parte do </a:t>
            </a:r>
            <a:r>
              <a:rPr lang="pt-BR" b="1" dirty="0" smtClean="0">
                <a:solidFill>
                  <a:srgbClr val="FF0000"/>
                </a:solidFill>
              </a:rPr>
              <a:t>processo decisório sobre os investimentos</a:t>
            </a:r>
            <a:r>
              <a:rPr lang="pt-BR" dirty="0" smtClean="0"/>
              <a:t>” (p. 41);</a:t>
            </a:r>
          </a:p>
          <a:p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/>
          <p:cNvGraphicFramePr/>
          <p:nvPr/>
        </p:nvGraphicFramePr>
        <p:xfrm>
          <a:off x="41858" y="0"/>
          <a:ext cx="9102141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123" name="CaixaDeTexto 5"/>
          <p:cNvSpPr txBox="1">
            <a:spLocks noChangeArrowheads="1"/>
          </p:cNvSpPr>
          <p:nvPr/>
        </p:nvSpPr>
        <p:spPr bwMode="auto">
          <a:xfrm>
            <a:off x="6603207" y="998936"/>
            <a:ext cx="141365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b="1">
                <a:latin typeface="Calibri" panose="020F0502020204030204" pitchFamily="34" charset="0"/>
              </a:rPr>
              <a:t>Evolução</a:t>
            </a:r>
          </a:p>
          <a:p>
            <a:pPr eaLnBrk="1" hangingPunct="1"/>
            <a:r>
              <a:rPr lang="pt-BR" altLang="pt-BR" b="1">
                <a:latin typeface="Calibri" panose="020F0502020204030204" pitchFamily="34" charset="0"/>
              </a:rPr>
              <a:t>Populacional</a:t>
            </a:r>
          </a:p>
          <a:p>
            <a:pPr eaLnBrk="1" hangingPunct="1"/>
            <a:endParaRPr lang="pt-BR" altLang="pt-BR" b="1">
              <a:latin typeface="Calibri" panose="020F0502020204030204" pitchFamily="34" charset="0"/>
            </a:endParaRPr>
          </a:p>
          <a:p>
            <a:pPr eaLnBrk="1" hangingPunct="1"/>
            <a:r>
              <a:rPr lang="pt-BR" altLang="pt-BR" b="1">
                <a:latin typeface="Calibri" panose="020F0502020204030204" pitchFamily="34" charset="0"/>
              </a:rPr>
              <a:t>Brasil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6824518" y="6581001"/>
            <a:ext cx="23846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Fontes: Censos Demográficos IBGE.</a:t>
            </a:r>
          </a:p>
        </p:txBody>
      </p:sp>
    </p:spTree>
    <p:extLst>
      <p:ext uri="{BB962C8B-B14F-4D97-AF65-F5344CB8AC3E}">
        <p14:creationId xmlns="" xmlns:p14="http://schemas.microsoft.com/office/powerpoint/2010/main" val="289399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Limites na Implementação da Reforma Urbana no Brasil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 smtClean="0"/>
              <a:t>“O texto constitucional aprovado fortaleceu financeiramente os </a:t>
            </a:r>
            <a:r>
              <a:rPr lang="pt-BR" b="1" dirty="0" smtClean="0">
                <a:solidFill>
                  <a:srgbClr val="FF0000"/>
                </a:solidFill>
              </a:rPr>
              <a:t>municípios</a:t>
            </a:r>
            <a:r>
              <a:rPr lang="pt-BR" dirty="0" smtClean="0"/>
              <a:t>, o que se deu muito mais pelo </a:t>
            </a:r>
            <a:r>
              <a:rPr lang="pt-BR" b="1" dirty="0" smtClean="0">
                <a:solidFill>
                  <a:srgbClr val="FF0000"/>
                </a:solidFill>
              </a:rPr>
              <a:t>aumento da sua participação nas</a:t>
            </a:r>
            <a:br>
              <a:rPr lang="pt-BR" b="1" dirty="0" smtClean="0">
                <a:solidFill>
                  <a:srgbClr val="FF0000"/>
                </a:solidFill>
              </a:rPr>
            </a:br>
            <a:r>
              <a:rPr lang="pt-BR" b="1" dirty="0" smtClean="0">
                <a:solidFill>
                  <a:srgbClr val="FF0000"/>
                </a:solidFill>
              </a:rPr>
              <a:t>transferências constitucionais</a:t>
            </a:r>
            <a:r>
              <a:rPr lang="pt-BR" dirty="0" smtClean="0"/>
              <a:t> do que pela ampliação da sua capacidade tributária” (p. 41);</a:t>
            </a:r>
          </a:p>
          <a:p>
            <a:r>
              <a:rPr lang="pt-BR" dirty="0" smtClean="0"/>
              <a:t>“[...] </a:t>
            </a:r>
            <a:r>
              <a:rPr lang="pt-BR" dirty="0" smtClean="0"/>
              <a:t>mais de </a:t>
            </a:r>
            <a:r>
              <a:rPr lang="pt-BR" b="1" dirty="0" smtClean="0">
                <a:solidFill>
                  <a:srgbClr val="FF0000"/>
                </a:solidFill>
              </a:rPr>
              <a:t>70% dos municípios brasileiros obtêm 90% suas receitas através de transferências</a:t>
            </a:r>
            <a:r>
              <a:rPr lang="pt-BR" dirty="0" smtClean="0"/>
              <a:t> de outros níveis de governo” (p. 41);</a:t>
            </a:r>
          </a:p>
          <a:p>
            <a:r>
              <a:rPr lang="pt-BR" dirty="0" smtClean="0"/>
              <a:t>“Com possibilidades restritas de acesso a crédito e limitadas receitas próprias, restaram aos </a:t>
            </a:r>
            <a:r>
              <a:rPr lang="pt-BR" b="1" dirty="0" smtClean="0">
                <a:solidFill>
                  <a:srgbClr val="FF0000"/>
                </a:solidFill>
              </a:rPr>
              <a:t>municípios</a:t>
            </a:r>
            <a:r>
              <a:rPr lang="pt-BR" dirty="0" smtClean="0"/>
              <a:t> as chamadas </a:t>
            </a:r>
            <a:r>
              <a:rPr lang="pt-BR" b="1" dirty="0" smtClean="0">
                <a:solidFill>
                  <a:srgbClr val="FF0000"/>
                </a:solidFill>
              </a:rPr>
              <a:t>transferências voluntárias</a:t>
            </a:r>
            <a:r>
              <a:rPr lang="pt-BR" dirty="0" smtClean="0"/>
              <a:t>, que ocorrem por meio de </a:t>
            </a:r>
            <a:r>
              <a:rPr lang="pt-BR" b="1" dirty="0" smtClean="0">
                <a:solidFill>
                  <a:srgbClr val="FF0000"/>
                </a:solidFill>
              </a:rPr>
              <a:t>convênios dos municípios com os governos estaduais e federal</a:t>
            </a:r>
            <a:r>
              <a:rPr lang="pt-BR" dirty="0" smtClean="0"/>
              <a:t>, originando-se em processos de seleção conduzidos pelo Executivo (o chamado </a:t>
            </a:r>
            <a:r>
              <a:rPr lang="pt-BR" b="1" dirty="0" smtClean="0">
                <a:solidFill>
                  <a:srgbClr val="FF0000"/>
                </a:solidFill>
              </a:rPr>
              <a:t>orçamento programável</a:t>
            </a:r>
            <a:r>
              <a:rPr lang="pt-BR" dirty="0" smtClean="0"/>
              <a:t>) ou pelo Legislativo (as </a:t>
            </a:r>
            <a:r>
              <a:rPr lang="pt-BR" b="1" dirty="0" smtClean="0">
                <a:solidFill>
                  <a:srgbClr val="FF0000"/>
                </a:solidFill>
              </a:rPr>
              <a:t>emendas parlamentares</a:t>
            </a:r>
            <a:r>
              <a:rPr lang="pt-BR" dirty="0" smtClean="0"/>
              <a:t>)” (p. 42);</a:t>
            </a:r>
            <a:br>
              <a:rPr lang="pt-BR" dirty="0" smtClean="0"/>
            </a:br>
            <a:endParaRPr lang="pt-BR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Limites na Implementação da Reforma Urbana no Brasil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“É no interior, portanto, do </a:t>
            </a:r>
            <a:r>
              <a:rPr lang="pt-BR" b="1" dirty="0" smtClean="0">
                <a:solidFill>
                  <a:srgbClr val="FF0000"/>
                </a:solidFill>
              </a:rPr>
              <a:t>jogo político-eleitoral</a:t>
            </a:r>
            <a:r>
              <a:rPr lang="pt-BR" dirty="0" smtClean="0"/>
              <a:t> que boa parte do </a:t>
            </a:r>
            <a:r>
              <a:rPr lang="pt-BR" b="1" dirty="0" smtClean="0">
                <a:solidFill>
                  <a:srgbClr val="FF0000"/>
                </a:solidFill>
              </a:rPr>
              <a:t>processo decisório sobre a política urbana</a:t>
            </a:r>
            <a:r>
              <a:rPr lang="pt-BR" dirty="0" smtClean="0"/>
              <a:t>, especialmente no que se refere aos </a:t>
            </a:r>
            <a:r>
              <a:rPr lang="pt-BR" b="1" dirty="0" smtClean="0">
                <a:solidFill>
                  <a:srgbClr val="FF0000"/>
                </a:solidFill>
              </a:rPr>
              <a:t>investimentos em obras</a:t>
            </a:r>
            <a:r>
              <a:rPr lang="pt-BR" dirty="0" smtClean="0"/>
              <a:t> e</a:t>
            </a:r>
            <a:br>
              <a:rPr lang="pt-BR" dirty="0" smtClean="0"/>
            </a:br>
            <a:r>
              <a:rPr lang="pt-BR" dirty="0" smtClean="0"/>
              <a:t>ampliação de </a:t>
            </a:r>
            <a:r>
              <a:rPr lang="pt-BR" b="1" dirty="0" smtClean="0">
                <a:solidFill>
                  <a:srgbClr val="FF0000"/>
                </a:solidFill>
              </a:rPr>
              <a:t>serviços urbanos</a:t>
            </a:r>
            <a:r>
              <a:rPr lang="pt-BR" dirty="0" smtClean="0"/>
              <a:t>, ocorre” (p. 45)</a:t>
            </a:r>
            <a:endParaRPr lang="pt-BR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Limites na Implementação da Reforma Urbana no Brasil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 smtClean="0"/>
              <a:t>“O controle de postos-chave na máquina estatal, em condições de interferir nas </a:t>
            </a:r>
            <a:r>
              <a:rPr lang="pt-BR" b="1" dirty="0" smtClean="0">
                <a:solidFill>
                  <a:srgbClr val="FF0000"/>
                </a:solidFill>
              </a:rPr>
              <a:t>regras de contratação de serviços e obras</a:t>
            </a:r>
            <a:r>
              <a:rPr lang="pt-BR" dirty="0" smtClean="0"/>
              <a:t>, assim como a garantia de um </a:t>
            </a:r>
            <a:r>
              <a:rPr lang="pt-BR" b="1" dirty="0" smtClean="0">
                <a:solidFill>
                  <a:srgbClr val="FF0000"/>
                </a:solidFill>
              </a:rPr>
              <a:t>fluxo de recursos</a:t>
            </a:r>
            <a:r>
              <a:rPr lang="pt-BR" dirty="0" smtClean="0"/>
              <a:t> para</a:t>
            </a:r>
            <a:br>
              <a:rPr lang="pt-BR" dirty="0" smtClean="0"/>
            </a:br>
            <a:r>
              <a:rPr lang="pt-BR" dirty="0" smtClean="0"/>
              <a:t>alimentar esta máquina podem responder a esta dupla função – de provocar possíveis </a:t>
            </a:r>
            <a:r>
              <a:rPr lang="pt-BR" b="1" dirty="0" smtClean="0">
                <a:solidFill>
                  <a:srgbClr val="FF0000"/>
                </a:solidFill>
              </a:rPr>
              <a:t>retornos eleitorais positivos</a:t>
            </a:r>
            <a:r>
              <a:rPr lang="pt-BR" dirty="0" smtClean="0"/>
              <a:t> por parte dos beneficiários diretos das obras e serviços, e também de recepção de possíveis prêmios por parte dos </a:t>
            </a:r>
            <a:r>
              <a:rPr lang="pt-BR" dirty="0" err="1" smtClean="0"/>
              <a:t>contratistas</a:t>
            </a:r>
            <a:r>
              <a:rPr lang="pt-BR" dirty="0" smtClean="0"/>
              <a:t> sob a forma de </a:t>
            </a:r>
            <a:r>
              <a:rPr lang="pt-BR" b="1" dirty="0" smtClean="0">
                <a:solidFill>
                  <a:srgbClr val="FF0000"/>
                </a:solidFill>
              </a:rPr>
              <a:t>contribuições para custear campanhas</a:t>
            </a:r>
            <a:r>
              <a:rPr lang="pt-BR" dirty="0" smtClean="0"/>
              <a:t>” (p. 43);</a:t>
            </a:r>
            <a:br>
              <a:rPr lang="pt-BR" dirty="0" smtClean="0"/>
            </a:br>
            <a:endParaRPr lang="pt-B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024" t="6250" r="648"/>
          <a:stretch>
            <a:fillRect/>
          </a:stretch>
        </p:blipFill>
        <p:spPr bwMode="auto">
          <a:xfrm>
            <a:off x="928662" y="0"/>
            <a:ext cx="7315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4875" y="31750"/>
            <a:ext cx="7334250" cy="679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b="1288"/>
          <a:stretch>
            <a:fillRect/>
          </a:stretch>
        </p:blipFill>
        <p:spPr bwMode="auto">
          <a:xfrm>
            <a:off x="792293" y="-24"/>
            <a:ext cx="7637387" cy="6715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A Agenda da Reforma Urbana no Brasil - Texto de Referência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ROLNIK, Raquel. “Democracia no fio da navalha – limites e possibilidades para a implementação de uma agenda de Reforma Urbana no Brasil”. Revista Brasileira de Estudos Urbanos e Regionais, v. 11, n. 2, novembro 2009, p. 31 - </a:t>
            </a:r>
            <a:endParaRPr lang="pt-B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A Agenda da Reforma Urbana na Constituição Federal de 1988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FF0000"/>
                </a:solidFill>
              </a:rPr>
              <a:t>Direito à moradia adequada</a:t>
            </a:r>
            <a:r>
              <a:rPr lang="pt-BR" dirty="0" smtClean="0"/>
              <a:t> como direito social (Artigo 6º).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Capítulo sobre política urbana</a:t>
            </a:r>
            <a:r>
              <a:rPr lang="pt-BR" dirty="0" smtClean="0"/>
              <a:t> (Artigos 182 e 183):</a:t>
            </a:r>
          </a:p>
          <a:p>
            <a:pPr lvl="1"/>
            <a:r>
              <a:rPr lang="pt-BR" dirty="0" smtClean="0"/>
              <a:t>Função social da cidade e da propriedade urbana;</a:t>
            </a:r>
          </a:p>
          <a:p>
            <a:pPr lvl="1"/>
            <a:r>
              <a:rPr lang="pt-BR" dirty="0" smtClean="0"/>
              <a:t>Integração de assentamentos informais à cidade;</a:t>
            </a:r>
          </a:p>
          <a:p>
            <a:pPr lvl="1"/>
            <a:r>
              <a:rPr lang="pt-BR" dirty="0" smtClean="0"/>
              <a:t>Democratização da gestão urbana.</a:t>
            </a:r>
            <a:endParaRPr lang="pt-BR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A Agenda da Reforma Urbana na Constituição Federal de 1988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 smtClean="0"/>
              <a:t>“</a:t>
            </a:r>
            <a:r>
              <a:rPr lang="pt-BR" dirty="0"/>
              <a:t>Na fórmula adotada neste capítulo, fruto do processo </a:t>
            </a:r>
            <a:r>
              <a:rPr lang="pt-BR" dirty="0" smtClean="0"/>
              <a:t>de negociação </a:t>
            </a:r>
            <a:r>
              <a:rPr lang="pt-BR" dirty="0"/>
              <a:t>no interior do Congresso, se requeria uma </a:t>
            </a:r>
            <a:r>
              <a:rPr lang="pt-BR" b="1" dirty="0">
                <a:solidFill>
                  <a:srgbClr val="FF0000"/>
                </a:solidFill>
              </a:rPr>
              <a:t>legislação federal</a:t>
            </a:r>
            <a:r>
              <a:rPr lang="pt-BR" dirty="0"/>
              <a:t> para </a:t>
            </a:r>
            <a:r>
              <a:rPr lang="pt-BR" b="1" dirty="0" smtClean="0">
                <a:solidFill>
                  <a:srgbClr val="FF0000"/>
                </a:solidFill>
              </a:rPr>
              <a:t>regulamentar </a:t>
            </a:r>
            <a:r>
              <a:rPr lang="pt-BR" b="1" dirty="0">
                <a:solidFill>
                  <a:srgbClr val="FF0000"/>
                </a:solidFill>
              </a:rPr>
              <a:t>os instrumentos de manejo do solo urbano</a:t>
            </a:r>
            <a:r>
              <a:rPr lang="pt-BR" dirty="0"/>
              <a:t> e as </a:t>
            </a:r>
            <a:r>
              <a:rPr lang="pt-BR" b="1" dirty="0">
                <a:solidFill>
                  <a:srgbClr val="FF0000"/>
                </a:solidFill>
              </a:rPr>
              <a:t>sanções pelo não cumprimento </a:t>
            </a:r>
            <a:r>
              <a:rPr lang="pt-BR" b="1" dirty="0" smtClean="0">
                <a:solidFill>
                  <a:srgbClr val="FF0000"/>
                </a:solidFill>
              </a:rPr>
              <a:t>das funções </a:t>
            </a:r>
            <a:r>
              <a:rPr lang="pt-BR" b="1" dirty="0">
                <a:solidFill>
                  <a:srgbClr val="FF0000"/>
                </a:solidFill>
              </a:rPr>
              <a:t>sociais</a:t>
            </a:r>
            <a:r>
              <a:rPr lang="pt-BR" dirty="0"/>
              <a:t>, assim como a elaboração de </a:t>
            </a:r>
            <a:r>
              <a:rPr lang="pt-BR" b="1" dirty="0">
                <a:solidFill>
                  <a:srgbClr val="FF0000"/>
                </a:solidFill>
              </a:rPr>
              <a:t>planos diretores locais</a:t>
            </a:r>
            <a:r>
              <a:rPr lang="pt-BR" dirty="0"/>
              <a:t> como bases para estas</a:t>
            </a:r>
            <a:br>
              <a:rPr lang="pt-BR" dirty="0"/>
            </a:br>
            <a:r>
              <a:rPr lang="pt-BR" dirty="0"/>
              <a:t>definições no âmbito de cada um dos </a:t>
            </a:r>
            <a:r>
              <a:rPr lang="pt-BR" dirty="0" smtClean="0"/>
              <a:t>municípios” (p. 34).</a:t>
            </a:r>
            <a:br>
              <a:rPr lang="pt-BR" dirty="0" smtClean="0"/>
            </a:br>
            <a:endParaRPr lang="pt-BR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Regulamentação do Capítulo Constitucional sobre a Política Urbana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Estatuto da Cidade</a:t>
            </a:r>
            <a:r>
              <a:rPr lang="pt-BR" dirty="0" smtClean="0"/>
              <a:t> (Lei Federal 10.257/2001):</a:t>
            </a:r>
          </a:p>
          <a:p>
            <a:pPr lvl="1"/>
            <a:r>
              <a:rPr lang="pt-BR" dirty="0" smtClean="0"/>
              <a:t>Implementação por meio de </a:t>
            </a:r>
            <a:r>
              <a:rPr lang="pt-BR" b="1" dirty="0" smtClean="0">
                <a:solidFill>
                  <a:srgbClr val="FF0000"/>
                </a:solidFill>
              </a:rPr>
              <a:t>Planos Diretores Participativos</a:t>
            </a:r>
            <a:r>
              <a:rPr lang="pt-BR" dirty="0" smtClean="0"/>
              <a:t> instituídos por meio de leis municipais;</a:t>
            </a:r>
          </a:p>
          <a:p>
            <a:pPr lvl="1"/>
            <a:r>
              <a:rPr lang="pt-BR" dirty="0" smtClean="0"/>
              <a:t>Instrumentos para o cumprimento da </a:t>
            </a:r>
            <a:r>
              <a:rPr lang="pt-BR" b="1" dirty="0" smtClean="0">
                <a:solidFill>
                  <a:srgbClr val="FF0000"/>
                </a:solidFill>
              </a:rPr>
              <a:t>função social da cidade e da propriedade urbana</a:t>
            </a:r>
            <a:r>
              <a:rPr lang="pt-BR" dirty="0" smtClean="0"/>
              <a:t>;</a:t>
            </a:r>
          </a:p>
          <a:p>
            <a:pPr lvl="1"/>
            <a:r>
              <a:rPr lang="pt-BR" b="1" dirty="0" smtClean="0">
                <a:solidFill>
                  <a:srgbClr val="FF0000"/>
                </a:solidFill>
              </a:rPr>
              <a:t>Direito à cidade</a:t>
            </a:r>
            <a:r>
              <a:rPr lang="pt-BR" dirty="0" smtClean="0"/>
              <a:t> (democratização do acesso à terra urbana e à moradia adequada e bem localizada no espaço urbano);</a:t>
            </a:r>
          </a:p>
          <a:p>
            <a:pPr lvl="1"/>
            <a:r>
              <a:rPr lang="pt-BR" b="1" dirty="0" smtClean="0">
                <a:solidFill>
                  <a:srgbClr val="FF0000"/>
                </a:solidFill>
              </a:rPr>
              <a:t>Democratização da gestão da cidade</a:t>
            </a:r>
            <a:r>
              <a:rPr lang="pt-BR" dirty="0" smtClean="0"/>
              <a:t>.</a:t>
            </a:r>
            <a:endParaRPr lang="pt-BR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911</Words>
  <Application>Microsoft Office PowerPoint</Application>
  <PresentationFormat>Apresentação na tela (4:3)</PresentationFormat>
  <Paragraphs>81</Paragraphs>
  <Slides>22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3" baseType="lpstr">
      <vt:lpstr>Tema do Office</vt:lpstr>
      <vt:lpstr>9ª Turma da Escola de Fé e Política Waldemar Rossi</vt:lpstr>
      <vt:lpstr>Slide 2</vt:lpstr>
      <vt:lpstr>Slide 3</vt:lpstr>
      <vt:lpstr>Slide 4</vt:lpstr>
      <vt:lpstr>Slide 5</vt:lpstr>
      <vt:lpstr>A Agenda da Reforma Urbana no Brasil - Texto de Referência</vt:lpstr>
      <vt:lpstr>A Agenda da Reforma Urbana na Constituição Federal de 1988</vt:lpstr>
      <vt:lpstr>A Agenda da Reforma Urbana na Constituição Federal de 1988</vt:lpstr>
      <vt:lpstr>Regulamentação do Capítulo Constitucional sobre a Política Urbana</vt:lpstr>
      <vt:lpstr>Definição do Plano Diretor</vt:lpstr>
      <vt:lpstr>Responsabilidade do Plano Diretor</vt:lpstr>
      <vt:lpstr>Funções Sociais e Ambientais da Cidade e da Propriedade Urbana</vt:lpstr>
      <vt:lpstr>Slide 13</vt:lpstr>
      <vt:lpstr>Slide 14</vt:lpstr>
      <vt:lpstr>Slide 15</vt:lpstr>
      <vt:lpstr>Plano Diretor</vt:lpstr>
      <vt:lpstr>Limites na Implementação da Reforma Urbana no Brasil</vt:lpstr>
      <vt:lpstr>Limites na Implementação da Reforma Urbana no Brasil</vt:lpstr>
      <vt:lpstr>Limites na Implementação da Reforma Urbana no Brasil</vt:lpstr>
      <vt:lpstr>Limites na Implementação da Reforma Urbana no Brasil</vt:lpstr>
      <vt:lpstr>Limites na Implementação da Reforma Urbana no Brasil</vt:lpstr>
      <vt:lpstr>Limites na Implementação da Reforma Urbana no Brasil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9ª Turma da Escola de Fé e Política Waldemar Rossi</dc:title>
  <dc:creator>Kazuo Nakano</dc:creator>
  <cp:lastModifiedBy>Kazuo Nakano</cp:lastModifiedBy>
  <cp:revision>14</cp:revision>
  <dcterms:created xsi:type="dcterms:W3CDTF">2021-04-19T18:07:27Z</dcterms:created>
  <dcterms:modified xsi:type="dcterms:W3CDTF">2021-04-19T20:22:34Z</dcterms:modified>
</cp:coreProperties>
</file>