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6" r:id="rId1"/>
  </p:sldMasterIdLst>
  <p:notesMasterIdLst>
    <p:notesMasterId r:id="rId39"/>
  </p:notesMasterIdLst>
  <p:sldIdLst>
    <p:sldId id="256" r:id="rId2"/>
    <p:sldId id="294" r:id="rId3"/>
    <p:sldId id="257" r:id="rId4"/>
    <p:sldId id="258" r:id="rId5"/>
    <p:sldId id="259" r:id="rId6"/>
    <p:sldId id="260" r:id="rId7"/>
    <p:sldId id="261" r:id="rId8"/>
    <p:sldId id="262" r:id="rId9"/>
    <p:sldId id="263" r:id="rId10"/>
    <p:sldId id="264" r:id="rId11"/>
    <p:sldId id="265" r:id="rId12"/>
    <p:sldId id="266"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93" r:id="rId27"/>
    <p:sldId id="281" r:id="rId28"/>
    <p:sldId id="282" r:id="rId29"/>
    <p:sldId id="283" r:id="rId30"/>
    <p:sldId id="284" r:id="rId31"/>
    <p:sldId id="285" r:id="rId32"/>
    <p:sldId id="286" r:id="rId33"/>
    <p:sldId id="287" r:id="rId34"/>
    <p:sldId id="288" r:id="rId35"/>
    <p:sldId id="289" r:id="rId36"/>
    <p:sldId id="290" r:id="rId37"/>
    <p:sldId id="291" r:id="rId38"/>
  </p:sldIdLst>
  <p:sldSz cx="12192000" cy="6858000"/>
  <p:notesSz cx="6864350" cy="9996488"/>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C2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86" d="100"/>
          <a:sy n="86" d="100"/>
        </p:scale>
        <p:origin x="96" y="4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4975" cy="50165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7788" y="0"/>
            <a:ext cx="2974975" cy="501650"/>
          </a:xfrm>
          <a:prstGeom prst="rect">
            <a:avLst/>
          </a:prstGeom>
        </p:spPr>
        <p:txBody>
          <a:bodyPr vert="horz" lIns="91440" tIns="45720" rIns="91440" bIns="45720" rtlCol="0"/>
          <a:lstStyle>
            <a:lvl1pPr algn="r">
              <a:defRPr sz="1200"/>
            </a:lvl1pPr>
          </a:lstStyle>
          <a:p>
            <a:fld id="{0049871D-C2B0-435C-99A8-D586135F27AE}" type="datetimeFigureOut">
              <a:rPr lang="pt-BR" smtClean="0"/>
              <a:t>04/08/2014</a:t>
            </a:fld>
            <a:endParaRPr lang="pt-BR"/>
          </a:p>
        </p:txBody>
      </p:sp>
      <p:sp>
        <p:nvSpPr>
          <p:cNvPr id="4" name="Espaço Reservado para Imagem de Slide 3"/>
          <p:cNvSpPr>
            <a:spLocks noGrp="1" noRot="1" noChangeAspect="1"/>
          </p:cNvSpPr>
          <p:nvPr>
            <p:ph type="sldImg" idx="2"/>
          </p:nvPr>
        </p:nvSpPr>
        <p:spPr>
          <a:xfrm>
            <a:off x="434975" y="1249363"/>
            <a:ext cx="5994400" cy="3373437"/>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810125"/>
            <a:ext cx="5492750" cy="3937000"/>
          </a:xfrm>
          <a:prstGeom prst="rect">
            <a:avLst/>
          </a:prstGeom>
        </p:spPr>
        <p:txBody>
          <a:bodyPr vert="horz" lIns="91440" tIns="45720" rIns="91440" bIns="45720" rtlCol="0"/>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9494838"/>
            <a:ext cx="2974975" cy="501650"/>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7788" y="9494838"/>
            <a:ext cx="2974975" cy="501650"/>
          </a:xfrm>
          <a:prstGeom prst="rect">
            <a:avLst/>
          </a:prstGeom>
        </p:spPr>
        <p:txBody>
          <a:bodyPr vert="horz" lIns="91440" tIns="45720" rIns="91440" bIns="45720" rtlCol="0" anchor="b"/>
          <a:lstStyle>
            <a:lvl1pPr algn="r">
              <a:defRPr sz="1200"/>
            </a:lvl1pPr>
          </a:lstStyle>
          <a:p>
            <a:fld id="{3DFA1DB1-1D90-4956-B34D-AEE301C327F7}" type="slidenum">
              <a:rPr lang="pt-BR" smtClean="0"/>
              <a:t>‹nº›</a:t>
            </a:fld>
            <a:endParaRPr lang="pt-BR"/>
          </a:p>
        </p:txBody>
      </p:sp>
    </p:spTree>
    <p:extLst>
      <p:ext uri="{BB962C8B-B14F-4D97-AF65-F5344CB8AC3E}">
        <p14:creationId xmlns:p14="http://schemas.microsoft.com/office/powerpoint/2010/main" val="31937445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a:p>
        </p:txBody>
      </p:sp>
      <p:sp>
        <p:nvSpPr>
          <p:cNvPr id="4" name="Espaço Reservado para Número de Slide 3"/>
          <p:cNvSpPr>
            <a:spLocks noGrp="1"/>
          </p:cNvSpPr>
          <p:nvPr>
            <p:ph type="sldNum" sz="quarter" idx="10"/>
          </p:nvPr>
        </p:nvSpPr>
        <p:spPr/>
        <p:txBody>
          <a:bodyPr/>
          <a:lstStyle/>
          <a:p>
            <a:fld id="{3DFA1DB1-1D90-4956-B34D-AEE301C327F7}" type="slidenum">
              <a:rPr lang="pt-BR" smtClean="0"/>
              <a:t>1</a:t>
            </a:fld>
            <a:endParaRPr lang="pt-BR"/>
          </a:p>
        </p:txBody>
      </p:sp>
    </p:spTree>
    <p:extLst>
      <p:ext uri="{BB962C8B-B14F-4D97-AF65-F5344CB8AC3E}">
        <p14:creationId xmlns:p14="http://schemas.microsoft.com/office/powerpoint/2010/main" val="20298113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a:p>
        </p:txBody>
      </p:sp>
      <p:sp>
        <p:nvSpPr>
          <p:cNvPr id="4" name="Espaço Reservado para Número de Slide 3"/>
          <p:cNvSpPr>
            <a:spLocks noGrp="1"/>
          </p:cNvSpPr>
          <p:nvPr>
            <p:ph type="sldNum" sz="quarter" idx="10"/>
          </p:nvPr>
        </p:nvSpPr>
        <p:spPr/>
        <p:txBody>
          <a:bodyPr/>
          <a:lstStyle/>
          <a:p>
            <a:fld id="{3DFA1DB1-1D90-4956-B34D-AEE301C327F7}" type="slidenum">
              <a:rPr lang="pt-BR" smtClean="0"/>
              <a:t>6</a:t>
            </a:fld>
            <a:endParaRPr lang="pt-BR"/>
          </a:p>
        </p:txBody>
      </p:sp>
    </p:spTree>
    <p:extLst>
      <p:ext uri="{BB962C8B-B14F-4D97-AF65-F5344CB8AC3E}">
        <p14:creationId xmlns:p14="http://schemas.microsoft.com/office/powerpoint/2010/main" val="10110690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pt-BR" smtClean="0"/>
              <a:t>Clique para editar o título mestre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en-US" dirty="0"/>
          </a:p>
        </p:txBody>
      </p:sp>
      <p:sp>
        <p:nvSpPr>
          <p:cNvPr id="4" name="Date Placeholder 3"/>
          <p:cNvSpPr>
            <a:spLocks noGrp="1"/>
          </p:cNvSpPr>
          <p:nvPr>
            <p:ph type="dt" sz="half" idx="10"/>
          </p:nvPr>
        </p:nvSpPr>
        <p:spPr/>
        <p:txBody>
          <a:bodyPr/>
          <a:lstStyle/>
          <a:p>
            <a:fld id="{AFD7D411-9EB4-453A-83CE-1989732619A9}" type="datetime1">
              <a:rPr lang="pt-BR" smtClean="0"/>
              <a:t>04/08/2014</a:t>
            </a:fld>
            <a:endParaRPr lang="pt-BR"/>
          </a:p>
        </p:txBody>
      </p:sp>
      <p:sp>
        <p:nvSpPr>
          <p:cNvPr id="5" name="Footer Placeholder 4"/>
          <p:cNvSpPr>
            <a:spLocks noGrp="1"/>
          </p:cNvSpPr>
          <p:nvPr>
            <p:ph type="ftr" sz="quarter" idx="11"/>
          </p:nvPr>
        </p:nvSpPr>
        <p:spPr/>
        <p:txBody>
          <a:bodyPr/>
          <a:lstStyle/>
          <a:p>
            <a:r>
              <a:rPr lang="pt-BR" smtClean="0"/>
              <a:t>Nº </a:t>
            </a:r>
            <a:endParaRPr lang="pt-B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94B2FDF0-1B5E-4C1F-AB1A-C5783B51AD5F}" type="slidenum">
              <a:rPr lang="pt-BR" smtClean="0"/>
              <a:t>‹nº›</a:t>
            </a:fld>
            <a:endParaRPr lang="pt-BR"/>
          </a:p>
        </p:txBody>
      </p:sp>
    </p:spTree>
    <p:extLst>
      <p:ext uri="{BB962C8B-B14F-4D97-AF65-F5344CB8AC3E}">
        <p14:creationId xmlns:p14="http://schemas.microsoft.com/office/powerpoint/2010/main" val="18266401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e Legenda">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pt-BR" smtClean="0"/>
              <a:t>Clique para editar o título mestre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AC4851D6-3209-472E-8BB1-052C45128282}" type="datetime1">
              <a:rPr lang="pt-BR" smtClean="0"/>
              <a:t>04/08/2014</a:t>
            </a:fld>
            <a:endParaRPr lang="pt-BR"/>
          </a:p>
        </p:txBody>
      </p:sp>
      <p:sp>
        <p:nvSpPr>
          <p:cNvPr id="5" name="Footer Placeholder 4"/>
          <p:cNvSpPr>
            <a:spLocks noGrp="1"/>
          </p:cNvSpPr>
          <p:nvPr>
            <p:ph type="ftr" sz="quarter" idx="11"/>
          </p:nvPr>
        </p:nvSpPr>
        <p:spPr/>
        <p:txBody>
          <a:bodyPr/>
          <a:lstStyle/>
          <a:p>
            <a:r>
              <a:rPr lang="pt-BR" smtClean="0"/>
              <a:t>Nº </a:t>
            </a:r>
            <a:endParaRPr lang="pt-B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4B2FDF0-1B5E-4C1F-AB1A-C5783B51AD5F}" type="slidenum">
              <a:rPr lang="pt-BR" smtClean="0"/>
              <a:t>‹nº›</a:t>
            </a:fld>
            <a:endParaRPr lang="pt-BR"/>
          </a:p>
        </p:txBody>
      </p:sp>
    </p:spTree>
    <p:extLst>
      <p:ext uri="{BB962C8B-B14F-4D97-AF65-F5344CB8AC3E}">
        <p14:creationId xmlns:p14="http://schemas.microsoft.com/office/powerpoint/2010/main" val="29855158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çã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pt-BR" smtClean="0"/>
              <a:t>Clique para editar o título mestre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smtClean="0"/>
              <a:t>Clique para editar o texto mestre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F1AE1B4B-E90D-4CB7-8C8A-619FA692DB25}" type="datetime1">
              <a:rPr lang="pt-BR" smtClean="0"/>
              <a:t>04/08/2014</a:t>
            </a:fld>
            <a:endParaRPr lang="pt-BR"/>
          </a:p>
        </p:txBody>
      </p:sp>
      <p:sp>
        <p:nvSpPr>
          <p:cNvPr id="5" name="Footer Placeholder 4"/>
          <p:cNvSpPr>
            <a:spLocks noGrp="1"/>
          </p:cNvSpPr>
          <p:nvPr>
            <p:ph type="ftr" sz="quarter" idx="11"/>
          </p:nvPr>
        </p:nvSpPr>
        <p:spPr/>
        <p:txBody>
          <a:bodyPr/>
          <a:lstStyle/>
          <a:p>
            <a:r>
              <a:rPr lang="pt-BR" smtClean="0"/>
              <a:t>Nº </a:t>
            </a:r>
            <a:endParaRPr lang="pt-B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4B2FDF0-1B5E-4C1F-AB1A-C5783B51AD5F}" type="slidenum">
              <a:rPr lang="pt-BR" smtClean="0"/>
              <a:t>‹nº›</a:t>
            </a:fld>
            <a:endParaRPr lang="pt-B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510973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pt-BR" smtClean="0"/>
              <a:t>Clique para editar o título mestre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t-BR" smtClean="0"/>
              <a:t>Clique para editar o texto mestre</a:t>
            </a:r>
          </a:p>
        </p:txBody>
      </p:sp>
      <p:sp>
        <p:nvSpPr>
          <p:cNvPr id="5" name="Date Placeholder 4"/>
          <p:cNvSpPr>
            <a:spLocks noGrp="1"/>
          </p:cNvSpPr>
          <p:nvPr>
            <p:ph type="dt" sz="half" idx="10"/>
          </p:nvPr>
        </p:nvSpPr>
        <p:spPr/>
        <p:txBody>
          <a:bodyPr/>
          <a:lstStyle/>
          <a:p>
            <a:fld id="{B6B0F8A8-AC72-41F2-8702-32F91BE668DF}" type="datetime1">
              <a:rPr lang="pt-BR" smtClean="0"/>
              <a:t>04/08/2014</a:t>
            </a:fld>
            <a:endParaRPr lang="pt-BR"/>
          </a:p>
        </p:txBody>
      </p:sp>
      <p:sp>
        <p:nvSpPr>
          <p:cNvPr id="6" name="Footer Placeholder 5"/>
          <p:cNvSpPr>
            <a:spLocks noGrp="1"/>
          </p:cNvSpPr>
          <p:nvPr>
            <p:ph type="ftr" sz="quarter" idx="11"/>
          </p:nvPr>
        </p:nvSpPr>
        <p:spPr/>
        <p:txBody>
          <a:bodyPr/>
          <a:lstStyle/>
          <a:p>
            <a:r>
              <a:rPr lang="pt-BR" smtClean="0"/>
              <a:t>Nº </a:t>
            </a:r>
            <a:endParaRPr lang="pt-B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4B2FDF0-1B5E-4C1F-AB1A-C5783B51AD5F}" type="slidenum">
              <a:rPr lang="pt-BR" smtClean="0"/>
              <a:t>‹nº›</a:t>
            </a:fld>
            <a:endParaRPr lang="pt-BR"/>
          </a:p>
        </p:txBody>
      </p:sp>
    </p:spTree>
    <p:extLst>
      <p:ext uri="{BB962C8B-B14F-4D97-AF65-F5344CB8AC3E}">
        <p14:creationId xmlns:p14="http://schemas.microsoft.com/office/powerpoint/2010/main" val="34509145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o Cartão de Nom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pt-BR" smtClean="0"/>
              <a:t>Clique para editar o título mestre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smtClean="0"/>
              <a:t>Clique para editar o texto mestre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t-BR" smtClean="0"/>
              <a:t>Clique para editar o texto mestre</a:t>
            </a:r>
          </a:p>
        </p:txBody>
      </p:sp>
      <p:sp>
        <p:nvSpPr>
          <p:cNvPr id="5" name="Date Placeholder 4"/>
          <p:cNvSpPr>
            <a:spLocks noGrp="1"/>
          </p:cNvSpPr>
          <p:nvPr>
            <p:ph type="dt" sz="half" idx="10"/>
          </p:nvPr>
        </p:nvSpPr>
        <p:spPr/>
        <p:txBody>
          <a:bodyPr/>
          <a:lstStyle/>
          <a:p>
            <a:fld id="{27B8D1B9-6B18-457C-98A2-FCB42C492698}" type="datetime1">
              <a:rPr lang="pt-BR" smtClean="0"/>
              <a:t>04/08/2014</a:t>
            </a:fld>
            <a:endParaRPr lang="pt-BR"/>
          </a:p>
        </p:txBody>
      </p:sp>
      <p:sp>
        <p:nvSpPr>
          <p:cNvPr id="6" name="Footer Placeholder 5"/>
          <p:cNvSpPr>
            <a:spLocks noGrp="1"/>
          </p:cNvSpPr>
          <p:nvPr>
            <p:ph type="ftr" sz="quarter" idx="11"/>
          </p:nvPr>
        </p:nvSpPr>
        <p:spPr/>
        <p:txBody>
          <a:bodyPr/>
          <a:lstStyle/>
          <a:p>
            <a:r>
              <a:rPr lang="pt-BR" smtClean="0"/>
              <a:t>Nº </a:t>
            </a:r>
            <a:endParaRPr lang="pt-B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4B2FDF0-1B5E-4C1F-AB1A-C5783B51AD5F}" type="slidenum">
              <a:rPr lang="pt-BR" smtClean="0"/>
              <a:t>‹nº›</a:t>
            </a:fld>
            <a:endParaRPr lang="pt-B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1030437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iro ou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pt-BR" smtClean="0"/>
              <a:t>Clique para editar o título mestre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smtClean="0"/>
              <a:t>Clique para editar o texto mestre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t-BR" smtClean="0"/>
              <a:t>Clique para editar o texto mestre</a:t>
            </a:r>
          </a:p>
        </p:txBody>
      </p:sp>
      <p:sp>
        <p:nvSpPr>
          <p:cNvPr id="5" name="Date Placeholder 4"/>
          <p:cNvSpPr>
            <a:spLocks noGrp="1"/>
          </p:cNvSpPr>
          <p:nvPr>
            <p:ph type="dt" sz="half" idx="10"/>
          </p:nvPr>
        </p:nvSpPr>
        <p:spPr/>
        <p:txBody>
          <a:bodyPr/>
          <a:lstStyle/>
          <a:p>
            <a:fld id="{86A49DAD-BA23-4030-867F-A66A253419E4}" type="datetime1">
              <a:rPr lang="pt-BR" smtClean="0"/>
              <a:t>04/08/2014</a:t>
            </a:fld>
            <a:endParaRPr lang="pt-BR"/>
          </a:p>
        </p:txBody>
      </p:sp>
      <p:sp>
        <p:nvSpPr>
          <p:cNvPr id="6" name="Footer Placeholder 5"/>
          <p:cNvSpPr>
            <a:spLocks noGrp="1"/>
          </p:cNvSpPr>
          <p:nvPr>
            <p:ph type="ftr" sz="quarter" idx="11"/>
          </p:nvPr>
        </p:nvSpPr>
        <p:spPr/>
        <p:txBody>
          <a:bodyPr/>
          <a:lstStyle/>
          <a:p>
            <a:r>
              <a:rPr lang="pt-BR" smtClean="0"/>
              <a:t>Nº </a:t>
            </a:r>
            <a:endParaRPr lang="pt-B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4B2FDF0-1B5E-4C1F-AB1A-C5783B51AD5F}" type="slidenum">
              <a:rPr lang="pt-BR" smtClean="0"/>
              <a:t>‹nº›</a:t>
            </a:fld>
            <a:endParaRPr lang="pt-BR"/>
          </a:p>
        </p:txBody>
      </p:sp>
    </p:spTree>
    <p:extLst>
      <p:ext uri="{BB962C8B-B14F-4D97-AF65-F5344CB8AC3E}">
        <p14:creationId xmlns:p14="http://schemas.microsoft.com/office/powerpoint/2010/main" val="42686024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Vertical Text Placeholder 2"/>
          <p:cNvSpPr>
            <a:spLocks noGrp="1"/>
          </p:cNvSpPr>
          <p:nvPr>
            <p:ph type="body" orient="vert" idx="1"/>
          </p:nvPr>
        </p:nvSpPr>
        <p:spPr/>
        <p:txBody>
          <a:bodyPr vert="eaVert" ancho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5E98ACC5-BC5D-4ADC-B008-1F94B0432237}" type="datetime1">
              <a:rPr lang="pt-BR" smtClean="0"/>
              <a:t>04/08/2014</a:t>
            </a:fld>
            <a:endParaRPr lang="pt-BR"/>
          </a:p>
        </p:txBody>
      </p:sp>
      <p:sp>
        <p:nvSpPr>
          <p:cNvPr id="5" name="Footer Placeholder 4"/>
          <p:cNvSpPr>
            <a:spLocks noGrp="1"/>
          </p:cNvSpPr>
          <p:nvPr>
            <p:ph type="ftr" sz="quarter" idx="11"/>
          </p:nvPr>
        </p:nvSpPr>
        <p:spPr/>
        <p:txBody>
          <a:bodyPr/>
          <a:lstStyle/>
          <a:p>
            <a:r>
              <a:rPr lang="pt-BR" smtClean="0"/>
              <a:t>Nº </a:t>
            </a:r>
            <a:endParaRPr lang="pt-B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4B2FDF0-1B5E-4C1F-AB1A-C5783B51AD5F}" type="slidenum">
              <a:rPr lang="pt-BR" smtClean="0"/>
              <a:t>‹nº›</a:t>
            </a:fld>
            <a:endParaRPr lang="pt-BR"/>
          </a:p>
        </p:txBody>
      </p:sp>
    </p:spTree>
    <p:extLst>
      <p:ext uri="{BB962C8B-B14F-4D97-AF65-F5344CB8AC3E}">
        <p14:creationId xmlns:p14="http://schemas.microsoft.com/office/powerpoint/2010/main" val="31932038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pt-BR" smtClean="0"/>
              <a:t>Clique para editar o título mestre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6D447CA4-7BAC-4871-9247-AC0E79AF612E}" type="datetime1">
              <a:rPr lang="pt-BR" smtClean="0"/>
              <a:t>04/08/2014</a:t>
            </a:fld>
            <a:endParaRPr lang="pt-BR"/>
          </a:p>
        </p:txBody>
      </p:sp>
      <p:sp>
        <p:nvSpPr>
          <p:cNvPr id="5" name="Footer Placeholder 4"/>
          <p:cNvSpPr>
            <a:spLocks noGrp="1"/>
          </p:cNvSpPr>
          <p:nvPr>
            <p:ph type="ftr" sz="quarter" idx="11"/>
          </p:nvPr>
        </p:nvSpPr>
        <p:spPr/>
        <p:txBody>
          <a:bodyPr/>
          <a:lstStyle/>
          <a:p>
            <a:r>
              <a:rPr lang="pt-BR" smtClean="0"/>
              <a:t>Nº </a:t>
            </a:r>
            <a:endParaRPr lang="pt-B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4B2FDF0-1B5E-4C1F-AB1A-C5783B51AD5F}" type="slidenum">
              <a:rPr lang="pt-BR" smtClean="0"/>
              <a:t>‹nº›</a:t>
            </a:fld>
            <a:endParaRPr lang="pt-BR"/>
          </a:p>
        </p:txBody>
      </p:sp>
    </p:spTree>
    <p:extLst>
      <p:ext uri="{BB962C8B-B14F-4D97-AF65-F5344CB8AC3E}">
        <p14:creationId xmlns:p14="http://schemas.microsoft.com/office/powerpoint/2010/main" val="2434095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pt-BR" smtClean="0"/>
              <a:t>Clique para editar o título mestre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EC162EE9-8ECE-4165-A8B9-3C22F3CB25AA}" type="datetime1">
              <a:rPr lang="pt-BR" smtClean="0"/>
              <a:t>04/08/2014</a:t>
            </a:fld>
            <a:endParaRPr lang="pt-BR"/>
          </a:p>
        </p:txBody>
      </p:sp>
      <p:sp>
        <p:nvSpPr>
          <p:cNvPr id="5" name="Footer Placeholder 4"/>
          <p:cNvSpPr>
            <a:spLocks noGrp="1"/>
          </p:cNvSpPr>
          <p:nvPr>
            <p:ph type="ftr" sz="quarter" idx="11"/>
          </p:nvPr>
        </p:nvSpPr>
        <p:spPr/>
        <p:txBody>
          <a:bodyPr/>
          <a:lstStyle/>
          <a:p>
            <a:r>
              <a:rPr lang="pt-BR" smtClean="0"/>
              <a:t>Nº </a:t>
            </a:r>
            <a:endParaRPr lang="pt-B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4B2FDF0-1B5E-4C1F-AB1A-C5783B51AD5F}" type="slidenum">
              <a:rPr lang="pt-BR" smtClean="0"/>
              <a:t>‹nº›</a:t>
            </a:fld>
            <a:endParaRPr lang="pt-BR"/>
          </a:p>
        </p:txBody>
      </p:sp>
    </p:spTree>
    <p:extLst>
      <p:ext uri="{BB962C8B-B14F-4D97-AF65-F5344CB8AC3E}">
        <p14:creationId xmlns:p14="http://schemas.microsoft.com/office/powerpoint/2010/main" val="41115087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pt-BR" smtClean="0"/>
              <a:t>Clique para editar o título mestre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EDC5B6BF-C9BB-4FE5-960C-5CC2FCE3F32C}" type="datetime1">
              <a:rPr lang="pt-BR" smtClean="0"/>
              <a:t>04/08/2014</a:t>
            </a:fld>
            <a:endParaRPr lang="pt-BR"/>
          </a:p>
        </p:txBody>
      </p:sp>
      <p:sp>
        <p:nvSpPr>
          <p:cNvPr id="5" name="Footer Placeholder 4"/>
          <p:cNvSpPr>
            <a:spLocks noGrp="1"/>
          </p:cNvSpPr>
          <p:nvPr>
            <p:ph type="ftr" sz="quarter" idx="11"/>
          </p:nvPr>
        </p:nvSpPr>
        <p:spPr/>
        <p:txBody>
          <a:bodyPr/>
          <a:lstStyle/>
          <a:p>
            <a:r>
              <a:rPr lang="pt-BR" smtClean="0"/>
              <a:t>Nº </a:t>
            </a:r>
            <a:endParaRPr lang="pt-B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4B2FDF0-1B5E-4C1F-AB1A-C5783B51AD5F}" type="slidenum">
              <a:rPr lang="pt-BR" smtClean="0"/>
              <a:t>‹nº›</a:t>
            </a:fld>
            <a:endParaRPr lang="pt-BR"/>
          </a:p>
        </p:txBody>
      </p:sp>
    </p:spTree>
    <p:extLst>
      <p:ext uri="{BB962C8B-B14F-4D97-AF65-F5344CB8AC3E}">
        <p14:creationId xmlns:p14="http://schemas.microsoft.com/office/powerpoint/2010/main" val="3928879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pt-BR" smtClean="0"/>
              <a:t>Clique para editar o título mestre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Date Placeholder 4"/>
          <p:cNvSpPr>
            <a:spLocks noGrp="1"/>
          </p:cNvSpPr>
          <p:nvPr>
            <p:ph type="dt" sz="half" idx="10"/>
          </p:nvPr>
        </p:nvSpPr>
        <p:spPr/>
        <p:txBody>
          <a:bodyPr/>
          <a:lstStyle/>
          <a:p>
            <a:fld id="{C495BB28-B455-4F54-8657-1F7C4E304547}" type="datetime1">
              <a:rPr lang="pt-BR" smtClean="0"/>
              <a:t>04/08/2014</a:t>
            </a:fld>
            <a:endParaRPr lang="pt-BR"/>
          </a:p>
        </p:txBody>
      </p:sp>
      <p:sp>
        <p:nvSpPr>
          <p:cNvPr id="6" name="Footer Placeholder 5"/>
          <p:cNvSpPr>
            <a:spLocks noGrp="1"/>
          </p:cNvSpPr>
          <p:nvPr>
            <p:ph type="ftr" sz="quarter" idx="11"/>
          </p:nvPr>
        </p:nvSpPr>
        <p:spPr/>
        <p:txBody>
          <a:bodyPr/>
          <a:lstStyle/>
          <a:p>
            <a:r>
              <a:rPr lang="pt-BR" smtClean="0"/>
              <a:t>Nº </a:t>
            </a:r>
            <a:endParaRPr lang="pt-B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94B2FDF0-1B5E-4C1F-AB1A-C5783B51AD5F}" type="slidenum">
              <a:rPr lang="pt-BR" smtClean="0"/>
              <a:t>‹nº›</a:t>
            </a:fld>
            <a:endParaRPr lang="pt-BR"/>
          </a:p>
        </p:txBody>
      </p:sp>
    </p:spTree>
    <p:extLst>
      <p:ext uri="{BB962C8B-B14F-4D97-AF65-F5344CB8AC3E}">
        <p14:creationId xmlns:p14="http://schemas.microsoft.com/office/powerpoint/2010/main" val="22108335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t-BR" smtClean="0"/>
              <a:t>Clique para editar o título mestre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7" name="Date Placeholder 6"/>
          <p:cNvSpPr>
            <a:spLocks noGrp="1"/>
          </p:cNvSpPr>
          <p:nvPr>
            <p:ph type="dt" sz="half" idx="10"/>
          </p:nvPr>
        </p:nvSpPr>
        <p:spPr/>
        <p:txBody>
          <a:bodyPr/>
          <a:lstStyle/>
          <a:p>
            <a:fld id="{89101E96-2B00-4675-A0FE-E129ED66F0FD}" type="datetime1">
              <a:rPr lang="pt-BR" smtClean="0"/>
              <a:t>04/08/2014</a:t>
            </a:fld>
            <a:endParaRPr lang="pt-BR"/>
          </a:p>
        </p:txBody>
      </p:sp>
      <p:sp>
        <p:nvSpPr>
          <p:cNvPr id="8" name="Footer Placeholder 7"/>
          <p:cNvSpPr>
            <a:spLocks noGrp="1"/>
          </p:cNvSpPr>
          <p:nvPr>
            <p:ph type="ftr" sz="quarter" idx="11"/>
          </p:nvPr>
        </p:nvSpPr>
        <p:spPr/>
        <p:txBody>
          <a:bodyPr/>
          <a:lstStyle/>
          <a:p>
            <a:r>
              <a:rPr lang="pt-BR" smtClean="0"/>
              <a:t>Nº </a:t>
            </a:r>
            <a:endParaRPr lang="pt-B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94B2FDF0-1B5E-4C1F-AB1A-C5783B51AD5F}" type="slidenum">
              <a:rPr lang="pt-BR" smtClean="0"/>
              <a:t>‹nº›</a:t>
            </a:fld>
            <a:endParaRPr lang="pt-BR"/>
          </a:p>
        </p:txBody>
      </p:sp>
    </p:spTree>
    <p:extLst>
      <p:ext uri="{BB962C8B-B14F-4D97-AF65-F5344CB8AC3E}">
        <p14:creationId xmlns:p14="http://schemas.microsoft.com/office/powerpoint/2010/main" val="39596081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Date Placeholder 2"/>
          <p:cNvSpPr>
            <a:spLocks noGrp="1"/>
          </p:cNvSpPr>
          <p:nvPr>
            <p:ph type="dt" sz="half" idx="10"/>
          </p:nvPr>
        </p:nvSpPr>
        <p:spPr/>
        <p:txBody>
          <a:bodyPr/>
          <a:lstStyle/>
          <a:p>
            <a:fld id="{C7C4B0EC-C7BD-4AC2-8B72-16509CC75060}" type="datetime1">
              <a:rPr lang="pt-BR" smtClean="0"/>
              <a:t>04/08/2014</a:t>
            </a:fld>
            <a:endParaRPr lang="pt-BR"/>
          </a:p>
        </p:txBody>
      </p:sp>
      <p:sp>
        <p:nvSpPr>
          <p:cNvPr id="4" name="Footer Placeholder 3"/>
          <p:cNvSpPr>
            <a:spLocks noGrp="1"/>
          </p:cNvSpPr>
          <p:nvPr>
            <p:ph type="ftr" sz="quarter" idx="11"/>
          </p:nvPr>
        </p:nvSpPr>
        <p:spPr/>
        <p:txBody>
          <a:bodyPr/>
          <a:lstStyle/>
          <a:p>
            <a:r>
              <a:rPr lang="pt-BR" smtClean="0"/>
              <a:t>Nº </a:t>
            </a:r>
            <a:endParaRPr lang="pt-B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94B2FDF0-1B5E-4C1F-AB1A-C5783B51AD5F}" type="slidenum">
              <a:rPr lang="pt-BR" smtClean="0"/>
              <a:t>‹nº›</a:t>
            </a:fld>
            <a:endParaRPr lang="pt-BR"/>
          </a:p>
        </p:txBody>
      </p:sp>
    </p:spTree>
    <p:extLst>
      <p:ext uri="{BB962C8B-B14F-4D97-AF65-F5344CB8AC3E}">
        <p14:creationId xmlns:p14="http://schemas.microsoft.com/office/powerpoint/2010/main" val="16628162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DFAC3D-DFD5-4DE9-B54C-2C60817597E1}" type="datetime1">
              <a:rPr lang="pt-BR" smtClean="0"/>
              <a:t>04/08/2014</a:t>
            </a:fld>
            <a:endParaRPr lang="pt-BR"/>
          </a:p>
        </p:txBody>
      </p:sp>
      <p:sp>
        <p:nvSpPr>
          <p:cNvPr id="3" name="Footer Placeholder 2"/>
          <p:cNvSpPr>
            <a:spLocks noGrp="1"/>
          </p:cNvSpPr>
          <p:nvPr>
            <p:ph type="ftr" sz="quarter" idx="11"/>
          </p:nvPr>
        </p:nvSpPr>
        <p:spPr/>
        <p:txBody>
          <a:bodyPr/>
          <a:lstStyle/>
          <a:p>
            <a:r>
              <a:rPr lang="pt-BR" smtClean="0"/>
              <a:t>Nº </a:t>
            </a:r>
            <a:endParaRPr lang="pt-B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94B2FDF0-1B5E-4C1F-AB1A-C5783B51AD5F}" type="slidenum">
              <a:rPr lang="pt-BR" smtClean="0"/>
              <a:t>‹nº›</a:t>
            </a:fld>
            <a:endParaRPr lang="pt-BR"/>
          </a:p>
        </p:txBody>
      </p:sp>
    </p:spTree>
    <p:extLst>
      <p:ext uri="{BB962C8B-B14F-4D97-AF65-F5344CB8AC3E}">
        <p14:creationId xmlns:p14="http://schemas.microsoft.com/office/powerpoint/2010/main" val="10385234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pt-BR" smtClean="0"/>
              <a:t>Clique para editar o título mestre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Date Placeholder 4"/>
          <p:cNvSpPr>
            <a:spLocks noGrp="1"/>
          </p:cNvSpPr>
          <p:nvPr>
            <p:ph type="dt" sz="half" idx="10"/>
          </p:nvPr>
        </p:nvSpPr>
        <p:spPr/>
        <p:txBody>
          <a:bodyPr/>
          <a:lstStyle/>
          <a:p>
            <a:fld id="{DB01D59B-B289-4BE2-A712-5723376C774A}" type="datetime1">
              <a:rPr lang="pt-BR" smtClean="0"/>
              <a:t>04/08/2014</a:t>
            </a:fld>
            <a:endParaRPr lang="pt-BR"/>
          </a:p>
        </p:txBody>
      </p:sp>
      <p:sp>
        <p:nvSpPr>
          <p:cNvPr id="6" name="Footer Placeholder 5"/>
          <p:cNvSpPr>
            <a:spLocks noGrp="1"/>
          </p:cNvSpPr>
          <p:nvPr>
            <p:ph type="ftr" sz="quarter" idx="11"/>
          </p:nvPr>
        </p:nvSpPr>
        <p:spPr/>
        <p:txBody>
          <a:bodyPr/>
          <a:lstStyle/>
          <a:p>
            <a:r>
              <a:rPr lang="pt-BR" smtClean="0"/>
              <a:t>Nº </a:t>
            </a:r>
            <a:endParaRPr lang="pt-B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94B2FDF0-1B5E-4C1F-AB1A-C5783B51AD5F}" type="slidenum">
              <a:rPr lang="pt-BR" smtClean="0"/>
              <a:t>‹nº›</a:t>
            </a:fld>
            <a:endParaRPr lang="pt-BR"/>
          </a:p>
        </p:txBody>
      </p:sp>
    </p:spTree>
    <p:extLst>
      <p:ext uri="{BB962C8B-B14F-4D97-AF65-F5344CB8AC3E}">
        <p14:creationId xmlns:p14="http://schemas.microsoft.com/office/powerpoint/2010/main" val="3652661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pt-BR" smtClean="0"/>
              <a:t>Clique para editar o título mestre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smtClean="0"/>
              <a:t>Clique no ícone para adicionar uma imagem</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Date Placeholder 4"/>
          <p:cNvSpPr>
            <a:spLocks noGrp="1"/>
          </p:cNvSpPr>
          <p:nvPr>
            <p:ph type="dt" sz="half" idx="10"/>
          </p:nvPr>
        </p:nvSpPr>
        <p:spPr/>
        <p:txBody>
          <a:bodyPr/>
          <a:lstStyle/>
          <a:p>
            <a:fld id="{160420A6-8099-4291-A8F9-7EB3CE957189}" type="datetime1">
              <a:rPr lang="pt-BR" smtClean="0"/>
              <a:t>04/08/2014</a:t>
            </a:fld>
            <a:endParaRPr lang="pt-BR"/>
          </a:p>
        </p:txBody>
      </p:sp>
      <p:sp>
        <p:nvSpPr>
          <p:cNvPr id="6" name="Footer Placeholder 5"/>
          <p:cNvSpPr>
            <a:spLocks noGrp="1"/>
          </p:cNvSpPr>
          <p:nvPr>
            <p:ph type="ftr" sz="quarter" idx="11"/>
          </p:nvPr>
        </p:nvSpPr>
        <p:spPr/>
        <p:txBody>
          <a:bodyPr/>
          <a:lstStyle/>
          <a:p>
            <a:r>
              <a:rPr lang="pt-BR" smtClean="0"/>
              <a:t>Nº </a:t>
            </a:r>
            <a:endParaRPr lang="pt-B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4B2FDF0-1B5E-4C1F-AB1A-C5783B51AD5F}" type="slidenum">
              <a:rPr lang="pt-BR" smtClean="0"/>
              <a:t>‹nº›</a:t>
            </a:fld>
            <a:endParaRPr lang="pt-BR"/>
          </a:p>
        </p:txBody>
      </p:sp>
    </p:spTree>
    <p:extLst>
      <p:ext uri="{BB962C8B-B14F-4D97-AF65-F5344CB8AC3E}">
        <p14:creationId xmlns:p14="http://schemas.microsoft.com/office/powerpoint/2010/main" val="1704147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pt-BR" smtClean="0"/>
              <a:t>Clique para editar o título mestre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2334A841-D171-4ECB-9225-33B3F5829CE6}" type="datetime1">
              <a:rPr lang="pt-BR" smtClean="0"/>
              <a:t>04/08/2014</a:t>
            </a:fld>
            <a:endParaRPr lang="pt-B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pt-BR" smtClean="0"/>
              <a:t>Nº </a:t>
            </a:r>
            <a:endParaRPr lang="pt-B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94B2FDF0-1B5E-4C1F-AB1A-C5783B51AD5F}" type="slidenum">
              <a:rPr lang="pt-BR" smtClean="0"/>
              <a:t>‹nº›</a:t>
            </a:fld>
            <a:endParaRPr lang="pt-BR"/>
          </a:p>
        </p:txBody>
      </p:sp>
    </p:spTree>
    <p:extLst>
      <p:ext uri="{BB962C8B-B14F-4D97-AF65-F5344CB8AC3E}">
        <p14:creationId xmlns:p14="http://schemas.microsoft.com/office/powerpoint/2010/main" val="4052002490"/>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 id="2147483718" r:id="rId12"/>
    <p:sldLayoutId id="2147483719" r:id="rId13"/>
    <p:sldLayoutId id="2147483720" r:id="rId14"/>
    <p:sldLayoutId id="2147483721" r:id="rId15"/>
    <p:sldLayoutId id="2147483722" r:id="rId16"/>
  </p:sldLayoutIdLst>
  <p:hf hd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hyperlink" Target="http://www.prefeitura.sp.gov.br/cidade/secretarias/saude/"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828800" y="2023110"/>
            <a:ext cx="9611590" cy="4354830"/>
          </a:xfrm>
        </p:spPr>
        <p:txBody>
          <a:bodyPr>
            <a:normAutofit/>
          </a:bodyPr>
          <a:lstStyle/>
          <a:p>
            <a:r>
              <a:rPr lang="pt-BR" sz="4700" dirty="0">
                <a:solidFill>
                  <a:srgbClr val="FF0000"/>
                </a:solidFill>
                <a:latin typeface="Garamond" panose="02020404030301010803" pitchFamily="18" charset="0"/>
              </a:rPr>
              <a:t> </a:t>
            </a:r>
          </a:p>
          <a:p>
            <a:endParaRPr lang="pt-BR" dirty="0">
              <a:latin typeface="Garamond" panose="02020404030301010803" pitchFamily="18" charset="0"/>
            </a:endParaRPr>
          </a:p>
        </p:txBody>
      </p:sp>
      <p:sp>
        <p:nvSpPr>
          <p:cNvPr id="2" name="Retângulo 1"/>
          <p:cNvSpPr/>
          <p:nvPr/>
        </p:nvSpPr>
        <p:spPr>
          <a:xfrm>
            <a:off x="1571625" y="700087"/>
            <a:ext cx="9986963" cy="5262979"/>
          </a:xfrm>
          <a:prstGeom prst="rect">
            <a:avLst/>
          </a:prstGeom>
        </p:spPr>
        <p:txBody>
          <a:bodyPr wrap="square">
            <a:spAutoFit/>
          </a:bodyPr>
          <a:lstStyle/>
          <a:p>
            <a:pPr algn="ctr"/>
            <a:r>
              <a:rPr lang="pt-BR" sz="2400" b="1" i="1" dirty="0">
                <a:solidFill>
                  <a:srgbClr val="FF0000"/>
                </a:solidFill>
                <a:latin typeface="Cambria" panose="02040503050406030204" pitchFamily="18" charset="0"/>
              </a:rPr>
              <a:t>Minha fé é política porque ela não suporta separação entre o corpo de Jesus e o corpo de um irmão. </a:t>
            </a:r>
            <a:endParaRPr lang="pt-BR" sz="2400" dirty="0">
              <a:solidFill>
                <a:srgbClr val="FF0000"/>
              </a:solidFill>
              <a:latin typeface="Calibri" panose="020F0502020204030204" pitchFamily="34" charset="0"/>
            </a:endParaRPr>
          </a:p>
          <a:p>
            <a:pPr algn="ctr"/>
            <a:r>
              <a:rPr lang="pt-BR" sz="2400" b="1" i="1" dirty="0">
                <a:solidFill>
                  <a:srgbClr val="FF0000"/>
                </a:solidFill>
                <a:latin typeface="Cambria" panose="02040503050406030204" pitchFamily="18" charset="0"/>
              </a:rPr>
              <a:t>Minha fé é política porque crê que a economia pode mudar um dia e ser toda solidária.</a:t>
            </a:r>
            <a:endParaRPr lang="pt-BR" sz="2400" dirty="0">
              <a:solidFill>
                <a:srgbClr val="FF0000"/>
              </a:solidFill>
              <a:latin typeface="Calibri" panose="020F0502020204030204" pitchFamily="34" charset="0"/>
            </a:endParaRPr>
          </a:p>
          <a:p>
            <a:pPr algn="ctr"/>
            <a:r>
              <a:rPr lang="pt-BR" sz="2400" b="1" i="1" dirty="0">
                <a:solidFill>
                  <a:srgbClr val="FF0000"/>
                </a:solidFill>
                <a:latin typeface="Cambria" panose="02040503050406030204" pitchFamily="18" charset="0"/>
              </a:rPr>
              <a:t>Minha fé é política porque acredito na juventude, na sua força e inquietude, no seu poder de diferença </a:t>
            </a:r>
            <a:endParaRPr lang="pt-BR" sz="2400" dirty="0">
              <a:solidFill>
                <a:srgbClr val="FF0000"/>
              </a:solidFill>
              <a:latin typeface="Calibri" panose="020F0502020204030204" pitchFamily="34" charset="0"/>
            </a:endParaRPr>
          </a:p>
          <a:p>
            <a:pPr algn="ctr"/>
            <a:r>
              <a:rPr lang="pt-BR" sz="2400" b="1" i="1" dirty="0">
                <a:solidFill>
                  <a:srgbClr val="FF0000"/>
                </a:solidFill>
                <a:latin typeface="Cambria" panose="02040503050406030204" pitchFamily="18" charset="0"/>
              </a:rPr>
              <a:t>e na força da velhice que com sua sabedoria e </a:t>
            </a:r>
            <a:r>
              <a:rPr lang="pt-BR" sz="2400" b="1" i="1" dirty="0" err="1">
                <a:solidFill>
                  <a:srgbClr val="FF0000"/>
                </a:solidFill>
                <a:latin typeface="Cambria" panose="02040503050406030204" pitchFamily="18" charset="0"/>
              </a:rPr>
              <a:t>experiencia</a:t>
            </a:r>
            <a:r>
              <a:rPr lang="pt-BR" sz="2400" b="1" i="1" dirty="0">
                <a:solidFill>
                  <a:srgbClr val="FF0000"/>
                </a:solidFill>
                <a:latin typeface="Cambria" panose="02040503050406030204" pitchFamily="18" charset="0"/>
              </a:rPr>
              <a:t> ainda tem muito a colaborar, para um país justo, igualitário sem tantas injustiças sociais..</a:t>
            </a:r>
            <a:r>
              <a:rPr lang="pt-BR" sz="2400" dirty="0">
                <a:solidFill>
                  <a:srgbClr val="FF0000"/>
                </a:solidFill>
                <a:latin typeface="Calibri" panose="020F0502020204030204" pitchFamily="34" charset="0"/>
              </a:rPr>
              <a:t> </a:t>
            </a:r>
          </a:p>
          <a:p>
            <a:pPr algn="ctr"/>
            <a:r>
              <a:rPr lang="pt-BR" sz="2400" dirty="0">
                <a:solidFill>
                  <a:srgbClr val="000000"/>
                </a:solidFill>
                <a:latin typeface="Calibri" panose="020F0502020204030204" pitchFamily="34" charset="0"/>
              </a:rPr>
              <a:t> </a:t>
            </a:r>
          </a:p>
          <a:p>
            <a:pPr algn="ctr"/>
            <a:r>
              <a:rPr lang="pt-BR" sz="2400" dirty="0">
                <a:solidFill>
                  <a:srgbClr val="000000"/>
                </a:solidFill>
                <a:latin typeface="Calibri" panose="020F0502020204030204" pitchFamily="34" charset="0"/>
              </a:rPr>
              <a:t> </a:t>
            </a:r>
          </a:p>
          <a:p>
            <a:pPr algn="ctr"/>
            <a:r>
              <a:rPr lang="pt-BR" sz="2400" b="1" dirty="0">
                <a:solidFill>
                  <a:srgbClr val="FF0000"/>
                </a:solidFill>
                <a:latin typeface="Arial Black" panose="020B0A04020102020204" pitchFamily="34" charset="0"/>
              </a:rPr>
              <a:t>Pastoral Fé e Política </a:t>
            </a:r>
            <a:endParaRPr lang="pt-BR" sz="2400" dirty="0">
              <a:solidFill>
                <a:srgbClr val="FF0000"/>
              </a:solidFill>
              <a:latin typeface="Calibri" panose="020F0502020204030204" pitchFamily="34" charset="0"/>
            </a:endParaRPr>
          </a:p>
          <a:p>
            <a:pPr algn="ctr"/>
            <a:r>
              <a:rPr lang="pt-BR" sz="2400" b="1" dirty="0">
                <a:solidFill>
                  <a:srgbClr val="FF0000"/>
                </a:solidFill>
                <a:latin typeface="Arial Black" panose="020B0A04020102020204" pitchFamily="34" charset="0"/>
              </a:rPr>
              <a:t>Arquidiocese de São Paulo </a:t>
            </a:r>
            <a:endParaRPr lang="pt-BR" sz="2400" dirty="0">
              <a:solidFill>
                <a:srgbClr val="FF0000"/>
              </a:solidFill>
              <a:latin typeface="Calibri" panose="020F0502020204030204" pitchFamily="34" charset="0"/>
            </a:endParaRPr>
          </a:p>
          <a:p>
            <a:pPr algn="ctr"/>
            <a:r>
              <a:rPr lang="pt-BR" sz="2400" b="1" dirty="0">
                <a:solidFill>
                  <a:srgbClr val="FF0000"/>
                </a:solidFill>
                <a:latin typeface="Arial Black" panose="020B0A04020102020204" pitchFamily="34" charset="0"/>
              </a:rPr>
              <a:t>A partir de Jesus Cristo em busca do bem comum </a:t>
            </a:r>
            <a:endParaRPr lang="pt-BR" sz="2400" b="0" i="0" u="none" strike="noStrike" dirty="0">
              <a:solidFill>
                <a:srgbClr val="FF0000"/>
              </a:solidFill>
              <a:effectLst/>
              <a:latin typeface="Calibri" panose="020F0502020204030204" pitchFamily="34" charset="0"/>
            </a:endParaRPr>
          </a:p>
        </p:txBody>
      </p:sp>
      <p:sp>
        <p:nvSpPr>
          <p:cNvPr id="4" name="Espaço Reservado para Rodapé 3"/>
          <p:cNvSpPr>
            <a:spLocks noGrp="1"/>
          </p:cNvSpPr>
          <p:nvPr>
            <p:ph type="ftr" sz="quarter" idx="11"/>
          </p:nvPr>
        </p:nvSpPr>
        <p:spPr>
          <a:xfrm>
            <a:off x="2589212" y="6195377"/>
            <a:ext cx="7619999" cy="365125"/>
          </a:xfrm>
        </p:spPr>
        <p:txBody>
          <a:bodyPr/>
          <a:lstStyle/>
          <a:p>
            <a:fld id="{ABE8FCAF-40F5-4D98-B840-DDF8C64AF725}" type="slidenum">
              <a:rPr lang="pt-BR" sz="2400" smtClean="0">
                <a:solidFill>
                  <a:srgbClr val="FF0000"/>
                </a:solidFill>
              </a:rPr>
              <a:t>1</a:t>
            </a:fld>
            <a:endParaRPr lang="pt-BR" sz="2400" dirty="0">
              <a:solidFill>
                <a:srgbClr val="FF0000"/>
              </a:solidFill>
            </a:endParaRPr>
          </a:p>
        </p:txBody>
      </p:sp>
      <p:sp>
        <p:nvSpPr>
          <p:cNvPr id="5" name="Espaço Reservado para Número de Slide 4"/>
          <p:cNvSpPr>
            <a:spLocks noGrp="1"/>
          </p:cNvSpPr>
          <p:nvPr>
            <p:ph type="sldNum" sz="quarter" idx="12"/>
          </p:nvPr>
        </p:nvSpPr>
        <p:spPr/>
        <p:txBody>
          <a:bodyPr/>
          <a:lstStyle/>
          <a:p>
            <a:fld id="{94B2FDF0-1B5E-4C1F-AB1A-C5783B51AD5F}" type="slidenum">
              <a:rPr lang="pt-BR" smtClean="0"/>
              <a:t>1</a:t>
            </a:fld>
            <a:endParaRPr lang="pt-BR"/>
          </a:p>
        </p:txBody>
      </p:sp>
    </p:spTree>
    <p:extLst>
      <p:ext uri="{BB962C8B-B14F-4D97-AF65-F5344CB8AC3E}">
        <p14:creationId xmlns:p14="http://schemas.microsoft.com/office/powerpoint/2010/main" val="4146536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977390" y="525780"/>
            <a:ext cx="9715500" cy="5852160"/>
          </a:xfrm>
        </p:spPr>
        <p:txBody>
          <a:bodyPr>
            <a:noAutofit/>
          </a:bodyPr>
          <a:lstStyle/>
          <a:p>
            <a:pPr algn="just">
              <a:lnSpc>
                <a:spcPct val="130000"/>
              </a:lnSpc>
              <a:spcBef>
                <a:spcPts val="0"/>
              </a:spcBef>
            </a:pPr>
            <a:r>
              <a:rPr lang="pt-BR" sz="2400" dirty="0">
                <a:solidFill>
                  <a:srgbClr val="FF0000"/>
                </a:solidFill>
              </a:rPr>
              <a:t>Cabe aqui fazer um paralelo, tomando-se por referência a própria Constituição. É inegável que a atual Carta </a:t>
            </a:r>
            <a:r>
              <a:rPr lang="pt-BR" sz="2400" dirty="0" err="1">
                <a:solidFill>
                  <a:srgbClr val="FF0000"/>
                </a:solidFill>
              </a:rPr>
              <a:t>Mágna</a:t>
            </a:r>
            <a:r>
              <a:rPr lang="pt-BR" sz="2400" dirty="0">
                <a:solidFill>
                  <a:srgbClr val="FF0000"/>
                </a:solidFill>
              </a:rPr>
              <a:t>, teoricamente aponta inúmeros avanços para a população, todavia na prática, ao longo do tempo, foi se percebendo de que para a efetivação desses avanços seria necessário a elaboração e aprovação de leis complementares, o que infelizmente não ocorreu a contento. Na área da saúde, por exemplo, só depois de  vinte e quatro anos, (13 de janeiro de 2012) tivemos sancionada a lei federal complementar </a:t>
            </a:r>
            <a:r>
              <a:rPr lang="pt-BR" sz="2400" dirty="0" smtClean="0">
                <a:solidFill>
                  <a:srgbClr val="FF0000"/>
                </a:solidFill>
              </a:rPr>
              <a:t>141.</a:t>
            </a:r>
            <a:endParaRPr lang="pt-BR" sz="2400" dirty="0">
              <a:solidFill>
                <a:srgbClr val="FF0000"/>
              </a:solidFill>
            </a:endParaRPr>
          </a:p>
          <a:p>
            <a:pPr algn="just">
              <a:lnSpc>
                <a:spcPct val="130000"/>
              </a:lnSpc>
              <a:spcBef>
                <a:spcPts val="0"/>
              </a:spcBef>
            </a:pPr>
            <a:r>
              <a:rPr lang="pt-BR" sz="2400" dirty="0"/>
              <a:t> </a:t>
            </a:r>
          </a:p>
        </p:txBody>
      </p:sp>
      <p:sp>
        <p:nvSpPr>
          <p:cNvPr id="5" name="Retângulo 4"/>
          <p:cNvSpPr/>
          <p:nvPr/>
        </p:nvSpPr>
        <p:spPr>
          <a:xfrm>
            <a:off x="1828800" y="658713"/>
            <a:ext cx="10287000" cy="461665"/>
          </a:xfrm>
          <a:prstGeom prst="rect">
            <a:avLst/>
          </a:prstGeom>
        </p:spPr>
        <p:txBody>
          <a:bodyPr wrap="square">
            <a:spAutoFit/>
          </a:bodyPr>
          <a:lstStyle/>
          <a:p>
            <a:endParaRPr lang="pt-BR" sz="2400" dirty="0"/>
          </a:p>
        </p:txBody>
      </p:sp>
      <p:sp>
        <p:nvSpPr>
          <p:cNvPr id="2" name="Espaço Reservado para Rodapé 1"/>
          <p:cNvSpPr>
            <a:spLocks noGrp="1"/>
          </p:cNvSpPr>
          <p:nvPr>
            <p:ph type="ftr" sz="quarter" idx="11"/>
          </p:nvPr>
        </p:nvSpPr>
        <p:spPr/>
        <p:txBody>
          <a:bodyPr/>
          <a:lstStyle/>
          <a:p>
            <a:r>
              <a:rPr lang="pt-BR" sz="2400" dirty="0">
                <a:solidFill>
                  <a:srgbClr val="FF0000"/>
                </a:solidFill>
              </a:rPr>
              <a:t>9</a:t>
            </a:r>
            <a:endParaRPr lang="pt-BR" sz="2400" dirty="0">
              <a:solidFill>
                <a:srgbClr val="FF0000"/>
              </a:solidFill>
            </a:endParaRPr>
          </a:p>
        </p:txBody>
      </p:sp>
      <p:sp>
        <p:nvSpPr>
          <p:cNvPr id="4" name="Espaço Reservado para Número de Slide 3"/>
          <p:cNvSpPr>
            <a:spLocks noGrp="1"/>
          </p:cNvSpPr>
          <p:nvPr>
            <p:ph type="sldNum" sz="quarter" idx="12"/>
          </p:nvPr>
        </p:nvSpPr>
        <p:spPr/>
        <p:txBody>
          <a:bodyPr/>
          <a:lstStyle/>
          <a:p>
            <a:fld id="{94B2FDF0-1B5E-4C1F-AB1A-C5783B51AD5F}" type="slidenum">
              <a:rPr lang="pt-BR" smtClean="0"/>
              <a:t>10</a:t>
            </a:fld>
            <a:endParaRPr lang="pt-BR"/>
          </a:p>
        </p:txBody>
      </p:sp>
    </p:spTree>
    <p:extLst>
      <p:ext uri="{BB962C8B-B14F-4D97-AF65-F5344CB8AC3E}">
        <p14:creationId xmlns:p14="http://schemas.microsoft.com/office/powerpoint/2010/main" val="61689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977390" y="525780"/>
            <a:ext cx="9715500" cy="5852160"/>
          </a:xfrm>
        </p:spPr>
        <p:txBody>
          <a:bodyPr>
            <a:noAutofit/>
          </a:bodyPr>
          <a:lstStyle/>
          <a:p>
            <a:pPr algn="just">
              <a:lnSpc>
                <a:spcPct val="130000"/>
              </a:lnSpc>
              <a:spcBef>
                <a:spcPts val="0"/>
              </a:spcBef>
            </a:pPr>
            <a:r>
              <a:rPr lang="pt-BR" sz="2400" dirty="0" smtClean="0">
                <a:solidFill>
                  <a:srgbClr val="FF0000"/>
                </a:solidFill>
              </a:rPr>
              <a:t>Essa Lei </a:t>
            </a:r>
            <a:r>
              <a:rPr lang="pt-BR" sz="2400" b="1" dirty="0" smtClean="0">
                <a:solidFill>
                  <a:srgbClr val="FF0000"/>
                </a:solidFill>
              </a:rPr>
              <a:t>Regulamenta </a:t>
            </a:r>
            <a:r>
              <a:rPr lang="pt-BR" sz="2400" b="1" dirty="0">
                <a:solidFill>
                  <a:srgbClr val="FF0000"/>
                </a:solidFill>
              </a:rPr>
              <a:t>o </a:t>
            </a:r>
            <a:r>
              <a:rPr lang="pt-BR" sz="2400" b="1" dirty="0" smtClean="0">
                <a:solidFill>
                  <a:srgbClr val="FF0000"/>
                </a:solidFill>
              </a:rPr>
              <a:t>§ (parágrafo) 3o </a:t>
            </a:r>
            <a:r>
              <a:rPr lang="pt-BR" sz="2400" b="1" dirty="0">
                <a:solidFill>
                  <a:srgbClr val="FF0000"/>
                </a:solidFill>
              </a:rPr>
              <a:t>do art. 198 da Constituição Federal para dispor sobre os valores mínimos a serem aplicados anualmente pela União, Estados, Distrito Federal e Municípios em ações e serviços públicos de saúde; estabelece os critérios de rateio dos recursos de transferências para a saúde e as normas de fiscalização,  avaliação  e  controle  das  despesas  com  saúde  nas  3 (três) esferas  de governo;  revoga  dispositivos  das  Leis  </a:t>
            </a:r>
            <a:r>
              <a:rPr lang="pt-BR" sz="2400" b="1" dirty="0" err="1">
                <a:solidFill>
                  <a:srgbClr val="FF0000"/>
                </a:solidFill>
              </a:rPr>
              <a:t>n°s</a:t>
            </a:r>
            <a:r>
              <a:rPr lang="pt-BR" sz="2400" b="1" dirty="0">
                <a:solidFill>
                  <a:srgbClr val="FF0000"/>
                </a:solidFill>
              </a:rPr>
              <a:t>.  8.080, de 19 de setembro de 1990, e 8.689, de 27 de julho de 1993; e dá outras providências. </a:t>
            </a:r>
            <a:endParaRPr lang="pt-BR" sz="2400" dirty="0">
              <a:solidFill>
                <a:srgbClr val="FF0000"/>
              </a:solidFill>
            </a:endParaRPr>
          </a:p>
          <a:p>
            <a:r>
              <a:rPr lang="pt-BR" sz="2400" dirty="0"/>
              <a:t> </a:t>
            </a:r>
          </a:p>
          <a:p>
            <a:pPr algn="just">
              <a:lnSpc>
                <a:spcPct val="130000"/>
              </a:lnSpc>
              <a:spcBef>
                <a:spcPts val="0"/>
              </a:spcBef>
            </a:pPr>
            <a:endParaRPr lang="pt-BR" sz="2400" dirty="0"/>
          </a:p>
        </p:txBody>
      </p:sp>
      <p:sp>
        <p:nvSpPr>
          <p:cNvPr id="5" name="Retângulo 4"/>
          <p:cNvSpPr/>
          <p:nvPr/>
        </p:nvSpPr>
        <p:spPr>
          <a:xfrm>
            <a:off x="1828800" y="658713"/>
            <a:ext cx="10287000" cy="461665"/>
          </a:xfrm>
          <a:prstGeom prst="rect">
            <a:avLst/>
          </a:prstGeom>
        </p:spPr>
        <p:txBody>
          <a:bodyPr wrap="square">
            <a:spAutoFit/>
          </a:bodyPr>
          <a:lstStyle/>
          <a:p>
            <a:endParaRPr lang="pt-BR" sz="2400" dirty="0"/>
          </a:p>
        </p:txBody>
      </p:sp>
      <p:sp>
        <p:nvSpPr>
          <p:cNvPr id="2" name="Espaço Reservado para Rodapé 1"/>
          <p:cNvSpPr>
            <a:spLocks noGrp="1"/>
          </p:cNvSpPr>
          <p:nvPr>
            <p:ph type="ftr" sz="quarter" idx="11"/>
          </p:nvPr>
        </p:nvSpPr>
        <p:spPr/>
        <p:txBody>
          <a:bodyPr/>
          <a:lstStyle/>
          <a:p>
            <a:r>
              <a:rPr lang="pt-BR" sz="2400" dirty="0" smtClean="0">
                <a:solidFill>
                  <a:srgbClr val="FF0000"/>
                </a:solidFill>
              </a:rPr>
              <a:t>10</a:t>
            </a:r>
            <a:endParaRPr lang="pt-BR" sz="2400" dirty="0">
              <a:solidFill>
                <a:srgbClr val="FF0000"/>
              </a:solidFill>
            </a:endParaRPr>
          </a:p>
        </p:txBody>
      </p:sp>
      <p:sp>
        <p:nvSpPr>
          <p:cNvPr id="4" name="Espaço Reservado para Número de Slide 3"/>
          <p:cNvSpPr>
            <a:spLocks noGrp="1"/>
          </p:cNvSpPr>
          <p:nvPr>
            <p:ph type="sldNum" sz="quarter" idx="12"/>
          </p:nvPr>
        </p:nvSpPr>
        <p:spPr/>
        <p:txBody>
          <a:bodyPr/>
          <a:lstStyle/>
          <a:p>
            <a:fld id="{94B2FDF0-1B5E-4C1F-AB1A-C5783B51AD5F}" type="slidenum">
              <a:rPr lang="pt-BR" smtClean="0"/>
              <a:t>11</a:t>
            </a:fld>
            <a:endParaRPr lang="pt-BR"/>
          </a:p>
        </p:txBody>
      </p:sp>
    </p:spTree>
    <p:extLst>
      <p:ext uri="{BB962C8B-B14F-4D97-AF65-F5344CB8AC3E}">
        <p14:creationId xmlns:p14="http://schemas.microsoft.com/office/powerpoint/2010/main" val="7238349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977390" y="525780"/>
            <a:ext cx="9715500" cy="5852160"/>
          </a:xfrm>
        </p:spPr>
        <p:txBody>
          <a:bodyPr>
            <a:noAutofit/>
          </a:bodyPr>
          <a:lstStyle/>
          <a:p>
            <a:pPr algn="just">
              <a:lnSpc>
                <a:spcPct val="130000"/>
              </a:lnSpc>
              <a:spcBef>
                <a:spcPts val="0"/>
              </a:spcBef>
            </a:pPr>
            <a:r>
              <a:rPr lang="pt-BR" sz="2400" dirty="0">
                <a:solidFill>
                  <a:srgbClr val="FF0000"/>
                </a:solidFill>
              </a:rPr>
              <a:t>Esta morosidade ocorre em razão dos interesses representados pelos nossos legisladores e nem sempre esses interesses representam o interesse da maioria da população. Daí a importância de recordarmos os acontecimentos de junho de dois mil e treze ocasião em que a sociedade foi surpreendida com a população tomando as ruas nas grandes cidades brasileiras, em sua maioria jovens exibindo cartazes que expressavam a angustia do povo por não se sentir representado pelos ocupantes das instituições, sinalizando para a necessidade de se mudar este estado de coisas.</a:t>
            </a:r>
          </a:p>
          <a:p>
            <a:pPr algn="just">
              <a:lnSpc>
                <a:spcPct val="130000"/>
              </a:lnSpc>
              <a:spcBef>
                <a:spcPts val="0"/>
              </a:spcBef>
            </a:pPr>
            <a:r>
              <a:rPr lang="pt-BR" sz="2400" dirty="0"/>
              <a:t> </a:t>
            </a:r>
          </a:p>
        </p:txBody>
      </p:sp>
      <p:sp>
        <p:nvSpPr>
          <p:cNvPr id="5" name="Retângulo 4"/>
          <p:cNvSpPr/>
          <p:nvPr/>
        </p:nvSpPr>
        <p:spPr>
          <a:xfrm>
            <a:off x="1828800" y="658713"/>
            <a:ext cx="10287000" cy="461665"/>
          </a:xfrm>
          <a:prstGeom prst="rect">
            <a:avLst/>
          </a:prstGeom>
        </p:spPr>
        <p:txBody>
          <a:bodyPr wrap="square">
            <a:spAutoFit/>
          </a:bodyPr>
          <a:lstStyle/>
          <a:p>
            <a:endParaRPr lang="pt-BR" sz="2400" dirty="0"/>
          </a:p>
        </p:txBody>
      </p:sp>
      <p:sp>
        <p:nvSpPr>
          <p:cNvPr id="2" name="Espaço Reservado para Rodapé 1"/>
          <p:cNvSpPr>
            <a:spLocks noGrp="1"/>
          </p:cNvSpPr>
          <p:nvPr>
            <p:ph type="ftr" sz="quarter" idx="11"/>
          </p:nvPr>
        </p:nvSpPr>
        <p:spPr/>
        <p:txBody>
          <a:bodyPr/>
          <a:lstStyle/>
          <a:p>
            <a:r>
              <a:rPr lang="pt-BR" sz="2400" dirty="0" smtClean="0">
                <a:solidFill>
                  <a:srgbClr val="FF0000"/>
                </a:solidFill>
              </a:rPr>
              <a:t>11</a:t>
            </a:r>
            <a:endParaRPr lang="pt-BR" sz="2400" dirty="0">
              <a:solidFill>
                <a:srgbClr val="FF0000"/>
              </a:solidFill>
            </a:endParaRPr>
          </a:p>
        </p:txBody>
      </p:sp>
      <p:sp>
        <p:nvSpPr>
          <p:cNvPr id="4" name="Espaço Reservado para Número de Slide 3"/>
          <p:cNvSpPr>
            <a:spLocks noGrp="1"/>
          </p:cNvSpPr>
          <p:nvPr>
            <p:ph type="sldNum" sz="quarter" idx="12"/>
          </p:nvPr>
        </p:nvSpPr>
        <p:spPr/>
        <p:txBody>
          <a:bodyPr/>
          <a:lstStyle/>
          <a:p>
            <a:fld id="{94B2FDF0-1B5E-4C1F-AB1A-C5783B51AD5F}" type="slidenum">
              <a:rPr lang="pt-BR" smtClean="0"/>
              <a:t>12</a:t>
            </a:fld>
            <a:endParaRPr lang="pt-BR"/>
          </a:p>
        </p:txBody>
      </p:sp>
    </p:spTree>
    <p:extLst>
      <p:ext uri="{BB962C8B-B14F-4D97-AF65-F5344CB8AC3E}">
        <p14:creationId xmlns:p14="http://schemas.microsoft.com/office/powerpoint/2010/main" val="35560479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988541" y="889545"/>
            <a:ext cx="9715500" cy="4960620"/>
          </a:xfrm>
        </p:spPr>
        <p:txBody>
          <a:bodyPr>
            <a:noAutofit/>
          </a:bodyPr>
          <a:lstStyle/>
          <a:p>
            <a:pPr algn="just">
              <a:lnSpc>
                <a:spcPct val="130000"/>
              </a:lnSpc>
              <a:spcBef>
                <a:spcPts val="0"/>
              </a:spcBef>
            </a:pPr>
            <a:r>
              <a:rPr lang="pt-BR" sz="2400" dirty="0">
                <a:solidFill>
                  <a:srgbClr val="FF0000"/>
                </a:solidFill>
              </a:rPr>
              <a:t>Portanto estar atentos aos sinais do movimento cotidiano é de fundamental importância na busca por identificar o elo que possa ligar a experiência histórica dos diferentes coletivos e temáticas da década de 80 com o entusiasmo e indignação recentemente demonstrados pela juventude brasileira na luta por qualidade de vida, de modo a superar a atual fragmentação social e promover a interação em torno de um projeto comum, o que não significa negar, ao contrário, devemos tornar presentes no diálogo, a escuta e o respeito as singularidades.</a:t>
            </a:r>
          </a:p>
          <a:p>
            <a:r>
              <a:rPr lang="pt-BR" sz="2400" dirty="0"/>
              <a:t> </a:t>
            </a:r>
          </a:p>
          <a:p>
            <a:r>
              <a:rPr lang="pt-BR" sz="2400" dirty="0"/>
              <a:t> </a:t>
            </a:r>
          </a:p>
          <a:p>
            <a:pPr algn="just"/>
            <a:endParaRPr lang="pt-BR" sz="2400" dirty="0"/>
          </a:p>
          <a:p>
            <a:r>
              <a:rPr lang="pt-BR" sz="2400" dirty="0"/>
              <a:t> </a:t>
            </a:r>
          </a:p>
          <a:p>
            <a:pPr algn="just">
              <a:lnSpc>
                <a:spcPct val="130000"/>
              </a:lnSpc>
              <a:spcBef>
                <a:spcPts val="0"/>
              </a:spcBef>
            </a:pPr>
            <a:r>
              <a:rPr lang="pt-BR" sz="2400" dirty="0"/>
              <a:t> </a:t>
            </a:r>
          </a:p>
        </p:txBody>
      </p:sp>
      <p:sp>
        <p:nvSpPr>
          <p:cNvPr id="5" name="Retângulo 4"/>
          <p:cNvSpPr/>
          <p:nvPr/>
        </p:nvSpPr>
        <p:spPr>
          <a:xfrm>
            <a:off x="1828800" y="658713"/>
            <a:ext cx="10287000" cy="461665"/>
          </a:xfrm>
          <a:prstGeom prst="rect">
            <a:avLst/>
          </a:prstGeom>
        </p:spPr>
        <p:txBody>
          <a:bodyPr wrap="square">
            <a:spAutoFit/>
          </a:bodyPr>
          <a:lstStyle/>
          <a:p>
            <a:endParaRPr lang="pt-BR" sz="2400" dirty="0"/>
          </a:p>
        </p:txBody>
      </p:sp>
      <p:sp>
        <p:nvSpPr>
          <p:cNvPr id="2" name="Espaço Reservado para Rodapé 1"/>
          <p:cNvSpPr>
            <a:spLocks noGrp="1"/>
          </p:cNvSpPr>
          <p:nvPr>
            <p:ph type="ftr" sz="quarter" idx="11"/>
          </p:nvPr>
        </p:nvSpPr>
        <p:spPr/>
        <p:txBody>
          <a:bodyPr/>
          <a:lstStyle/>
          <a:p>
            <a:r>
              <a:rPr lang="pt-BR" sz="2400" dirty="0" smtClean="0">
                <a:solidFill>
                  <a:srgbClr val="FF0000"/>
                </a:solidFill>
              </a:rPr>
              <a:t>12</a:t>
            </a:r>
            <a:r>
              <a:rPr lang="pt-BR" sz="2400" dirty="0" smtClean="0">
                <a:solidFill>
                  <a:srgbClr val="FF0000"/>
                </a:solidFill>
              </a:rPr>
              <a:t> </a:t>
            </a:r>
            <a:endParaRPr lang="pt-BR" sz="2400" dirty="0">
              <a:solidFill>
                <a:srgbClr val="FF0000"/>
              </a:solidFill>
            </a:endParaRPr>
          </a:p>
        </p:txBody>
      </p:sp>
      <p:sp>
        <p:nvSpPr>
          <p:cNvPr id="4" name="Espaço Reservado para Número de Slide 3"/>
          <p:cNvSpPr>
            <a:spLocks noGrp="1"/>
          </p:cNvSpPr>
          <p:nvPr>
            <p:ph type="sldNum" sz="quarter" idx="12"/>
          </p:nvPr>
        </p:nvSpPr>
        <p:spPr/>
        <p:txBody>
          <a:bodyPr/>
          <a:lstStyle/>
          <a:p>
            <a:fld id="{94B2FDF0-1B5E-4C1F-AB1A-C5783B51AD5F}" type="slidenum">
              <a:rPr lang="pt-BR" smtClean="0"/>
              <a:t>13</a:t>
            </a:fld>
            <a:endParaRPr lang="pt-BR"/>
          </a:p>
        </p:txBody>
      </p:sp>
    </p:spTree>
    <p:extLst>
      <p:ext uri="{BB962C8B-B14F-4D97-AF65-F5344CB8AC3E}">
        <p14:creationId xmlns:p14="http://schemas.microsoft.com/office/powerpoint/2010/main" val="26142379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2010844" y="1120378"/>
            <a:ext cx="9715500" cy="5005225"/>
          </a:xfrm>
        </p:spPr>
        <p:txBody>
          <a:bodyPr>
            <a:noAutofit/>
          </a:bodyPr>
          <a:lstStyle/>
          <a:p>
            <a:pPr algn="just">
              <a:lnSpc>
                <a:spcPct val="130000"/>
              </a:lnSpc>
              <a:spcBef>
                <a:spcPts val="0"/>
              </a:spcBef>
              <a:spcAft>
                <a:spcPts val="1200"/>
              </a:spcAft>
            </a:pPr>
            <a:r>
              <a:rPr lang="pt-BR" sz="2400" dirty="0">
                <a:solidFill>
                  <a:srgbClr val="FF0000"/>
                </a:solidFill>
              </a:rPr>
              <a:t>A Constituição de 1988 reserva para a saúde os artigos de nº 196 a 200, os quais embasa a Lei Federal 8080/90 que cria o SUS sistema único de saúde, e a Lei Federal 8142/90, que garante e reafirma a importância da participação da comunidade na área da saúde, de forma a transformá-la concretamente em instrumento institucional o exercício cidadão, que deverá ser exercido através de dois mecanismos: </a:t>
            </a:r>
          </a:p>
          <a:p>
            <a:pPr marL="342900" indent="-342900" algn="just">
              <a:lnSpc>
                <a:spcPct val="130000"/>
              </a:lnSpc>
              <a:spcBef>
                <a:spcPts val="0"/>
              </a:spcBef>
              <a:spcAft>
                <a:spcPts val="1200"/>
              </a:spcAft>
              <a:buFont typeface="Wingdings" panose="05000000000000000000" pitchFamily="2" charset="2"/>
              <a:buChar char="Ø"/>
            </a:pPr>
            <a:r>
              <a:rPr lang="pt-BR" sz="2400" dirty="0">
                <a:solidFill>
                  <a:srgbClr val="FF0000"/>
                </a:solidFill>
              </a:rPr>
              <a:t>Conselhos de Saúde </a:t>
            </a:r>
          </a:p>
          <a:p>
            <a:pPr marL="342900" indent="-342900" algn="just">
              <a:lnSpc>
                <a:spcPct val="130000"/>
              </a:lnSpc>
              <a:spcBef>
                <a:spcPts val="0"/>
              </a:spcBef>
              <a:buFont typeface="Wingdings" panose="05000000000000000000" pitchFamily="2" charset="2"/>
              <a:buChar char="Ø"/>
            </a:pPr>
            <a:r>
              <a:rPr lang="pt-BR" sz="2400" dirty="0">
                <a:solidFill>
                  <a:srgbClr val="FF0000"/>
                </a:solidFill>
              </a:rPr>
              <a:t>Conferências de Saúde</a:t>
            </a:r>
          </a:p>
          <a:p>
            <a:r>
              <a:rPr lang="pt-BR" sz="2400" dirty="0">
                <a:solidFill>
                  <a:srgbClr val="FF0000"/>
                </a:solidFill>
              </a:rPr>
              <a:t> </a:t>
            </a:r>
          </a:p>
          <a:p>
            <a:r>
              <a:rPr lang="pt-BR" sz="2400" dirty="0"/>
              <a:t> </a:t>
            </a:r>
          </a:p>
          <a:p>
            <a:r>
              <a:rPr lang="pt-BR" sz="2400" dirty="0"/>
              <a:t> </a:t>
            </a:r>
          </a:p>
          <a:p>
            <a:pPr algn="just"/>
            <a:endParaRPr lang="pt-BR" sz="2400" dirty="0"/>
          </a:p>
          <a:p>
            <a:r>
              <a:rPr lang="pt-BR" sz="2400" dirty="0"/>
              <a:t> </a:t>
            </a:r>
          </a:p>
          <a:p>
            <a:pPr algn="just">
              <a:lnSpc>
                <a:spcPct val="130000"/>
              </a:lnSpc>
              <a:spcBef>
                <a:spcPts val="0"/>
              </a:spcBef>
            </a:pPr>
            <a:r>
              <a:rPr lang="pt-BR" sz="2400" dirty="0"/>
              <a:t> </a:t>
            </a:r>
          </a:p>
        </p:txBody>
      </p:sp>
      <p:sp>
        <p:nvSpPr>
          <p:cNvPr id="5" name="Retângulo 4"/>
          <p:cNvSpPr/>
          <p:nvPr/>
        </p:nvSpPr>
        <p:spPr>
          <a:xfrm>
            <a:off x="1828800" y="658713"/>
            <a:ext cx="10287000" cy="461665"/>
          </a:xfrm>
          <a:prstGeom prst="rect">
            <a:avLst/>
          </a:prstGeom>
        </p:spPr>
        <p:txBody>
          <a:bodyPr wrap="square">
            <a:spAutoFit/>
          </a:bodyPr>
          <a:lstStyle/>
          <a:p>
            <a:endParaRPr lang="pt-BR" sz="2400" dirty="0"/>
          </a:p>
        </p:txBody>
      </p:sp>
      <p:sp>
        <p:nvSpPr>
          <p:cNvPr id="2" name="Espaço Reservado para Rodapé 1"/>
          <p:cNvSpPr>
            <a:spLocks noGrp="1"/>
          </p:cNvSpPr>
          <p:nvPr>
            <p:ph type="ftr" sz="quarter" idx="11"/>
          </p:nvPr>
        </p:nvSpPr>
        <p:spPr/>
        <p:txBody>
          <a:bodyPr/>
          <a:lstStyle/>
          <a:p>
            <a:r>
              <a:rPr lang="pt-BR" sz="2400" dirty="0" smtClean="0">
                <a:solidFill>
                  <a:srgbClr val="FF0000"/>
                </a:solidFill>
              </a:rPr>
              <a:t>13</a:t>
            </a:r>
            <a:r>
              <a:rPr lang="pt-BR" dirty="0" smtClean="0"/>
              <a:t> </a:t>
            </a:r>
            <a:endParaRPr lang="pt-BR" dirty="0"/>
          </a:p>
        </p:txBody>
      </p:sp>
      <p:sp>
        <p:nvSpPr>
          <p:cNvPr id="4" name="Espaço Reservado para Número de Slide 3"/>
          <p:cNvSpPr>
            <a:spLocks noGrp="1"/>
          </p:cNvSpPr>
          <p:nvPr>
            <p:ph type="sldNum" sz="quarter" idx="12"/>
          </p:nvPr>
        </p:nvSpPr>
        <p:spPr/>
        <p:txBody>
          <a:bodyPr/>
          <a:lstStyle/>
          <a:p>
            <a:fld id="{94B2FDF0-1B5E-4C1F-AB1A-C5783B51AD5F}" type="slidenum">
              <a:rPr lang="pt-BR" smtClean="0"/>
              <a:t>14</a:t>
            </a:fld>
            <a:endParaRPr lang="pt-BR"/>
          </a:p>
        </p:txBody>
      </p:sp>
    </p:spTree>
    <p:extLst>
      <p:ext uri="{BB962C8B-B14F-4D97-AF65-F5344CB8AC3E}">
        <p14:creationId xmlns:p14="http://schemas.microsoft.com/office/powerpoint/2010/main" val="9483679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977390" y="1596297"/>
            <a:ext cx="9715500" cy="3890103"/>
          </a:xfrm>
        </p:spPr>
        <p:txBody>
          <a:bodyPr>
            <a:noAutofit/>
          </a:bodyPr>
          <a:lstStyle/>
          <a:p>
            <a:pPr algn="just">
              <a:lnSpc>
                <a:spcPct val="130000"/>
              </a:lnSpc>
              <a:spcBef>
                <a:spcPts val="0"/>
              </a:spcBef>
            </a:pPr>
            <a:r>
              <a:rPr lang="pt-BR" sz="2400" dirty="0" smtClean="0">
                <a:solidFill>
                  <a:srgbClr val="FF0000"/>
                </a:solidFill>
              </a:rPr>
              <a:t>Muito </a:t>
            </a:r>
            <a:r>
              <a:rPr lang="pt-BR" sz="2400" dirty="0">
                <a:solidFill>
                  <a:srgbClr val="FF0000"/>
                </a:solidFill>
              </a:rPr>
              <a:t>embora as Leis Federais que deram origem ao SUS e seu funcionamento, datam de 1990, a Lei Federal 8080/90, foi regulamentada pelo decreto nº 7.508 de 28 de junho de 2011, portanto vinte e um ano depois, evidenciando com clareza o porquê das dificuldades encontradas até hoje para a implantação do SUS, sistema único de saúde que a população sonha e quer.</a:t>
            </a:r>
          </a:p>
          <a:p>
            <a:r>
              <a:rPr lang="pt-BR" sz="2400" dirty="0">
                <a:solidFill>
                  <a:srgbClr val="FF0000"/>
                </a:solidFill>
              </a:rPr>
              <a:t> </a:t>
            </a:r>
          </a:p>
          <a:p>
            <a:r>
              <a:rPr lang="pt-BR" sz="2400" dirty="0"/>
              <a:t> </a:t>
            </a:r>
          </a:p>
          <a:p>
            <a:r>
              <a:rPr lang="pt-BR" sz="2400" dirty="0"/>
              <a:t> </a:t>
            </a:r>
          </a:p>
          <a:p>
            <a:r>
              <a:rPr lang="pt-BR" sz="2400" dirty="0"/>
              <a:t> </a:t>
            </a:r>
          </a:p>
          <a:p>
            <a:pPr algn="just"/>
            <a:endParaRPr lang="pt-BR" sz="2400" dirty="0"/>
          </a:p>
          <a:p>
            <a:r>
              <a:rPr lang="pt-BR" sz="2400" dirty="0"/>
              <a:t> </a:t>
            </a:r>
          </a:p>
          <a:p>
            <a:pPr algn="just">
              <a:lnSpc>
                <a:spcPct val="130000"/>
              </a:lnSpc>
              <a:spcBef>
                <a:spcPts val="0"/>
              </a:spcBef>
            </a:pPr>
            <a:r>
              <a:rPr lang="pt-BR" sz="2400" dirty="0"/>
              <a:t> </a:t>
            </a:r>
          </a:p>
        </p:txBody>
      </p:sp>
      <p:sp>
        <p:nvSpPr>
          <p:cNvPr id="5" name="Retângulo 4"/>
          <p:cNvSpPr/>
          <p:nvPr/>
        </p:nvSpPr>
        <p:spPr>
          <a:xfrm>
            <a:off x="1828800" y="658713"/>
            <a:ext cx="10287000" cy="461665"/>
          </a:xfrm>
          <a:prstGeom prst="rect">
            <a:avLst/>
          </a:prstGeom>
        </p:spPr>
        <p:txBody>
          <a:bodyPr wrap="square">
            <a:spAutoFit/>
          </a:bodyPr>
          <a:lstStyle/>
          <a:p>
            <a:endParaRPr lang="pt-BR" sz="2400" dirty="0"/>
          </a:p>
        </p:txBody>
      </p:sp>
      <p:sp>
        <p:nvSpPr>
          <p:cNvPr id="2" name="Espaço Reservado para Rodapé 1"/>
          <p:cNvSpPr>
            <a:spLocks noGrp="1"/>
          </p:cNvSpPr>
          <p:nvPr>
            <p:ph type="ftr" sz="quarter" idx="11"/>
          </p:nvPr>
        </p:nvSpPr>
        <p:spPr/>
        <p:txBody>
          <a:bodyPr/>
          <a:lstStyle/>
          <a:p>
            <a:r>
              <a:rPr lang="pt-BR" sz="2400" dirty="0" smtClean="0">
                <a:solidFill>
                  <a:srgbClr val="FF0000"/>
                </a:solidFill>
              </a:rPr>
              <a:t>14</a:t>
            </a:r>
            <a:r>
              <a:rPr lang="pt-BR" dirty="0" smtClean="0"/>
              <a:t> </a:t>
            </a:r>
            <a:endParaRPr lang="pt-BR" dirty="0"/>
          </a:p>
        </p:txBody>
      </p:sp>
      <p:sp>
        <p:nvSpPr>
          <p:cNvPr id="4" name="Espaço Reservado para Número de Slide 3"/>
          <p:cNvSpPr>
            <a:spLocks noGrp="1"/>
          </p:cNvSpPr>
          <p:nvPr>
            <p:ph type="sldNum" sz="quarter" idx="12"/>
          </p:nvPr>
        </p:nvSpPr>
        <p:spPr/>
        <p:txBody>
          <a:bodyPr/>
          <a:lstStyle/>
          <a:p>
            <a:fld id="{94B2FDF0-1B5E-4C1F-AB1A-C5783B51AD5F}" type="slidenum">
              <a:rPr lang="pt-BR" smtClean="0"/>
              <a:t>15</a:t>
            </a:fld>
            <a:endParaRPr lang="pt-BR"/>
          </a:p>
        </p:txBody>
      </p:sp>
    </p:spTree>
    <p:extLst>
      <p:ext uri="{BB962C8B-B14F-4D97-AF65-F5344CB8AC3E}">
        <p14:creationId xmlns:p14="http://schemas.microsoft.com/office/powerpoint/2010/main" val="24927055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977390" y="1830473"/>
            <a:ext cx="9715500" cy="3745137"/>
          </a:xfrm>
        </p:spPr>
        <p:txBody>
          <a:bodyPr>
            <a:noAutofit/>
          </a:bodyPr>
          <a:lstStyle/>
          <a:p>
            <a:pPr algn="just">
              <a:lnSpc>
                <a:spcPct val="130000"/>
              </a:lnSpc>
              <a:spcBef>
                <a:spcPts val="0"/>
              </a:spcBef>
            </a:pPr>
            <a:r>
              <a:rPr lang="pt-BR" sz="2400" dirty="0" smtClean="0">
                <a:solidFill>
                  <a:srgbClr val="FF0000"/>
                </a:solidFill>
              </a:rPr>
              <a:t>Um </a:t>
            </a:r>
            <a:r>
              <a:rPr lang="pt-BR" sz="2400" dirty="0">
                <a:solidFill>
                  <a:srgbClr val="FF0000"/>
                </a:solidFill>
              </a:rPr>
              <a:t>dos muitos sujeitos envolvidos nessas lutas e que de certa forma contribuiu para a criação do SUS foi o Movimento Popular de Saúde da Zona Leste. Este Movimento teve sua origem na década de 1970, portanto em plena vigência do regime militar e surgiu das necessidades de infra estrutura, principalmente referente ao atendimento à saúde nos bairros periféricos da zona leste da capital </a:t>
            </a:r>
            <a:r>
              <a:rPr lang="pt-BR" sz="2400" dirty="0" smtClean="0">
                <a:solidFill>
                  <a:srgbClr val="FF0000"/>
                </a:solidFill>
              </a:rPr>
              <a:t>paulista.</a:t>
            </a:r>
            <a:endParaRPr lang="pt-BR" sz="2400" dirty="0">
              <a:solidFill>
                <a:srgbClr val="FF0000"/>
              </a:solidFill>
            </a:endParaRPr>
          </a:p>
          <a:p>
            <a:pPr algn="just">
              <a:lnSpc>
                <a:spcPct val="130000"/>
              </a:lnSpc>
              <a:spcBef>
                <a:spcPts val="0"/>
              </a:spcBef>
            </a:pPr>
            <a:r>
              <a:rPr lang="pt-BR" sz="2400" dirty="0"/>
              <a:t> </a:t>
            </a:r>
          </a:p>
          <a:p>
            <a:r>
              <a:rPr lang="pt-BR" sz="2400" dirty="0"/>
              <a:t> </a:t>
            </a:r>
          </a:p>
          <a:p>
            <a:r>
              <a:rPr lang="pt-BR" sz="2400" dirty="0"/>
              <a:t> </a:t>
            </a:r>
          </a:p>
          <a:p>
            <a:pPr algn="just"/>
            <a:endParaRPr lang="pt-BR" sz="2400" dirty="0"/>
          </a:p>
          <a:p>
            <a:r>
              <a:rPr lang="pt-BR" sz="2400" dirty="0"/>
              <a:t> </a:t>
            </a:r>
          </a:p>
          <a:p>
            <a:pPr algn="just">
              <a:lnSpc>
                <a:spcPct val="130000"/>
              </a:lnSpc>
              <a:spcBef>
                <a:spcPts val="0"/>
              </a:spcBef>
            </a:pPr>
            <a:r>
              <a:rPr lang="pt-BR" sz="2400" dirty="0"/>
              <a:t> </a:t>
            </a:r>
          </a:p>
        </p:txBody>
      </p:sp>
      <p:sp>
        <p:nvSpPr>
          <p:cNvPr id="5" name="Retângulo 4"/>
          <p:cNvSpPr/>
          <p:nvPr/>
        </p:nvSpPr>
        <p:spPr>
          <a:xfrm>
            <a:off x="1828800" y="658713"/>
            <a:ext cx="10287000" cy="461665"/>
          </a:xfrm>
          <a:prstGeom prst="rect">
            <a:avLst/>
          </a:prstGeom>
        </p:spPr>
        <p:txBody>
          <a:bodyPr wrap="square">
            <a:spAutoFit/>
          </a:bodyPr>
          <a:lstStyle/>
          <a:p>
            <a:endParaRPr lang="pt-BR" sz="2400" dirty="0"/>
          </a:p>
        </p:txBody>
      </p:sp>
      <p:sp>
        <p:nvSpPr>
          <p:cNvPr id="2" name="Espaço Reservado para Rodapé 1"/>
          <p:cNvSpPr>
            <a:spLocks noGrp="1"/>
          </p:cNvSpPr>
          <p:nvPr>
            <p:ph type="ftr" sz="quarter" idx="11"/>
          </p:nvPr>
        </p:nvSpPr>
        <p:spPr/>
        <p:txBody>
          <a:bodyPr/>
          <a:lstStyle/>
          <a:p>
            <a:r>
              <a:rPr lang="pt-BR" sz="2400" dirty="0" smtClean="0">
                <a:solidFill>
                  <a:srgbClr val="FF0000"/>
                </a:solidFill>
              </a:rPr>
              <a:t>15</a:t>
            </a:r>
            <a:r>
              <a:rPr lang="pt-BR" sz="2400" dirty="0" smtClean="0">
                <a:solidFill>
                  <a:srgbClr val="FF0000"/>
                </a:solidFill>
              </a:rPr>
              <a:t> </a:t>
            </a:r>
            <a:endParaRPr lang="pt-BR" sz="2400" dirty="0">
              <a:solidFill>
                <a:srgbClr val="FF0000"/>
              </a:solidFill>
            </a:endParaRPr>
          </a:p>
        </p:txBody>
      </p:sp>
      <p:sp>
        <p:nvSpPr>
          <p:cNvPr id="4" name="Espaço Reservado para Número de Slide 3"/>
          <p:cNvSpPr>
            <a:spLocks noGrp="1"/>
          </p:cNvSpPr>
          <p:nvPr>
            <p:ph type="sldNum" sz="quarter" idx="12"/>
          </p:nvPr>
        </p:nvSpPr>
        <p:spPr/>
        <p:txBody>
          <a:bodyPr/>
          <a:lstStyle/>
          <a:p>
            <a:fld id="{94B2FDF0-1B5E-4C1F-AB1A-C5783B51AD5F}" type="slidenum">
              <a:rPr lang="pt-BR" smtClean="0"/>
              <a:t>16</a:t>
            </a:fld>
            <a:endParaRPr lang="pt-BR"/>
          </a:p>
        </p:txBody>
      </p:sp>
    </p:spTree>
    <p:extLst>
      <p:ext uri="{BB962C8B-B14F-4D97-AF65-F5344CB8AC3E}">
        <p14:creationId xmlns:p14="http://schemas.microsoft.com/office/powerpoint/2010/main" val="2287482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910483" y="1417877"/>
            <a:ext cx="9715500" cy="4124279"/>
          </a:xfrm>
        </p:spPr>
        <p:txBody>
          <a:bodyPr>
            <a:noAutofit/>
          </a:bodyPr>
          <a:lstStyle/>
          <a:p>
            <a:pPr algn="just">
              <a:lnSpc>
                <a:spcPct val="130000"/>
              </a:lnSpc>
            </a:pPr>
            <a:r>
              <a:rPr lang="pt-BR" sz="2400" dirty="0" smtClean="0">
                <a:solidFill>
                  <a:srgbClr val="FF0000"/>
                </a:solidFill>
              </a:rPr>
              <a:t>A </a:t>
            </a:r>
            <a:r>
              <a:rPr lang="pt-BR" sz="2400" dirty="0">
                <a:solidFill>
                  <a:srgbClr val="FF0000"/>
                </a:solidFill>
              </a:rPr>
              <a:t>princípio a população incentivada pela ação da Igreja, através das comunidades eclesiais de base, passaram a se organizar, principalmente em duas regiões da Zona Leste, Jardim Nordeste e São Mateus. Esse movimento visava aprofundar a discussão sobre as necessidades de seus bairros. Passou a se organizar em comissões de moradoras compostas por lideranças desses bairros com a finalidade de exigir das autoridades constituídas maior atenção às suas reivindicações.</a:t>
            </a:r>
          </a:p>
          <a:p>
            <a:pPr algn="just">
              <a:lnSpc>
                <a:spcPct val="130000"/>
              </a:lnSpc>
            </a:pPr>
            <a:r>
              <a:rPr lang="pt-BR" sz="2400" dirty="0">
                <a:solidFill>
                  <a:srgbClr val="FF0000"/>
                </a:solidFill>
              </a:rPr>
              <a:t> </a:t>
            </a:r>
          </a:p>
          <a:p>
            <a:pPr algn="just">
              <a:lnSpc>
                <a:spcPct val="130000"/>
              </a:lnSpc>
              <a:spcBef>
                <a:spcPts val="0"/>
              </a:spcBef>
            </a:pPr>
            <a:r>
              <a:rPr lang="pt-BR" sz="2400" dirty="0"/>
              <a:t> </a:t>
            </a:r>
          </a:p>
          <a:p>
            <a:r>
              <a:rPr lang="pt-BR" sz="2400" dirty="0"/>
              <a:t> </a:t>
            </a:r>
          </a:p>
          <a:p>
            <a:r>
              <a:rPr lang="pt-BR" sz="2400" dirty="0"/>
              <a:t> </a:t>
            </a:r>
          </a:p>
          <a:p>
            <a:pPr algn="just"/>
            <a:endParaRPr lang="pt-BR" sz="2400" dirty="0"/>
          </a:p>
          <a:p>
            <a:r>
              <a:rPr lang="pt-BR" sz="2400" dirty="0"/>
              <a:t> </a:t>
            </a:r>
          </a:p>
          <a:p>
            <a:pPr algn="just">
              <a:lnSpc>
                <a:spcPct val="130000"/>
              </a:lnSpc>
              <a:spcBef>
                <a:spcPts val="0"/>
              </a:spcBef>
            </a:pPr>
            <a:r>
              <a:rPr lang="pt-BR" sz="2400" dirty="0"/>
              <a:t> </a:t>
            </a:r>
          </a:p>
        </p:txBody>
      </p:sp>
      <p:sp>
        <p:nvSpPr>
          <p:cNvPr id="5" name="Retângulo 4"/>
          <p:cNvSpPr/>
          <p:nvPr/>
        </p:nvSpPr>
        <p:spPr>
          <a:xfrm>
            <a:off x="1828800" y="658713"/>
            <a:ext cx="10287000" cy="461665"/>
          </a:xfrm>
          <a:prstGeom prst="rect">
            <a:avLst/>
          </a:prstGeom>
        </p:spPr>
        <p:txBody>
          <a:bodyPr wrap="square">
            <a:spAutoFit/>
          </a:bodyPr>
          <a:lstStyle/>
          <a:p>
            <a:endParaRPr lang="pt-BR" sz="2400" dirty="0"/>
          </a:p>
        </p:txBody>
      </p:sp>
      <p:sp>
        <p:nvSpPr>
          <p:cNvPr id="2" name="Espaço Reservado para Rodapé 1"/>
          <p:cNvSpPr>
            <a:spLocks noGrp="1"/>
          </p:cNvSpPr>
          <p:nvPr>
            <p:ph type="ftr" sz="quarter" idx="11"/>
          </p:nvPr>
        </p:nvSpPr>
        <p:spPr/>
        <p:txBody>
          <a:bodyPr/>
          <a:lstStyle/>
          <a:p>
            <a:r>
              <a:rPr lang="pt-BR" sz="2400" dirty="0" smtClean="0">
                <a:solidFill>
                  <a:srgbClr val="FF0000"/>
                </a:solidFill>
              </a:rPr>
              <a:t>16</a:t>
            </a:r>
            <a:r>
              <a:rPr lang="pt-BR" sz="2400" dirty="0" smtClean="0">
                <a:solidFill>
                  <a:srgbClr val="FF0000"/>
                </a:solidFill>
              </a:rPr>
              <a:t> </a:t>
            </a:r>
            <a:endParaRPr lang="pt-BR" sz="2400" dirty="0">
              <a:solidFill>
                <a:srgbClr val="FF0000"/>
              </a:solidFill>
            </a:endParaRPr>
          </a:p>
        </p:txBody>
      </p:sp>
      <p:sp>
        <p:nvSpPr>
          <p:cNvPr id="4" name="Espaço Reservado para Número de Slide 3"/>
          <p:cNvSpPr>
            <a:spLocks noGrp="1"/>
          </p:cNvSpPr>
          <p:nvPr>
            <p:ph type="sldNum" sz="quarter" idx="12"/>
          </p:nvPr>
        </p:nvSpPr>
        <p:spPr/>
        <p:txBody>
          <a:bodyPr/>
          <a:lstStyle/>
          <a:p>
            <a:fld id="{94B2FDF0-1B5E-4C1F-AB1A-C5783B51AD5F}" type="slidenum">
              <a:rPr lang="pt-BR" smtClean="0"/>
              <a:t>17</a:t>
            </a:fld>
            <a:endParaRPr lang="pt-BR"/>
          </a:p>
        </p:txBody>
      </p:sp>
    </p:spTree>
    <p:extLst>
      <p:ext uri="{BB962C8B-B14F-4D97-AF65-F5344CB8AC3E}">
        <p14:creationId xmlns:p14="http://schemas.microsoft.com/office/powerpoint/2010/main" val="280760913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977390" y="525780"/>
            <a:ext cx="9715500" cy="5852160"/>
          </a:xfrm>
        </p:spPr>
        <p:txBody>
          <a:bodyPr>
            <a:noAutofit/>
          </a:bodyPr>
          <a:lstStyle/>
          <a:p>
            <a:pPr algn="just">
              <a:lnSpc>
                <a:spcPct val="130000"/>
              </a:lnSpc>
              <a:spcBef>
                <a:spcPts val="0"/>
              </a:spcBef>
            </a:pPr>
            <a:r>
              <a:rPr lang="pt-BR" sz="2400" dirty="0">
                <a:solidFill>
                  <a:srgbClr val="FF0000"/>
                </a:solidFill>
              </a:rPr>
              <a:t>Depois das primeiras conquistas, concluiu se que as comissões de saúde já não respondiam as novas expectativas visto que, além da necessidade de se continuar reivindicando outras unidades e serviços, agora era necessário acompanhar o desempenho e a qualidade do atendimento prestados pelas unidades conquistadas. Foram então eleitos os Conselhos Populares de Saúde.       </a:t>
            </a:r>
          </a:p>
          <a:p>
            <a:pPr algn="just">
              <a:lnSpc>
                <a:spcPct val="130000"/>
              </a:lnSpc>
              <a:spcBef>
                <a:spcPts val="0"/>
              </a:spcBef>
            </a:pPr>
            <a:r>
              <a:rPr lang="pt-BR" sz="2400" dirty="0">
                <a:solidFill>
                  <a:srgbClr val="FF0000"/>
                </a:solidFill>
              </a:rPr>
              <a:t>Esses Conselhos eram constituídos de lideranças, na maioria mulheres, eleitas pela população, para em nome dela, avaliar os serviços prestados pelas unidades conquistadas e fazer avançar a luta em busca de novas conquistas e direitos.</a:t>
            </a:r>
          </a:p>
          <a:p>
            <a:pPr algn="just">
              <a:lnSpc>
                <a:spcPct val="130000"/>
              </a:lnSpc>
              <a:spcBef>
                <a:spcPts val="0"/>
              </a:spcBef>
            </a:pPr>
            <a:r>
              <a:rPr lang="pt-BR" sz="2400" dirty="0"/>
              <a:t> </a:t>
            </a:r>
          </a:p>
          <a:p>
            <a:pPr algn="just">
              <a:lnSpc>
                <a:spcPct val="130000"/>
              </a:lnSpc>
              <a:spcBef>
                <a:spcPts val="0"/>
              </a:spcBef>
            </a:pPr>
            <a:r>
              <a:rPr lang="pt-BR" sz="2400" dirty="0"/>
              <a:t> </a:t>
            </a:r>
          </a:p>
          <a:p>
            <a:r>
              <a:rPr lang="pt-BR" sz="2400" dirty="0"/>
              <a:t> </a:t>
            </a:r>
          </a:p>
          <a:p>
            <a:pPr algn="just"/>
            <a:endParaRPr lang="pt-BR" sz="2400" dirty="0"/>
          </a:p>
          <a:p>
            <a:r>
              <a:rPr lang="pt-BR" sz="2400" dirty="0"/>
              <a:t> </a:t>
            </a:r>
          </a:p>
          <a:p>
            <a:pPr algn="just">
              <a:lnSpc>
                <a:spcPct val="130000"/>
              </a:lnSpc>
              <a:spcBef>
                <a:spcPts val="0"/>
              </a:spcBef>
            </a:pPr>
            <a:r>
              <a:rPr lang="pt-BR" sz="2400" dirty="0"/>
              <a:t> </a:t>
            </a:r>
          </a:p>
        </p:txBody>
      </p:sp>
      <p:sp>
        <p:nvSpPr>
          <p:cNvPr id="5" name="Retângulo 4"/>
          <p:cNvSpPr/>
          <p:nvPr/>
        </p:nvSpPr>
        <p:spPr>
          <a:xfrm>
            <a:off x="1828800" y="658713"/>
            <a:ext cx="10287000" cy="461665"/>
          </a:xfrm>
          <a:prstGeom prst="rect">
            <a:avLst/>
          </a:prstGeom>
        </p:spPr>
        <p:txBody>
          <a:bodyPr wrap="square">
            <a:spAutoFit/>
          </a:bodyPr>
          <a:lstStyle/>
          <a:p>
            <a:endParaRPr lang="pt-BR" sz="2400" dirty="0"/>
          </a:p>
        </p:txBody>
      </p:sp>
      <p:sp>
        <p:nvSpPr>
          <p:cNvPr id="2" name="Espaço Reservado para Rodapé 1"/>
          <p:cNvSpPr>
            <a:spLocks noGrp="1"/>
          </p:cNvSpPr>
          <p:nvPr>
            <p:ph type="ftr" sz="quarter" idx="11"/>
          </p:nvPr>
        </p:nvSpPr>
        <p:spPr>
          <a:xfrm>
            <a:off x="2544607" y="6377940"/>
            <a:ext cx="7619999" cy="365125"/>
          </a:xfrm>
        </p:spPr>
        <p:txBody>
          <a:bodyPr/>
          <a:lstStyle/>
          <a:p>
            <a:r>
              <a:rPr lang="pt-BR" sz="2400" dirty="0" smtClean="0">
                <a:solidFill>
                  <a:srgbClr val="FF0000"/>
                </a:solidFill>
              </a:rPr>
              <a:t>17 </a:t>
            </a:r>
            <a:endParaRPr lang="pt-BR" sz="2400" dirty="0">
              <a:solidFill>
                <a:srgbClr val="FF0000"/>
              </a:solidFill>
            </a:endParaRPr>
          </a:p>
        </p:txBody>
      </p:sp>
      <p:sp>
        <p:nvSpPr>
          <p:cNvPr id="4" name="Espaço Reservado para Número de Slide 3"/>
          <p:cNvSpPr>
            <a:spLocks noGrp="1"/>
          </p:cNvSpPr>
          <p:nvPr>
            <p:ph type="sldNum" sz="quarter" idx="12"/>
          </p:nvPr>
        </p:nvSpPr>
        <p:spPr/>
        <p:txBody>
          <a:bodyPr/>
          <a:lstStyle/>
          <a:p>
            <a:fld id="{94B2FDF0-1B5E-4C1F-AB1A-C5783B51AD5F}" type="slidenum">
              <a:rPr lang="pt-BR" smtClean="0"/>
              <a:t>18</a:t>
            </a:fld>
            <a:endParaRPr lang="pt-BR"/>
          </a:p>
        </p:txBody>
      </p:sp>
    </p:spTree>
    <p:extLst>
      <p:ext uri="{BB962C8B-B14F-4D97-AF65-F5344CB8AC3E}">
        <p14:creationId xmlns:p14="http://schemas.microsoft.com/office/powerpoint/2010/main" val="269345621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977390" y="1451332"/>
            <a:ext cx="9715500" cy="4559176"/>
          </a:xfrm>
        </p:spPr>
        <p:txBody>
          <a:bodyPr>
            <a:noAutofit/>
          </a:bodyPr>
          <a:lstStyle/>
          <a:p>
            <a:pPr algn="just">
              <a:lnSpc>
                <a:spcPct val="130000"/>
              </a:lnSpc>
              <a:spcBef>
                <a:spcPts val="0"/>
              </a:spcBef>
            </a:pPr>
            <a:r>
              <a:rPr lang="pt-BR" sz="2400" dirty="0">
                <a:solidFill>
                  <a:srgbClr val="FF0000"/>
                </a:solidFill>
              </a:rPr>
              <a:t>No Estado e Cidade de São Paulo pairam ameaças a essas conquistas. Tais ameaças se revelam nas ações centralizadoras da maioria dos governos que têm administrado o município e estado de São Paulo no decorrer dos anos. Desprezam a legislação e a participação popular. </a:t>
            </a:r>
          </a:p>
          <a:p>
            <a:pPr algn="just">
              <a:lnSpc>
                <a:spcPct val="130000"/>
              </a:lnSpc>
              <a:spcBef>
                <a:spcPts val="0"/>
              </a:spcBef>
            </a:pPr>
            <a:r>
              <a:rPr lang="pt-BR" sz="2400" dirty="0">
                <a:solidFill>
                  <a:srgbClr val="FF0000"/>
                </a:solidFill>
              </a:rPr>
              <a:t>“Dos vinte e quatro anos de SUS, sistema único de saúde, cuja criação se embasa na Lei Federal 8080/90, a Cidade de São Paulo conta apenas com cerca de oito anos de considerável avanço. </a:t>
            </a:r>
          </a:p>
          <a:p>
            <a:pPr algn="just">
              <a:lnSpc>
                <a:spcPct val="130000"/>
              </a:lnSpc>
              <a:spcBef>
                <a:spcPts val="0"/>
              </a:spcBef>
            </a:pPr>
            <a:endParaRPr lang="pt-BR" sz="2400" dirty="0"/>
          </a:p>
          <a:p>
            <a:pPr algn="just">
              <a:lnSpc>
                <a:spcPct val="130000"/>
              </a:lnSpc>
              <a:spcBef>
                <a:spcPts val="0"/>
              </a:spcBef>
            </a:pPr>
            <a:r>
              <a:rPr lang="pt-BR" sz="2400" dirty="0"/>
              <a:t> </a:t>
            </a:r>
          </a:p>
          <a:p>
            <a:r>
              <a:rPr lang="pt-BR" sz="2400" dirty="0"/>
              <a:t> </a:t>
            </a:r>
          </a:p>
          <a:p>
            <a:pPr algn="just"/>
            <a:endParaRPr lang="pt-BR" sz="2400" dirty="0"/>
          </a:p>
          <a:p>
            <a:r>
              <a:rPr lang="pt-BR" sz="2400" dirty="0"/>
              <a:t> </a:t>
            </a:r>
          </a:p>
          <a:p>
            <a:pPr algn="just">
              <a:lnSpc>
                <a:spcPct val="130000"/>
              </a:lnSpc>
              <a:spcBef>
                <a:spcPts val="0"/>
              </a:spcBef>
            </a:pPr>
            <a:r>
              <a:rPr lang="pt-BR" sz="2400" dirty="0"/>
              <a:t> </a:t>
            </a:r>
          </a:p>
        </p:txBody>
      </p:sp>
      <p:sp>
        <p:nvSpPr>
          <p:cNvPr id="5" name="Retângulo 4"/>
          <p:cNvSpPr/>
          <p:nvPr/>
        </p:nvSpPr>
        <p:spPr>
          <a:xfrm>
            <a:off x="1828800" y="658713"/>
            <a:ext cx="10287000" cy="461665"/>
          </a:xfrm>
          <a:prstGeom prst="rect">
            <a:avLst/>
          </a:prstGeom>
        </p:spPr>
        <p:txBody>
          <a:bodyPr wrap="square">
            <a:spAutoFit/>
          </a:bodyPr>
          <a:lstStyle/>
          <a:p>
            <a:endParaRPr lang="pt-BR" sz="2400" dirty="0"/>
          </a:p>
        </p:txBody>
      </p:sp>
      <p:sp>
        <p:nvSpPr>
          <p:cNvPr id="2" name="Espaço Reservado para Rodapé 1"/>
          <p:cNvSpPr>
            <a:spLocks noGrp="1"/>
          </p:cNvSpPr>
          <p:nvPr>
            <p:ph type="ftr" sz="quarter" idx="11"/>
          </p:nvPr>
        </p:nvSpPr>
        <p:spPr/>
        <p:txBody>
          <a:bodyPr/>
          <a:lstStyle/>
          <a:p>
            <a:r>
              <a:rPr lang="pt-BR" sz="2400" dirty="0" smtClean="0">
                <a:solidFill>
                  <a:srgbClr val="FF0000"/>
                </a:solidFill>
              </a:rPr>
              <a:t>18</a:t>
            </a:r>
            <a:endParaRPr lang="pt-BR" sz="2400" dirty="0">
              <a:solidFill>
                <a:srgbClr val="FF0000"/>
              </a:solidFill>
            </a:endParaRPr>
          </a:p>
        </p:txBody>
      </p:sp>
      <p:sp>
        <p:nvSpPr>
          <p:cNvPr id="4" name="Espaço Reservado para Número de Slide 3"/>
          <p:cNvSpPr>
            <a:spLocks noGrp="1"/>
          </p:cNvSpPr>
          <p:nvPr>
            <p:ph type="sldNum" sz="quarter" idx="12"/>
          </p:nvPr>
        </p:nvSpPr>
        <p:spPr/>
        <p:txBody>
          <a:bodyPr/>
          <a:lstStyle/>
          <a:p>
            <a:fld id="{94B2FDF0-1B5E-4C1F-AB1A-C5783B51AD5F}" type="slidenum">
              <a:rPr lang="pt-BR" smtClean="0"/>
              <a:t>19</a:t>
            </a:fld>
            <a:endParaRPr lang="pt-BR"/>
          </a:p>
        </p:txBody>
      </p:sp>
    </p:spTree>
    <p:extLst>
      <p:ext uri="{BB962C8B-B14F-4D97-AF65-F5344CB8AC3E}">
        <p14:creationId xmlns:p14="http://schemas.microsoft.com/office/powerpoint/2010/main" val="18062514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828800" y="2023110"/>
            <a:ext cx="9611590" cy="4354830"/>
          </a:xfrm>
        </p:spPr>
        <p:txBody>
          <a:bodyPr>
            <a:normAutofit/>
          </a:bodyPr>
          <a:lstStyle/>
          <a:p>
            <a:pPr algn="just"/>
            <a:r>
              <a:rPr lang="pt-BR" sz="3200" dirty="0">
                <a:solidFill>
                  <a:srgbClr val="FF0000"/>
                </a:solidFill>
                <a:latin typeface="Garamond" panose="02020404030301010803" pitchFamily="18" charset="0"/>
              </a:rPr>
              <a:t>“A construção do controle social na área da saúde tem se mostrado um processo lento e que enfrenta resistências e dificuldades de ordens diversas para a sua plena e efetiva implantação.” “Apesar dessas dificuldades, o controle social, continua sendo um dos mecanismos indispensáveis de garantia de direitos a todos os cidadãos nesta área das políticas públicas.”</a:t>
            </a:r>
          </a:p>
          <a:p>
            <a:endParaRPr lang="pt-BR" dirty="0">
              <a:latin typeface="Garamond" panose="02020404030301010803" pitchFamily="18" charset="0"/>
            </a:endParaRPr>
          </a:p>
        </p:txBody>
      </p:sp>
      <p:sp>
        <p:nvSpPr>
          <p:cNvPr id="2" name="Retângulo 1"/>
          <p:cNvSpPr/>
          <p:nvPr/>
        </p:nvSpPr>
        <p:spPr>
          <a:xfrm>
            <a:off x="671513" y="738485"/>
            <a:ext cx="10768877" cy="830997"/>
          </a:xfrm>
          <a:prstGeom prst="rect">
            <a:avLst/>
          </a:prstGeom>
        </p:spPr>
        <p:txBody>
          <a:bodyPr wrap="square">
            <a:spAutoFit/>
          </a:bodyPr>
          <a:lstStyle/>
          <a:p>
            <a:pPr algn="r"/>
            <a:r>
              <a:rPr lang="pt-BR" sz="2400" i="1" dirty="0">
                <a:solidFill>
                  <a:srgbClr val="FF0000"/>
                </a:solidFill>
              </a:rPr>
              <a:t>Participação e Controle Social:</a:t>
            </a:r>
            <a:r>
              <a:rPr lang="pt-BR" sz="2400" dirty="0">
                <a:solidFill>
                  <a:srgbClr val="FF0000"/>
                </a:solidFill>
              </a:rPr>
              <a:t/>
            </a:r>
            <a:br>
              <a:rPr lang="pt-BR" sz="2400" dirty="0">
                <a:solidFill>
                  <a:srgbClr val="FF0000"/>
                </a:solidFill>
              </a:rPr>
            </a:br>
            <a:r>
              <a:rPr lang="pt-BR" sz="2400" dirty="0">
                <a:solidFill>
                  <a:srgbClr val="FF0000"/>
                </a:solidFill>
              </a:rPr>
              <a:t> </a:t>
            </a:r>
            <a:r>
              <a:rPr lang="pt-BR" sz="2400" i="1" dirty="0">
                <a:solidFill>
                  <a:srgbClr val="FF0000"/>
                </a:solidFill>
              </a:rPr>
              <a:t>A Experiência dos Movimentos Populares de Saúde de São Paulo.</a:t>
            </a:r>
            <a:endParaRPr lang="pt-BR" sz="2400" dirty="0">
              <a:solidFill>
                <a:srgbClr val="FF0000"/>
              </a:solidFill>
            </a:endParaRPr>
          </a:p>
        </p:txBody>
      </p:sp>
      <p:sp>
        <p:nvSpPr>
          <p:cNvPr id="4" name="Espaço Reservado para Rodapé 3"/>
          <p:cNvSpPr>
            <a:spLocks noGrp="1"/>
          </p:cNvSpPr>
          <p:nvPr>
            <p:ph type="ftr" sz="quarter" idx="11"/>
          </p:nvPr>
        </p:nvSpPr>
        <p:spPr/>
        <p:txBody>
          <a:bodyPr/>
          <a:lstStyle/>
          <a:p>
            <a:r>
              <a:rPr lang="pt-BR" dirty="0" smtClean="0"/>
              <a:t>Nº </a:t>
            </a:r>
            <a:endParaRPr lang="pt-BR" dirty="0"/>
          </a:p>
        </p:txBody>
      </p:sp>
      <p:sp>
        <p:nvSpPr>
          <p:cNvPr id="5" name="Espaço Reservado para Número de Slide 4"/>
          <p:cNvSpPr>
            <a:spLocks noGrp="1"/>
          </p:cNvSpPr>
          <p:nvPr>
            <p:ph type="sldNum" sz="quarter" idx="12"/>
          </p:nvPr>
        </p:nvSpPr>
        <p:spPr/>
        <p:txBody>
          <a:bodyPr/>
          <a:lstStyle/>
          <a:p>
            <a:fld id="{94B2FDF0-1B5E-4C1F-AB1A-C5783B51AD5F}" type="slidenum">
              <a:rPr lang="pt-BR" smtClean="0"/>
              <a:t>2</a:t>
            </a:fld>
            <a:endParaRPr lang="pt-BR"/>
          </a:p>
        </p:txBody>
      </p:sp>
    </p:spTree>
    <p:extLst>
      <p:ext uri="{BB962C8B-B14F-4D97-AF65-F5344CB8AC3E}">
        <p14:creationId xmlns:p14="http://schemas.microsoft.com/office/powerpoint/2010/main" val="256761105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828800" y="400050"/>
            <a:ext cx="10046970" cy="5977890"/>
          </a:xfrm>
          <a:ln>
            <a:solidFill>
              <a:srgbClr val="C0C2BC"/>
            </a:solidFill>
          </a:ln>
        </p:spPr>
        <p:txBody>
          <a:bodyPr>
            <a:noAutofit/>
          </a:bodyPr>
          <a:lstStyle/>
          <a:p>
            <a:pPr algn="just">
              <a:lnSpc>
                <a:spcPct val="120000"/>
              </a:lnSpc>
              <a:spcBef>
                <a:spcPts val="0"/>
              </a:spcBef>
            </a:pPr>
            <a:r>
              <a:rPr lang="pt-BR" sz="2200" dirty="0">
                <a:solidFill>
                  <a:srgbClr val="C00000"/>
                </a:solidFill>
              </a:rPr>
              <a:t>Nos dois últimos anos do governo da ex-prefeita Luiza Erundina (1990/1992</a:t>
            </a:r>
            <a:r>
              <a:rPr lang="pt-BR" sz="2200" dirty="0" smtClean="0">
                <a:solidFill>
                  <a:srgbClr val="C00000"/>
                </a:solidFill>
              </a:rPr>
              <a:t>);</a:t>
            </a:r>
            <a:endParaRPr lang="pt-BR" sz="2200" dirty="0" smtClean="0"/>
          </a:p>
          <a:p>
            <a:pPr algn="just">
              <a:lnSpc>
                <a:spcPct val="120000"/>
              </a:lnSpc>
              <a:spcBef>
                <a:spcPts val="0"/>
              </a:spcBef>
            </a:pPr>
            <a:r>
              <a:rPr lang="pt-BR" sz="2200" dirty="0">
                <a:solidFill>
                  <a:srgbClr val="FF0000"/>
                </a:solidFill>
              </a:rPr>
              <a:t>Q</a:t>
            </a:r>
            <a:r>
              <a:rPr lang="pt-BR" sz="2200" dirty="0" smtClean="0">
                <a:solidFill>
                  <a:srgbClr val="FF0000"/>
                </a:solidFill>
              </a:rPr>
              <a:t>uatro </a:t>
            </a:r>
            <a:r>
              <a:rPr lang="pt-BR" sz="2200" dirty="0">
                <a:solidFill>
                  <a:srgbClr val="FF0000"/>
                </a:solidFill>
              </a:rPr>
              <a:t>anos da ex-prefeita Marta Suplicy (2001 a 2004) em cujo período foi aprovada a lei municipal </a:t>
            </a:r>
            <a:r>
              <a:rPr lang="pt-BR" sz="2200" dirty="0" smtClean="0">
                <a:solidFill>
                  <a:srgbClr val="FF0000"/>
                </a:solidFill>
              </a:rPr>
              <a:t>13.325/2002 a </a:t>
            </a:r>
            <a:r>
              <a:rPr lang="pt-BR" sz="2200" dirty="0">
                <a:solidFill>
                  <a:srgbClr val="FF0000"/>
                </a:solidFill>
              </a:rPr>
              <a:t>qual foi alterada parcialmente pela lei municipal </a:t>
            </a:r>
            <a:r>
              <a:rPr lang="pt-BR" sz="2200" dirty="0" smtClean="0">
                <a:solidFill>
                  <a:srgbClr val="FF0000"/>
                </a:solidFill>
              </a:rPr>
              <a:t>13.716/2004, </a:t>
            </a:r>
            <a:r>
              <a:rPr lang="pt-BR" sz="2200" dirty="0">
                <a:solidFill>
                  <a:srgbClr val="FF0000"/>
                </a:solidFill>
              </a:rPr>
              <a:t>regulamentada pelo Decreto nº 44.658, de 23 de abril de 2004 que criam e regulamentam os Conselhos Gestores de </a:t>
            </a:r>
            <a:r>
              <a:rPr lang="pt-BR" sz="2200" dirty="0" smtClean="0">
                <a:solidFill>
                  <a:srgbClr val="FF0000"/>
                </a:solidFill>
              </a:rPr>
              <a:t>saúde;</a:t>
            </a:r>
          </a:p>
          <a:p>
            <a:pPr algn="just">
              <a:lnSpc>
                <a:spcPct val="120000"/>
              </a:lnSpc>
              <a:spcBef>
                <a:spcPts val="0"/>
              </a:spcBef>
            </a:pPr>
            <a:r>
              <a:rPr lang="pt-BR" sz="2200" dirty="0" smtClean="0"/>
              <a:t> </a:t>
            </a:r>
            <a:r>
              <a:rPr lang="pt-BR" sz="2200" dirty="0" smtClean="0">
                <a:solidFill>
                  <a:schemeClr val="accent2"/>
                </a:solidFill>
              </a:rPr>
              <a:t>Por </a:t>
            </a:r>
            <a:r>
              <a:rPr lang="pt-BR" sz="2200" dirty="0">
                <a:solidFill>
                  <a:schemeClr val="accent2"/>
                </a:solidFill>
              </a:rPr>
              <a:t>último,  nos dezoito meses do governo do atual prefeito Fernando Haddad, temos sentido um resgate do diálogo com esses conselhos e a população, inclusive permitindo uma pequena abertura na comunicação institucional, através da comissão de comunicação do Conselho Municipal de Saúde. </a:t>
            </a:r>
            <a:endParaRPr lang="pt-BR" sz="2200" dirty="0" smtClean="0">
              <a:solidFill>
                <a:schemeClr val="accent2"/>
              </a:solidFill>
            </a:endParaRPr>
          </a:p>
          <a:p>
            <a:pPr algn="just">
              <a:lnSpc>
                <a:spcPct val="120000"/>
              </a:lnSpc>
              <a:spcBef>
                <a:spcPts val="0"/>
              </a:spcBef>
            </a:pPr>
            <a:r>
              <a:rPr lang="pt-BR" sz="2200" dirty="0" smtClean="0"/>
              <a:t>No </a:t>
            </a:r>
            <a:r>
              <a:rPr lang="pt-BR" sz="2200" dirty="0"/>
              <a:t>estado o governo tem resistido à constituição de Conselhos Gestores nos hospitais e equipamentos de saúde sob sua governabilidade. </a:t>
            </a:r>
          </a:p>
          <a:p>
            <a:pPr algn="just"/>
            <a:r>
              <a:rPr lang="pt-BR" sz="2200" dirty="0"/>
              <a:t> </a:t>
            </a:r>
          </a:p>
          <a:p>
            <a:pPr algn="just">
              <a:lnSpc>
                <a:spcPct val="130000"/>
              </a:lnSpc>
              <a:spcBef>
                <a:spcPts val="0"/>
              </a:spcBef>
            </a:pPr>
            <a:r>
              <a:rPr lang="pt-BR" sz="2400" dirty="0"/>
              <a:t> </a:t>
            </a:r>
          </a:p>
          <a:p>
            <a:pPr algn="just"/>
            <a:r>
              <a:rPr lang="pt-BR" sz="2400" dirty="0"/>
              <a:t> </a:t>
            </a:r>
          </a:p>
          <a:p>
            <a:pPr algn="just"/>
            <a:endParaRPr lang="pt-BR" sz="2400" dirty="0"/>
          </a:p>
          <a:p>
            <a:pPr algn="just"/>
            <a:r>
              <a:rPr lang="pt-BR" sz="2400" dirty="0"/>
              <a:t> </a:t>
            </a:r>
          </a:p>
          <a:p>
            <a:pPr algn="just">
              <a:lnSpc>
                <a:spcPct val="130000"/>
              </a:lnSpc>
              <a:spcBef>
                <a:spcPts val="0"/>
              </a:spcBef>
            </a:pPr>
            <a:r>
              <a:rPr lang="pt-BR" sz="2400" dirty="0"/>
              <a:t> </a:t>
            </a:r>
          </a:p>
        </p:txBody>
      </p:sp>
      <p:sp>
        <p:nvSpPr>
          <p:cNvPr id="5" name="Retângulo 4"/>
          <p:cNvSpPr/>
          <p:nvPr/>
        </p:nvSpPr>
        <p:spPr>
          <a:xfrm>
            <a:off x="1828800" y="658713"/>
            <a:ext cx="10287000" cy="461665"/>
          </a:xfrm>
          <a:prstGeom prst="rect">
            <a:avLst/>
          </a:prstGeom>
        </p:spPr>
        <p:txBody>
          <a:bodyPr wrap="square">
            <a:spAutoFit/>
          </a:bodyPr>
          <a:lstStyle/>
          <a:p>
            <a:endParaRPr lang="pt-BR" sz="2400" dirty="0"/>
          </a:p>
        </p:txBody>
      </p:sp>
      <p:sp>
        <p:nvSpPr>
          <p:cNvPr id="2" name="Espaço Reservado para Rodapé 1"/>
          <p:cNvSpPr>
            <a:spLocks noGrp="1"/>
          </p:cNvSpPr>
          <p:nvPr>
            <p:ph type="ftr" sz="quarter" idx="11"/>
          </p:nvPr>
        </p:nvSpPr>
        <p:spPr>
          <a:xfrm>
            <a:off x="2578061" y="6195377"/>
            <a:ext cx="7619999" cy="365125"/>
          </a:xfrm>
        </p:spPr>
        <p:txBody>
          <a:bodyPr/>
          <a:lstStyle/>
          <a:p>
            <a:r>
              <a:rPr lang="pt-BR" sz="2400" dirty="0" smtClean="0">
                <a:solidFill>
                  <a:srgbClr val="FF0000"/>
                </a:solidFill>
              </a:rPr>
              <a:t>19</a:t>
            </a:r>
            <a:endParaRPr lang="pt-BR" sz="2400" dirty="0">
              <a:solidFill>
                <a:srgbClr val="FF0000"/>
              </a:solidFill>
            </a:endParaRPr>
          </a:p>
        </p:txBody>
      </p:sp>
      <p:sp>
        <p:nvSpPr>
          <p:cNvPr id="4" name="Espaço Reservado para Número de Slide 3"/>
          <p:cNvSpPr>
            <a:spLocks noGrp="1"/>
          </p:cNvSpPr>
          <p:nvPr>
            <p:ph type="sldNum" sz="quarter" idx="12"/>
          </p:nvPr>
        </p:nvSpPr>
        <p:spPr/>
        <p:txBody>
          <a:bodyPr/>
          <a:lstStyle/>
          <a:p>
            <a:fld id="{94B2FDF0-1B5E-4C1F-AB1A-C5783B51AD5F}" type="slidenum">
              <a:rPr lang="pt-BR" smtClean="0"/>
              <a:t>20</a:t>
            </a:fld>
            <a:endParaRPr lang="pt-BR"/>
          </a:p>
        </p:txBody>
      </p:sp>
    </p:spTree>
    <p:extLst>
      <p:ext uri="{BB962C8B-B14F-4D97-AF65-F5344CB8AC3E}">
        <p14:creationId xmlns:p14="http://schemas.microsoft.com/office/powerpoint/2010/main" val="72104764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962615" y="545016"/>
            <a:ext cx="9723863" cy="5721970"/>
          </a:xfrm>
          <a:ln>
            <a:solidFill>
              <a:srgbClr val="C0C2BC"/>
            </a:solidFill>
          </a:ln>
        </p:spPr>
        <p:txBody>
          <a:bodyPr>
            <a:noAutofit/>
          </a:bodyPr>
          <a:lstStyle/>
          <a:p>
            <a:pPr algn="just">
              <a:lnSpc>
                <a:spcPct val="130000"/>
              </a:lnSpc>
              <a:spcBef>
                <a:spcPts val="0"/>
              </a:spcBef>
            </a:pPr>
            <a:r>
              <a:rPr lang="pt-BR" sz="2800" dirty="0" smtClean="0">
                <a:solidFill>
                  <a:srgbClr val="FF0000"/>
                </a:solidFill>
              </a:rPr>
              <a:t>“A construção do controle social na área da saúde tem se mostrado um processo lento e que enfrenta resistências e dificuldades de ordens diversas para a sua plena e efetiva implantação. Resistências essas caracterizadas pela falta de informações de grande parte da população, sobre a importância do SUS (Sistema Único de Saúde) para o povo brasileiro e o enorme interesse daqueles que, dado ao ramo que exploram, buscam no atendimento à saúde a possibilidade de auferir lucros.” </a:t>
            </a:r>
          </a:p>
          <a:p>
            <a:pPr algn="just">
              <a:lnSpc>
                <a:spcPct val="130000"/>
              </a:lnSpc>
              <a:spcBef>
                <a:spcPts val="0"/>
              </a:spcBef>
            </a:pPr>
            <a:r>
              <a:rPr lang="pt-BR" sz="2400" dirty="0">
                <a:solidFill>
                  <a:srgbClr val="FF0000"/>
                </a:solidFill>
              </a:rPr>
              <a:t> </a:t>
            </a:r>
          </a:p>
          <a:p>
            <a:pPr algn="just"/>
            <a:r>
              <a:rPr lang="pt-BR" sz="2400" dirty="0"/>
              <a:t> </a:t>
            </a:r>
          </a:p>
          <a:p>
            <a:pPr algn="just"/>
            <a:endParaRPr lang="pt-BR" sz="2400" dirty="0"/>
          </a:p>
          <a:p>
            <a:pPr algn="just"/>
            <a:r>
              <a:rPr lang="pt-BR" sz="2400" dirty="0"/>
              <a:t> </a:t>
            </a:r>
          </a:p>
          <a:p>
            <a:pPr algn="just">
              <a:lnSpc>
                <a:spcPct val="130000"/>
              </a:lnSpc>
              <a:spcBef>
                <a:spcPts val="0"/>
              </a:spcBef>
            </a:pPr>
            <a:r>
              <a:rPr lang="pt-BR" sz="2400" dirty="0"/>
              <a:t> </a:t>
            </a:r>
          </a:p>
        </p:txBody>
      </p:sp>
      <p:sp>
        <p:nvSpPr>
          <p:cNvPr id="5" name="Retângulo 4"/>
          <p:cNvSpPr/>
          <p:nvPr/>
        </p:nvSpPr>
        <p:spPr>
          <a:xfrm>
            <a:off x="1828800" y="658713"/>
            <a:ext cx="10287000" cy="461665"/>
          </a:xfrm>
          <a:prstGeom prst="rect">
            <a:avLst/>
          </a:prstGeom>
        </p:spPr>
        <p:txBody>
          <a:bodyPr wrap="square">
            <a:spAutoFit/>
          </a:bodyPr>
          <a:lstStyle/>
          <a:p>
            <a:endParaRPr lang="pt-BR" sz="2400" dirty="0"/>
          </a:p>
        </p:txBody>
      </p:sp>
      <p:sp>
        <p:nvSpPr>
          <p:cNvPr id="2" name="Espaço Reservado para Rodapé 1"/>
          <p:cNvSpPr>
            <a:spLocks noGrp="1"/>
          </p:cNvSpPr>
          <p:nvPr>
            <p:ph type="ftr" sz="quarter" idx="11"/>
          </p:nvPr>
        </p:nvSpPr>
        <p:spPr/>
        <p:txBody>
          <a:bodyPr/>
          <a:lstStyle/>
          <a:p>
            <a:r>
              <a:rPr lang="pt-BR" sz="2400" dirty="0" smtClean="0">
                <a:solidFill>
                  <a:srgbClr val="FF0000"/>
                </a:solidFill>
              </a:rPr>
              <a:t>20</a:t>
            </a:r>
            <a:r>
              <a:rPr lang="pt-BR" dirty="0" smtClean="0"/>
              <a:t> </a:t>
            </a:r>
            <a:endParaRPr lang="pt-BR" dirty="0"/>
          </a:p>
        </p:txBody>
      </p:sp>
      <p:sp>
        <p:nvSpPr>
          <p:cNvPr id="4" name="Espaço Reservado para Número de Slide 3"/>
          <p:cNvSpPr>
            <a:spLocks noGrp="1"/>
          </p:cNvSpPr>
          <p:nvPr>
            <p:ph type="sldNum" sz="quarter" idx="12"/>
          </p:nvPr>
        </p:nvSpPr>
        <p:spPr/>
        <p:txBody>
          <a:bodyPr/>
          <a:lstStyle/>
          <a:p>
            <a:fld id="{94B2FDF0-1B5E-4C1F-AB1A-C5783B51AD5F}" type="slidenum">
              <a:rPr lang="pt-BR" smtClean="0"/>
              <a:t>21</a:t>
            </a:fld>
            <a:endParaRPr lang="pt-BR"/>
          </a:p>
        </p:txBody>
      </p:sp>
    </p:spTree>
    <p:extLst>
      <p:ext uri="{BB962C8B-B14F-4D97-AF65-F5344CB8AC3E}">
        <p14:creationId xmlns:p14="http://schemas.microsoft.com/office/powerpoint/2010/main" val="246829674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828800" y="889545"/>
            <a:ext cx="10046970" cy="5086350"/>
          </a:xfrm>
          <a:ln>
            <a:solidFill>
              <a:srgbClr val="C0C2BC"/>
            </a:solidFill>
          </a:ln>
        </p:spPr>
        <p:txBody>
          <a:bodyPr>
            <a:noAutofit/>
          </a:bodyPr>
          <a:lstStyle/>
          <a:p>
            <a:pPr algn="just">
              <a:lnSpc>
                <a:spcPct val="130000"/>
              </a:lnSpc>
              <a:spcBef>
                <a:spcPts val="0"/>
              </a:spcBef>
            </a:pPr>
            <a:r>
              <a:rPr lang="pt-BR" sz="2400" dirty="0">
                <a:solidFill>
                  <a:srgbClr val="FF0000"/>
                </a:solidFill>
              </a:rPr>
              <a:t>Para esses, quanto pior for o atendimento público de saúde, mais possibilidade de lucros com o atendimento prestados pela iniciativa privada, de forma complementar, ou mesmo com a terceirização do setor, isto é, o governo reserva parte do orçamento da saúde às Organizações privadas para prestação e gerenciamento dos serviços à população. Por outro lado podemos afirmar que, quanto melhor for o atendimento público de saúde, melhor para a população por não necessitar de pagar duas vezes pelo serviço, ou seja, paga por ele através dos impostos e volta a pagar ao contratar um plano de saúde.  </a:t>
            </a:r>
          </a:p>
          <a:p>
            <a:pPr algn="just">
              <a:lnSpc>
                <a:spcPct val="130000"/>
              </a:lnSpc>
              <a:spcBef>
                <a:spcPts val="0"/>
              </a:spcBef>
            </a:pPr>
            <a:r>
              <a:rPr lang="pt-BR" sz="2400" dirty="0"/>
              <a:t> </a:t>
            </a:r>
          </a:p>
          <a:p>
            <a:pPr algn="just"/>
            <a:r>
              <a:rPr lang="pt-BR" sz="2400" dirty="0"/>
              <a:t> </a:t>
            </a:r>
          </a:p>
          <a:p>
            <a:pPr algn="just"/>
            <a:endParaRPr lang="pt-BR" sz="2400" dirty="0"/>
          </a:p>
          <a:p>
            <a:pPr algn="just"/>
            <a:r>
              <a:rPr lang="pt-BR" sz="2400" dirty="0"/>
              <a:t> </a:t>
            </a:r>
          </a:p>
          <a:p>
            <a:pPr algn="just">
              <a:lnSpc>
                <a:spcPct val="130000"/>
              </a:lnSpc>
              <a:spcBef>
                <a:spcPts val="0"/>
              </a:spcBef>
            </a:pPr>
            <a:r>
              <a:rPr lang="pt-BR" sz="2400" dirty="0"/>
              <a:t> </a:t>
            </a:r>
          </a:p>
        </p:txBody>
      </p:sp>
      <p:sp>
        <p:nvSpPr>
          <p:cNvPr id="5" name="Retângulo 4"/>
          <p:cNvSpPr/>
          <p:nvPr/>
        </p:nvSpPr>
        <p:spPr>
          <a:xfrm>
            <a:off x="1828800" y="658713"/>
            <a:ext cx="10287000" cy="461665"/>
          </a:xfrm>
          <a:prstGeom prst="rect">
            <a:avLst/>
          </a:prstGeom>
        </p:spPr>
        <p:txBody>
          <a:bodyPr wrap="square">
            <a:spAutoFit/>
          </a:bodyPr>
          <a:lstStyle/>
          <a:p>
            <a:endParaRPr lang="pt-BR" sz="2400" dirty="0"/>
          </a:p>
        </p:txBody>
      </p:sp>
      <p:sp>
        <p:nvSpPr>
          <p:cNvPr id="2" name="Espaço Reservado para Rodapé 1"/>
          <p:cNvSpPr>
            <a:spLocks noGrp="1"/>
          </p:cNvSpPr>
          <p:nvPr>
            <p:ph type="ftr" sz="quarter" idx="11"/>
          </p:nvPr>
        </p:nvSpPr>
        <p:spPr/>
        <p:txBody>
          <a:bodyPr/>
          <a:lstStyle/>
          <a:p>
            <a:r>
              <a:rPr lang="pt-BR" sz="2400" dirty="0" smtClean="0">
                <a:solidFill>
                  <a:srgbClr val="FF0000"/>
                </a:solidFill>
              </a:rPr>
              <a:t>21</a:t>
            </a:r>
            <a:endParaRPr lang="pt-BR" sz="2400" dirty="0">
              <a:solidFill>
                <a:srgbClr val="FF0000"/>
              </a:solidFill>
            </a:endParaRPr>
          </a:p>
        </p:txBody>
      </p:sp>
      <p:sp>
        <p:nvSpPr>
          <p:cNvPr id="4" name="Espaço Reservado para Número de Slide 3"/>
          <p:cNvSpPr>
            <a:spLocks noGrp="1"/>
          </p:cNvSpPr>
          <p:nvPr>
            <p:ph type="sldNum" sz="quarter" idx="12"/>
          </p:nvPr>
        </p:nvSpPr>
        <p:spPr/>
        <p:txBody>
          <a:bodyPr/>
          <a:lstStyle/>
          <a:p>
            <a:fld id="{94B2FDF0-1B5E-4C1F-AB1A-C5783B51AD5F}" type="slidenum">
              <a:rPr lang="pt-BR" smtClean="0"/>
              <a:t>22</a:t>
            </a:fld>
            <a:endParaRPr lang="pt-BR"/>
          </a:p>
        </p:txBody>
      </p:sp>
    </p:spTree>
    <p:extLst>
      <p:ext uri="{BB962C8B-B14F-4D97-AF65-F5344CB8AC3E}">
        <p14:creationId xmlns:p14="http://schemas.microsoft.com/office/powerpoint/2010/main" val="336754247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828800" y="1013367"/>
            <a:ext cx="10046970" cy="4930233"/>
          </a:xfrm>
          <a:ln>
            <a:solidFill>
              <a:srgbClr val="C0C2BC"/>
            </a:solidFill>
          </a:ln>
        </p:spPr>
        <p:txBody>
          <a:bodyPr>
            <a:noAutofit/>
          </a:bodyPr>
          <a:lstStyle/>
          <a:p>
            <a:pPr algn="just">
              <a:lnSpc>
                <a:spcPct val="130000"/>
              </a:lnSpc>
              <a:spcBef>
                <a:spcPts val="0"/>
              </a:spcBef>
            </a:pPr>
            <a:r>
              <a:rPr lang="pt-BR" sz="2400" dirty="0">
                <a:solidFill>
                  <a:srgbClr val="FF0000"/>
                </a:solidFill>
              </a:rPr>
              <a:t>“O Conselho Municipal de Saúde de São Paulo, gestão 2010/2011, dado o tamanho e a complexidade da cidade de São Paulo, considerou importante uma revisão conceitual desses espaços de participação, levando-se em conta a legislação, para a necessária normatização na implantação dos Conselhos Gestores de Supervisões e Equipamentos de Saúde. Uma das questões fundamentais refere-se à dificuldade do exercício do controle social apenas por meio de um Conselho Municipal de Saúde, composto por trinta e dois membros e respectivos suplentes, em uma metrópole que ultrapassa os 11 milhões de habitantes. </a:t>
            </a:r>
          </a:p>
          <a:p>
            <a:r>
              <a:rPr lang="pt-BR" sz="2400" dirty="0"/>
              <a:t> </a:t>
            </a:r>
          </a:p>
          <a:p>
            <a:pPr algn="just">
              <a:lnSpc>
                <a:spcPct val="130000"/>
              </a:lnSpc>
              <a:spcBef>
                <a:spcPts val="0"/>
              </a:spcBef>
            </a:pPr>
            <a:r>
              <a:rPr lang="pt-BR" sz="2400" dirty="0"/>
              <a:t> </a:t>
            </a:r>
          </a:p>
          <a:p>
            <a:pPr algn="just"/>
            <a:r>
              <a:rPr lang="pt-BR" sz="2400" dirty="0"/>
              <a:t> </a:t>
            </a:r>
          </a:p>
          <a:p>
            <a:pPr algn="just"/>
            <a:endParaRPr lang="pt-BR" sz="2400" dirty="0"/>
          </a:p>
          <a:p>
            <a:pPr algn="just"/>
            <a:r>
              <a:rPr lang="pt-BR" sz="2400" dirty="0"/>
              <a:t> </a:t>
            </a:r>
          </a:p>
          <a:p>
            <a:pPr algn="just">
              <a:lnSpc>
                <a:spcPct val="130000"/>
              </a:lnSpc>
              <a:spcBef>
                <a:spcPts val="0"/>
              </a:spcBef>
            </a:pPr>
            <a:r>
              <a:rPr lang="pt-BR" sz="2400" dirty="0"/>
              <a:t> </a:t>
            </a:r>
          </a:p>
        </p:txBody>
      </p:sp>
      <p:sp>
        <p:nvSpPr>
          <p:cNvPr id="5" name="Retângulo 4"/>
          <p:cNvSpPr/>
          <p:nvPr/>
        </p:nvSpPr>
        <p:spPr>
          <a:xfrm>
            <a:off x="1828800" y="658713"/>
            <a:ext cx="10287000" cy="461665"/>
          </a:xfrm>
          <a:prstGeom prst="rect">
            <a:avLst/>
          </a:prstGeom>
        </p:spPr>
        <p:txBody>
          <a:bodyPr wrap="square">
            <a:spAutoFit/>
          </a:bodyPr>
          <a:lstStyle/>
          <a:p>
            <a:endParaRPr lang="pt-BR" sz="2400" dirty="0"/>
          </a:p>
        </p:txBody>
      </p:sp>
      <p:sp>
        <p:nvSpPr>
          <p:cNvPr id="2" name="Espaço Reservado para Rodapé 1"/>
          <p:cNvSpPr>
            <a:spLocks noGrp="1"/>
          </p:cNvSpPr>
          <p:nvPr>
            <p:ph type="ftr" sz="quarter" idx="11"/>
          </p:nvPr>
        </p:nvSpPr>
        <p:spPr/>
        <p:txBody>
          <a:bodyPr/>
          <a:lstStyle/>
          <a:p>
            <a:r>
              <a:rPr lang="pt-BR" sz="2400" dirty="0" smtClean="0">
                <a:solidFill>
                  <a:srgbClr val="FF0000"/>
                </a:solidFill>
              </a:rPr>
              <a:t>22</a:t>
            </a:r>
            <a:endParaRPr lang="pt-BR" sz="2400" dirty="0">
              <a:solidFill>
                <a:srgbClr val="FF0000"/>
              </a:solidFill>
            </a:endParaRPr>
          </a:p>
        </p:txBody>
      </p:sp>
      <p:sp>
        <p:nvSpPr>
          <p:cNvPr id="4" name="Espaço Reservado para Número de Slide 3"/>
          <p:cNvSpPr>
            <a:spLocks noGrp="1"/>
          </p:cNvSpPr>
          <p:nvPr>
            <p:ph type="sldNum" sz="quarter" idx="12"/>
          </p:nvPr>
        </p:nvSpPr>
        <p:spPr/>
        <p:txBody>
          <a:bodyPr/>
          <a:lstStyle/>
          <a:p>
            <a:fld id="{94B2FDF0-1B5E-4C1F-AB1A-C5783B51AD5F}" type="slidenum">
              <a:rPr lang="pt-BR" smtClean="0"/>
              <a:t>23</a:t>
            </a:fld>
            <a:endParaRPr lang="pt-BR"/>
          </a:p>
        </p:txBody>
      </p:sp>
    </p:spTree>
    <p:extLst>
      <p:ext uri="{BB962C8B-B14F-4D97-AF65-F5344CB8AC3E}">
        <p14:creationId xmlns:p14="http://schemas.microsoft.com/office/powerpoint/2010/main" val="315100570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828800" y="1425962"/>
            <a:ext cx="10046970" cy="4573394"/>
          </a:xfrm>
          <a:ln>
            <a:solidFill>
              <a:srgbClr val="C0C2BC"/>
            </a:solidFill>
          </a:ln>
        </p:spPr>
        <p:txBody>
          <a:bodyPr>
            <a:noAutofit/>
          </a:bodyPr>
          <a:lstStyle/>
          <a:p>
            <a:pPr algn="just">
              <a:lnSpc>
                <a:spcPct val="130000"/>
              </a:lnSpc>
              <a:spcBef>
                <a:spcPts val="0"/>
              </a:spcBef>
            </a:pPr>
            <a:r>
              <a:rPr lang="pt-BR" sz="2400" dirty="0">
                <a:solidFill>
                  <a:srgbClr val="FF0000"/>
                </a:solidFill>
              </a:rPr>
              <a:t>Neste sentido, o Conselho Municipal  de  Saúde,  por  meio  de  </a:t>
            </a:r>
            <a:r>
              <a:rPr lang="pt-BR" sz="2400" dirty="0" smtClean="0">
                <a:solidFill>
                  <a:srgbClr val="FF0000"/>
                </a:solidFill>
              </a:rPr>
              <a:t>sua Comissão </a:t>
            </a:r>
            <a:r>
              <a:rPr lang="pt-BR" sz="2400" dirty="0">
                <a:solidFill>
                  <a:srgbClr val="FF0000"/>
                </a:solidFill>
              </a:rPr>
              <a:t>Permanente Inter e </a:t>
            </a:r>
            <a:r>
              <a:rPr lang="pt-BR" sz="2400" dirty="0" err="1">
                <a:solidFill>
                  <a:srgbClr val="FF0000"/>
                </a:solidFill>
              </a:rPr>
              <a:t>Intra</a:t>
            </a:r>
            <a:r>
              <a:rPr lang="pt-BR" sz="2400" dirty="0">
                <a:solidFill>
                  <a:srgbClr val="FF0000"/>
                </a:solidFill>
              </a:rPr>
              <a:t> Conselhos, após deliberação de seu pleno, solicitou às Coordenadorias Regionais de Saúde responder, através das Supervisões Técnicas de Saúde jurisdicionadas à sua área de abrangência e estas, através das administrações dos equipamentos de saúde existentes nos respectivos territórios, um questionário que pretendeu aferir o “estado atual” dos mecanismos de controle social da saúde no município. </a:t>
            </a:r>
          </a:p>
          <a:p>
            <a:r>
              <a:rPr lang="pt-BR" sz="2400" dirty="0"/>
              <a:t> </a:t>
            </a:r>
          </a:p>
          <a:p>
            <a:r>
              <a:rPr lang="pt-BR" sz="2400" dirty="0"/>
              <a:t> </a:t>
            </a:r>
          </a:p>
          <a:p>
            <a:pPr algn="just">
              <a:lnSpc>
                <a:spcPct val="130000"/>
              </a:lnSpc>
              <a:spcBef>
                <a:spcPts val="0"/>
              </a:spcBef>
            </a:pPr>
            <a:r>
              <a:rPr lang="pt-BR" sz="2400" dirty="0"/>
              <a:t> </a:t>
            </a:r>
          </a:p>
          <a:p>
            <a:pPr algn="just"/>
            <a:r>
              <a:rPr lang="pt-BR" sz="2400" dirty="0"/>
              <a:t> </a:t>
            </a:r>
          </a:p>
          <a:p>
            <a:pPr algn="just"/>
            <a:endParaRPr lang="pt-BR" sz="2400" dirty="0"/>
          </a:p>
          <a:p>
            <a:pPr algn="just"/>
            <a:r>
              <a:rPr lang="pt-BR" sz="2400" dirty="0"/>
              <a:t> </a:t>
            </a:r>
          </a:p>
          <a:p>
            <a:pPr algn="just">
              <a:lnSpc>
                <a:spcPct val="130000"/>
              </a:lnSpc>
              <a:spcBef>
                <a:spcPts val="0"/>
              </a:spcBef>
            </a:pPr>
            <a:r>
              <a:rPr lang="pt-BR" sz="2400" dirty="0"/>
              <a:t> </a:t>
            </a:r>
          </a:p>
        </p:txBody>
      </p:sp>
      <p:sp>
        <p:nvSpPr>
          <p:cNvPr id="5" name="Retângulo 4"/>
          <p:cNvSpPr/>
          <p:nvPr/>
        </p:nvSpPr>
        <p:spPr>
          <a:xfrm>
            <a:off x="1828800" y="658713"/>
            <a:ext cx="10287000" cy="461665"/>
          </a:xfrm>
          <a:prstGeom prst="rect">
            <a:avLst/>
          </a:prstGeom>
        </p:spPr>
        <p:txBody>
          <a:bodyPr wrap="square">
            <a:spAutoFit/>
          </a:bodyPr>
          <a:lstStyle/>
          <a:p>
            <a:endParaRPr lang="pt-BR" sz="2400" dirty="0"/>
          </a:p>
        </p:txBody>
      </p:sp>
      <p:sp>
        <p:nvSpPr>
          <p:cNvPr id="2" name="Espaço Reservado para Rodapé 1"/>
          <p:cNvSpPr>
            <a:spLocks noGrp="1"/>
          </p:cNvSpPr>
          <p:nvPr>
            <p:ph type="ftr" sz="quarter" idx="11"/>
          </p:nvPr>
        </p:nvSpPr>
        <p:spPr/>
        <p:txBody>
          <a:bodyPr/>
          <a:lstStyle/>
          <a:p>
            <a:r>
              <a:rPr lang="pt-BR" sz="2400" dirty="0" smtClean="0">
                <a:solidFill>
                  <a:srgbClr val="FF0000"/>
                </a:solidFill>
              </a:rPr>
              <a:t>23</a:t>
            </a:r>
            <a:r>
              <a:rPr lang="pt-BR" dirty="0" smtClean="0"/>
              <a:t> </a:t>
            </a:r>
            <a:endParaRPr lang="pt-BR" dirty="0"/>
          </a:p>
        </p:txBody>
      </p:sp>
      <p:sp>
        <p:nvSpPr>
          <p:cNvPr id="4" name="Espaço Reservado para Número de Slide 3"/>
          <p:cNvSpPr>
            <a:spLocks noGrp="1"/>
          </p:cNvSpPr>
          <p:nvPr>
            <p:ph type="sldNum" sz="quarter" idx="12"/>
          </p:nvPr>
        </p:nvSpPr>
        <p:spPr/>
        <p:txBody>
          <a:bodyPr/>
          <a:lstStyle/>
          <a:p>
            <a:fld id="{94B2FDF0-1B5E-4C1F-AB1A-C5783B51AD5F}" type="slidenum">
              <a:rPr lang="pt-BR" smtClean="0"/>
              <a:t>24</a:t>
            </a:fld>
            <a:endParaRPr lang="pt-BR"/>
          </a:p>
        </p:txBody>
      </p:sp>
    </p:spTree>
    <p:extLst>
      <p:ext uri="{BB962C8B-B14F-4D97-AF65-F5344CB8AC3E}">
        <p14:creationId xmlns:p14="http://schemas.microsoft.com/office/powerpoint/2010/main" val="8387244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828800" y="2217699"/>
            <a:ext cx="10046970" cy="3190643"/>
          </a:xfrm>
          <a:ln>
            <a:solidFill>
              <a:srgbClr val="C0C2BC"/>
            </a:solidFill>
          </a:ln>
        </p:spPr>
        <p:txBody>
          <a:bodyPr>
            <a:noAutofit/>
          </a:bodyPr>
          <a:lstStyle/>
          <a:p>
            <a:pPr algn="just">
              <a:lnSpc>
                <a:spcPct val="130000"/>
              </a:lnSpc>
              <a:spcBef>
                <a:spcPts val="0"/>
              </a:spcBef>
            </a:pPr>
            <a:r>
              <a:rPr lang="pt-BR" sz="2400" dirty="0" smtClean="0">
                <a:solidFill>
                  <a:srgbClr val="FF0000"/>
                </a:solidFill>
              </a:rPr>
              <a:t>Este </a:t>
            </a:r>
            <a:r>
              <a:rPr lang="pt-BR" sz="2400" dirty="0">
                <a:solidFill>
                  <a:srgbClr val="FF0000"/>
                </a:solidFill>
              </a:rPr>
              <a:t>trabalho prendeu-se à necessidade do Conselho Municipal, dentro de suas   atribuições,   conforme   seu   Regimento   Interno,    Capitulo    II,    Das Competências, Artigo 3º, Inciso XI, de qualificar sua ação, ao tempo em que se espera, possa contribuir com a organização   dos   Conselhos   Gestores   dos Equipamentos de Saúde desta cidade.</a:t>
            </a:r>
          </a:p>
          <a:p>
            <a:r>
              <a:rPr lang="pt-BR" sz="2400" dirty="0"/>
              <a:t>  </a:t>
            </a:r>
          </a:p>
          <a:p>
            <a:endParaRPr lang="pt-BR" sz="2400" dirty="0"/>
          </a:p>
          <a:p>
            <a:endParaRPr lang="pt-BR" sz="2400" dirty="0"/>
          </a:p>
          <a:p>
            <a:pPr algn="just">
              <a:lnSpc>
                <a:spcPct val="130000"/>
              </a:lnSpc>
              <a:spcBef>
                <a:spcPts val="0"/>
              </a:spcBef>
            </a:pPr>
            <a:r>
              <a:rPr lang="pt-BR" sz="2400" dirty="0"/>
              <a:t> </a:t>
            </a:r>
          </a:p>
          <a:p>
            <a:pPr algn="just"/>
            <a:r>
              <a:rPr lang="pt-BR" sz="2400" dirty="0"/>
              <a:t> </a:t>
            </a:r>
          </a:p>
          <a:p>
            <a:pPr algn="just"/>
            <a:endParaRPr lang="pt-BR" sz="2400" dirty="0"/>
          </a:p>
          <a:p>
            <a:pPr algn="just"/>
            <a:r>
              <a:rPr lang="pt-BR" sz="2400" dirty="0"/>
              <a:t> </a:t>
            </a:r>
          </a:p>
          <a:p>
            <a:pPr algn="just">
              <a:lnSpc>
                <a:spcPct val="130000"/>
              </a:lnSpc>
              <a:spcBef>
                <a:spcPts val="0"/>
              </a:spcBef>
            </a:pPr>
            <a:r>
              <a:rPr lang="pt-BR" sz="2400" dirty="0"/>
              <a:t> </a:t>
            </a:r>
          </a:p>
        </p:txBody>
      </p:sp>
      <p:sp>
        <p:nvSpPr>
          <p:cNvPr id="5" name="Retângulo 4"/>
          <p:cNvSpPr/>
          <p:nvPr/>
        </p:nvSpPr>
        <p:spPr>
          <a:xfrm>
            <a:off x="1828800" y="658713"/>
            <a:ext cx="10287000" cy="461665"/>
          </a:xfrm>
          <a:prstGeom prst="rect">
            <a:avLst/>
          </a:prstGeom>
        </p:spPr>
        <p:txBody>
          <a:bodyPr wrap="square">
            <a:spAutoFit/>
          </a:bodyPr>
          <a:lstStyle/>
          <a:p>
            <a:endParaRPr lang="pt-BR" sz="2400" dirty="0"/>
          </a:p>
        </p:txBody>
      </p:sp>
      <p:sp>
        <p:nvSpPr>
          <p:cNvPr id="2" name="Espaço Reservado para Rodapé 1"/>
          <p:cNvSpPr>
            <a:spLocks noGrp="1"/>
          </p:cNvSpPr>
          <p:nvPr>
            <p:ph type="ftr" sz="quarter" idx="11"/>
          </p:nvPr>
        </p:nvSpPr>
        <p:spPr/>
        <p:txBody>
          <a:bodyPr/>
          <a:lstStyle/>
          <a:p>
            <a:r>
              <a:rPr lang="pt-BR" sz="2400" dirty="0" smtClean="0">
                <a:solidFill>
                  <a:srgbClr val="FF0000"/>
                </a:solidFill>
              </a:rPr>
              <a:t>24</a:t>
            </a:r>
            <a:endParaRPr lang="pt-BR" sz="2400" dirty="0">
              <a:solidFill>
                <a:srgbClr val="FF0000"/>
              </a:solidFill>
            </a:endParaRPr>
          </a:p>
        </p:txBody>
      </p:sp>
      <p:sp>
        <p:nvSpPr>
          <p:cNvPr id="4" name="Espaço Reservado para Número de Slide 3"/>
          <p:cNvSpPr>
            <a:spLocks noGrp="1"/>
          </p:cNvSpPr>
          <p:nvPr>
            <p:ph type="sldNum" sz="quarter" idx="12"/>
          </p:nvPr>
        </p:nvSpPr>
        <p:spPr/>
        <p:txBody>
          <a:bodyPr/>
          <a:lstStyle/>
          <a:p>
            <a:fld id="{94B2FDF0-1B5E-4C1F-AB1A-C5783B51AD5F}" type="slidenum">
              <a:rPr lang="pt-BR" smtClean="0"/>
              <a:t>25</a:t>
            </a:fld>
            <a:endParaRPr lang="pt-BR"/>
          </a:p>
        </p:txBody>
      </p:sp>
    </p:spTree>
    <p:extLst>
      <p:ext uri="{BB962C8B-B14F-4D97-AF65-F5344CB8AC3E}">
        <p14:creationId xmlns:p14="http://schemas.microsoft.com/office/powerpoint/2010/main" val="17578639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828800" y="400050"/>
            <a:ext cx="10046970" cy="5977890"/>
          </a:xfrm>
          <a:ln>
            <a:solidFill>
              <a:srgbClr val="C0C2BC"/>
            </a:solidFill>
          </a:ln>
        </p:spPr>
        <p:txBody>
          <a:bodyPr>
            <a:noAutofit/>
          </a:bodyPr>
          <a:lstStyle/>
          <a:p>
            <a:pPr algn="just">
              <a:lnSpc>
                <a:spcPct val="130000"/>
              </a:lnSpc>
              <a:spcBef>
                <a:spcPts val="0"/>
              </a:spcBef>
            </a:pPr>
            <a:r>
              <a:rPr lang="pt-BR" sz="2400" dirty="0" smtClean="0"/>
              <a:t> </a:t>
            </a:r>
          </a:p>
          <a:p>
            <a:pPr algn="just">
              <a:lnSpc>
                <a:spcPct val="150000"/>
              </a:lnSpc>
            </a:pPr>
            <a:r>
              <a:rPr lang="pt-BR" sz="2400" dirty="0" smtClean="0">
                <a:solidFill>
                  <a:srgbClr val="FF0000"/>
                </a:solidFill>
              </a:rPr>
              <a:t>A efetiva implantação do SUS na cidade de São Paulo, passa pelo compromisso de todos os protagonistas, ou seja, de gestores, trabalhadores e  usuários envolvidos com uma saúde pública de qualidade. Desta maneira, não se pode medir esforços no sentido de contribuir com a organização desses Conselhos, de forma coletiva, objetivando subsidiar e qualificar os conselheiros de base, visando seu maior envolvimento, e consequentemente, fazer avançar, através da participação cidadã o controle social.” </a:t>
            </a:r>
            <a:r>
              <a:rPr lang="pt-BR" sz="2400" b="1" i="1" baseline="30000" dirty="0" smtClean="0">
                <a:solidFill>
                  <a:srgbClr val="FF0000"/>
                </a:solidFill>
              </a:rPr>
              <a:t>1b*</a:t>
            </a:r>
            <a:endParaRPr lang="pt-BR" sz="2400" dirty="0" smtClean="0">
              <a:solidFill>
                <a:srgbClr val="FF0000"/>
              </a:solidFill>
            </a:endParaRPr>
          </a:p>
          <a:p>
            <a:r>
              <a:rPr lang="pt-BR" sz="2400" dirty="0" smtClean="0"/>
              <a:t> </a:t>
            </a:r>
          </a:p>
          <a:p>
            <a:endParaRPr lang="pt-BR" sz="2400" dirty="0" smtClean="0"/>
          </a:p>
          <a:p>
            <a:endParaRPr lang="pt-BR" sz="2400" dirty="0" smtClean="0"/>
          </a:p>
          <a:p>
            <a:pPr algn="just">
              <a:lnSpc>
                <a:spcPct val="130000"/>
              </a:lnSpc>
              <a:spcBef>
                <a:spcPts val="0"/>
              </a:spcBef>
            </a:pPr>
            <a:r>
              <a:rPr lang="pt-BR" sz="2400" dirty="0" smtClean="0"/>
              <a:t> </a:t>
            </a:r>
          </a:p>
          <a:p>
            <a:pPr algn="just"/>
            <a:r>
              <a:rPr lang="pt-BR" sz="2400" dirty="0" smtClean="0"/>
              <a:t> </a:t>
            </a:r>
          </a:p>
          <a:p>
            <a:pPr algn="just"/>
            <a:endParaRPr lang="pt-BR" sz="2400" dirty="0" smtClean="0"/>
          </a:p>
          <a:p>
            <a:pPr algn="just"/>
            <a:r>
              <a:rPr lang="pt-BR" sz="2400" dirty="0" smtClean="0"/>
              <a:t> </a:t>
            </a:r>
          </a:p>
          <a:p>
            <a:pPr algn="just">
              <a:lnSpc>
                <a:spcPct val="130000"/>
              </a:lnSpc>
              <a:spcBef>
                <a:spcPts val="0"/>
              </a:spcBef>
            </a:pPr>
            <a:r>
              <a:rPr lang="pt-BR" sz="2400" dirty="0" smtClean="0"/>
              <a:t> </a:t>
            </a:r>
            <a:endParaRPr lang="pt-BR" sz="2400" dirty="0"/>
          </a:p>
        </p:txBody>
      </p:sp>
      <p:sp>
        <p:nvSpPr>
          <p:cNvPr id="5" name="Retângulo 4"/>
          <p:cNvSpPr/>
          <p:nvPr/>
        </p:nvSpPr>
        <p:spPr>
          <a:xfrm>
            <a:off x="1828800" y="658713"/>
            <a:ext cx="10287000" cy="461665"/>
          </a:xfrm>
          <a:prstGeom prst="rect">
            <a:avLst/>
          </a:prstGeom>
        </p:spPr>
        <p:txBody>
          <a:bodyPr wrap="square">
            <a:spAutoFit/>
          </a:bodyPr>
          <a:lstStyle/>
          <a:p>
            <a:endParaRPr lang="pt-BR" sz="2400" dirty="0"/>
          </a:p>
        </p:txBody>
      </p:sp>
      <p:sp>
        <p:nvSpPr>
          <p:cNvPr id="2" name="Espaço Reservado para Rodapé 1"/>
          <p:cNvSpPr>
            <a:spLocks noGrp="1"/>
          </p:cNvSpPr>
          <p:nvPr>
            <p:ph type="ftr" sz="quarter" idx="11"/>
          </p:nvPr>
        </p:nvSpPr>
        <p:spPr/>
        <p:txBody>
          <a:bodyPr/>
          <a:lstStyle/>
          <a:p>
            <a:r>
              <a:rPr lang="pt-BR" sz="2400" dirty="0" smtClean="0">
                <a:solidFill>
                  <a:srgbClr val="FF0000"/>
                </a:solidFill>
              </a:rPr>
              <a:t>25</a:t>
            </a:r>
            <a:endParaRPr lang="pt-BR" sz="2400" dirty="0">
              <a:solidFill>
                <a:srgbClr val="FF0000"/>
              </a:solidFill>
            </a:endParaRPr>
          </a:p>
        </p:txBody>
      </p:sp>
      <p:sp>
        <p:nvSpPr>
          <p:cNvPr id="4" name="Espaço Reservado para Número de Slide 3"/>
          <p:cNvSpPr>
            <a:spLocks noGrp="1"/>
          </p:cNvSpPr>
          <p:nvPr>
            <p:ph type="sldNum" sz="quarter" idx="12"/>
          </p:nvPr>
        </p:nvSpPr>
        <p:spPr/>
        <p:txBody>
          <a:bodyPr/>
          <a:lstStyle/>
          <a:p>
            <a:fld id="{94B2FDF0-1B5E-4C1F-AB1A-C5783B51AD5F}" type="slidenum">
              <a:rPr lang="pt-BR" smtClean="0"/>
              <a:t>26</a:t>
            </a:fld>
            <a:endParaRPr lang="pt-BR"/>
          </a:p>
        </p:txBody>
      </p:sp>
    </p:spTree>
    <p:extLst>
      <p:ext uri="{BB962C8B-B14F-4D97-AF65-F5344CB8AC3E}">
        <p14:creationId xmlns:p14="http://schemas.microsoft.com/office/powerpoint/2010/main" val="312824173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828800" y="400050"/>
            <a:ext cx="10046970" cy="4350370"/>
          </a:xfrm>
          <a:ln>
            <a:solidFill>
              <a:srgbClr val="C0C2BC"/>
            </a:solidFill>
          </a:ln>
        </p:spPr>
        <p:txBody>
          <a:bodyPr>
            <a:noAutofit/>
          </a:bodyPr>
          <a:lstStyle/>
          <a:p>
            <a:pPr algn="just">
              <a:lnSpc>
                <a:spcPct val="130000"/>
              </a:lnSpc>
              <a:spcBef>
                <a:spcPts val="0"/>
              </a:spcBef>
            </a:pPr>
            <a:r>
              <a:rPr lang="pt-BR" sz="2400" dirty="0"/>
              <a:t>  A efetiva implantação do SUS na cidade de São Paulo, passa pelo compromisso de todos os protagonistas, ou seja, de gestores, trabalhadores e  usuários envolvidos com uma saúde pública de qualidade. Desta maneira, não se pode medir esforços no sentido de contribuir com a organização desses Conselhos, de forma coletiva, objetivando subsidiar e qualificar os conselheiros de base, visando seu maior envolvimento, e consequentemente, fazer avançar, através da participação cidadã o controle social.” </a:t>
            </a:r>
            <a:r>
              <a:rPr lang="pt-BR" sz="2400" b="1" i="1" baseline="30000" dirty="0" smtClean="0"/>
              <a:t>1b*</a:t>
            </a:r>
            <a:fld id="{7A12A12A-DB8C-4E7A-9DF1-352710EAB160}" type="slidenum">
              <a:rPr lang="pt-BR" sz="2400" b="1" i="1" baseline="30000" smtClean="0"/>
              <a:t>27</a:t>
            </a:fld>
            <a:endParaRPr lang="pt-BR" sz="2400" dirty="0"/>
          </a:p>
          <a:p>
            <a:r>
              <a:rPr lang="pt-BR" sz="2400" dirty="0"/>
              <a:t> </a:t>
            </a:r>
          </a:p>
          <a:p>
            <a:endParaRPr lang="pt-BR" sz="2400" dirty="0"/>
          </a:p>
          <a:p>
            <a:endParaRPr lang="pt-BR" sz="2400" dirty="0"/>
          </a:p>
          <a:p>
            <a:pPr algn="just">
              <a:lnSpc>
                <a:spcPct val="130000"/>
              </a:lnSpc>
              <a:spcBef>
                <a:spcPts val="0"/>
              </a:spcBef>
            </a:pPr>
            <a:r>
              <a:rPr lang="pt-BR" sz="2400" dirty="0"/>
              <a:t> </a:t>
            </a:r>
          </a:p>
          <a:p>
            <a:pPr algn="just"/>
            <a:r>
              <a:rPr lang="pt-BR" sz="2400" dirty="0"/>
              <a:t> </a:t>
            </a:r>
          </a:p>
          <a:p>
            <a:pPr algn="just"/>
            <a:endParaRPr lang="pt-BR" sz="2400" dirty="0"/>
          </a:p>
          <a:p>
            <a:pPr algn="just"/>
            <a:r>
              <a:rPr lang="pt-BR" sz="2400" dirty="0"/>
              <a:t> </a:t>
            </a:r>
          </a:p>
          <a:p>
            <a:pPr algn="just">
              <a:lnSpc>
                <a:spcPct val="130000"/>
              </a:lnSpc>
              <a:spcBef>
                <a:spcPts val="0"/>
              </a:spcBef>
            </a:pPr>
            <a:r>
              <a:rPr lang="pt-BR" sz="2400" dirty="0"/>
              <a:t> </a:t>
            </a:r>
          </a:p>
        </p:txBody>
      </p:sp>
      <p:sp>
        <p:nvSpPr>
          <p:cNvPr id="5" name="Retângulo 4"/>
          <p:cNvSpPr/>
          <p:nvPr/>
        </p:nvSpPr>
        <p:spPr>
          <a:xfrm>
            <a:off x="1828800" y="658713"/>
            <a:ext cx="10287000" cy="461665"/>
          </a:xfrm>
          <a:prstGeom prst="rect">
            <a:avLst/>
          </a:prstGeom>
        </p:spPr>
        <p:txBody>
          <a:bodyPr wrap="square">
            <a:spAutoFit/>
          </a:bodyPr>
          <a:lstStyle/>
          <a:p>
            <a:endParaRPr lang="pt-BR" sz="2400" dirty="0"/>
          </a:p>
        </p:txBody>
      </p:sp>
      <p:sp>
        <p:nvSpPr>
          <p:cNvPr id="2" name="Espaço Reservado para Rodapé 1"/>
          <p:cNvSpPr>
            <a:spLocks noGrp="1"/>
          </p:cNvSpPr>
          <p:nvPr>
            <p:ph type="ftr" sz="quarter" idx="11"/>
          </p:nvPr>
        </p:nvSpPr>
        <p:spPr/>
        <p:txBody>
          <a:bodyPr/>
          <a:lstStyle/>
          <a:p>
            <a:r>
              <a:rPr lang="pt-BR" smtClean="0"/>
              <a:t>Nº </a:t>
            </a:r>
            <a:endParaRPr lang="pt-BR"/>
          </a:p>
        </p:txBody>
      </p:sp>
      <p:sp>
        <p:nvSpPr>
          <p:cNvPr id="4" name="Espaço Reservado para Número de Slide 3"/>
          <p:cNvSpPr>
            <a:spLocks noGrp="1"/>
          </p:cNvSpPr>
          <p:nvPr>
            <p:ph type="sldNum" sz="quarter" idx="12"/>
          </p:nvPr>
        </p:nvSpPr>
        <p:spPr/>
        <p:txBody>
          <a:bodyPr/>
          <a:lstStyle/>
          <a:p>
            <a:fld id="{94B2FDF0-1B5E-4C1F-AB1A-C5783B51AD5F}" type="slidenum">
              <a:rPr lang="pt-BR" smtClean="0"/>
              <a:t>27</a:t>
            </a:fld>
            <a:endParaRPr lang="pt-BR"/>
          </a:p>
        </p:txBody>
      </p:sp>
    </p:spTree>
    <p:extLst>
      <p:ext uri="{BB962C8B-B14F-4D97-AF65-F5344CB8AC3E}">
        <p14:creationId xmlns:p14="http://schemas.microsoft.com/office/powerpoint/2010/main" val="7155829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828800" y="400050"/>
            <a:ext cx="10046970" cy="5977890"/>
          </a:xfrm>
          <a:ln>
            <a:solidFill>
              <a:srgbClr val="C0C2BC"/>
            </a:solidFill>
          </a:ln>
        </p:spPr>
        <p:txBody>
          <a:bodyPr>
            <a:noAutofit/>
          </a:bodyPr>
          <a:lstStyle/>
          <a:p>
            <a:pPr algn="ctr">
              <a:lnSpc>
                <a:spcPct val="130000"/>
              </a:lnSpc>
              <a:spcBef>
                <a:spcPts val="0"/>
              </a:spcBef>
            </a:pPr>
            <a:r>
              <a:rPr lang="pt-BR" sz="2400" dirty="0"/>
              <a:t> </a:t>
            </a:r>
            <a:r>
              <a:rPr lang="pt-BR" sz="2400" b="1" dirty="0">
                <a:solidFill>
                  <a:srgbClr val="FF0000"/>
                </a:solidFill>
              </a:rPr>
              <a:t>SAÚDE E A DEMOCRACIA PARTICIPATIVA</a:t>
            </a:r>
            <a:endParaRPr lang="pt-BR" sz="2400" dirty="0">
              <a:solidFill>
                <a:srgbClr val="FF0000"/>
              </a:solidFill>
            </a:endParaRPr>
          </a:p>
          <a:p>
            <a:pPr algn="just">
              <a:lnSpc>
                <a:spcPct val="130000"/>
              </a:lnSpc>
              <a:spcBef>
                <a:spcPts val="0"/>
              </a:spcBef>
            </a:pPr>
            <a:r>
              <a:rPr lang="pt-BR" sz="2400" dirty="0">
                <a:solidFill>
                  <a:srgbClr val="FF0000"/>
                </a:solidFill>
              </a:rPr>
              <a:t>“Uma sociedade só será verdadeiramente democrática se o povo participar efetivamente das decisões dos assuntos de interesse comum. </a:t>
            </a:r>
          </a:p>
          <a:p>
            <a:pPr algn="just">
              <a:lnSpc>
                <a:spcPct val="130000"/>
              </a:lnSpc>
              <a:spcBef>
                <a:spcPts val="0"/>
              </a:spcBef>
            </a:pPr>
            <a:r>
              <a:rPr lang="pt-BR" sz="2400" dirty="0">
                <a:solidFill>
                  <a:srgbClr val="FF0000"/>
                </a:solidFill>
              </a:rPr>
              <a:t>Tendo em conta as inevitáveis imperfeições do sistema representativo e, a par disso, considerando que os recursos de comunicação e mobilização disponíveis em nossa época permitem que o povo tenha participação direta no processo de tomada de decisões, as modernas Constituições procuram conjugar as instituições da democracia representativa com mecanismos de participação direta do povo, dando a este a possibilidade de expressar sua vontade e de influir nas decisões”. </a:t>
            </a:r>
          </a:p>
          <a:p>
            <a:endParaRPr lang="pt-BR" sz="2400" dirty="0">
              <a:solidFill>
                <a:srgbClr val="FF0000"/>
              </a:solidFill>
            </a:endParaRPr>
          </a:p>
          <a:p>
            <a:endParaRPr lang="pt-BR" sz="2400" dirty="0"/>
          </a:p>
          <a:p>
            <a:pPr algn="just">
              <a:lnSpc>
                <a:spcPct val="130000"/>
              </a:lnSpc>
              <a:spcBef>
                <a:spcPts val="0"/>
              </a:spcBef>
            </a:pPr>
            <a:r>
              <a:rPr lang="pt-BR" sz="2400" dirty="0"/>
              <a:t> </a:t>
            </a:r>
          </a:p>
          <a:p>
            <a:pPr algn="just"/>
            <a:r>
              <a:rPr lang="pt-BR" sz="2400" dirty="0"/>
              <a:t> </a:t>
            </a:r>
          </a:p>
          <a:p>
            <a:pPr algn="just"/>
            <a:endParaRPr lang="pt-BR" sz="2400" dirty="0"/>
          </a:p>
          <a:p>
            <a:pPr algn="just"/>
            <a:r>
              <a:rPr lang="pt-BR" sz="2400" dirty="0"/>
              <a:t> </a:t>
            </a:r>
          </a:p>
          <a:p>
            <a:pPr algn="just">
              <a:lnSpc>
                <a:spcPct val="130000"/>
              </a:lnSpc>
              <a:spcBef>
                <a:spcPts val="0"/>
              </a:spcBef>
            </a:pPr>
            <a:r>
              <a:rPr lang="pt-BR" sz="2400" dirty="0"/>
              <a:t> </a:t>
            </a:r>
          </a:p>
        </p:txBody>
      </p:sp>
      <p:sp>
        <p:nvSpPr>
          <p:cNvPr id="5" name="Retângulo 4"/>
          <p:cNvSpPr/>
          <p:nvPr/>
        </p:nvSpPr>
        <p:spPr>
          <a:xfrm>
            <a:off x="1828800" y="658713"/>
            <a:ext cx="10287000" cy="461665"/>
          </a:xfrm>
          <a:prstGeom prst="rect">
            <a:avLst/>
          </a:prstGeom>
        </p:spPr>
        <p:txBody>
          <a:bodyPr wrap="square">
            <a:spAutoFit/>
          </a:bodyPr>
          <a:lstStyle/>
          <a:p>
            <a:endParaRPr lang="pt-BR" sz="2400" dirty="0"/>
          </a:p>
        </p:txBody>
      </p:sp>
      <p:sp>
        <p:nvSpPr>
          <p:cNvPr id="2" name="Espaço Reservado para Rodapé 1"/>
          <p:cNvSpPr>
            <a:spLocks noGrp="1"/>
          </p:cNvSpPr>
          <p:nvPr>
            <p:ph type="ftr" sz="quarter" idx="11"/>
          </p:nvPr>
        </p:nvSpPr>
        <p:spPr/>
        <p:txBody>
          <a:bodyPr/>
          <a:lstStyle/>
          <a:p>
            <a:r>
              <a:rPr lang="pt-BR" sz="2400" dirty="0" smtClean="0">
                <a:solidFill>
                  <a:srgbClr val="FF0000"/>
                </a:solidFill>
              </a:rPr>
              <a:t>27</a:t>
            </a:r>
            <a:endParaRPr lang="pt-BR" sz="2400" dirty="0">
              <a:solidFill>
                <a:srgbClr val="FF0000"/>
              </a:solidFill>
            </a:endParaRPr>
          </a:p>
        </p:txBody>
      </p:sp>
      <p:sp>
        <p:nvSpPr>
          <p:cNvPr id="4" name="Espaço Reservado para Número de Slide 3"/>
          <p:cNvSpPr>
            <a:spLocks noGrp="1"/>
          </p:cNvSpPr>
          <p:nvPr>
            <p:ph type="sldNum" sz="quarter" idx="12"/>
          </p:nvPr>
        </p:nvSpPr>
        <p:spPr/>
        <p:txBody>
          <a:bodyPr/>
          <a:lstStyle/>
          <a:p>
            <a:fld id="{94B2FDF0-1B5E-4C1F-AB1A-C5783B51AD5F}" type="slidenum">
              <a:rPr lang="pt-BR" smtClean="0"/>
              <a:t>28</a:t>
            </a:fld>
            <a:endParaRPr lang="pt-BR"/>
          </a:p>
        </p:txBody>
      </p:sp>
    </p:spTree>
    <p:extLst>
      <p:ext uri="{BB962C8B-B14F-4D97-AF65-F5344CB8AC3E}">
        <p14:creationId xmlns:p14="http://schemas.microsoft.com/office/powerpoint/2010/main" val="352263590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828800" y="2114550"/>
            <a:ext cx="10046970" cy="2957513"/>
          </a:xfrm>
          <a:ln>
            <a:solidFill>
              <a:srgbClr val="C0C2BC"/>
            </a:solidFill>
          </a:ln>
        </p:spPr>
        <p:txBody>
          <a:bodyPr>
            <a:noAutofit/>
          </a:bodyPr>
          <a:lstStyle/>
          <a:p>
            <a:pPr algn="just">
              <a:lnSpc>
                <a:spcPct val="130000"/>
              </a:lnSpc>
              <a:spcBef>
                <a:spcPts val="0"/>
              </a:spcBef>
            </a:pPr>
            <a:r>
              <a:rPr lang="pt-BR" sz="2400" dirty="0"/>
              <a:t> </a:t>
            </a:r>
            <a:r>
              <a:rPr lang="pt-BR" sz="2400" dirty="0" smtClean="0">
                <a:solidFill>
                  <a:srgbClr val="FF0000"/>
                </a:solidFill>
              </a:rPr>
              <a:t>Essa </a:t>
            </a:r>
            <a:r>
              <a:rPr lang="pt-BR" sz="2400" dirty="0">
                <a:solidFill>
                  <a:srgbClr val="FF0000"/>
                </a:solidFill>
              </a:rPr>
              <a:t>inovação, extremamente importante para a efetivação da democracia, foi acolhida pela Constituição Brasileira de 1988 e é um de seus pontos mais positivos. Com efeito, diz a Constituição, no artigo 1º, que “ todo o poder emana do povo, que o exerce por meio de representantes eleitos ou diretamente”. </a:t>
            </a:r>
            <a:r>
              <a:rPr lang="pt-BR" sz="2400" b="1" i="1" baseline="30000" dirty="0">
                <a:solidFill>
                  <a:srgbClr val="FF0000"/>
                </a:solidFill>
              </a:rPr>
              <a:t>3*</a:t>
            </a:r>
            <a:endParaRPr lang="pt-BR" sz="2400" dirty="0">
              <a:solidFill>
                <a:srgbClr val="FF0000"/>
              </a:solidFill>
            </a:endParaRPr>
          </a:p>
          <a:p>
            <a:r>
              <a:rPr lang="pt-BR" sz="2400" dirty="0">
                <a:solidFill>
                  <a:srgbClr val="FF0000"/>
                </a:solidFill>
              </a:rPr>
              <a:t> </a:t>
            </a:r>
          </a:p>
          <a:p>
            <a:endParaRPr lang="pt-BR" sz="2400" dirty="0"/>
          </a:p>
          <a:p>
            <a:endParaRPr lang="pt-BR" sz="2400" dirty="0"/>
          </a:p>
          <a:p>
            <a:endParaRPr lang="pt-BR" sz="2400" dirty="0"/>
          </a:p>
          <a:p>
            <a:pPr algn="just">
              <a:lnSpc>
                <a:spcPct val="130000"/>
              </a:lnSpc>
              <a:spcBef>
                <a:spcPts val="0"/>
              </a:spcBef>
            </a:pPr>
            <a:r>
              <a:rPr lang="pt-BR" sz="2400" dirty="0"/>
              <a:t> </a:t>
            </a:r>
          </a:p>
          <a:p>
            <a:pPr algn="just"/>
            <a:r>
              <a:rPr lang="pt-BR" sz="2400" dirty="0"/>
              <a:t> </a:t>
            </a:r>
          </a:p>
          <a:p>
            <a:pPr algn="just"/>
            <a:endParaRPr lang="pt-BR" sz="2400" dirty="0"/>
          </a:p>
          <a:p>
            <a:pPr algn="just"/>
            <a:r>
              <a:rPr lang="pt-BR" sz="2400" dirty="0"/>
              <a:t> </a:t>
            </a:r>
          </a:p>
          <a:p>
            <a:pPr algn="just">
              <a:lnSpc>
                <a:spcPct val="130000"/>
              </a:lnSpc>
              <a:spcBef>
                <a:spcPts val="0"/>
              </a:spcBef>
            </a:pPr>
            <a:r>
              <a:rPr lang="pt-BR" sz="2400" dirty="0"/>
              <a:t> </a:t>
            </a:r>
          </a:p>
        </p:txBody>
      </p:sp>
      <p:sp>
        <p:nvSpPr>
          <p:cNvPr id="5" name="Retângulo 4"/>
          <p:cNvSpPr/>
          <p:nvPr/>
        </p:nvSpPr>
        <p:spPr>
          <a:xfrm>
            <a:off x="1828800" y="658713"/>
            <a:ext cx="10287000" cy="461665"/>
          </a:xfrm>
          <a:prstGeom prst="rect">
            <a:avLst/>
          </a:prstGeom>
        </p:spPr>
        <p:txBody>
          <a:bodyPr wrap="square">
            <a:spAutoFit/>
          </a:bodyPr>
          <a:lstStyle/>
          <a:p>
            <a:endParaRPr lang="pt-BR" sz="2400" dirty="0"/>
          </a:p>
        </p:txBody>
      </p:sp>
      <p:sp>
        <p:nvSpPr>
          <p:cNvPr id="2" name="Espaço Reservado para Rodapé 1"/>
          <p:cNvSpPr>
            <a:spLocks noGrp="1"/>
          </p:cNvSpPr>
          <p:nvPr>
            <p:ph type="ftr" sz="quarter" idx="11"/>
          </p:nvPr>
        </p:nvSpPr>
        <p:spPr/>
        <p:txBody>
          <a:bodyPr/>
          <a:lstStyle/>
          <a:p>
            <a:r>
              <a:rPr lang="pt-BR" sz="2400" dirty="0" smtClean="0">
                <a:solidFill>
                  <a:srgbClr val="FF0000"/>
                </a:solidFill>
              </a:rPr>
              <a:t>28</a:t>
            </a:r>
            <a:r>
              <a:rPr lang="pt-BR" sz="2400" dirty="0" smtClean="0">
                <a:solidFill>
                  <a:srgbClr val="FF0000"/>
                </a:solidFill>
              </a:rPr>
              <a:t> </a:t>
            </a:r>
            <a:endParaRPr lang="pt-BR" sz="2400" dirty="0">
              <a:solidFill>
                <a:srgbClr val="FF0000"/>
              </a:solidFill>
            </a:endParaRPr>
          </a:p>
        </p:txBody>
      </p:sp>
      <p:sp>
        <p:nvSpPr>
          <p:cNvPr id="4" name="Espaço Reservado para Número de Slide 3"/>
          <p:cNvSpPr>
            <a:spLocks noGrp="1"/>
          </p:cNvSpPr>
          <p:nvPr>
            <p:ph type="sldNum" sz="quarter" idx="12"/>
          </p:nvPr>
        </p:nvSpPr>
        <p:spPr/>
        <p:txBody>
          <a:bodyPr/>
          <a:lstStyle/>
          <a:p>
            <a:fld id="{94B2FDF0-1B5E-4C1F-AB1A-C5783B51AD5F}" type="slidenum">
              <a:rPr lang="pt-BR" smtClean="0"/>
              <a:t>29</a:t>
            </a:fld>
            <a:endParaRPr lang="pt-BR"/>
          </a:p>
        </p:txBody>
      </p:sp>
    </p:spTree>
    <p:extLst>
      <p:ext uri="{BB962C8B-B14F-4D97-AF65-F5344CB8AC3E}">
        <p14:creationId xmlns:p14="http://schemas.microsoft.com/office/powerpoint/2010/main" val="20679217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988820" y="1405890"/>
            <a:ext cx="9715500" cy="4206240"/>
          </a:xfrm>
        </p:spPr>
        <p:txBody>
          <a:bodyPr>
            <a:normAutofit/>
          </a:bodyPr>
          <a:lstStyle/>
          <a:p>
            <a:pPr algn="just">
              <a:lnSpc>
                <a:spcPct val="130000"/>
              </a:lnSpc>
              <a:spcBef>
                <a:spcPts val="0"/>
              </a:spcBef>
            </a:pPr>
            <a:r>
              <a:rPr lang="pt-BR" sz="2400" dirty="0">
                <a:solidFill>
                  <a:srgbClr val="FF0000"/>
                </a:solidFill>
              </a:rPr>
              <a:t>Desde minha infância, lembro me ouvir pessoas falarem que o homem é fruto do meio, incluído aqui, a questão de gênero, homem e mulher.   Então ficava pensando. Se o homem é fruto do meio e percebemos que este meio contém inúmeras imperfeições, tais como, violências, injustiças, corrupções e outros, é necessário mudar esse meio, todavia o meio por si só não muda. A única forma possível de promover esta mudança é mudando o fazer do homem. </a:t>
            </a:r>
            <a:endParaRPr lang="pt-BR" sz="2000" dirty="0">
              <a:solidFill>
                <a:srgbClr val="FF0000"/>
              </a:solidFill>
            </a:endParaRPr>
          </a:p>
        </p:txBody>
      </p:sp>
      <p:sp>
        <p:nvSpPr>
          <p:cNvPr id="5" name="Retângulo 4"/>
          <p:cNvSpPr/>
          <p:nvPr/>
        </p:nvSpPr>
        <p:spPr>
          <a:xfrm>
            <a:off x="1828800" y="658713"/>
            <a:ext cx="10287000" cy="461665"/>
          </a:xfrm>
          <a:prstGeom prst="rect">
            <a:avLst/>
          </a:prstGeom>
        </p:spPr>
        <p:txBody>
          <a:bodyPr wrap="square">
            <a:spAutoFit/>
          </a:bodyPr>
          <a:lstStyle/>
          <a:p>
            <a:endParaRPr lang="pt-BR" sz="2400" dirty="0"/>
          </a:p>
        </p:txBody>
      </p:sp>
      <p:sp>
        <p:nvSpPr>
          <p:cNvPr id="2" name="Espaço Reservado para Rodapé 1"/>
          <p:cNvSpPr>
            <a:spLocks noGrp="1"/>
          </p:cNvSpPr>
          <p:nvPr>
            <p:ph type="ftr" sz="quarter" idx="11"/>
          </p:nvPr>
        </p:nvSpPr>
        <p:spPr/>
        <p:txBody>
          <a:bodyPr/>
          <a:lstStyle/>
          <a:p>
            <a:r>
              <a:rPr lang="pt-BR" sz="2400" dirty="0">
                <a:solidFill>
                  <a:srgbClr val="FF0000"/>
                </a:solidFill>
              </a:rPr>
              <a:t>2</a:t>
            </a:r>
            <a:r>
              <a:rPr lang="pt-BR" dirty="0" smtClean="0">
                <a:solidFill>
                  <a:srgbClr val="FF0000"/>
                </a:solidFill>
              </a:rPr>
              <a:t> </a:t>
            </a:r>
            <a:endParaRPr lang="pt-BR" dirty="0">
              <a:solidFill>
                <a:srgbClr val="FF0000"/>
              </a:solidFill>
            </a:endParaRPr>
          </a:p>
        </p:txBody>
      </p:sp>
      <p:sp>
        <p:nvSpPr>
          <p:cNvPr id="4" name="Espaço Reservado para Número de Slide 3"/>
          <p:cNvSpPr>
            <a:spLocks noGrp="1"/>
          </p:cNvSpPr>
          <p:nvPr>
            <p:ph type="sldNum" sz="quarter" idx="12"/>
          </p:nvPr>
        </p:nvSpPr>
        <p:spPr/>
        <p:txBody>
          <a:bodyPr/>
          <a:lstStyle/>
          <a:p>
            <a:fld id="{94B2FDF0-1B5E-4C1F-AB1A-C5783B51AD5F}" type="slidenum">
              <a:rPr lang="pt-BR" smtClean="0"/>
              <a:t>3</a:t>
            </a:fld>
            <a:endParaRPr lang="pt-BR"/>
          </a:p>
        </p:txBody>
      </p:sp>
    </p:spTree>
    <p:extLst>
      <p:ext uri="{BB962C8B-B14F-4D97-AF65-F5344CB8AC3E}">
        <p14:creationId xmlns:p14="http://schemas.microsoft.com/office/powerpoint/2010/main" val="22551729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828800" y="889545"/>
            <a:ext cx="10046970" cy="4972050"/>
          </a:xfrm>
          <a:ln>
            <a:solidFill>
              <a:srgbClr val="C0C2BC"/>
            </a:solidFill>
          </a:ln>
        </p:spPr>
        <p:txBody>
          <a:bodyPr>
            <a:noAutofit/>
          </a:bodyPr>
          <a:lstStyle/>
          <a:p>
            <a:pPr algn="just">
              <a:lnSpc>
                <a:spcPct val="130000"/>
              </a:lnSpc>
              <a:spcBef>
                <a:spcPts val="0"/>
              </a:spcBef>
            </a:pPr>
            <a:r>
              <a:rPr lang="pt-BR" sz="2400" dirty="0">
                <a:solidFill>
                  <a:srgbClr val="FF0000"/>
                </a:solidFill>
              </a:rPr>
              <a:t>“Não é demais alertar para a necessidade de mudança de cultura política de nossos governantes no que se refere a prática de fazer para a população. Portanto nossos governantes devem extirpar essa cultura já enraizada na prática política.  Ao  fazer  para  a  população,  alimenta-se  uma  outra  cultura </a:t>
            </a:r>
          </a:p>
          <a:p>
            <a:pPr algn="just">
              <a:lnSpc>
                <a:spcPct val="130000"/>
              </a:lnSpc>
              <a:spcBef>
                <a:spcPts val="0"/>
              </a:spcBef>
            </a:pPr>
            <a:r>
              <a:rPr lang="pt-BR" sz="2400" dirty="0">
                <a:solidFill>
                  <a:srgbClr val="FF0000"/>
                </a:solidFill>
              </a:rPr>
              <a:t>igualmente perniciosa, ou seja, o fisiologismo, o clientelismo e acima de tudo a de pendência. </a:t>
            </a:r>
          </a:p>
          <a:p>
            <a:pPr algn="just">
              <a:lnSpc>
                <a:spcPct val="130000"/>
              </a:lnSpc>
              <a:spcBef>
                <a:spcPts val="0"/>
              </a:spcBef>
            </a:pPr>
            <a:r>
              <a:rPr lang="pt-BR" sz="2400" dirty="0">
                <a:solidFill>
                  <a:srgbClr val="FF0000"/>
                </a:solidFill>
              </a:rPr>
              <a:t>Talvez por isso não seja difícil entender porque muitas vezes nos deparamos com pessoas achando que sempre alguém tem que fazer por elas.  </a:t>
            </a:r>
          </a:p>
          <a:p>
            <a:r>
              <a:rPr lang="pt-BR" sz="2400" dirty="0"/>
              <a:t> </a:t>
            </a:r>
          </a:p>
          <a:p>
            <a:pPr algn="just">
              <a:lnSpc>
                <a:spcPct val="130000"/>
              </a:lnSpc>
              <a:spcBef>
                <a:spcPts val="0"/>
              </a:spcBef>
            </a:pPr>
            <a:r>
              <a:rPr lang="pt-BR" sz="2400" dirty="0"/>
              <a:t>  </a:t>
            </a:r>
          </a:p>
          <a:p>
            <a:endParaRPr lang="pt-BR" sz="2400" dirty="0"/>
          </a:p>
          <a:p>
            <a:endParaRPr lang="pt-BR" sz="2400" dirty="0"/>
          </a:p>
          <a:p>
            <a:endParaRPr lang="pt-BR" sz="2400" dirty="0"/>
          </a:p>
          <a:p>
            <a:pPr algn="just">
              <a:lnSpc>
                <a:spcPct val="130000"/>
              </a:lnSpc>
              <a:spcBef>
                <a:spcPts val="0"/>
              </a:spcBef>
            </a:pPr>
            <a:r>
              <a:rPr lang="pt-BR" sz="2400" dirty="0"/>
              <a:t> </a:t>
            </a:r>
          </a:p>
          <a:p>
            <a:pPr algn="just"/>
            <a:r>
              <a:rPr lang="pt-BR" sz="2400" dirty="0"/>
              <a:t> </a:t>
            </a:r>
          </a:p>
          <a:p>
            <a:pPr algn="just"/>
            <a:endParaRPr lang="pt-BR" sz="2400" dirty="0"/>
          </a:p>
          <a:p>
            <a:pPr algn="just"/>
            <a:r>
              <a:rPr lang="pt-BR" sz="2400" dirty="0"/>
              <a:t> </a:t>
            </a:r>
          </a:p>
          <a:p>
            <a:pPr algn="just">
              <a:lnSpc>
                <a:spcPct val="130000"/>
              </a:lnSpc>
              <a:spcBef>
                <a:spcPts val="0"/>
              </a:spcBef>
            </a:pPr>
            <a:r>
              <a:rPr lang="pt-BR" sz="2400" dirty="0"/>
              <a:t> </a:t>
            </a:r>
          </a:p>
        </p:txBody>
      </p:sp>
      <p:sp>
        <p:nvSpPr>
          <p:cNvPr id="5" name="Retângulo 4"/>
          <p:cNvSpPr/>
          <p:nvPr/>
        </p:nvSpPr>
        <p:spPr>
          <a:xfrm>
            <a:off x="1828800" y="658713"/>
            <a:ext cx="10287000" cy="461665"/>
          </a:xfrm>
          <a:prstGeom prst="rect">
            <a:avLst/>
          </a:prstGeom>
        </p:spPr>
        <p:txBody>
          <a:bodyPr wrap="square">
            <a:spAutoFit/>
          </a:bodyPr>
          <a:lstStyle/>
          <a:p>
            <a:endParaRPr lang="pt-BR" sz="2400" dirty="0"/>
          </a:p>
        </p:txBody>
      </p:sp>
      <p:sp>
        <p:nvSpPr>
          <p:cNvPr id="2" name="Espaço Reservado para Rodapé 1"/>
          <p:cNvSpPr>
            <a:spLocks noGrp="1"/>
          </p:cNvSpPr>
          <p:nvPr>
            <p:ph type="ftr" sz="quarter" idx="11"/>
          </p:nvPr>
        </p:nvSpPr>
        <p:spPr/>
        <p:txBody>
          <a:bodyPr/>
          <a:lstStyle/>
          <a:p>
            <a:r>
              <a:rPr lang="pt-BR" sz="2400" dirty="0" smtClean="0">
                <a:solidFill>
                  <a:srgbClr val="FF0000"/>
                </a:solidFill>
              </a:rPr>
              <a:t>29</a:t>
            </a:r>
            <a:endParaRPr lang="pt-BR" sz="2400" dirty="0">
              <a:solidFill>
                <a:srgbClr val="FF0000"/>
              </a:solidFill>
            </a:endParaRPr>
          </a:p>
        </p:txBody>
      </p:sp>
      <p:sp>
        <p:nvSpPr>
          <p:cNvPr id="4" name="Espaço Reservado para Número de Slide 3"/>
          <p:cNvSpPr>
            <a:spLocks noGrp="1"/>
          </p:cNvSpPr>
          <p:nvPr>
            <p:ph type="sldNum" sz="quarter" idx="12"/>
          </p:nvPr>
        </p:nvSpPr>
        <p:spPr/>
        <p:txBody>
          <a:bodyPr/>
          <a:lstStyle/>
          <a:p>
            <a:fld id="{94B2FDF0-1B5E-4C1F-AB1A-C5783B51AD5F}" type="slidenum">
              <a:rPr lang="pt-BR" smtClean="0"/>
              <a:t>30</a:t>
            </a:fld>
            <a:endParaRPr lang="pt-BR"/>
          </a:p>
        </p:txBody>
      </p:sp>
    </p:spTree>
    <p:extLst>
      <p:ext uri="{BB962C8B-B14F-4D97-AF65-F5344CB8AC3E}">
        <p14:creationId xmlns:p14="http://schemas.microsoft.com/office/powerpoint/2010/main" val="343894805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828800" y="2243137"/>
            <a:ext cx="10046970" cy="3228975"/>
          </a:xfrm>
          <a:ln>
            <a:solidFill>
              <a:srgbClr val="C0C2BC"/>
            </a:solidFill>
          </a:ln>
        </p:spPr>
        <p:txBody>
          <a:bodyPr>
            <a:noAutofit/>
          </a:bodyPr>
          <a:lstStyle/>
          <a:p>
            <a:pPr algn="just">
              <a:lnSpc>
                <a:spcPct val="130000"/>
              </a:lnSpc>
              <a:spcBef>
                <a:spcPts val="0"/>
              </a:spcBef>
            </a:pPr>
            <a:r>
              <a:rPr lang="pt-BR" sz="2400" dirty="0" smtClean="0">
                <a:solidFill>
                  <a:srgbClr val="FF0000"/>
                </a:solidFill>
              </a:rPr>
              <a:t>Sendo assim, nossos governantes devem deixar de fazer para a população e passarem a fazer com a população, pois a atitude de fazer com, acaba politizando a própria ação e uma população politizada propicia muito mais apoio aos gestores comprometidos com políticas que possam melhorar a vida das pessoas e consequentemente viabilizar avanços.</a:t>
            </a:r>
          </a:p>
          <a:p>
            <a:r>
              <a:rPr lang="pt-BR" sz="2400" dirty="0" smtClean="0"/>
              <a:t> </a:t>
            </a:r>
          </a:p>
          <a:p>
            <a:r>
              <a:rPr lang="pt-BR" sz="2400" dirty="0"/>
              <a:t> </a:t>
            </a:r>
          </a:p>
          <a:p>
            <a:pPr algn="just">
              <a:lnSpc>
                <a:spcPct val="130000"/>
              </a:lnSpc>
              <a:spcBef>
                <a:spcPts val="0"/>
              </a:spcBef>
            </a:pPr>
            <a:r>
              <a:rPr lang="pt-BR" sz="2400" dirty="0"/>
              <a:t>  </a:t>
            </a:r>
          </a:p>
          <a:p>
            <a:endParaRPr lang="pt-BR" sz="2400" dirty="0"/>
          </a:p>
          <a:p>
            <a:endParaRPr lang="pt-BR" sz="2400" dirty="0"/>
          </a:p>
          <a:p>
            <a:endParaRPr lang="pt-BR" sz="2400" dirty="0"/>
          </a:p>
          <a:p>
            <a:pPr algn="just">
              <a:lnSpc>
                <a:spcPct val="130000"/>
              </a:lnSpc>
              <a:spcBef>
                <a:spcPts val="0"/>
              </a:spcBef>
            </a:pPr>
            <a:r>
              <a:rPr lang="pt-BR" sz="2400" dirty="0"/>
              <a:t> </a:t>
            </a:r>
          </a:p>
          <a:p>
            <a:pPr algn="just"/>
            <a:r>
              <a:rPr lang="pt-BR" sz="2400" dirty="0"/>
              <a:t> </a:t>
            </a:r>
          </a:p>
          <a:p>
            <a:pPr algn="just"/>
            <a:endParaRPr lang="pt-BR" sz="2400" dirty="0"/>
          </a:p>
          <a:p>
            <a:pPr algn="just"/>
            <a:r>
              <a:rPr lang="pt-BR" sz="2400" dirty="0"/>
              <a:t> </a:t>
            </a:r>
          </a:p>
          <a:p>
            <a:pPr algn="just">
              <a:lnSpc>
                <a:spcPct val="130000"/>
              </a:lnSpc>
              <a:spcBef>
                <a:spcPts val="0"/>
              </a:spcBef>
            </a:pPr>
            <a:r>
              <a:rPr lang="pt-BR" sz="2400" dirty="0"/>
              <a:t> </a:t>
            </a:r>
          </a:p>
        </p:txBody>
      </p:sp>
      <p:sp>
        <p:nvSpPr>
          <p:cNvPr id="5" name="Retângulo 4"/>
          <p:cNvSpPr/>
          <p:nvPr/>
        </p:nvSpPr>
        <p:spPr>
          <a:xfrm>
            <a:off x="1828800" y="658713"/>
            <a:ext cx="10287000" cy="461665"/>
          </a:xfrm>
          <a:prstGeom prst="rect">
            <a:avLst/>
          </a:prstGeom>
        </p:spPr>
        <p:txBody>
          <a:bodyPr wrap="square">
            <a:spAutoFit/>
          </a:bodyPr>
          <a:lstStyle/>
          <a:p>
            <a:endParaRPr lang="pt-BR" sz="2400" dirty="0"/>
          </a:p>
        </p:txBody>
      </p:sp>
      <p:sp>
        <p:nvSpPr>
          <p:cNvPr id="2" name="Espaço Reservado para Rodapé 1"/>
          <p:cNvSpPr>
            <a:spLocks noGrp="1"/>
          </p:cNvSpPr>
          <p:nvPr>
            <p:ph type="ftr" sz="quarter" idx="11"/>
          </p:nvPr>
        </p:nvSpPr>
        <p:spPr/>
        <p:txBody>
          <a:bodyPr/>
          <a:lstStyle/>
          <a:p>
            <a:r>
              <a:rPr lang="pt-BR" sz="2400" dirty="0" smtClean="0">
                <a:solidFill>
                  <a:srgbClr val="FF0000"/>
                </a:solidFill>
              </a:rPr>
              <a:t>30</a:t>
            </a:r>
            <a:r>
              <a:rPr lang="pt-BR" dirty="0" smtClean="0"/>
              <a:t> </a:t>
            </a:r>
            <a:endParaRPr lang="pt-BR" dirty="0"/>
          </a:p>
        </p:txBody>
      </p:sp>
      <p:sp>
        <p:nvSpPr>
          <p:cNvPr id="4" name="Espaço Reservado para Número de Slide 3"/>
          <p:cNvSpPr>
            <a:spLocks noGrp="1"/>
          </p:cNvSpPr>
          <p:nvPr>
            <p:ph type="sldNum" sz="quarter" idx="12"/>
          </p:nvPr>
        </p:nvSpPr>
        <p:spPr/>
        <p:txBody>
          <a:bodyPr/>
          <a:lstStyle/>
          <a:p>
            <a:fld id="{94B2FDF0-1B5E-4C1F-AB1A-C5783B51AD5F}" type="slidenum">
              <a:rPr lang="pt-BR" smtClean="0"/>
              <a:t>31</a:t>
            </a:fld>
            <a:endParaRPr lang="pt-BR"/>
          </a:p>
        </p:txBody>
      </p:sp>
    </p:spTree>
    <p:extLst>
      <p:ext uri="{BB962C8B-B14F-4D97-AF65-F5344CB8AC3E}">
        <p14:creationId xmlns:p14="http://schemas.microsoft.com/office/powerpoint/2010/main" val="414461138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828800" y="400050"/>
            <a:ext cx="10046970" cy="5977890"/>
          </a:xfrm>
          <a:ln>
            <a:solidFill>
              <a:srgbClr val="C0C2BC"/>
            </a:solidFill>
          </a:ln>
        </p:spPr>
        <p:txBody>
          <a:bodyPr>
            <a:noAutofit/>
          </a:bodyPr>
          <a:lstStyle/>
          <a:p>
            <a:pPr algn="just">
              <a:lnSpc>
                <a:spcPct val="130000"/>
              </a:lnSpc>
              <a:spcBef>
                <a:spcPts val="0"/>
              </a:spcBef>
            </a:pPr>
            <a:r>
              <a:rPr lang="pt-BR" sz="2400" dirty="0">
                <a:solidFill>
                  <a:srgbClr val="FF0000"/>
                </a:solidFill>
              </a:rPr>
              <a:t>Outro problema é a relação dos Conselhos com o poder público institucional. Esta relação de fato tem sido conflituosa em razão dos interesses em jogo. Isto acontece porque esses Conselhos conforme a lei, devem ser constituídos por um colegiado em cuja representação se contempla, além do poder público, também os diversos segmentos da sociedade, e que esses representantes sejam devidamente indicados por seus representados, conforme esclarece a terceira diretriz da Resolução nº 453, de 10 de maio de 2012 do Conselho Nacional de Saúde. Esta diretriz, em São Paulo, tem sido cumprida pelo Conselho Municipal, porém, raramente por Conselhos das Supervisões Técnicas de Saúde.</a:t>
            </a:r>
          </a:p>
          <a:p>
            <a:pPr algn="just">
              <a:lnSpc>
                <a:spcPct val="130000"/>
              </a:lnSpc>
              <a:spcBef>
                <a:spcPts val="0"/>
              </a:spcBef>
            </a:pPr>
            <a:r>
              <a:rPr lang="pt-BR" sz="2400" dirty="0"/>
              <a:t> </a:t>
            </a:r>
          </a:p>
          <a:p>
            <a:pPr algn="just">
              <a:lnSpc>
                <a:spcPct val="130000"/>
              </a:lnSpc>
              <a:spcBef>
                <a:spcPts val="0"/>
              </a:spcBef>
            </a:pPr>
            <a:r>
              <a:rPr lang="pt-BR" sz="2400" dirty="0" smtClean="0"/>
              <a:t> </a:t>
            </a:r>
          </a:p>
          <a:p>
            <a:r>
              <a:rPr lang="pt-BR" sz="2400" dirty="0"/>
              <a:t> </a:t>
            </a:r>
          </a:p>
          <a:p>
            <a:pPr algn="just">
              <a:lnSpc>
                <a:spcPct val="130000"/>
              </a:lnSpc>
              <a:spcBef>
                <a:spcPts val="0"/>
              </a:spcBef>
            </a:pPr>
            <a:r>
              <a:rPr lang="pt-BR" sz="2400" dirty="0"/>
              <a:t>  </a:t>
            </a:r>
          </a:p>
          <a:p>
            <a:endParaRPr lang="pt-BR" sz="2400" dirty="0"/>
          </a:p>
          <a:p>
            <a:endParaRPr lang="pt-BR" sz="2400" dirty="0"/>
          </a:p>
          <a:p>
            <a:endParaRPr lang="pt-BR" sz="2400" dirty="0"/>
          </a:p>
          <a:p>
            <a:pPr algn="just">
              <a:lnSpc>
                <a:spcPct val="130000"/>
              </a:lnSpc>
              <a:spcBef>
                <a:spcPts val="0"/>
              </a:spcBef>
            </a:pPr>
            <a:r>
              <a:rPr lang="pt-BR" sz="2400" dirty="0"/>
              <a:t> </a:t>
            </a:r>
          </a:p>
          <a:p>
            <a:pPr algn="just"/>
            <a:r>
              <a:rPr lang="pt-BR" sz="2400" dirty="0"/>
              <a:t> </a:t>
            </a:r>
          </a:p>
          <a:p>
            <a:pPr algn="just"/>
            <a:endParaRPr lang="pt-BR" sz="2400" dirty="0"/>
          </a:p>
          <a:p>
            <a:pPr algn="just"/>
            <a:r>
              <a:rPr lang="pt-BR" sz="2400" dirty="0"/>
              <a:t> </a:t>
            </a:r>
          </a:p>
          <a:p>
            <a:pPr algn="just">
              <a:lnSpc>
                <a:spcPct val="130000"/>
              </a:lnSpc>
              <a:spcBef>
                <a:spcPts val="0"/>
              </a:spcBef>
            </a:pPr>
            <a:r>
              <a:rPr lang="pt-BR" sz="2400" dirty="0"/>
              <a:t> </a:t>
            </a:r>
          </a:p>
        </p:txBody>
      </p:sp>
      <p:sp>
        <p:nvSpPr>
          <p:cNvPr id="5" name="Retângulo 4"/>
          <p:cNvSpPr/>
          <p:nvPr/>
        </p:nvSpPr>
        <p:spPr>
          <a:xfrm>
            <a:off x="1828800" y="658713"/>
            <a:ext cx="10287000" cy="461665"/>
          </a:xfrm>
          <a:prstGeom prst="rect">
            <a:avLst/>
          </a:prstGeom>
        </p:spPr>
        <p:txBody>
          <a:bodyPr wrap="square">
            <a:spAutoFit/>
          </a:bodyPr>
          <a:lstStyle/>
          <a:p>
            <a:endParaRPr lang="pt-BR" sz="2400" dirty="0"/>
          </a:p>
        </p:txBody>
      </p:sp>
      <p:sp>
        <p:nvSpPr>
          <p:cNvPr id="2" name="Espaço Reservado para Rodapé 1"/>
          <p:cNvSpPr>
            <a:spLocks noGrp="1"/>
          </p:cNvSpPr>
          <p:nvPr>
            <p:ph type="ftr" sz="quarter" idx="11"/>
          </p:nvPr>
        </p:nvSpPr>
        <p:spPr/>
        <p:txBody>
          <a:bodyPr/>
          <a:lstStyle/>
          <a:p>
            <a:r>
              <a:rPr lang="pt-BR" sz="2400" dirty="0" smtClean="0">
                <a:solidFill>
                  <a:srgbClr val="FF0000"/>
                </a:solidFill>
              </a:rPr>
              <a:t>31</a:t>
            </a:r>
            <a:endParaRPr lang="pt-BR" sz="2400" dirty="0">
              <a:solidFill>
                <a:srgbClr val="FF0000"/>
              </a:solidFill>
            </a:endParaRPr>
          </a:p>
        </p:txBody>
      </p:sp>
      <p:sp>
        <p:nvSpPr>
          <p:cNvPr id="4" name="Espaço Reservado para Número de Slide 3"/>
          <p:cNvSpPr>
            <a:spLocks noGrp="1"/>
          </p:cNvSpPr>
          <p:nvPr>
            <p:ph type="sldNum" sz="quarter" idx="12"/>
          </p:nvPr>
        </p:nvSpPr>
        <p:spPr/>
        <p:txBody>
          <a:bodyPr/>
          <a:lstStyle/>
          <a:p>
            <a:fld id="{94B2FDF0-1B5E-4C1F-AB1A-C5783B51AD5F}" type="slidenum">
              <a:rPr lang="pt-BR" smtClean="0"/>
              <a:t>32</a:t>
            </a:fld>
            <a:endParaRPr lang="pt-BR"/>
          </a:p>
        </p:txBody>
      </p:sp>
    </p:spTree>
    <p:extLst>
      <p:ext uri="{BB962C8B-B14F-4D97-AF65-F5344CB8AC3E}">
        <p14:creationId xmlns:p14="http://schemas.microsoft.com/office/powerpoint/2010/main" val="241610965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828800" y="2243137"/>
            <a:ext cx="10046970" cy="3328988"/>
          </a:xfrm>
          <a:ln>
            <a:solidFill>
              <a:srgbClr val="C0C2BC"/>
            </a:solidFill>
          </a:ln>
        </p:spPr>
        <p:txBody>
          <a:bodyPr>
            <a:noAutofit/>
          </a:bodyPr>
          <a:lstStyle/>
          <a:p>
            <a:pPr algn="just">
              <a:lnSpc>
                <a:spcPct val="130000"/>
              </a:lnSpc>
              <a:spcBef>
                <a:spcPts val="0"/>
              </a:spcBef>
            </a:pPr>
            <a:r>
              <a:rPr lang="pt-BR" sz="2400" dirty="0">
                <a:solidFill>
                  <a:srgbClr val="FF0000"/>
                </a:solidFill>
              </a:rPr>
              <a:t>As Supervisões Técnicas de Saúde ao não procederem, quando das eleições desses Conselhos, de acordo com a legislação, acabam cometendo gravíssimos equívocos, contribuindo para um enorme prejuízo ao controle social, além de alimentar a negação da cidadania por parte da população, colaboram com o aumento da violência institucional. </a:t>
            </a:r>
          </a:p>
          <a:p>
            <a:r>
              <a:rPr lang="pt-BR" sz="2400" dirty="0"/>
              <a:t> </a:t>
            </a:r>
          </a:p>
          <a:p>
            <a:pPr algn="just">
              <a:lnSpc>
                <a:spcPct val="130000"/>
              </a:lnSpc>
              <a:spcBef>
                <a:spcPts val="0"/>
              </a:spcBef>
            </a:pPr>
            <a:r>
              <a:rPr lang="pt-BR" sz="2400" dirty="0"/>
              <a:t> </a:t>
            </a:r>
          </a:p>
          <a:p>
            <a:pPr algn="just">
              <a:lnSpc>
                <a:spcPct val="130000"/>
              </a:lnSpc>
              <a:spcBef>
                <a:spcPts val="0"/>
              </a:spcBef>
            </a:pPr>
            <a:r>
              <a:rPr lang="pt-BR" sz="2400" dirty="0" smtClean="0"/>
              <a:t> </a:t>
            </a:r>
          </a:p>
          <a:p>
            <a:r>
              <a:rPr lang="pt-BR" sz="2400" dirty="0"/>
              <a:t> </a:t>
            </a:r>
          </a:p>
          <a:p>
            <a:pPr algn="just">
              <a:lnSpc>
                <a:spcPct val="130000"/>
              </a:lnSpc>
              <a:spcBef>
                <a:spcPts val="0"/>
              </a:spcBef>
            </a:pPr>
            <a:r>
              <a:rPr lang="pt-BR" sz="2400" dirty="0"/>
              <a:t>  </a:t>
            </a:r>
          </a:p>
          <a:p>
            <a:endParaRPr lang="pt-BR" sz="2400" dirty="0"/>
          </a:p>
          <a:p>
            <a:endParaRPr lang="pt-BR" sz="2400" dirty="0"/>
          </a:p>
          <a:p>
            <a:endParaRPr lang="pt-BR" sz="2400" dirty="0"/>
          </a:p>
          <a:p>
            <a:pPr algn="just">
              <a:lnSpc>
                <a:spcPct val="130000"/>
              </a:lnSpc>
              <a:spcBef>
                <a:spcPts val="0"/>
              </a:spcBef>
            </a:pPr>
            <a:r>
              <a:rPr lang="pt-BR" sz="2400" dirty="0"/>
              <a:t> </a:t>
            </a:r>
          </a:p>
          <a:p>
            <a:pPr algn="just"/>
            <a:r>
              <a:rPr lang="pt-BR" sz="2400" dirty="0"/>
              <a:t> </a:t>
            </a:r>
          </a:p>
          <a:p>
            <a:pPr algn="just"/>
            <a:endParaRPr lang="pt-BR" sz="2400" dirty="0"/>
          </a:p>
          <a:p>
            <a:pPr algn="just"/>
            <a:r>
              <a:rPr lang="pt-BR" sz="2400" dirty="0"/>
              <a:t> </a:t>
            </a:r>
          </a:p>
          <a:p>
            <a:pPr algn="just">
              <a:lnSpc>
                <a:spcPct val="130000"/>
              </a:lnSpc>
              <a:spcBef>
                <a:spcPts val="0"/>
              </a:spcBef>
            </a:pPr>
            <a:r>
              <a:rPr lang="pt-BR" sz="2400" dirty="0"/>
              <a:t> </a:t>
            </a:r>
          </a:p>
        </p:txBody>
      </p:sp>
      <p:sp>
        <p:nvSpPr>
          <p:cNvPr id="5" name="Retângulo 4"/>
          <p:cNvSpPr/>
          <p:nvPr/>
        </p:nvSpPr>
        <p:spPr>
          <a:xfrm>
            <a:off x="1828800" y="658713"/>
            <a:ext cx="10287000" cy="461665"/>
          </a:xfrm>
          <a:prstGeom prst="rect">
            <a:avLst/>
          </a:prstGeom>
        </p:spPr>
        <p:txBody>
          <a:bodyPr wrap="square">
            <a:spAutoFit/>
          </a:bodyPr>
          <a:lstStyle/>
          <a:p>
            <a:endParaRPr lang="pt-BR" sz="2400" dirty="0"/>
          </a:p>
        </p:txBody>
      </p:sp>
      <p:sp>
        <p:nvSpPr>
          <p:cNvPr id="2" name="Espaço Reservado para Rodapé 1"/>
          <p:cNvSpPr>
            <a:spLocks noGrp="1"/>
          </p:cNvSpPr>
          <p:nvPr>
            <p:ph type="ftr" sz="quarter" idx="11"/>
          </p:nvPr>
        </p:nvSpPr>
        <p:spPr/>
        <p:txBody>
          <a:bodyPr/>
          <a:lstStyle/>
          <a:p>
            <a:r>
              <a:rPr lang="pt-BR" sz="2400" dirty="0" smtClean="0">
                <a:solidFill>
                  <a:srgbClr val="FF0000"/>
                </a:solidFill>
              </a:rPr>
              <a:t>32</a:t>
            </a:r>
            <a:endParaRPr lang="pt-BR" sz="2400" dirty="0">
              <a:solidFill>
                <a:srgbClr val="FF0000"/>
              </a:solidFill>
            </a:endParaRPr>
          </a:p>
        </p:txBody>
      </p:sp>
      <p:sp>
        <p:nvSpPr>
          <p:cNvPr id="4" name="Espaço Reservado para Número de Slide 3"/>
          <p:cNvSpPr>
            <a:spLocks noGrp="1"/>
          </p:cNvSpPr>
          <p:nvPr>
            <p:ph type="sldNum" sz="quarter" idx="12"/>
          </p:nvPr>
        </p:nvSpPr>
        <p:spPr/>
        <p:txBody>
          <a:bodyPr/>
          <a:lstStyle/>
          <a:p>
            <a:fld id="{94B2FDF0-1B5E-4C1F-AB1A-C5783B51AD5F}" type="slidenum">
              <a:rPr lang="pt-BR" smtClean="0"/>
              <a:t>33</a:t>
            </a:fld>
            <a:endParaRPr lang="pt-BR"/>
          </a:p>
        </p:txBody>
      </p:sp>
    </p:spTree>
    <p:extLst>
      <p:ext uri="{BB962C8B-B14F-4D97-AF65-F5344CB8AC3E}">
        <p14:creationId xmlns:p14="http://schemas.microsoft.com/office/powerpoint/2010/main" val="170361956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828800" y="400050"/>
            <a:ext cx="10046970" cy="5977890"/>
          </a:xfrm>
          <a:ln>
            <a:solidFill>
              <a:srgbClr val="C0C2BC"/>
            </a:solidFill>
          </a:ln>
        </p:spPr>
        <p:txBody>
          <a:bodyPr>
            <a:noAutofit/>
          </a:bodyPr>
          <a:lstStyle/>
          <a:p>
            <a:pPr algn="just">
              <a:lnSpc>
                <a:spcPct val="130000"/>
              </a:lnSpc>
              <a:spcBef>
                <a:spcPts val="0"/>
              </a:spcBef>
            </a:pPr>
            <a:r>
              <a:rPr lang="pt-BR" sz="2400" dirty="0">
                <a:solidFill>
                  <a:srgbClr val="FF0000"/>
                </a:solidFill>
              </a:rPr>
              <a:t>Cabe salientar que outro problema levantado com certa frequência é a necessidade de repensar coletivamente a formação desses conselheiros. Nessa readequação deve ser levado em conta, não somente o conteúdo, a metodologia, o território, a acessibilidade de trabalhadores e usuários,”</a:t>
            </a:r>
            <a:r>
              <a:rPr lang="pt-BR" sz="2400" b="1" i="1" baseline="30000" dirty="0">
                <a:solidFill>
                  <a:srgbClr val="FF0000"/>
                </a:solidFill>
              </a:rPr>
              <a:t>1c*</a:t>
            </a:r>
            <a:r>
              <a:rPr lang="pt-BR" sz="2400" b="1" dirty="0">
                <a:solidFill>
                  <a:srgbClr val="FF0000"/>
                </a:solidFill>
              </a:rPr>
              <a:t> </a:t>
            </a:r>
            <a:r>
              <a:rPr lang="pt-BR" sz="2400" dirty="0">
                <a:solidFill>
                  <a:srgbClr val="FF0000"/>
                </a:solidFill>
              </a:rPr>
              <a:t>mas também e principalmente as competências e habilidades que devem ser desenvolvidas em cada conselheiro e conselheira para o exercício de suas atribuições na perspectiva de uma Política Municipal de Educação Permanente para o controle social. </a:t>
            </a:r>
          </a:p>
          <a:p>
            <a:pPr>
              <a:lnSpc>
                <a:spcPct val="80000"/>
              </a:lnSpc>
              <a:spcBef>
                <a:spcPts val="0"/>
              </a:spcBef>
            </a:pPr>
            <a:r>
              <a:rPr lang="pt-BR" sz="2400" dirty="0"/>
              <a:t> </a:t>
            </a:r>
            <a:r>
              <a:rPr lang="pt-BR" sz="2400" b="1" i="1" baseline="30000" dirty="0">
                <a:solidFill>
                  <a:srgbClr val="FF0000"/>
                </a:solidFill>
              </a:rPr>
              <a:t>__________________________________________________________</a:t>
            </a:r>
            <a:endParaRPr lang="pt-BR" sz="2400" dirty="0">
              <a:solidFill>
                <a:srgbClr val="FF0000"/>
              </a:solidFill>
            </a:endParaRPr>
          </a:p>
          <a:p>
            <a:pPr>
              <a:lnSpc>
                <a:spcPct val="80000"/>
              </a:lnSpc>
              <a:spcBef>
                <a:spcPts val="0"/>
              </a:spcBef>
            </a:pPr>
            <a:r>
              <a:rPr lang="pt-BR" sz="2400" b="1" i="1" baseline="30000" dirty="0">
                <a:solidFill>
                  <a:srgbClr val="FF0000"/>
                </a:solidFill>
              </a:rPr>
              <a:t>1*, 1a*, 1b*, 1c*</a:t>
            </a:r>
            <a:r>
              <a:rPr lang="pt-BR" sz="2400" i="1" baseline="30000" dirty="0">
                <a:solidFill>
                  <a:srgbClr val="FF0000"/>
                </a:solidFill>
              </a:rPr>
              <a:t> Texto extraído do Relatório Conclusivo sobre as oficinas realizadas </a:t>
            </a:r>
            <a:endParaRPr lang="pt-BR" sz="2400" dirty="0">
              <a:solidFill>
                <a:srgbClr val="FF0000"/>
              </a:solidFill>
            </a:endParaRPr>
          </a:p>
          <a:p>
            <a:pPr>
              <a:lnSpc>
                <a:spcPct val="80000"/>
              </a:lnSpc>
              <a:spcBef>
                <a:spcPts val="0"/>
              </a:spcBef>
            </a:pPr>
            <a:r>
              <a:rPr lang="pt-BR" sz="2400" i="1" baseline="30000" dirty="0">
                <a:solidFill>
                  <a:srgbClr val="FF0000"/>
                </a:solidFill>
              </a:rPr>
              <a:t>nas Supervisões Técnicas de Saúde da cidade de São Paulo (2011/2912).</a:t>
            </a:r>
            <a:endParaRPr lang="pt-BR" sz="2400" dirty="0">
              <a:solidFill>
                <a:srgbClr val="FF0000"/>
              </a:solidFill>
            </a:endParaRPr>
          </a:p>
          <a:p>
            <a:r>
              <a:rPr lang="pt-BR" sz="2400" dirty="0"/>
              <a:t> </a:t>
            </a:r>
          </a:p>
          <a:p>
            <a:endParaRPr lang="pt-BR" sz="2400" dirty="0"/>
          </a:p>
          <a:p>
            <a:r>
              <a:rPr lang="pt-BR" sz="2400" dirty="0"/>
              <a:t> </a:t>
            </a:r>
          </a:p>
          <a:p>
            <a:pPr algn="just">
              <a:lnSpc>
                <a:spcPct val="130000"/>
              </a:lnSpc>
              <a:spcBef>
                <a:spcPts val="0"/>
              </a:spcBef>
            </a:pPr>
            <a:r>
              <a:rPr lang="pt-BR" sz="2400" dirty="0"/>
              <a:t> </a:t>
            </a:r>
          </a:p>
          <a:p>
            <a:pPr algn="just">
              <a:lnSpc>
                <a:spcPct val="130000"/>
              </a:lnSpc>
              <a:spcBef>
                <a:spcPts val="0"/>
              </a:spcBef>
            </a:pPr>
            <a:r>
              <a:rPr lang="pt-BR" sz="2400" dirty="0" smtClean="0"/>
              <a:t> </a:t>
            </a:r>
          </a:p>
          <a:p>
            <a:r>
              <a:rPr lang="pt-BR" sz="2400" dirty="0"/>
              <a:t> </a:t>
            </a:r>
          </a:p>
          <a:p>
            <a:pPr algn="just">
              <a:lnSpc>
                <a:spcPct val="130000"/>
              </a:lnSpc>
              <a:spcBef>
                <a:spcPts val="0"/>
              </a:spcBef>
            </a:pPr>
            <a:r>
              <a:rPr lang="pt-BR" sz="2400" dirty="0"/>
              <a:t>  </a:t>
            </a:r>
          </a:p>
          <a:p>
            <a:endParaRPr lang="pt-BR" sz="2400" dirty="0"/>
          </a:p>
          <a:p>
            <a:endParaRPr lang="pt-BR" sz="2400" dirty="0"/>
          </a:p>
          <a:p>
            <a:endParaRPr lang="pt-BR" sz="2400" dirty="0"/>
          </a:p>
          <a:p>
            <a:pPr algn="just">
              <a:lnSpc>
                <a:spcPct val="130000"/>
              </a:lnSpc>
              <a:spcBef>
                <a:spcPts val="0"/>
              </a:spcBef>
            </a:pPr>
            <a:r>
              <a:rPr lang="pt-BR" sz="2400" dirty="0"/>
              <a:t> </a:t>
            </a:r>
          </a:p>
          <a:p>
            <a:pPr algn="just"/>
            <a:r>
              <a:rPr lang="pt-BR" sz="2400" dirty="0"/>
              <a:t> </a:t>
            </a:r>
          </a:p>
          <a:p>
            <a:pPr algn="just"/>
            <a:endParaRPr lang="pt-BR" sz="2400" dirty="0"/>
          </a:p>
          <a:p>
            <a:pPr algn="just"/>
            <a:r>
              <a:rPr lang="pt-BR" sz="2400" dirty="0"/>
              <a:t> </a:t>
            </a:r>
          </a:p>
          <a:p>
            <a:pPr algn="just">
              <a:lnSpc>
                <a:spcPct val="130000"/>
              </a:lnSpc>
              <a:spcBef>
                <a:spcPts val="0"/>
              </a:spcBef>
            </a:pPr>
            <a:r>
              <a:rPr lang="pt-BR" sz="2400" dirty="0"/>
              <a:t> </a:t>
            </a:r>
          </a:p>
        </p:txBody>
      </p:sp>
      <p:sp>
        <p:nvSpPr>
          <p:cNvPr id="5" name="Retângulo 4"/>
          <p:cNvSpPr/>
          <p:nvPr/>
        </p:nvSpPr>
        <p:spPr>
          <a:xfrm>
            <a:off x="1828800" y="658713"/>
            <a:ext cx="10287000" cy="461665"/>
          </a:xfrm>
          <a:prstGeom prst="rect">
            <a:avLst/>
          </a:prstGeom>
        </p:spPr>
        <p:txBody>
          <a:bodyPr wrap="square">
            <a:spAutoFit/>
          </a:bodyPr>
          <a:lstStyle/>
          <a:p>
            <a:endParaRPr lang="pt-BR" sz="2400" dirty="0"/>
          </a:p>
        </p:txBody>
      </p:sp>
      <p:sp>
        <p:nvSpPr>
          <p:cNvPr id="2" name="Espaço Reservado para Rodapé 1"/>
          <p:cNvSpPr>
            <a:spLocks noGrp="1"/>
          </p:cNvSpPr>
          <p:nvPr>
            <p:ph type="ftr" sz="quarter" idx="11"/>
          </p:nvPr>
        </p:nvSpPr>
        <p:spPr/>
        <p:txBody>
          <a:bodyPr/>
          <a:lstStyle/>
          <a:p>
            <a:r>
              <a:rPr lang="pt-BR" sz="2400" dirty="0" smtClean="0">
                <a:solidFill>
                  <a:srgbClr val="FF0000"/>
                </a:solidFill>
              </a:rPr>
              <a:t>33</a:t>
            </a:r>
            <a:endParaRPr lang="pt-BR" sz="2400" dirty="0">
              <a:solidFill>
                <a:srgbClr val="FF0000"/>
              </a:solidFill>
            </a:endParaRPr>
          </a:p>
        </p:txBody>
      </p:sp>
      <p:sp>
        <p:nvSpPr>
          <p:cNvPr id="4" name="Espaço Reservado para Número de Slide 3"/>
          <p:cNvSpPr>
            <a:spLocks noGrp="1"/>
          </p:cNvSpPr>
          <p:nvPr>
            <p:ph type="sldNum" sz="quarter" idx="12"/>
          </p:nvPr>
        </p:nvSpPr>
        <p:spPr/>
        <p:txBody>
          <a:bodyPr/>
          <a:lstStyle/>
          <a:p>
            <a:fld id="{94B2FDF0-1B5E-4C1F-AB1A-C5783B51AD5F}" type="slidenum">
              <a:rPr lang="pt-BR" smtClean="0"/>
              <a:t>34</a:t>
            </a:fld>
            <a:endParaRPr lang="pt-BR"/>
          </a:p>
        </p:txBody>
      </p:sp>
    </p:spTree>
    <p:extLst>
      <p:ext uri="{BB962C8B-B14F-4D97-AF65-F5344CB8AC3E}">
        <p14:creationId xmlns:p14="http://schemas.microsoft.com/office/powerpoint/2010/main" val="39177589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828800" y="400050"/>
            <a:ext cx="10046970" cy="5977890"/>
          </a:xfrm>
          <a:ln>
            <a:solidFill>
              <a:srgbClr val="C0C2BC"/>
            </a:solidFill>
          </a:ln>
        </p:spPr>
        <p:txBody>
          <a:bodyPr>
            <a:noAutofit/>
          </a:bodyPr>
          <a:lstStyle/>
          <a:p>
            <a:pPr algn="just">
              <a:lnSpc>
                <a:spcPct val="130000"/>
              </a:lnSpc>
              <a:spcBef>
                <a:spcPts val="0"/>
              </a:spcBef>
            </a:pPr>
            <a:r>
              <a:rPr lang="pt-BR" sz="2400" dirty="0">
                <a:solidFill>
                  <a:srgbClr val="FF0000"/>
                </a:solidFill>
              </a:rPr>
              <a:t>Concluindo, reafirmo a necessidade de revermos as relações entre o Conselho Municipal de Saúde e os Conselhos de base, notadamente os Conselhos das Supervisões Técnicas de Saúde.  Esses Conselhos por estarem lotados junto as diversas Subprefeituras, compete a eles incentivar e acompanhar o controle social realizado pelos Conselhos Gestores dos equipamentos de saúde da área de abrangência da respectiva Subprefeitura.</a:t>
            </a:r>
          </a:p>
          <a:p>
            <a:pPr algn="just">
              <a:lnSpc>
                <a:spcPct val="130000"/>
              </a:lnSpc>
              <a:spcBef>
                <a:spcPts val="0"/>
              </a:spcBef>
            </a:pPr>
            <a:r>
              <a:rPr lang="pt-BR" sz="2400" dirty="0">
                <a:solidFill>
                  <a:srgbClr val="FF0000"/>
                </a:solidFill>
              </a:rPr>
              <a:t> Reafirmo ainda de que essa relação deve ser de mão dupla, pois há necessidade de se abrir um canal de comunicação entre essas instâncias no sentido de efetivar de fato o que preceitua a lei que cria os Conselhos Gestores.</a:t>
            </a:r>
          </a:p>
          <a:p>
            <a:r>
              <a:rPr lang="pt-BR" sz="2400" dirty="0"/>
              <a:t> </a:t>
            </a:r>
          </a:p>
          <a:p>
            <a:r>
              <a:rPr lang="pt-BR" sz="2400" dirty="0"/>
              <a:t> </a:t>
            </a:r>
          </a:p>
          <a:p>
            <a:r>
              <a:rPr lang="pt-BR" sz="2400" dirty="0"/>
              <a:t> </a:t>
            </a:r>
          </a:p>
          <a:p>
            <a:pPr algn="just">
              <a:lnSpc>
                <a:spcPct val="130000"/>
              </a:lnSpc>
              <a:spcBef>
                <a:spcPts val="0"/>
              </a:spcBef>
            </a:pPr>
            <a:r>
              <a:rPr lang="pt-BR" sz="2400" dirty="0"/>
              <a:t> </a:t>
            </a:r>
          </a:p>
          <a:p>
            <a:pPr algn="just">
              <a:lnSpc>
                <a:spcPct val="130000"/>
              </a:lnSpc>
              <a:spcBef>
                <a:spcPts val="0"/>
              </a:spcBef>
            </a:pPr>
            <a:r>
              <a:rPr lang="pt-BR" sz="2400" dirty="0" smtClean="0"/>
              <a:t> </a:t>
            </a:r>
          </a:p>
          <a:p>
            <a:r>
              <a:rPr lang="pt-BR" sz="2400" dirty="0"/>
              <a:t> </a:t>
            </a:r>
          </a:p>
          <a:p>
            <a:pPr algn="just">
              <a:lnSpc>
                <a:spcPct val="130000"/>
              </a:lnSpc>
              <a:spcBef>
                <a:spcPts val="0"/>
              </a:spcBef>
            </a:pPr>
            <a:r>
              <a:rPr lang="pt-BR" sz="2400" dirty="0"/>
              <a:t>  </a:t>
            </a:r>
          </a:p>
          <a:p>
            <a:endParaRPr lang="pt-BR" sz="2400" dirty="0"/>
          </a:p>
          <a:p>
            <a:endParaRPr lang="pt-BR" sz="2400" dirty="0"/>
          </a:p>
          <a:p>
            <a:endParaRPr lang="pt-BR" sz="2400" dirty="0"/>
          </a:p>
          <a:p>
            <a:pPr algn="just">
              <a:lnSpc>
                <a:spcPct val="130000"/>
              </a:lnSpc>
              <a:spcBef>
                <a:spcPts val="0"/>
              </a:spcBef>
            </a:pPr>
            <a:r>
              <a:rPr lang="pt-BR" sz="2400" dirty="0"/>
              <a:t> </a:t>
            </a:r>
          </a:p>
          <a:p>
            <a:pPr algn="just"/>
            <a:r>
              <a:rPr lang="pt-BR" sz="2400" dirty="0"/>
              <a:t> </a:t>
            </a:r>
          </a:p>
          <a:p>
            <a:pPr algn="just"/>
            <a:endParaRPr lang="pt-BR" sz="2400" dirty="0"/>
          </a:p>
          <a:p>
            <a:pPr algn="just"/>
            <a:r>
              <a:rPr lang="pt-BR" sz="2400" dirty="0"/>
              <a:t> </a:t>
            </a:r>
          </a:p>
          <a:p>
            <a:pPr algn="just">
              <a:lnSpc>
                <a:spcPct val="130000"/>
              </a:lnSpc>
              <a:spcBef>
                <a:spcPts val="0"/>
              </a:spcBef>
            </a:pPr>
            <a:r>
              <a:rPr lang="pt-BR" sz="2400" dirty="0"/>
              <a:t> </a:t>
            </a:r>
          </a:p>
        </p:txBody>
      </p:sp>
      <p:sp>
        <p:nvSpPr>
          <p:cNvPr id="5" name="Retângulo 4"/>
          <p:cNvSpPr/>
          <p:nvPr/>
        </p:nvSpPr>
        <p:spPr>
          <a:xfrm>
            <a:off x="1828800" y="658713"/>
            <a:ext cx="10287000" cy="461665"/>
          </a:xfrm>
          <a:prstGeom prst="rect">
            <a:avLst/>
          </a:prstGeom>
        </p:spPr>
        <p:txBody>
          <a:bodyPr wrap="square">
            <a:spAutoFit/>
          </a:bodyPr>
          <a:lstStyle/>
          <a:p>
            <a:endParaRPr lang="pt-BR" sz="2400" dirty="0"/>
          </a:p>
        </p:txBody>
      </p:sp>
      <p:sp>
        <p:nvSpPr>
          <p:cNvPr id="2" name="Espaço Reservado para Rodapé 1"/>
          <p:cNvSpPr>
            <a:spLocks noGrp="1"/>
          </p:cNvSpPr>
          <p:nvPr>
            <p:ph type="ftr" sz="quarter" idx="11"/>
          </p:nvPr>
        </p:nvSpPr>
        <p:spPr/>
        <p:txBody>
          <a:bodyPr/>
          <a:lstStyle/>
          <a:p>
            <a:r>
              <a:rPr lang="pt-BR" sz="2400" dirty="0" smtClean="0">
                <a:solidFill>
                  <a:srgbClr val="FF0000"/>
                </a:solidFill>
              </a:rPr>
              <a:t>34</a:t>
            </a:r>
            <a:endParaRPr lang="pt-BR" sz="2400" dirty="0">
              <a:solidFill>
                <a:srgbClr val="FF0000"/>
              </a:solidFill>
            </a:endParaRPr>
          </a:p>
        </p:txBody>
      </p:sp>
      <p:sp>
        <p:nvSpPr>
          <p:cNvPr id="4" name="Espaço Reservado para Número de Slide 3"/>
          <p:cNvSpPr>
            <a:spLocks noGrp="1"/>
          </p:cNvSpPr>
          <p:nvPr>
            <p:ph type="sldNum" sz="quarter" idx="12"/>
          </p:nvPr>
        </p:nvSpPr>
        <p:spPr/>
        <p:txBody>
          <a:bodyPr/>
          <a:lstStyle/>
          <a:p>
            <a:fld id="{94B2FDF0-1B5E-4C1F-AB1A-C5783B51AD5F}" type="slidenum">
              <a:rPr lang="pt-BR" smtClean="0"/>
              <a:t>35</a:t>
            </a:fld>
            <a:endParaRPr lang="pt-BR"/>
          </a:p>
        </p:txBody>
      </p:sp>
    </p:spTree>
    <p:extLst>
      <p:ext uri="{BB962C8B-B14F-4D97-AF65-F5344CB8AC3E}">
        <p14:creationId xmlns:p14="http://schemas.microsoft.com/office/powerpoint/2010/main" val="306416319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828800" y="400050"/>
            <a:ext cx="10046970" cy="5977890"/>
          </a:xfrm>
          <a:ln>
            <a:solidFill>
              <a:srgbClr val="C0C2BC"/>
            </a:solidFill>
          </a:ln>
        </p:spPr>
        <p:txBody>
          <a:bodyPr>
            <a:noAutofit/>
          </a:bodyPr>
          <a:lstStyle/>
          <a:p>
            <a:pPr algn="just">
              <a:lnSpc>
                <a:spcPct val="125000"/>
              </a:lnSpc>
              <a:spcBef>
                <a:spcPts val="0"/>
              </a:spcBef>
            </a:pPr>
            <a:r>
              <a:rPr lang="pt-BR" sz="2400" dirty="0">
                <a:solidFill>
                  <a:srgbClr val="FF0000"/>
                </a:solidFill>
              </a:rPr>
              <a:t> Os Conselhos de base devem atuar em consonância com o Conselho Municipal, instância maior em cada município a quem compete, a meu ver, deliberar e normatizar tudo o que se refere ao controle social dentro de sua área de abrangência. Por outro lado, para efetivar essa competência, o CMS-SP, deve viabilizar mecanismos pelos quais possa abrir um canal de comunicação permanente com os Conselhos de base, visando a escuta e a troca de experiências que leve a revisão e elaboração da legislação a partir da prática e avaliação cotidiana dos Conselhos Gestores de saúde, qualificando o controle social dos serviços prestados pelo poder público, principalmente num município do tamanho e com a complexidade de uma metrópole como São Paulo.</a:t>
            </a:r>
          </a:p>
          <a:p>
            <a:r>
              <a:rPr lang="pt-BR" sz="2400" dirty="0"/>
              <a:t> </a:t>
            </a:r>
          </a:p>
          <a:p>
            <a:r>
              <a:rPr lang="pt-BR" sz="2400" dirty="0"/>
              <a:t> </a:t>
            </a:r>
          </a:p>
          <a:p>
            <a:r>
              <a:rPr lang="pt-BR" sz="2400" dirty="0"/>
              <a:t> </a:t>
            </a:r>
          </a:p>
          <a:p>
            <a:r>
              <a:rPr lang="pt-BR" sz="2400" dirty="0"/>
              <a:t> </a:t>
            </a:r>
          </a:p>
          <a:p>
            <a:pPr algn="just">
              <a:lnSpc>
                <a:spcPct val="130000"/>
              </a:lnSpc>
              <a:spcBef>
                <a:spcPts val="0"/>
              </a:spcBef>
            </a:pPr>
            <a:r>
              <a:rPr lang="pt-BR" sz="2400" dirty="0"/>
              <a:t> </a:t>
            </a:r>
          </a:p>
          <a:p>
            <a:pPr algn="just">
              <a:lnSpc>
                <a:spcPct val="130000"/>
              </a:lnSpc>
              <a:spcBef>
                <a:spcPts val="0"/>
              </a:spcBef>
            </a:pPr>
            <a:r>
              <a:rPr lang="pt-BR" sz="2400" dirty="0" smtClean="0"/>
              <a:t> </a:t>
            </a:r>
          </a:p>
          <a:p>
            <a:r>
              <a:rPr lang="pt-BR" sz="2400" dirty="0"/>
              <a:t> </a:t>
            </a:r>
          </a:p>
          <a:p>
            <a:pPr algn="just">
              <a:lnSpc>
                <a:spcPct val="130000"/>
              </a:lnSpc>
              <a:spcBef>
                <a:spcPts val="0"/>
              </a:spcBef>
            </a:pPr>
            <a:r>
              <a:rPr lang="pt-BR" sz="2400" dirty="0"/>
              <a:t>  </a:t>
            </a:r>
          </a:p>
          <a:p>
            <a:endParaRPr lang="pt-BR" sz="2400" dirty="0"/>
          </a:p>
          <a:p>
            <a:endParaRPr lang="pt-BR" sz="2400" dirty="0"/>
          </a:p>
          <a:p>
            <a:endParaRPr lang="pt-BR" sz="2400" dirty="0"/>
          </a:p>
          <a:p>
            <a:pPr algn="just">
              <a:lnSpc>
                <a:spcPct val="130000"/>
              </a:lnSpc>
              <a:spcBef>
                <a:spcPts val="0"/>
              </a:spcBef>
            </a:pPr>
            <a:r>
              <a:rPr lang="pt-BR" sz="2400" dirty="0"/>
              <a:t> </a:t>
            </a:r>
          </a:p>
          <a:p>
            <a:pPr algn="just"/>
            <a:r>
              <a:rPr lang="pt-BR" sz="2400" dirty="0"/>
              <a:t> </a:t>
            </a:r>
          </a:p>
          <a:p>
            <a:pPr algn="just"/>
            <a:endParaRPr lang="pt-BR" sz="2400" dirty="0"/>
          </a:p>
          <a:p>
            <a:pPr algn="just"/>
            <a:r>
              <a:rPr lang="pt-BR" sz="2400" dirty="0"/>
              <a:t> </a:t>
            </a:r>
          </a:p>
          <a:p>
            <a:pPr algn="just">
              <a:lnSpc>
                <a:spcPct val="130000"/>
              </a:lnSpc>
              <a:spcBef>
                <a:spcPts val="0"/>
              </a:spcBef>
            </a:pPr>
            <a:r>
              <a:rPr lang="pt-BR" sz="2400" dirty="0"/>
              <a:t> </a:t>
            </a:r>
          </a:p>
        </p:txBody>
      </p:sp>
      <p:sp>
        <p:nvSpPr>
          <p:cNvPr id="5" name="Retângulo 4"/>
          <p:cNvSpPr/>
          <p:nvPr/>
        </p:nvSpPr>
        <p:spPr>
          <a:xfrm>
            <a:off x="1828800" y="658713"/>
            <a:ext cx="10287000" cy="461665"/>
          </a:xfrm>
          <a:prstGeom prst="rect">
            <a:avLst/>
          </a:prstGeom>
        </p:spPr>
        <p:txBody>
          <a:bodyPr wrap="square">
            <a:spAutoFit/>
          </a:bodyPr>
          <a:lstStyle/>
          <a:p>
            <a:endParaRPr lang="pt-BR" sz="2400" dirty="0"/>
          </a:p>
        </p:txBody>
      </p:sp>
      <p:sp>
        <p:nvSpPr>
          <p:cNvPr id="2" name="Espaço Reservado para Rodapé 1"/>
          <p:cNvSpPr>
            <a:spLocks noGrp="1"/>
          </p:cNvSpPr>
          <p:nvPr>
            <p:ph type="ftr" sz="quarter" idx="11"/>
          </p:nvPr>
        </p:nvSpPr>
        <p:spPr>
          <a:xfrm>
            <a:off x="2589212" y="6377940"/>
            <a:ext cx="7619999" cy="365125"/>
          </a:xfrm>
        </p:spPr>
        <p:txBody>
          <a:bodyPr/>
          <a:lstStyle/>
          <a:p>
            <a:r>
              <a:rPr lang="pt-BR" sz="2400" dirty="0" smtClean="0">
                <a:solidFill>
                  <a:srgbClr val="FF0000"/>
                </a:solidFill>
              </a:rPr>
              <a:t>35</a:t>
            </a:r>
            <a:endParaRPr lang="pt-BR" sz="2400" dirty="0">
              <a:solidFill>
                <a:srgbClr val="FF0000"/>
              </a:solidFill>
            </a:endParaRPr>
          </a:p>
        </p:txBody>
      </p:sp>
      <p:sp>
        <p:nvSpPr>
          <p:cNvPr id="4" name="Espaço Reservado para Número de Slide 3"/>
          <p:cNvSpPr>
            <a:spLocks noGrp="1"/>
          </p:cNvSpPr>
          <p:nvPr>
            <p:ph type="sldNum" sz="quarter" idx="12"/>
          </p:nvPr>
        </p:nvSpPr>
        <p:spPr/>
        <p:txBody>
          <a:bodyPr/>
          <a:lstStyle/>
          <a:p>
            <a:fld id="{94B2FDF0-1B5E-4C1F-AB1A-C5783B51AD5F}" type="slidenum">
              <a:rPr lang="pt-BR" smtClean="0"/>
              <a:t>36</a:t>
            </a:fld>
            <a:endParaRPr lang="pt-BR"/>
          </a:p>
        </p:txBody>
      </p:sp>
    </p:spTree>
    <p:extLst>
      <p:ext uri="{BB962C8B-B14F-4D97-AF65-F5344CB8AC3E}">
        <p14:creationId xmlns:p14="http://schemas.microsoft.com/office/powerpoint/2010/main" val="72423499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828800" y="400050"/>
            <a:ext cx="10046970" cy="5977890"/>
          </a:xfrm>
          <a:ln>
            <a:solidFill>
              <a:srgbClr val="C0C2BC"/>
            </a:solidFill>
          </a:ln>
        </p:spPr>
        <p:txBody>
          <a:bodyPr>
            <a:noAutofit/>
          </a:bodyPr>
          <a:lstStyle/>
          <a:p>
            <a:pPr algn="just">
              <a:lnSpc>
                <a:spcPct val="140000"/>
              </a:lnSpc>
              <a:spcBef>
                <a:spcPts val="0"/>
              </a:spcBef>
              <a:spcAft>
                <a:spcPts val="1800"/>
              </a:spcAft>
            </a:pPr>
            <a:r>
              <a:rPr lang="pt-BR" sz="2400" b="1" dirty="0">
                <a:solidFill>
                  <a:srgbClr val="FF0000"/>
                </a:solidFill>
              </a:rPr>
              <a:t>Obs.</a:t>
            </a:r>
            <a:r>
              <a:rPr lang="pt-BR" sz="2400" dirty="0">
                <a:solidFill>
                  <a:srgbClr val="FF0000"/>
                </a:solidFill>
              </a:rPr>
              <a:t> O levantamento sobre o controle social, abordado neste texto, culminou com a necessidade de realização de 23 oficinas com os Conselhos das Supervisões Técnicas de Saúde da Cidade de São Paulo. Para os interessados o Relatório Conclusivo dessas Oficinas, encontra se disponível na página do Conselho Municipal de Saúde cujo acesso pode se dar pelo endereço: </a:t>
            </a:r>
            <a:r>
              <a:rPr lang="pt-BR" sz="2400" u="sng" dirty="0">
                <a:hlinkClick r:id="rId2"/>
              </a:rPr>
              <a:t>www.prefeitura.sp.gov.br/cidade/secretarias/saude/</a:t>
            </a:r>
            <a:endParaRPr lang="pt-BR" sz="2400" dirty="0"/>
          </a:p>
          <a:p>
            <a:pPr algn="just">
              <a:lnSpc>
                <a:spcPct val="110000"/>
              </a:lnSpc>
              <a:spcBef>
                <a:spcPts val="0"/>
              </a:spcBef>
            </a:pPr>
            <a:r>
              <a:rPr lang="pt-BR" sz="2000" dirty="0"/>
              <a:t> </a:t>
            </a:r>
            <a:r>
              <a:rPr lang="pt-BR" sz="2000" b="1" dirty="0">
                <a:solidFill>
                  <a:srgbClr val="FF0000"/>
                </a:solidFill>
              </a:rPr>
              <a:t>Frederico Soares de Lima (Fred)</a:t>
            </a:r>
          </a:p>
          <a:p>
            <a:pPr algn="just">
              <a:lnSpc>
                <a:spcPct val="110000"/>
              </a:lnSpc>
              <a:spcBef>
                <a:spcPts val="0"/>
              </a:spcBef>
            </a:pPr>
            <a:r>
              <a:rPr lang="pt-BR" sz="2000" b="1" dirty="0">
                <a:solidFill>
                  <a:srgbClr val="FF0000"/>
                </a:solidFill>
              </a:rPr>
              <a:t>Ex-coordenador da Comissão Executiva do CMS-SP (Gestão 2010/2011)</a:t>
            </a:r>
          </a:p>
          <a:p>
            <a:pPr algn="just">
              <a:lnSpc>
                <a:spcPct val="110000"/>
              </a:lnSpc>
              <a:spcBef>
                <a:spcPts val="0"/>
              </a:spcBef>
            </a:pPr>
            <a:r>
              <a:rPr lang="pt-BR" sz="2000" b="1" dirty="0">
                <a:solidFill>
                  <a:srgbClr val="FF0000"/>
                </a:solidFill>
              </a:rPr>
              <a:t>Presidente da entidade “Cidadania e Saúde"</a:t>
            </a:r>
          </a:p>
          <a:p>
            <a:pPr algn="just">
              <a:lnSpc>
                <a:spcPct val="110000"/>
              </a:lnSpc>
              <a:spcBef>
                <a:spcPts val="0"/>
              </a:spcBef>
            </a:pPr>
            <a:r>
              <a:rPr lang="pt-BR" sz="2000" b="1" dirty="0">
                <a:solidFill>
                  <a:srgbClr val="FF0000"/>
                </a:solidFill>
              </a:rPr>
              <a:t>Coordenador da </a:t>
            </a:r>
            <a:r>
              <a:rPr lang="pt-BR" sz="1600" b="1" dirty="0">
                <a:solidFill>
                  <a:srgbClr val="FF0000"/>
                </a:solidFill>
              </a:rPr>
              <a:t>UMPS-União dos Movimentos Populares de Saúde da Cidade de São Paulo</a:t>
            </a:r>
          </a:p>
          <a:p>
            <a:pPr algn="just">
              <a:lnSpc>
                <a:spcPct val="110000"/>
              </a:lnSpc>
              <a:spcBef>
                <a:spcPts val="0"/>
              </a:spcBef>
            </a:pPr>
            <a:r>
              <a:rPr lang="pt-BR" sz="2000" b="1" dirty="0">
                <a:solidFill>
                  <a:srgbClr val="FF0000"/>
                </a:solidFill>
              </a:rPr>
              <a:t> e Membro da Coordenação do Movimento Popular de Saúde da Zona Leste.</a:t>
            </a:r>
          </a:p>
          <a:p>
            <a:pPr algn="just">
              <a:lnSpc>
                <a:spcPct val="110000"/>
              </a:lnSpc>
              <a:spcBef>
                <a:spcPts val="0"/>
              </a:spcBef>
            </a:pPr>
            <a:r>
              <a:rPr lang="pt-BR" sz="2000" b="1" dirty="0">
                <a:solidFill>
                  <a:srgbClr val="FF0000"/>
                </a:solidFill>
              </a:rPr>
              <a:t> </a:t>
            </a:r>
          </a:p>
          <a:p>
            <a:pPr>
              <a:lnSpc>
                <a:spcPct val="110000"/>
              </a:lnSpc>
              <a:spcBef>
                <a:spcPts val="0"/>
              </a:spcBef>
            </a:pPr>
            <a:r>
              <a:rPr lang="pt-BR" sz="2400" dirty="0">
                <a:solidFill>
                  <a:srgbClr val="FF0000"/>
                </a:solidFill>
              </a:rPr>
              <a:t> </a:t>
            </a:r>
          </a:p>
          <a:p>
            <a:endParaRPr lang="pt-BR" sz="2400" dirty="0"/>
          </a:p>
          <a:p>
            <a:r>
              <a:rPr lang="pt-BR" sz="2400" dirty="0"/>
              <a:t> </a:t>
            </a:r>
          </a:p>
          <a:p>
            <a:r>
              <a:rPr lang="pt-BR" sz="2400" dirty="0"/>
              <a:t> </a:t>
            </a:r>
          </a:p>
          <a:p>
            <a:r>
              <a:rPr lang="pt-BR" sz="2400" dirty="0"/>
              <a:t> </a:t>
            </a:r>
          </a:p>
          <a:p>
            <a:r>
              <a:rPr lang="pt-BR" sz="2400" dirty="0"/>
              <a:t> </a:t>
            </a:r>
          </a:p>
          <a:p>
            <a:pPr algn="just">
              <a:lnSpc>
                <a:spcPct val="130000"/>
              </a:lnSpc>
              <a:spcBef>
                <a:spcPts val="0"/>
              </a:spcBef>
            </a:pPr>
            <a:r>
              <a:rPr lang="pt-BR" sz="2400" dirty="0"/>
              <a:t> </a:t>
            </a:r>
          </a:p>
          <a:p>
            <a:pPr algn="just">
              <a:lnSpc>
                <a:spcPct val="130000"/>
              </a:lnSpc>
              <a:spcBef>
                <a:spcPts val="0"/>
              </a:spcBef>
            </a:pPr>
            <a:r>
              <a:rPr lang="pt-BR" sz="2400" dirty="0" smtClean="0"/>
              <a:t> </a:t>
            </a:r>
          </a:p>
          <a:p>
            <a:r>
              <a:rPr lang="pt-BR" sz="2400" dirty="0"/>
              <a:t> </a:t>
            </a:r>
          </a:p>
          <a:p>
            <a:pPr algn="just">
              <a:lnSpc>
                <a:spcPct val="130000"/>
              </a:lnSpc>
              <a:spcBef>
                <a:spcPts val="0"/>
              </a:spcBef>
            </a:pPr>
            <a:r>
              <a:rPr lang="pt-BR" sz="2400" dirty="0"/>
              <a:t>  </a:t>
            </a:r>
          </a:p>
          <a:p>
            <a:endParaRPr lang="pt-BR" sz="2400" dirty="0"/>
          </a:p>
          <a:p>
            <a:endParaRPr lang="pt-BR" sz="2400" dirty="0"/>
          </a:p>
          <a:p>
            <a:endParaRPr lang="pt-BR" sz="2400" dirty="0"/>
          </a:p>
          <a:p>
            <a:pPr algn="just">
              <a:lnSpc>
                <a:spcPct val="130000"/>
              </a:lnSpc>
              <a:spcBef>
                <a:spcPts val="0"/>
              </a:spcBef>
            </a:pPr>
            <a:r>
              <a:rPr lang="pt-BR" sz="2400" dirty="0"/>
              <a:t> </a:t>
            </a:r>
          </a:p>
          <a:p>
            <a:pPr algn="just"/>
            <a:r>
              <a:rPr lang="pt-BR" sz="2400" dirty="0"/>
              <a:t> </a:t>
            </a:r>
          </a:p>
          <a:p>
            <a:pPr algn="just"/>
            <a:endParaRPr lang="pt-BR" sz="2400" dirty="0"/>
          </a:p>
          <a:p>
            <a:pPr algn="just"/>
            <a:r>
              <a:rPr lang="pt-BR" sz="2400" dirty="0"/>
              <a:t> </a:t>
            </a:r>
          </a:p>
          <a:p>
            <a:pPr algn="just">
              <a:lnSpc>
                <a:spcPct val="130000"/>
              </a:lnSpc>
              <a:spcBef>
                <a:spcPts val="0"/>
              </a:spcBef>
            </a:pPr>
            <a:r>
              <a:rPr lang="pt-BR" sz="2400" dirty="0"/>
              <a:t> </a:t>
            </a:r>
          </a:p>
        </p:txBody>
      </p:sp>
      <p:sp>
        <p:nvSpPr>
          <p:cNvPr id="5" name="Retângulo 4"/>
          <p:cNvSpPr/>
          <p:nvPr/>
        </p:nvSpPr>
        <p:spPr>
          <a:xfrm>
            <a:off x="1828800" y="658713"/>
            <a:ext cx="10287000" cy="461665"/>
          </a:xfrm>
          <a:prstGeom prst="rect">
            <a:avLst/>
          </a:prstGeom>
        </p:spPr>
        <p:txBody>
          <a:bodyPr wrap="square">
            <a:spAutoFit/>
          </a:bodyPr>
          <a:lstStyle/>
          <a:p>
            <a:endParaRPr lang="pt-BR" sz="2400" dirty="0"/>
          </a:p>
        </p:txBody>
      </p:sp>
      <p:sp>
        <p:nvSpPr>
          <p:cNvPr id="2" name="Espaço Reservado para Rodapé 1"/>
          <p:cNvSpPr>
            <a:spLocks noGrp="1"/>
          </p:cNvSpPr>
          <p:nvPr>
            <p:ph type="ftr" sz="quarter" idx="11"/>
          </p:nvPr>
        </p:nvSpPr>
        <p:spPr/>
        <p:txBody>
          <a:bodyPr/>
          <a:lstStyle/>
          <a:p>
            <a:r>
              <a:rPr lang="pt-BR" sz="2400" dirty="0" smtClean="0">
                <a:solidFill>
                  <a:srgbClr val="FF0000"/>
                </a:solidFill>
              </a:rPr>
              <a:t>36 </a:t>
            </a:r>
            <a:endParaRPr lang="pt-BR" sz="2400" dirty="0">
              <a:solidFill>
                <a:srgbClr val="FF0000"/>
              </a:solidFill>
            </a:endParaRPr>
          </a:p>
        </p:txBody>
      </p:sp>
      <p:sp>
        <p:nvSpPr>
          <p:cNvPr id="4" name="Espaço Reservado para Número de Slide 3"/>
          <p:cNvSpPr>
            <a:spLocks noGrp="1"/>
          </p:cNvSpPr>
          <p:nvPr>
            <p:ph type="sldNum" sz="quarter" idx="12"/>
          </p:nvPr>
        </p:nvSpPr>
        <p:spPr/>
        <p:txBody>
          <a:bodyPr/>
          <a:lstStyle/>
          <a:p>
            <a:fld id="{94B2FDF0-1B5E-4C1F-AB1A-C5783B51AD5F}" type="slidenum">
              <a:rPr lang="pt-BR" smtClean="0"/>
              <a:t>37</a:t>
            </a:fld>
            <a:endParaRPr lang="pt-BR"/>
          </a:p>
        </p:txBody>
      </p:sp>
    </p:spTree>
    <p:extLst>
      <p:ext uri="{BB962C8B-B14F-4D97-AF65-F5344CB8AC3E}">
        <p14:creationId xmlns:p14="http://schemas.microsoft.com/office/powerpoint/2010/main" val="18175637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828800" y="658713"/>
            <a:ext cx="9715500" cy="5886450"/>
          </a:xfrm>
        </p:spPr>
        <p:txBody>
          <a:bodyPr>
            <a:normAutofit fontScale="85000" lnSpcReduction="20000"/>
          </a:bodyPr>
          <a:lstStyle/>
          <a:p>
            <a:pPr algn="just">
              <a:lnSpc>
                <a:spcPct val="140000"/>
              </a:lnSpc>
              <a:spcBef>
                <a:spcPts val="0"/>
              </a:spcBef>
            </a:pPr>
            <a:r>
              <a:rPr lang="pt-BR" sz="3000" dirty="0">
                <a:solidFill>
                  <a:srgbClr val="FF0000"/>
                </a:solidFill>
              </a:rPr>
              <a:t>Outra</a:t>
            </a:r>
            <a:r>
              <a:rPr lang="pt-BR" sz="3000" dirty="0"/>
              <a:t> </a:t>
            </a:r>
            <a:r>
              <a:rPr lang="pt-BR" sz="3000" dirty="0">
                <a:solidFill>
                  <a:srgbClr val="FF0000"/>
                </a:solidFill>
              </a:rPr>
              <a:t>frase que sempre ouvi e que me fazia refletir sempre, era de que o homem é um ser social e político</a:t>
            </a:r>
            <a:r>
              <a:rPr lang="pt-BR" sz="2600" dirty="0">
                <a:solidFill>
                  <a:srgbClr val="FF0000"/>
                </a:solidFill>
              </a:rPr>
              <a:t>. </a:t>
            </a:r>
          </a:p>
          <a:p>
            <a:pPr algn="just">
              <a:lnSpc>
                <a:spcPct val="140000"/>
              </a:lnSpc>
              <a:spcBef>
                <a:spcPts val="0"/>
              </a:spcBef>
            </a:pPr>
            <a:r>
              <a:rPr lang="pt-BR" sz="3000" dirty="0" smtClean="0">
                <a:solidFill>
                  <a:srgbClr val="FF0000"/>
                </a:solidFill>
              </a:rPr>
              <a:t>Social </a:t>
            </a:r>
            <a:r>
              <a:rPr lang="pt-BR" sz="3000" dirty="0">
                <a:solidFill>
                  <a:srgbClr val="FF0000"/>
                </a:solidFill>
              </a:rPr>
              <a:t>porque não é auto suficiente, portanto não consegue viver sozinho, um depende do outro; político, porque só existem duas maneiras de resolver os problemas inerentes a convivência humana. Uma das maneiras é pela violência, autoritarismo, imposição, ou seja, o mais fraco se submetendo ao mais forte, outra é através da política, ou seja, a busca de saídas menos traumáticas que possibilite o entendimento através da construção coletiva, do diálogo e respeito aos pactos firmados.</a:t>
            </a:r>
          </a:p>
          <a:p>
            <a:pPr algn="just">
              <a:lnSpc>
                <a:spcPct val="140000"/>
              </a:lnSpc>
              <a:spcBef>
                <a:spcPts val="0"/>
              </a:spcBef>
            </a:pPr>
            <a:r>
              <a:rPr lang="pt-BR" sz="2600" dirty="0"/>
              <a:t> </a:t>
            </a:r>
          </a:p>
          <a:p>
            <a:pPr algn="just">
              <a:lnSpc>
                <a:spcPct val="140000"/>
              </a:lnSpc>
              <a:spcBef>
                <a:spcPts val="0"/>
              </a:spcBef>
            </a:pPr>
            <a:endParaRPr lang="pt-BR" sz="2400" dirty="0"/>
          </a:p>
        </p:txBody>
      </p:sp>
      <p:sp>
        <p:nvSpPr>
          <p:cNvPr id="5" name="Retângulo 4"/>
          <p:cNvSpPr/>
          <p:nvPr/>
        </p:nvSpPr>
        <p:spPr>
          <a:xfrm>
            <a:off x="1828800" y="658713"/>
            <a:ext cx="10287000" cy="461665"/>
          </a:xfrm>
          <a:prstGeom prst="rect">
            <a:avLst/>
          </a:prstGeom>
        </p:spPr>
        <p:txBody>
          <a:bodyPr wrap="square">
            <a:spAutoFit/>
          </a:bodyPr>
          <a:lstStyle/>
          <a:p>
            <a:endParaRPr lang="pt-BR" sz="2400" dirty="0"/>
          </a:p>
        </p:txBody>
      </p:sp>
      <p:sp>
        <p:nvSpPr>
          <p:cNvPr id="2" name="Espaço Reservado para Rodapé 1"/>
          <p:cNvSpPr>
            <a:spLocks noGrp="1"/>
          </p:cNvSpPr>
          <p:nvPr>
            <p:ph type="ftr" sz="quarter" idx="11"/>
          </p:nvPr>
        </p:nvSpPr>
        <p:spPr/>
        <p:txBody>
          <a:bodyPr/>
          <a:lstStyle/>
          <a:p>
            <a:r>
              <a:rPr lang="pt-BR" sz="2400" dirty="0" smtClean="0">
                <a:solidFill>
                  <a:srgbClr val="FF0000"/>
                </a:solidFill>
              </a:rPr>
              <a:t>3 </a:t>
            </a:r>
            <a:endParaRPr lang="pt-BR" sz="2400" dirty="0">
              <a:solidFill>
                <a:srgbClr val="FF0000"/>
              </a:solidFill>
            </a:endParaRPr>
          </a:p>
        </p:txBody>
      </p:sp>
      <p:sp>
        <p:nvSpPr>
          <p:cNvPr id="4" name="Espaço Reservado para Número de Slide 3"/>
          <p:cNvSpPr>
            <a:spLocks noGrp="1"/>
          </p:cNvSpPr>
          <p:nvPr>
            <p:ph type="sldNum" sz="quarter" idx="12"/>
          </p:nvPr>
        </p:nvSpPr>
        <p:spPr/>
        <p:txBody>
          <a:bodyPr/>
          <a:lstStyle/>
          <a:p>
            <a:fld id="{94B2FDF0-1B5E-4C1F-AB1A-C5783B51AD5F}" type="slidenum">
              <a:rPr lang="pt-BR" smtClean="0"/>
              <a:t>4</a:t>
            </a:fld>
            <a:endParaRPr lang="pt-BR"/>
          </a:p>
        </p:txBody>
      </p:sp>
    </p:spTree>
    <p:extLst>
      <p:ext uri="{BB962C8B-B14F-4D97-AF65-F5344CB8AC3E}">
        <p14:creationId xmlns:p14="http://schemas.microsoft.com/office/powerpoint/2010/main" val="29644811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977390" y="742950"/>
            <a:ext cx="9715500" cy="5634990"/>
          </a:xfrm>
        </p:spPr>
        <p:txBody>
          <a:bodyPr>
            <a:normAutofit fontScale="92500" lnSpcReduction="10000"/>
          </a:bodyPr>
          <a:lstStyle/>
          <a:p>
            <a:pPr algn="just">
              <a:lnSpc>
                <a:spcPct val="130000"/>
              </a:lnSpc>
              <a:spcBef>
                <a:spcPts val="0"/>
              </a:spcBef>
            </a:pPr>
            <a:r>
              <a:rPr lang="pt-BR" sz="2800" dirty="0">
                <a:solidFill>
                  <a:srgbClr val="FF0000"/>
                </a:solidFill>
              </a:rPr>
              <a:t>Provoco essa reflexão no sentido de buscarmos compreender que no âmbito das políticas públicas, o conhecimento e avaliação de seus resultados passa por entendermos que ao contrário de decisões autoritárias e verticalizadas, muitas vezes justificadas pelo tempo político, carece antes de tudo, termos clareza da necessidade em exercitar ações horizontais, ascendentes, e utilizando uma expressão bastante significativa, “de baixo para cima”. Neste sentido cabe refletirmos sobre e a partir do passado recente de nosso país.</a:t>
            </a:r>
          </a:p>
          <a:p>
            <a:r>
              <a:rPr lang="pt-BR" sz="2400" dirty="0">
                <a:solidFill>
                  <a:srgbClr val="FF0000"/>
                </a:solidFill>
              </a:rPr>
              <a:t> </a:t>
            </a:r>
          </a:p>
          <a:p>
            <a:pPr algn="just">
              <a:lnSpc>
                <a:spcPct val="140000"/>
              </a:lnSpc>
              <a:spcBef>
                <a:spcPts val="0"/>
              </a:spcBef>
            </a:pPr>
            <a:endParaRPr lang="pt-BR" sz="2400" dirty="0"/>
          </a:p>
          <a:p>
            <a:pPr algn="just">
              <a:lnSpc>
                <a:spcPct val="140000"/>
              </a:lnSpc>
              <a:spcBef>
                <a:spcPts val="0"/>
              </a:spcBef>
            </a:pPr>
            <a:endParaRPr lang="pt-BR" sz="2400" dirty="0"/>
          </a:p>
        </p:txBody>
      </p:sp>
      <p:sp>
        <p:nvSpPr>
          <p:cNvPr id="5" name="Retângulo 4"/>
          <p:cNvSpPr/>
          <p:nvPr/>
        </p:nvSpPr>
        <p:spPr>
          <a:xfrm>
            <a:off x="1828800" y="658713"/>
            <a:ext cx="10287000" cy="461665"/>
          </a:xfrm>
          <a:prstGeom prst="rect">
            <a:avLst/>
          </a:prstGeom>
        </p:spPr>
        <p:txBody>
          <a:bodyPr wrap="square">
            <a:spAutoFit/>
          </a:bodyPr>
          <a:lstStyle/>
          <a:p>
            <a:endParaRPr lang="pt-BR" sz="2400" dirty="0"/>
          </a:p>
        </p:txBody>
      </p:sp>
      <p:sp>
        <p:nvSpPr>
          <p:cNvPr id="2" name="Espaço Reservado para Rodapé 1"/>
          <p:cNvSpPr>
            <a:spLocks noGrp="1"/>
          </p:cNvSpPr>
          <p:nvPr>
            <p:ph type="ftr" sz="quarter" idx="11"/>
          </p:nvPr>
        </p:nvSpPr>
        <p:spPr/>
        <p:txBody>
          <a:bodyPr/>
          <a:lstStyle/>
          <a:p>
            <a:r>
              <a:rPr lang="pt-BR" sz="2400" dirty="0" smtClean="0">
                <a:solidFill>
                  <a:srgbClr val="FF0000"/>
                </a:solidFill>
              </a:rPr>
              <a:t>4</a:t>
            </a:r>
            <a:endParaRPr lang="pt-BR" sz="2400" dirty="0">
              <a:solidFill>
                <a:srgbClr val="FF0000"/>
              </a:solidFill>
            </a:endParaRPr>
          </a:p>
        </p:txBody>
      </p:sp>
      <p:sp>
        <p:nvSpPr>
          <p:cNvPr id="4" name="Espaço Reservado para Número de Slide 3"/>
          <p:cNvSpPr>
            <a:spLocks noGrp="1"/>
          </p:cNvSpPr>
          <p:nvPr>
            <p:ph type="sldNum" sz="quarter" idx="12"/>
          </p:nvPr>
        </p:nvSpPr>
        <p:spPr/>
        <p:txBody>
          <a:bodyPr/>
          <a:lstStyle/>
          <a:p>
            <a:fld id="{94B2FDF0-1B5E-4C1F-AB1A-C5783B51AD5F}" type="slidenum">
              <a:rPr lang="pt-BR" smtClean="0"/>
              <a:t>5</a:t>
            </a:fld>
            <a:endParaRPr lang="pt-BR"/>
          </a:p>
        </p:txBody>
      </p:sp>
    </p:spTree>
    <p:extLst>
      <p:ext uri="{BB962C8B-B14F-4D97-AF65-F5344CB8AC3E}">
        <p14:creationId xmlns:p14="http://schemas.microsoft.com/office/powerpoint/2010/main" val="15862920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977390" y="742950"/>
            <a:ext cx="9715500" cy="5634990"/>
          </a:xfrm>
        </p:spPr>
        <p:txBody>
          <a:bodyPr>
            <a:normAutofit/>
          </a:bodyPr>
          <a:lstStyle/>
          <a:p>
            <a:pPr algn="just">
              <a:lnSpc>
                <a:spcPct val="130000"/>
              </a:lnSpc>
              <a:spcBef>
                <a:spcPts val="0"/>
              </a:spcBef>
            </a:pPr>
            <a:r>
              <a:rPr lang="pt-BR" sz="2400" dirty="0">
                <a:solidFill>
                  <a:srgbClr val="FF0000"/>
                </a:solidFill>
              </a:rPr>
              <a:t>Há muito se busca no Brasil, formas de fazer avançar o sentimento de cidadania. Buscas essas, que na maior parte das vezes, tem sido através de iniciativas governamentais de forma vertical. Esse comportamento mostra-se ineficaz em razão das medidas propostas não serem acompanhadas de ações que possam balizar essas iniciativas. O que temos assistido por parte dos detentores do poder são atitudes autoritárias quando não popularescas, levando cada vez mais a população a desacreditar nas instituições. </a:t>
            </a:r>
          </a:p>
          <a:p>
            <a:r>
              <a:rPr lang="pt-BR" sz="2400" dirty="0">
                <a:solidFill>
                  <a:srgbClr val="FF0000"/>
                </a:solidFill>
              </a:rPr>
              <a:t> </a:t>
            </a:r>
          </a:p>
          <a:p>
            <a:pPr algn="just">
              <a:lnSpc>
                <a:spcPct val="140000"/>
              </a:lnSpc>
              <a:spcBef>
                <a:spcPts val="0"/>
              </a:spcBef>
            </a:pPr>
            <a:endParaRPr lang="pt-BR" sz="2400" dirty="0"/>
          </a:p>
        </p:txBody>
      </p:sp>
      <p:sp>
        <p:nvSpPr>
          <p:cNvPr id="5" name="Retângulo 4"/>
          <p:cNvSpPr/>
          <p:nvPr/>
        </p:nvSpPr>
        <p:spPr>
          <a:xfrm>
            <a:off x="1828800" y="658713"/>
            <a:ext cx="10287000" cy="461665"/>
          </a:xfrm>
          <a:prstGeom prst="rect">
            <a:avLst/>
          </a:prstGeom>
        </p:spPr>
        <p:txBody>
          <a:bodyPr wrap="square">
            <a:spAutoFit/>
          </a:bodyPr>
          <a:lstStyle/>
          <a:p>
            <a:endParaRPr lang="pt-BR" sz="2400" dirty="0"/>
          </a:p>
        </p:txBody>
      </p:sp>
      <p:sp>
        <p:nvSpPr>
          <p:cNvPr id="4" name="Espaço Reservado para Número de Slide 3"/>
          <p:cNvSpPr>
            <a:spLocks noGrp="1"/>
          </p:cNvSpPr>
          <p:nvPr>
            <p:ph type="sldNum" sz="quarter" idx="12"/>
          </p:nvPr>
        </p:nvSpPr>
        <p:spPr/>
        <p:txBody>
          <a:bodyPr/>
          <a:lstStyle/>
          <a:p>
            <a:fld id="{94B2FDF0-1B5E-4C1F-AB1A-C5783B51AD5F}" type="slidenum">
              <a:rPr lang="pt-BR" smtClean="0"/>
              <a:t>6</a:t>
            </a:fld>
            <a:endParaRPr lang="pt-BR"/>
          </a:p>
        </p:txBody>
      </p:sp>
      <p:sp>
        <p:nvSpPr>
          <p:cNvPr id="6" name="Espaço Reservado para Rodapé 5"/>
          <p:cNvSpPr>
            <a:spLocks noGrp="1"/>
          </p:cNvSpPr>
          <p:nvPr>
            <p:ph type="ftr" sz="quarter" idx="11"/>
          </p:nvPr>
        </p:nvSpPr>
        <p:spPr/>
        <p:txBody>
          <a:bodyPr/>
          <a:lstStyle/>
          <a:p>
            <a:r>
              <a:rPr lang="pt-BR" sz="2400" dirty="0" smtClean="0">
                <a:solidFill>
                  <a:srgbClr val="FF0000"/>
                </a:solidFill>
              </a:rPr>
              <a:t>5</a:t>
            </a:r>
            <a:endParaRPr lang="pt-BR" sz="2400" dirty="0">
              <a:solidFill>
                <a:srgbClr val="FF0000"/>
              </a:solidFill>
            </a:endParaRPr>
          </a:p>
        </p:txBody>
      </p:sp>
    </p:spTree>
    <p:extLst>
      <p:ext uri="{BB962C8B-B14F-4D97-AF65-F5344CB8AC3E}">
        <p14:creationId xmlns:p14="http://schemas.microsoft.com/office/powerpoint/2010/main" val="41407015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977390" y="742950"/>
            <a:ext cx="9715500" cy="5634990"/>
          </a:xfrm>
        </p:spPr>
        <p:txBody>
          <a:bodyPr>
            <a:normAutofit/>
          </a:bodyPr>
          <a:lstStyle/>
          <a:p>
            <a:pPr algn="just">
              <a:lnSpc>
                <a:spcPct val="130000"/>
              </a:lnSpc>
              <a:spcBef>
                <a:spcPts val="0"/>
              </a:spcBef>
            </a:pPr>
            <a:r>
              <a:rPr lang="pt-BR" sz="2400" dirty="0">
                <a:solidFill>
                  <a:srgbClr val="FF0000"/>
                </a:solidFill>
              </a:rPr>
              <a:t>Nas quatro últimas décadas, temos percebidos algumas ações em busca da democratização do país, não por conta apenas de compromissos assumidos por poucos governantes e legisladores comprometidos e de plantão. Isto tem ocorrido em grande parte, porque a nação amargava a partir de mil novecentos e sessenta e quatro uma ditadura que perdurou por cerca de mais de vinte anos, e a população acabou por necessidade, se organizando e passou de uma posição de expectador a sujeito de sua própria história. </a:t>
            </a:r>
          </a:p>
          <a:p>
            <a:r>
              <a:rPr lang="pt-BR" sz="2400" dirty="0"/>
              <a:t> </a:t>
            </a:r>
          </a:p>
          <a:p>
            <a:pPr algn="just">
              <a:lnSpc>
                <a:spcPct val="140000"/>
              </a:lnSpc>
              <a:spcBef>
                <a:spcPts val="0"/>
              </a:spcBef>
            </a:pPr>
            <a:endParaRPr lang="pt-BR" sz="2400" dirty="0"/>
          </a:p>
        </p:txBody>
      </p:sp>
      <p:sp>
        <p:nvSpPr>
          <p:cNvPr id="5" name="Retângulo 4"/>
          <p:cNvSpPr/>
          <p:nvPr/>
        </p:nvSpPr>
        <p:spPr>
          <a:xfrm>
            <a:off x="1828800" y="658713"/>
            <a:ext cx="10287000" cy="461665"/>
          </a:xfrm>
          <a:prstGeom prst="rect">
            <a:avLst/>
          </a:prstGeom>
        </p:spPr>
        <p:txBody>
          <a:bodyPr wrap="square">
            <a:spAutoFit/>
          </a:bodyPr>
          <a:lstStyle/>
          <a:p>
            <a:endParaRPr lang="pt-BR" sz="2400" dirty="0"/>
          </a:p>
        </p:txBody>
      </p:sp>
      <p:sp>
        <p:nvSpPr>
          <p:cNvPr id="2" name="Espaço Reservado para Rodapé 1"/>
          <p:cNvSpPr>
            <a:spLocks noGrp="1"/>
          </p:cNvSpPr>
          <p:nvPr>
            <p:ph type="ftr" sz="quarter" idx="11"/>
          </p:nvPr>
        </p:nvSpPr>
        <p:spPr/>
        <p:txBody>
          <a:bodyPr/>
          <a:lstStyle/>
          <a:p>
            <a:r>
              <a:rPr lang="pt-BR" sz="2400" dirty="0" smtClean="0">
                <a:solidFill>
                  <a:srgbClr val="FF0000"/>
                </a:solidFill>
              </a:rPr>
              <a:t>6 </a:t>
            </a:r>
            <a:endParaRPr lang="pt-BR" sz="2400" dirty="0">
              <a:solidFill>
                <a:srgbClr val="FF0000"/>
              </a:solidFill>
            </a:endParaRPr>
          </a:p>
        </p:txBody>
      </p:sp>
      <p:sp>
        <p:nvSpPr>
          <p:cNvPr id="4" name="Espaço Reservado para Número de Slide 3"/>
          <p:cNvSpPr>
            <a:spLocks noGrp="1"/>
          </p:cNvSpPr>
          <p:nvPr>
            <p:ph type="sldNum" sz="quarter" idx="12"/>
          </p:nvPr>
        </p:nvSpPr>
        <p:spPr/>
        <p:txBody>
          <a:bodyPr/>
          <a:lstStyle/>
          <a:p>
            <a:fld id="{94B2FDF0-1B5E-4C1F-AB1A-C5783B51AD5F}" type="slidenum">
              <a:rPr lang="pt-BR" smtClean="0"/>
              <a:t>7</a:t>
            </a:fld>
            <a:endParaRPr lang="pt-BR"/>
          </a:p>
        </p:txBody>
      </p:sp>
    </p:spTree>
    <p:extLst>
      <p:ext uri="{BB962C8B-B14F-4D97-AF65-F5344CB8AC3E}">
        <p14:creationId xmlns:p14="http://schemas.microsoft.com/office/powerpoint/2010/main" val="37538396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977390" y="525780"/>
            <a:ext cx="9715500" cy="5852160"/>
          </a:xfrm>
        </p:spPr>
        <p:txBody>
          <a:bodyPr>
            <a:noAutofit/>
          </a:bodyPr>
          <a:lstStyle/>
          <a:p>
            <a:pPr algn="just">
              <a:lnSpc>
                <a:spcPct val="140000"/>
              </a:lnSpc>
              <a:spcBef>
                <a:spcPts val="0"/>
              </a:spcBef>
            </a:pPr>
            <a:r>
              <a:rPr lang="pt-BR" sz="2400" dirty="0">
                <a:solidFill>
                  <a:srgbClr val="FF0000"/>
                </a:solidFill>
              </a:rPr>
              <a:t>Para isso foi importante o surgimento de reações minimamente organizadas, </a:t>
            </a:r>
            <a:r>
              <a:rPr lang="pt-BR" sz="2400" dirty="0" smtClean="0">
                <a:solidFill>
                  <a:srgbClr val="FF0000"/>
                </a:solidFill>
              </a:rPr>
              <a:t>Tais como: </a:t>
            </a:r>
            <a:r>
              <a:rPr lang="pt-BR" sz="2400" dirty="0">
                <a:solidFill>
                  <a:srgbClr val="FF0000"/>
                </a:solidFill>
              </a:rPr>
              <a:t>o movimento pelas diretas já, </a:t>
            </a:r>
          </a:p>
          <a:p>
            <a:pPr algn="just">
              <a:lnSpc>
                <a:spcPct val="140000"/>
              </a:lnSpc>
              <a:spcBef>
                <a:spcPts val="0"/>
              </a:spcBef>
            </a:pPr>
            <a:r>
              <a:rPr lang="pt-BR" sz="2400" dirty="0" smtClean="0">
                <a:solidFill>
                  <a:srgbClr val="FF0000"/>
                </a:solidFill>
              </a:rPr>
              <a:t>desencadeamento </a:t>
            </a:r>
            <a:r>
              <a:rPr lang="pt-BR" sz="2400" dirty="0">
                <a:solidFill>
                  <a:srgbClr val="FF0000"/>
                </a:solidFill>
              </a:rPr>
              <a:t>de greves por melhores salários, </a:t>
            </a:r>
            <a:endParaRPr lang="pt-BR" sz="2400" dirty="0" smtClean="0">
              <a:solidFill>
                <a:srgbClr val="FF0000"/>
              </a:solidFill>
            </a:endParaRPr>
          </a:p>
          <a:p>
            <a:pPr algn="just">
              <a:lnSpc>
                <a:spcPct val="140000"/>
              </a:lnSpc>
              <a:spcBef>
                <a:spcPts val="0"/>
              </a:spcBef>
            </a:pPr>
            <a:r>
              <a:rPr lang="pt-BR" sz="2400" dirty="0" smtClean="0">
                <a:solidFill>
                  <a:srgbClr val="FF0000"/>
                </a:solidFill>
              </a:rPr>
              <a:t>o </a:t>
            </a:r>
            <a:r>
              <a:rPr lang="pt-BR" sz="2400" dirty="0">
                <a:solidFill>
                  <a:srgbClr val="FF0000"/>
                </a:solidFill>
              </a:rPr>
              <a:t>surgimento do movimento contra a carestia, </a:t>
            </a:r>
            <a:endParaRPr lang="pt-BR" sz="2400" dirty="0" smtClean="0">
              <a:solidFill>
                <a:srgbClr val="FF0000"/>
              </a:solidFill>
            </a:endParaRPr>
          </a:p>
          <a:p>
            <a:pPr algn="just">
              <a:lnSpc>
                <a:spcPct val="140000"/>
              </a:lnSpc>
              <a:spcBef>
                <a:spcPts val="0"/>
              </a:spcBef>
            </a:pPr>
            <a:r>
              <a:rPr lang="pt-BR" sz="2400" dirty="0" smtClean="0">
                <a:solidFill>
                  <a:srgbClr val="FF0000"/>
                </a:solidFill>
              </a:rPr>
              <a:t>Já </a:t>
            </a:r>
            <a:r>
              <a:rPr lang="pt-BR" sz="2400" dirty="0">
                <a:solidFill>
                  <a:srgbClr val="FF0000"/>
                </a:solidFill>
              </a:rPr>
              <a:t>na saúde, </a:t>
            </a:r>
            <a:r>
              <a:rPr lang="pt-BR" sz="2400" dirty="0" smtClean="0">
                <a:solidFill>
                  <a:srgbClr val="FF0000"/>
                </a:solidFill>
              </a:rPr>
              <a:t>o </a:t>
            </a:r>
            <a:r>
              <a:rPr lang="pt-BR" sz="2400" dirty="0">
                <a:solidFill>
                  <a:srgbClr val="FF0000"/>
                </a:solidFill>
              </a:rPr>
              <a:t>envolvimento do movimento sanitarista brasileiro, somado as organizações sociais e populares, notadamente os Movimentos Populares de Saúde. Esta reação contou ainda com as organizações estudantis, setores da </a:t>
            </a:r>
            <a:r>
              <a:rPr lang="pt-BR" sz="2400" dirty="0" smtClean="0">
                <a:solidFill>
                  <a:srgbClr val="FF0000"/>
                </a:solidFill>
              </a:rPr>
              <a:t>Igreja </a:t>
            </a:r>
            <a:r>
              <a:rPr lang="pt-BR" sz="2400" dirty="0">
                <a:solidFill>
                  <a:srgbClr val="FF0000"/>
                </a:solidFill>
              </a:rPr>
              <a:t>tidos como progressistas e o envolvimento de intelectuais. </a:t>
            </a:r>
            <a:r>
              <a:rPr lang="pt-BR" dirty="0">
                <a:solidFill>
                  <a:srgbClr val="FF0000"/>
                </a:solidFill>
              </a:rPr>
              <a:t> </a:t>
            </a:r>
          </a:p>
          <a:p>
            <a:r>
              <a:rPr lang="pt-BR" dirty="0"/>
              <a:t> </a:t>
            </a:r>
          </a:p>
          <a:p>
            <a:pPr algn="just">
              <a:lnSpc>
                <a:spcPct val="140000"/>
              </a:lnSpc>
              <a:spcBef>
                <a:spcPts val="0"/>
              </a:spcBef>
            </a:pPr>
            <a:endParaRPr lang="pt-BR" dirty="0"/>
          </a:p>
        </p:txBody>
      </p:sp>
      <p:sp>
        <p:nvSpPr>
          <p:cNvPr id="5" name="Retângulo 4"/>
          <p:cNvSpPr/>
          <p:nvPr/>
        </p:nvSpPr>
        <p:spPr>
          <a:xfrm>
            <a:off x="1828800" y="658713"/>
            <a:ext cx="10287000" cy="461665"/>
          </a:xfrm>
          <a:prstGeom prst="rect">
            <a:avLst/>
          </a:prstGeom>
        </p:spPr>
        <p:txBody>
          <a:bodyPr wrap="square">
            <a:spAutoFit/>
          </a:bodyPr>
          <a:lstStyle/>
          <a:p>
            <a:endParaRPr lang="pt-BR" sz="2400" dirty="0"/>
          </a:p>
        </p:txBody>
      </p:sp>
      <p:sp>
        <p:nvSpPr>
          <p:cNvPr id="2" name="Espaço Reservado para Rodapé 1"/>
          <p:cNvSpPr>
            <a:spLocks noGrp="1"/>
          </p:cNvSpPr>
          <p:nvPr>
            <p:ph type="ftr" sz="quarter" idx="11"/>
          </p:nvPr>
        </p:nvSpPr>
        <p:spPr/>
        <p:txBody>
          <a:bodyPr/>
          <a:lstStyle/>
          <a:p>
            <a:r>
              <a:rPr lang="pt-BR" sz="2400" dirty="0" smtClean="0">
                <a:solidFill>
                  <a:srgbClr val="FF0000"/>
                </a:solidFill>
              </a:rPr>
              <a:t>7 </a:t>
            </a:r>
            <a:endParaRPr lang="pt-BR" sz="2400" dirty="0">
              <a:solidFill>
                <a:srgbClr val="FF0000"/>
              </a:solidFill>
            </a:endParaRPr>
          </a:p>
        </p:txBody>
      </p:sp>
      <p:sp>
        <p:nvSpPr>
          <p:cNvPr id="4" name="Espaço Reservado para Número de Slide 3"/>
          <p:cNvSpPr>
            <a:spLocks noGrp="1"/>
          </p:cNvSpPr>
          <p:nvPr>
            <p:ph type="sldNum" sz="quarter" idx="12"/>
          </p:nvPr>
        </p:nvSpPr>
        <p:spPr/>
        <p:txBody>
          <a:bodyPr/>
          <a:lstStyle/>
          <a:p>
            <a:fld id="{94B2FDF0-1B5E-4C1F-AB1A-C5783B51AD5F}" type="slidenum">
              <a:rPr lang="pt-BR" smtClean="0"/>
              <a:t>8</a:t>
            </a:fld>
            <a:endParaRPr lang="pt-BR"/>
          </a:p>
        </p:txBody>
      </p:sp>
    </p:spTree>
    <p:extLst>
      <p:ext uri="{BB962C8B-B14F-4D97-AF65-F5344CB8AC3E}">
        <p14:creationId xmlns:p14="http://schemas.microsoft.com/office/powerpoint/2010/main" val="34690296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977390" y="525780"/>
            <a:ext cx="9715500" cy="5852160"/>
          </a:xfrm>
        </p:spPr>
        <p:txBody>
          <a:bodyPr>
            <a:noAutofit/>
          </a:bodyPr>
          <a:lstStyle/>
          <a:p>
            <a:pPr algn="just">
              <a:lnSpc>
                <a:spcPct val="130000"/>
              </a:lnSpc>
              <a:spcBef>
                <a:spcPts val="0"/>
              </a:spcBef>
            </a:pPr>
            <a:r>
              <a:rPr lang="pt-BR" sz="2400" dirty="0">
                <a:solidFill>
                  <a:srgbClr val="FF0000"/>
                </a:solidFill>
              </a:rPr>
              <a:t>Este acúmulo de forças acabou-se por forçar o fim da ditadura e a necessidade da elaboração de uma nova constituição. </a:t>
            </a:r>
            <a:r>
              <a:rPr lang="pt-BR" sz="2400" dirty="0" smtClean="0">
                <a:solidFill>
                  <a:srgbClr val="FF0000"/>
                </a:solidFill>
              </a:rPr>
              <a:t>Finalmente </a:t>
            </a:r>
            <a:r>
              <a:rPr lang="pt-BR" sz="2400" dirty="0">
                <a:solidFill>
                  <a:srgbClr val="FF0000"/>
                </a:solidFill>
              </a:rPr>
              <a:t>foi eleita e constituída a Assembleia Nacional Constituinte, formada pelo congresso brasileiro com a finalidade específica de discutir e aprovar as propostas que comporiam uma Nova Carta Magna para o país, a qual foi promulgada em 1988. Embora é tida como Constituição Cidadã, talvez visando responder as circunstâncias descritas no parágrafo anterior, no entanto, o que se percebe é que a referida constituição acabou garantindo os interesses da classe dominante, ou seja, a manutenção do sistema político brasileiro, tão perverso para o povo e para o país.</a:t>
            </a:r>
          </a:p>
          <a:p>
            <a:pPr algn="just">
              <a:lnSpc>
                <a:spcPct val="130000"/>
              </a:lnSpc>
              <a:spcBef>
                <a:spcPts val="0"/>
              </a:spcBef>
            </a:pPr>
            <a:r>
              <a:rPr lang="pt-BR" sz="2400" dirty="0">
                <a:solidFill>
                  <a:srgbClr val="FF0000"/>
                </a:solidFill>
              </a:rPr>
              <a:t> </a:t>
            </a:r>
          </a:p>
        </p:txBody>
      </p:sp>
      <p:sp>
        <p:nvSpPr>
          <p:cNvPr id="5" name="Retângulo 4"/>
          <p:cNvSpPr/>
          <p:nvPr/>
        </p:nvSpPr>
        <p:spPr>
          <a:xfrm>
            <a:off x="1828800" y="658713"/>
            <a:ext cx="10287000" cy="461665"/>
          </a:xfrm>
          <a:prstGeom prst="rect">
            <a:avLst/>
          </a:prstGeom>
        </p:spPr>
        <p:txBody>
          <a:bodyPr wrap="square">
            <a:spAutoFit/>
          </a:bodyPr>
          <a:lstStyle/>
          <a:p>
            <a:endParaRPr lang="pt-BR" sz="2400" dirty="0"/>
          </a:p>
        </p:txBody>
      </p:sp>
      <p:sp>
        <p:nvSpPr>
          <p:cNvPr id="2" name="Espaço Reservado para Rodapé 1"/>
          <p:cNvSpPr>
            <a:spLocks noGrp="1"/>
          </p:cNvSpPr>
          <p:nvPr>
            <p:ph type="ftr" sz="quarter" idx="11"/>
          </p:nvPr>
        </p:nvSpPr>
        <p:spPr>
          <a:xfrm>
            <a:off x="2589212" y="6328310"/>
            <a:ext cx="7619999" cy="365125"/>
          </a:xfrm>
        </p:spPr>
        <p:txBody>
          <a:bodyPr/>
          <a:lstStyle/>
          <a:p>
            <a:r>
              <a:rPr lang="pt-BR" sz="2400" dirty="0" smtClean="0">
                <a:solidFill>
                  <a:srgbClr val="FF0000"/>
                </a:solidFill>
              </a:rPr>
              <a:t>8</a:t>
            </a:r>
            <a:endParaRPr lang="pt-BR" sz="2400" dirty="0">
              <a:solidFill>
                <a:srgbClr val="FF0000"/>
              </a:solidFill>
            </a:endParaRPr>
          </a:p>
        </p:txBody>
      </p:sp>
      <p:sp>
        <p:nvSpPr>
          <p:cNvPr id="4" name="Espaço Reservado para Número de Slide 3"/>
          <p:cNvSpPr>
            <a:spLocks noGrp="1"/>
          </p:cNvSpPr>
          <p:nvPr>
            <p:ph type="sldNum" sz="quarter" idx="12"/>
          </p:nvPr>
        </p:nvSpPr>
        <p:spPr/>
        <p:txBody>
          <a:bodyPr/>
          <a:lstStyle/>
          <a:p>
            <a:fld id="{94B2FDF0-1B5E-4C1F-AB1A-C5783B51AD5F}" type="slidenum">
              <a:rPr lang="pt-BR" smtClean="0"/>
              <a:t>9</a:t>
            </a:fld>
            <a:endParaRPr lang="pt-BR"/>
          </a:p>
        </p:txBody>
      </p:sp>
    </p:spTree>
    <p:extLst>
      <p:ext uri="{BB962C8B-B14F-4D97-AF65-F5344CB8AC3E}">
        <p14:creationId xmlns:p14="http://schemas.microsoft.com/office/powerpoint/2010/main" val="993020314"/>
      </p:ext>
    </p:extLst>
  </p:cSld>
  <p:clrMapOvr>
    <a:masterClrMapping/>
  </p:clrMapOvr>
  <p:timing>
    <p:tnLst>
      <p:par>
        <p:cTn id="1" dur="indefinite" restart="never" nodeType="tmRoot"/>
      </p:par>
    </p:tnLst>
  </p:timing>
</p:sld>
</file>

<file path=ppt/theme/theme1.xml><?xml version="1.0" encoding="utf-8"?>
<a:theme xmlns:a="http://schemas.openxmlformats.org/drawingml/2006/main" name="Cacho">
  <a:themeElements>
    <a:clrScheme name="Cacho">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Cacho">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acho">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265</TotalTime>
  <Words>3035</Words>
  <Application>Microsoft Office PowerPoint</Application>
  <PresentationFormat>Widescreen</PresentationFormat>
  <Paragraphs>380</Paragraphs>
  <Slides>37</Slides>
  <Notes>2</Notes>
  <HiddenSlides>0</HiddenSlides>
  <MMClips>0</MMClips>
  <ScaleCrop>false</ScaleCrop>
  <HeadingPairs>
    <vt:vector size="6" baseType="variant">
      <vt:variant>
        <vt:lpstr>Fontes usadas</vt:lpstr>
      </vt:variant>
      <vt:variant>
        <vt:i4>8</vt:i4>
      </vt:variant>
      <vt:variant>
        <vt:lpstr>Tema</vt:lpstr>
      </vt:variant>
      <vt:variant>
        <vt:i4>1</vt:i4>
      </vt:variant>
      <vt:variant>
        <vt:lpstr>Títulos de slides</vt:lpstr>
      </vt:variant>
      <vt:variant>
        <vt:i4>37</vt:i4>
      </vt:variant>
    </vt:vector>
  </HeadingPairs>
  <TitlesOfParts>
    <vt:vector size="46" baseType="lpstr">
      <vt:lpstr>Arial</vt:lpstr>
      <vt:lpstr>Arial Black</vt:lpstr>
      <vt:lpstr>Calibri</vt:lpstr>
      <vt:lpstr>Cambria</vt:lpstr>
      <vt:lpstr>Century Gothic</vt:lpstr>
      <vt:lpstr>Garamond</vt:lpstr>
      <vt:lpstr>Wingdings</vt:lpstr>
      <vt:lpstr>Wingdings 3</vt:lpstr>
      <vt:lpstr>Cacho</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Fred</dc:creator>
  <cp:lastModifiedBy>Fred</cp:lastModifiedBy>
  <cp:revision>25</cp:revision>
  <cp:lastPrinted>2014-08-04T20:58:08Z</cp:lastPrinted>
  <dcterms:created xsi:type="dcterms:W3CDTF">2014-08-01T14:27:48Z</dcterms:created>
  <dcterms:modified xsi:type="dcterms:W3CDTF">2014-08-04T21:40:29Z</dcterms:modified>
</cp:coreProperties>
</file>