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339" r:id="rId4"/>
    <p:sldId id="394" r:id="rId5"/>
    <p:sldId id="396" r:id="rId6"/>
    <p:sldId id="405" r:id="rId7"/>
    <p:sldId id="406" r:id="rId8"/>
    <p:sldId id="397" r:id="rId9"/>
    <p:sldId id="407" r:id="rId10"/>
    <p:sldId id="398" r:id="rId11"/>
    <p:sldId id="408" r:id="rId12"/>
    <p:sldId id="404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6600"/>
    <a:srgbClr val="FF6600"/>
    <a:srgbClr val="33CCFF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84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B5BE1D-5EA5-44A3-9447-CE99F8B48323}" type="datetimeFigureOut">
              <a:rPr lang="pt-BR" smtClean="0"/>
              <a:t>14/09/2020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6C2DE-5C49-4CF1-B79B-E1EC145345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2288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C8E6E-3E07-4CFA-8135-19F7DAF63580}" type="datetimeFigureOut">
              <a:rPr lang="pt-BR" smtClean="0"/>
              <a:t>14/09/2020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E860-0672-4A2E-A1C7-055133781C3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9292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C8E6E-3E07-4CFA-8135-19F7DAF63580}" type="datetimeFigureOut">
              <a:rPr lang="pt-BR" smtClean="0"/>
              <a:t>14/09/2020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E860-0672-4A2E-A1C7-055133781C3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8830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C8E6E-3E07-4CFA-8135-19F7DAF63580}" type="datetimeFigureOut">
              <a:rPr lang="pt-BR" smtClean="0"/>
              <a:t>14/09/2020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E860-0672-4A2E-A1C7-055133781C3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312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C8E6E-3E07-4CFA-8135-19F7DAF63580}" type="datetimeFigureOut">
              <a:rPr lang="pt-BR" smtClean="0"/>
              <a:t>14/09/2020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E860-0672-4A2E-A1C7-055133781C3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668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C8E6E-3E07-4CFA-8135-19F7DAF63580}" type="datetimeFigureOut">
              <a:rPr lang="pt-BR" smtClean="0"/>
              <a:t>14/09/2020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E860-0672-4A2E-A1C7-055133781C3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21715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C8E6E-3E07-4CFA-8135-19F7DAF63580}" type="datetimeFigureOut">
              <a:rPr lang="pt-BR" smtClean="0"/>
              <a:t>14/09/2020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E860-0672-4A2E-A1C7-055133781C3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4815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C8E6E-3E07-4CFA-8135-19F7DAF63580}" type="datetimeFigureOut">
              <a:rPr lang="pt-BR" smtClean="0"/>
              <a:t>14/09/2020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E860-0672-4A2E-A1C7-055133781C3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0098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C8E6E-3E07-4CFA-8135-19F7DAF63580}" type="datetimeFigureOut">
              <a:rPr lang="pt-BR" smtClean="0"/>
              <a:t>14/09/2020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E860-0672-4A2E-A1C7-055133781C3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622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C8E6E-3E07-4CFA-8135-19F7DAF63580}" type="datetimeFigureOut">
              <a:rPr lang="pt-BR" smtClean="0"/>
              <a:t>14/09/2020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E860-0672-4A2E-A1C7-055133781C3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46179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C8E6E-3E07-4CFA-8135-19F7DAF63580}" type="datetimeFigureOut">
              <a:rPr lang="pt-BR" smtClean="0"/>
              <a:t>14/09/2020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E860-0672-4A2E-A1C7-055133781C3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038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C8E6E-3E07-4CFA-8135-19F7DAF63580}" type="datetimeFigureOut">
              <a:rPr lang="pt-BR" smtClean="0"/>
              <a:t>14/09/2020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E860-0672-4A2E-A1C7-055133781C3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258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C8E6E-3E07-4CFA-8135-19F7DAF63580}" type="datetimeFigureOut">
              <a:rPr lang="pt-BR" smtClean="0"/>
              <a:t>14/09/2020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AE860-0672-4A2E-A1C7-055133781C3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13202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m.br/imgres?imgurl=http://www.cnbbsul1.org.br/wp-content/uploads/sites/116/2016/05/26037-maxresdefault.jpg&amp;imgrefurl=http://www.cnbbsul1.org.br/pastoral-operaria-lamenta-morte-de-waldemar-rossi/&amp;docid=BnuMXiFXl2g9GM&amp;tbnid=w64N_2tiQ3nnSM:&amp;vet=1&amp;w=280&amp;h=289&amp;itg=1&amp;bih=577&amp;biw=1366&amp;ved=0ahUKEwiwgrnItZ3eAhXBDZAKHfsGAk8QMwhqKCAwIA&amp;iact=c&amp;ictx=1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hyperlink" Target="https://www.google.com.br/imgres?imgurl=http://www.cnbbsul1.org.br/wp-content/uploads/sites/116/2016/05/26037-maxresdefault.jpg&amp;imgrefurl=http://www.cnbbsul1.org.br/pastoral-operaria-lamenta-morte-de-waldemar-rossi/&amp;docid=BnuMXiFXl2g9GM&amp;tbnid=w64N_2tiQ3nnSM:&amp;vet=1&amp;w=280&amp;h=289&amp;itg=1&amp;bih=577&amp;biw=1366&amp;ved=0ahUKEwiwgrnItZ3eAhXBDZAKHfsGAk8QMwhqKCAwIA&amp;iact=c&amp;ictx=1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hyperlink" Target="https://www.google.com.br/imgres?imgurl=http://www.cnbbsul1.org.br/wp-content/uploads/sites/116/2016/05/26037-maxresdefault.jpg&amp;imgrefurl=http://www.cnbbsul1.org.br/pastoral-operaria-lamenta-morte-de-waldemar-rossi/&amp;docid=BnuMXiFXl2g9GM&amp;tbnid=w64N_2tiQ3nnSM:&amp;vet=1&amp;w=280&amp;h=289&amp;itg=1&amp;bih=577&amp;biw=1366&amp;ved=0ahUKEwiwgrnItZ3eAhXBDZAKHfsGAk8QMwhqKCAwIA&amp;iact=c&amp;ictx=1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m.br/imgres?imgurl=http://www.cnbbsul1.org.br/wp-content/uploads/sites/116/2016/05/26037-maxresdefault.jpg&amp;imgrefurl=http://www.cnbbsul1.org.br/pastoral-operaria-lamenta-morte-de-waldemar-rossi/&amp;docid=BnuMXiFXl2g9GM&amp;tbnid=w64N_2tiQ3nnSM:&amp;vet=1&amp;w=280&amp;h=289&amp;itg=1&amp;bih=577&amp;biw=1366&amp;ved=0ahUKEwiwgrnItZ3eAhXBDZAKHfsGAk8QMwhqKCAwIA&amp;iact=c&amp;ictx=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m.br/imgres?imgurl=http://www.cnbbsul1.org.br/wp-content/uploads/sites/116/2016/05/26037-maxresdefault.jpg&amp;imgrefurl=http://www.cnbbsul1.org.br/pastoral-operaria-lamenta-morte-de-waldemar-rossi/&amp;docid=BnuMXiFXl2g9GM&amp;tbnid=w64N_2tiQ3nnSM:&amp;vet=1&amp;w=280&amp;h=289&amp;itg=1&amp;bih=577&amp;biw=1366&amp;ved=0ahUKEwiwgrnItZ3eAhXBDZAKHfsGAk8QMwhqKCAwIA&amp;iact=c&amp;ictx=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.br/imgres?imgurl=http://www.cnbbsul1.org.br/wp-content/uploads/sites/116/2016/05/26037-maxresdefault.jpg&amp;imgrefurl=http://www.cnbbsul1.org.br/pastoral-operaria-lamenta-morte-de-waldemar-rossi/&amp;docid=BnuMXiFXl2g9GM&amp;tbnid=w64N_2tiQ3nnSM:&amp;vet=1&amp;w=280&amp;h=289&amp;itg=1&amp;bih=577&amp;biw=1366&amp;ved=0ahUKEwiwgrnItZ3eAhXBDZAKHfsGAk8QMwhqKCAwIA&amp;iact=c&amp;ictx=1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hyperlink" Target="https://www.google.com.br/imgres?imgurl=http://www.cnbbsul1.org.br/wp-content/uploads/sites/116/2016/05/26037-maxresdefault.jpg&amp;imgrefurl=http://www.cnbbsul1.org.br/pastoral-operaria-lamenta-morte-de-waldemar-rossi/&amp;docid=BnuMXiFXl2g9GM&amp;tbnid=w64N_2tiQ3nnSM:&amp;vet=1&amp;w=280&amp;h=289&amp;itg=1&amp;bih=577&amp;biw=1366&amp;ved=0ahUKEwiwgrnItZ3eAhXBDZAKHfsGAk8QMwhqKCAwIA&amp;iact=c&amp;ictx=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m.br/imgres?imgurl=http://www.cnbbsul1.org.br/wp-content/uploads/sites/116/2016/05/26037-maxresdefault.jpg&amp;imgrefurl=http://www.cnbbsul1.org.br/pastoral-operaria-lamenta-morte-de-waldemar-rossi/&amp;docid=BnuMXiFXl2g9GM&amp;tbnid=w64N_2tiQ3nnSM:&amp;vet=1&amp;w=280&amp;h=289&amp;itg=1&amp;bih=577&amp;biw=1366&amp;ved=0ahUKEwiwgrnItZ3eAhXBDZAKHfsGAk8QMwhqKCAwIA&amp;iact=c&amp;ictx=1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m.br/imgres?imgurl=http://www.cnbbsul1.org.br/wp-content/uploads/sites/116/2016/05/26037-maxresdefault.jpg&amp;imgrefurl=http://www.cnbbsul1.org.br/pastoral-operaria-lamenta-morte-de-waldemar-rossi/&amp;docid=BnuMXiFXl2g9GM&amp;tbnid=w64N_2tiQ3nnSM:&amp;vet=1&amp;w=280&amp;h=289&amp;itg=1&amp;bih=577&amp;biw=1366&amp;ved=0ahUKEwiwgrnItZ3eAhXBDZAKHfsGAk8QMwhqKCAwIA&amp;iact=c&amp;ictx=1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.br/imgres?imgurl=http://www.cnbbsul1.org.br/wp-content/uploads/sites/116/2016/05/26037-maxresdefault.jpg&amp;imgrefurl=http://www.cnbbsul1.org.br/pastoral-operaria-lamenta-morte-de-waldemar-rossi/&amp;docid=BnuMXiFXl2g9GM&amp;tbnid=w64N_2tiQ3nnSM:&amp;vet=1&amp;w=280&amp;h=289&amp;itg=1&amp;bih=577&amp;biw=1366&amp;ved=0ahUKEwiwgrnItZ3eAhXBDZAKHfsGAk8QMwhqKCAwIA&amp;iact=c&amp;ictx=1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m.br/imgres?imgurl=http://www.cnbbsul1.org.br/wp-content/uploads/sites/116/2016/05/26037-maxresdefault.jpg&amp;imgrefurl=http://www.cnbbsul1.org.br/pastoral-operaria-lamenta-morte-de-waldemar-rossi/&amp;docid=BnuMXiFXl2g9GM&amp;tbnid=w64N_2tiQ3nnSM:&amp;vet=1&amp;w=280&amp;h=289&amp;itg=1&amp;bih=577&amp;biw=1366&amp;ved=0ahUKEwiwgrnItZ3eAhXBDZAKHfsGAk8QMwhqKCAwIA&amp;iact=c&amp;ictx=1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m.br/imgres?imgurl=http://www.cnbbsul1.org.br/wp-content/uploads/sites/116/2016/05/26037-maxresdefault.jpg&amp;imgrefurl=http://www.cnbbsul1.org.br/pastoral-operaria-lamenta-morte-de-waldemar-rossi/&amp;docid=BnuMXiFXl2g9GM&amp;tbnid=w64N_2tiQ3nnSM:&amp;vet=1&amp;w=280&amp;h=289&amp;itg=1&amp;bih=577&amp;biw=1366&amp;ved=0ahUKEwiwgrnItZ3eAhXBDZAKHfsGAk8QMwhqKCAwIA&amp;iact=c&amp;ictx=1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827584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8964488" y="0"/>
            <a:ext cx="179512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849057" y="2348880"/>
            <a:ext cx="8110359" cy="2016224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  <a:alpha val="70000"/>
                </a:schemeClr>
              </a:gs>
              <a:gs pos="100000">
                <a:schemeClr val="accent1">
                  <a:tint val="37000"/>
                  <a:satMod val="300000"/>
                  <a:alpha val="27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600" b="1" i="1" dirty="0">
                <a:solidFill>
                  <a:schemeClr val="tx2">
                    <a:lumMod val="50000"/>
                  </a:schemeClr>
                </a:solidFill>
                <a:latin typeface="Berlin Sans FB Demi" panose="020E0802020502020306" pitchFamily="34" charset="0"/>
              </a:rPr>
              <a:t>Tempo da Criação  - 2020</a:t>
            </a:r>
            <a:endParaRPr lang="pt-BR" sz="3100" b="1" i="1" dirty="0">
              <a:solidFill>
                <a:schemeClr val="tx2">
                  <a:lumMod val="50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200808" y="332656"/>
            <a:ext cx="67636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Escola de Fé e Política Waldemar Rossi</a:t>
            </a:r>
          </a:p>
          <a:p>
            <a:pPr algn="ctr"/>
            <a:r>
              <a:rPr lang="pt-BR" sz="3200" b="1" dirty="0"/>
              <a:t>Turma - 2020  </a:t>
            </a:r>
          </a:p>
        </p:txBody>
      </p:sp>
      <p:pic>
        <p:nvPicPr>
          <p:cNvPr id="11" name="Picture 2" descr="Imagem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2016224" cy="20800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ubtítulo 2"/>
          <p:cNvSpPr txBox="1">
            <a:spLocks/>
          </p:cNvSpPr>
          <p:nvPr/>
        </p:nvSpPr>
        <p:spPr>
          <a:xfrm>
            <a:off x="1043608" y="5300836"/>
            <a:ext cx="7632849" cy="5044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2400" b="1" i="1" dirty="0">
                <a:solidFill>
                  <a:schemeClr val="tx2"/>
                </a:solidFill>
              </a:rPr>
              <a:t>Setembro / Outubro / 2020</a:t>
            </a:r>
          </a:p>
        </p:txBody>
      </p:sp>
    </p:spTree>
    <p:extLst>
      <p:ext uri="{BB962C8B-B14F-4D97-AF65-F5344CB8AC3E}">
        <p14:creationId xmlns:p14="http://schemas.microsoft.com/office/powerpoint/2010/main" val="4123294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827584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8964488" y="0"/>
            <a:ext cx="179512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Título 1"/>
          <p:cNvSpPr>
            <a:spLocks noGrp="1"/>
          </p:cNvSpPr>
          <p:nvPr>
            <p:ph type="ctrTitle"/>
          </p:nvPr>
        </p:nvSpPr>
        <p:spPr>
          <a:xfrm>
            <a:off x="971600" y="116632"/>
            <a:ext cx="7213728" cy="684075"/>
          </a:xfrm>
        </p:spPr>
        <p:txBody>
          <a:bodyPr>
            <a:normAutofit/>
          </a:bodyPr>
          <a:lstStyle/>
          <a:p>
            <a:r>
              <a:rPr lang="pt-BR" sz="36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1º Momento</a:t>
            </a:r>
          </a:p>
        </p:txBody>
      </p:sp>
      <p:sp>
        <p:nvSpPr>
          <p:cNvPr id="12" name="Espaço Reservado para Conteúdo 2"/>
          <p:cNvSpPr txBox="1">
            <a:spLocks/>
          </p:cNvSpPr>
          <p:nvPr/>
        </p:nvSpPr>
        <p:spPr>
          <a:xfrm>
            <a:off x="861390" y="980728"/>
            <a:ext cx="8103097" cy="54068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fontAlgn="base">
              <a:buBlip>
                <a:blip r:embed="rId2"/>
              </a:buBlip>
            </a:pPr>
            <a:r>
              <a:rPr lang="pt-BR" sz="1900" dirty="0">
                <a:solidFill>
                  <a:schemeClr val="tx1"/>
                </a:solidFill>
              </a:rPr>
              <a:t> Seminário, discutindo quatro grandes temas, a ser realizado no dia 28 de Setembro:</a:t>
            </a:r>
          </a:p>
          <a:p>
            <a:pPr marL="285750" indent="-285750" algn="l" fontAlgn="base">
              <a:buBlip>
                <a:blip r:embed="rId3"/>
              </a:buBlip>
            </a:pPr>
            <a:endParaRPr lang="pt-BR" sz="1400" dirty="0">
              <a:solidFill>
                <a:schemeClr val="tx1"/>
              </a:solidFill>
            </a:endParaRPr>
          </a:p>
          <a:p>
            <a:pPr marL="742950" lvl="1" indent="-285750" algn="l" fontAlgn="base">
              <a:buFont typeface="Wingdings" panose="05000000000000000000" pitchFamily="2" charset="2"/>
              <a:buChar char="ü"/>
            </a:pPr>
            <a:r>
              <a:rPr lang="pt-BR" sz="1900" dirty="0">
                <a:solidFill>
                  <a:schemeClr val="tx1"/>
                </a:solidFill>
              </a:rPr>
              <a:t>O Lugar da Política</a:t>
            </a:r>
          </a:p>
          <a:p>
            <a:pPr marL="742950" lvl="1" indent="-285750" algn="l" fontAlgn="base">
              <a:buFont typeface="Wingdings" panose="05000000000000000000" pitchFamily="2" charset="2"/>
              <a:buChar char="ü"/>
            </a:pPr>
            <a:endParaRPr lang="pt-BR" sz="1900" dirty="0">
              <a:solidFill>
                <a:schemeClr val="tx1"/>
              </a:solidFill>
            </a:endParaRPr>
          </a:p>
          <a:p>
            <a:pPr marL="742950" lvl="1" indent="-285750" algn="l" fontAlgn="base">
              <a:buFont typeface="Wingdings" panose="05000000000000000000" pitchFamily="2" charset="2"/>
              <a:buChar char="ü"/>
            </a:pPr>
            <a:r>
              <a:rPr lang="pt-BR" sz="1900" dirty="0">
                <a:solidFill>
                  <a:schemeClr val="tx1"/>
                </a:solidFill>
              </a:rPr>
              <a:t>A Questão da Educação</a:t>
            </a:r>
          </a:p>
          <a:p>
            <a:pPr marL="742950" lvl="1" indent="-285750" algn="l" fontAlgn="base">
              <a:buFont typeface="Wingdings" panose="05000000000000000000" pitchFamily="2" charset="2"/>
              <a:buChar char="ü"/>
            </a:pPr>
            <a:endParaRPr lang="pt-BR" sz="1900" dirty="0">
              <a:solidFill>
                <a:schemeClr val="tx1"/>
              </a:solidFill>
            </a:endParaRPr>
          </a:p>
          <a:p>
            <a:pPr marL="742950" lvl="1" indent="-285750" algn="l" fontAlgn="base">
              <a:buFont typeface="Wingdings" panose="05000000000000000000" pitchFamily="2" charset="2"/>
              <a:buChar char="ü"/>
            </a:pPr>
            <a:r>
              <a:rPr lang="pt-BR" sz="1900" dirty="0">
                <a:solidFill>
                  <a:schemeClr val="tx1"/>
                </a:solidFill>
              </a:rPr>
              <a:t>O problema da Técnica e sua relação com o trabalho</a:t>
            </a:r>
          </a:p>
          <a:p>
            <a:pPr marL="742950" lvl="1" indent="-285750" algn="l" fontAlgn="base">
              <a:buFont typeface="Wingdings" panose="05000000000000000000" pitchFamily="2" charset="2"/>
              <a:buChar char="ü"/>
            </a:pPr>
            <a:endParaRPr lang="pt-BR" sz="1900" dirty="0">
              <a:solidFill>
                <a:schemeClr val="tx1"/>
              </a:solidFill>
            </a:endParaRPr>
          </a:p>
          <a:p>
            <a:pPr marL="742950" lvl="1" indent="-285750" algn="l" fontAlgn="base">
              <a:buFont typeface="Wingdings" panose="05000000000000000000" pitchFamily="2" charset="2"/>
              <a:buChar char="ü"/>
            </a:pPr>
            <a:r>
              <a:rPr lang="pt-BR" sz="1900" dirty="0">
                <a:solidFill>
                  <a:schemeClr val="tx1"/>
                </a:solidFill>
              </a:rPr>
              <a:t>O Bem Comum</a:t>
            </a:r>
          </a:p>
          <a:p>
            <a:pPr algn="l" fontAlgn="base"/>
            <a:endParaRPr lang="pt-BR" sz="1900" dirty="0">
              <a:solidFill>
                <a:schemeClr val="tx1"/>
              </a:solidFill>
            </a:endParaRPr>
          </a:p>
          <a:p>
            <a:pPr algn="l" fontAlgn="base"/>
            <a:endParaRPr lang="pt-BR" sz="1900" dirty="0">
              <a:solidFill>
                <a:schemeClr val="tx1"/>
              </a:solidFill>
            </a:endParaRPr>
          </a:p>
          <a:p>
            <a:pPr algn="l" fontAlgn="base"/>
            <a:endParaRPr lang="pt-BR" sz="1900" dirty="0">
              <a:solidFill>
                <a:schemeClr val="tx1"/>
              </a:solidFill>
            </a:endParaRPr>
          </a:p>
        </p:txBody>
      </p:sp>
      <p:pic>
        <p:nvPicPr>
          <p:cNvPr id="14" name="Picture 2" descr="Imagem relacionad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3"/>
            <a:ext cx="864096" cy="89146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3434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827584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8964488" y="0"/>
            <a:ext cx="179512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Título 1"/>
          <p:cNvSpPr>
            <a:spLocks noGrp="1"/>
          </p:cNvSpPr>
          <p:nvPr>
            <p:ph type="ctrTitle"/>
          </p:nvPr>
        </p:nvSpPr>
        <p:spPr>
          <a:xfrm>
            <a:off x="971600" y="116632"/>
            <a:ext cx="7213728" cy="684075"/>
          </a:xfrm>
        </p:spPr>
        <p:txBody>
          <a:bodyPr>
            <a:normAutofit/>
          </a:bodyPr>
          <a:lstStyle/>
          <a:p>
            <a:r>
              <a:rPr lang="pt-BR" sz="36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2º Momento</a:t>
            </a:r>
          </a:p>
        </p:txBody>
      </p:sp>
      <p:sp>
        <p:nvSpPr>
          <p:cNvPr id="12" name="Espaço Reservado para Conteúdo 2"/>
          <p:cNvSpPr txBox="1">
            <a:spLocks/>
          </p:cNvSpPr>
          <p:nvPr/>
        </p:nvSpPr>
        <p:spPr>
          <a:xfrm>
            <a:off x="861390" y="980728"/>
            <a:ext cx="8103097" cy="54068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fontAlgn="base">
              <a:buBlip>
                <a:blip r:embed="rId2"/>
              </a:buBlip>
            </a:pPr>
            <a:r>
              <a:rPr lang="pt-BR" sz="1900" dirty="0">
                <a:solidFill>
                  <a:schemeClr val="tx1"/>
                </a:solidFill>
              </a:rPr>
              <a:t> Celebração a ser realizada no dia 04 de Outubro, Festa de S. Francisco de Assis.</a:t>
            </a:r>
          </a:p>
          <a:p>
            <a:pPr marL="342900" indent="-342900" algn="l" fontAlgn="base">
              <a:buBlip>
                <a:blip r:embed="rId2"/>
              </a:buBlip>
            </a:pPr>
            <a:endParaRPr lang="pt-BR" sz="1900" dirty="0">
              <a:solidFill>
                <a:schemeClr val="tx1"/>
              </a:solidFill>
            </a:endParaRPr>
          </a:p>
          <a:p>
            <a:pPr marL="342900" indent="-342900" algn="l" fontAlgn="base">
              <a:buBlip>
                <a:blip r:embed="rId2"/>
              </a:buBlip>
            </a:pPr>
            <a:r>
              <a:rPr lang="pt-BR" sz="1900" dirty="0">
                <a:solidFill>
                  <a:schemeClr val="tx1"/>
                </a:solidFill>
              </a:rPr>
              <a:t>Reflexão e oração tendo como foco os mesmos quatro temas:</a:t>
            </a:r>
          </a:p>
          <a:p>
            <a:pPr marL="285750" indent="-285750" algn="l" fontAlgn="base">
              <a:buBlip>
                <a:blip r:embed="rId3"/>
              </a:buBlip>
            </a:pPr>
            <a:endParaRPr lang="pt-BR" sz="1400" dirty="0">
              <a:solidFill>
                <a:schemeClr val="tx1"/>
              </a:solidFill>
            </a:endParaRPr>
          </a:p>
          <a:p>
            <a:pPr marL="742950" lvl="1" indent="-285750" algn="l" fontAlgn="base">
              <a:buFont typeface="Wingdings" panose="05000000000000000000" pitchFamily="2" charset="2"/>
              <a:buChar char="ü"/>
            </a:pPr>
            <a:r>
              <a:rPr lang="pt-BR" sz="1900" dirty="0">
                <a:solidFill>
                  <a:schemeClr val="tx1"/>
                </a:solidFill>
              </a:rPr>
              <a:t>O Lugar da Política</a:t>
            </a:r>
          </a:p>
          <a:p>
            <a:pPr marL="742950" lvl="1" indent="-285750" algn="l" fontAlgn="base">
              <a:buFont typeface="Wingdings" panose="05000000000000000000" pitchFamily="2" charset="2"/>
              <a:buChar char="ü"/>
            </a:pPr>
            <a:endParaRPr lang="pt-BR" sz="1900" dirty="0">
              <a:solidFill>
                <a:schemeClr val="tx1"/>
              </a:solidFill>
            </a:endParaRPr>
          </a:p>
          <a:p>
            <a:pPr marL="742950" lvl="1" indent="-285750" algn="l" fontAlgn="base">
              <a:buFont typeface="Wingdings" panose="05000000000000000000" pitchFamily="2" charset="2"/>
              <a:buChar char="ü"/>
            </a:pPr>
            <a:r>
              <a:rPr lang="pt-BR" sz="1900" dirty="0">
                <a:solidFill>
                  <a:schemeClr val="tx1"/>
                </a:solidFill>
              </a:rPr>
              <a:t>A Questão da Educação</a:t>
            </a:r>
          </a:p>
          <a:p>
            <a:pPr marL="742950" lvl="1" indent="-285750" algn="l" fontAlgn="base">
              <a:buFont typeface="Wingdings" panose="05000000000000000000" pitchFamily="2" charset="2"/>
              <a:buChar char="ü"/>
            </a:pPr>
            <a:endParaRPr lang="pt-BR" sz="1900" dirty="0">
              <a:solidFill>
                <a:schemeClr val="tx1"/>
              </a:solidFill>
            </a:endParaRPr>
          </a:p>
          <a:p>
            <a:pPr marL="742950" lvl="1" indent="-285750" algn="l" fontAlgn="base">
              <a:buFont typeface="Wingdings" panose="05000000000000000000" pitchFamily="2" charset="2"/>
              <a:buChar char="ü"/>
            </a:pPr>
            <a:r>
              <a:rPr lang="pt-BR" sz="1900" dirty="0">
                <a:solidFill>
                  <a:schemeClr val="tx1"/>
                </a:solidFill>
              </a:rPr>
              <a:t>O problema da Técnica e sua relação com o trabalho</a:t>
            </a:r>
          </a:p>
          <a:p>
            <a:pPr marL="742950" lvl="1" indent="-285750" algn="l" fontAlgn="base">
              <a:buFont typeface="Wingdings" panose="05000000000000000000" pitchFamily="2" charset="2"/>
              <a:buChar char="ü"/>
            </a:pPr>
            <a:endParaRPr lang="pt-BR" sz="1900" dirty="0">
              <a:solidFill>
                <a:schemeClr val="tx1"/>
              </a:solidFill>
            </a:endParaRPr>
          </a:p>
          <a:p>
            <a:pPr marL="742950" lvl="1" indent="-285750" algn="l" fontAlgn="base">
              <a:buFont typeface="Wingdings" panose="05000000000000000000" pitchFamily="2" charset="2"/>
              <a:buChar char="ü"/>
            </a:pPr>
            <a:r>
              <a:rPr lang="pt-BR" sz="1900" dirty="0">
                <a:solidFill>
                  <a:schemeClr val="tx1"/>
                </a:solidFill>
              </a:rPr>
              <a:t>O Bem Comum</a:t>
            </a:r>
          </a:p>
          <a:p>
            <a:pPr algn="l" fontAlgn="base"/>
            <a:endParaRPr lang="pt-BR" sz="1900" dirty="0">
              <a:solidFill>
                <a:schemeClr val="tx1"/>
              </a:solidFill>
            </a:endParaRPr>
          </a:p>
          <a:p>
            <a:pPr marL="342900" indent="-342900" algn="l" fontAlgn="base">
              <a:buBlip>
                <a:blip r:embed="rId2"/>
              </a:buBlip>
            </a:pPr>
            <a:r>
              <a:rPr lang="pt-BR" sz="1900" dirty="0">
                <a:solidFill>
                  <a:schemeClr val="tx1"/>
                </a:solidFill>
              </a:rPr>
              <a:t>A ideia é que em ambos os eventos, pudesse haver uma participação ampliada, envolvendo os alunos da EFPWR e pessoas por eles convidados.</a:t>
            </a:r>
          </a:p>
          <a:p>
            <a:pPr marL="285750" indent="-285750" algn="l" fontAlgn="base">
              <a:buBlip>
                <a:blip r:embed="rId3"/>
              </a:buBlip>
            </a:pPr>
            <a:endParaRPr lang="pt-BR" sz="1400" dirty="0">
              <a:solidFill>
                <a:schemeClr val="tx1"/>
              </a:solidFill>
            </a:endParaRPr>
          </a:p>
          <a:p>
            <a:pPr algn="l" fontAlgn="base"/>
            <a:endParaRPr lang="pt-BR" sz="1900" dirty="0">
              <a:solidFill>
                <a:schemeClr val="tx1"/>
              </a:solidFill>
            </a:endParaRPr>
          </a:p>
          <a:p>
            <a:pPr algn="l" fontAlgn="base"/>
            <a:endParaRPr lang="pt-BR" sz="1900" dirty="0">
              <a:solidFill>
                <a:schemeClr val="tx1"/>
              </a:solidFill>
            </a:endParaRPr>
          </a:p>
        </p:txBody>
      </p:sp>
      <p:pic>
        <p:nvPicPr>
          <p:cNvPr id="14" name="Picture 2" descr="Imagem relacionad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3"/>
            <a:ext cx="864096" cy="89146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950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827584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8964488" y="0"/>
            <a:ext cx="179512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Título 1"/>
          <p:cNvSpPr>
            <a:spLocks noGrp="1"/>
          </p:cNvSpPr>
          <p:nvPr>
            <p:ph type="ctrTitle"/>
          </p:nvPr>
        </p:nvSpPr>
        <p:spPr>
          <a:xfrm>
            <a:off x="1619672" y="116632"/>
            <a:ext cx="7213728" cy="684075"/>
          </a:xfrm>
        </p:spPr>
        <p:txBody>
          <a:bodyPr>
            <a:normAutofit/>
          </a:bodyPr>
          <a:lstStyle/>
          <a:p>
            <a:r>
              <a:rPr lang="pt-BR" sz="36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O Bem Comum</a:t>
            </a:r>
          </a:p>
        </p:txBody>
      </p:sp>
      <p:pic>
        <p:nvPicPr>
          <p:cNvPr id="15" name="Picture 2" descr="Imagem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3"/>
            <a:ext cx="864096" cy="89146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Resultado de imagem para imagens de COMPETÊNCIAS DE UMA PESSO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4" y="692696"/>
            <a:ext cx="9147404" cy="5733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"/>
          <p:cNvSpPr>
            <a:spLocks noChangeArrowheads="1"/>
          </p:cNvSpPr>
          <p:nvPr/>
        </p:nvSpPr>
        <p:spPr bwMode="auto">
          <a:xfrm>
            <a:off x="34925" y="1956896"/>
            <a:ext cx="9109075" cy="1686616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  <a:alpha val="67000"/>
                </a:schemeClr>
              </a:gs>
              <a:gs pos="0">
                <a:schemeClr val="accent1">
                  <a:tint val="37000"/>
                  <a:satMod val="300000"/>
                  <a:alpha val="65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pt-BR" altLang="pt-BR" sz="2400" b="1" i="1" dirty="0">
                <a:solidFill>
                  <a:schemeClr val="accent6">
                    <a:lumMod val="50000"/>
                  </a:schemeClr>
                </a:solidFill>
                <a:latin typeface="Franklin Gothic Medium" panose="020B0603020102020204" pitchFamily="34" charset="0"/>
              </a:rPr>
              <a:t>“</a:t>
            </a:r>
            <a:r>
              <a:rPr lang="pt-BR" altLang="pt-BR" sz="2400" b="1" i="1" dirty="0">
                <a:latin typeface="Franklin Gothic Medium" panose="020B0603020102020204" pitchFamily="34" charset="0"/>
              </a:rPr>
              <a:t>Bem Comum é o conjunto das </a:t>
            </a:r>
            <a:r>
              <a:rPr lang="pt-BR" altLang="pt-BR" sz="2400" b="1" i="1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condições da vida social</a:t>
            </a:r>
            <a:r>
              <a:rPr lang="pt-BR" altLang="pt-BR" sz="2400" b="1" i="1" dirty="0">
                <a:latin typeface="Franklin Gothic Medium" panose="020B0603020102020204" pitchFamily="34" charset="0"/>
              </a:rPr>
              <a:t> que permitem  tanto aos </a:t>
            </a:r>
            <a:r>
              <a:rPr lang="pt-BR" altLang="pt-BR" sz="2400" b="1" i="1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grupos</a:t>
            </a:r>
            <a:r>
              <a:rPr lang="pt-BR" altLang="pt-BR" sz="2400" b="1" i="1" dirty="0">
                <a:latin typeface="Franklin Gothic Medium" panose="020B0603020102020204" pitchFamily="34" charset="0"/>
              </a:rPr>
              <a:t> como a cada </a:t>
            </a:r>
            <a:r>
              <a:rPr lang="pt-BR" altLang="pt-BR" sz="2400" b="1" i="1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um de seus membros, </a:t>
            </a:r>
            <a:r>
              <a:rPr lang="pt-BR" altLang="pt-BR" sz="2400" b="1" i="1" dirty="0">
                <a:latin typeface="Franklin Gothic Medium" panose="020B0603020102020204" pitchFamily="34" charset="0"/>
              </a:rPr>
              <a:t>atingir mais plena e facilmente a </a:t>
            </a:r>
            <a:r>
              <a:rPr lang="pt-BR" altLang="pt-BR" sz="2400" b="1" i="1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própria perfeição</a:t>
            </a:r>
            <a:r>
              <a:rPr lang="pt-BR" altLang="pt-BR" sz="2400" b="1" i="1" dirty="0">
                <a:latin typeface="Franklin Gothic Medium" panose="020B0603020102020204" pitchFamily="34" charset="0"/>
              </a:rPr>
              <a:t>”.</a:t>
            </a:r>
          </a:p>
        </p:txBody>
      </p:sp>
      <p:sp>
        <p:nvSpPr>
          <p:cNvPr id="13" name="Subtítulo 2"/>
          <p:cNvSpPr>
            <a:spLocks noGrp="1"/>
          </p:cNvSpPr>
          <p:nvPr>
            <p:ph type="subTitle" idx="1"/>
          </p:nvPr>
        </p:nvSpPr>
        <p:spPr>
          <a:xfrm>
            <a:off x="395536" y="4868788"/>
            <a:ext cx="8136905" cy="432420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r"/>
            <a:r>
              <a:rPr lang="pt-BR" sz="2000" i="1" dirty="0">
                <a:solidFill>
                  <a:schemeClr val="tx1"/>
                </a:solidFill>
              </a:rPr>
              <a:t>Constituição Pastoral “Gaudium et Spes, do Concílio Vaticano II (1965), 25.</a:t>
            </a:r>
          </a:p>
        </p:txBody>
      </p:sp>
    </p:spTree>
    <p:extLst>
      <p:ext uri="{BB962C8B-B14F-4D97-AF65-F5344CB8AC3E}">
        <p14:creationId xmlns:p14="http://schemas.microsoft.com/office/powerpoint/2010/main" val="2836654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827584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1619672" y="116632"/>
            <a:ext cx="7213728" cy="1027078"/>
          </a:xfrm>
        </p:spPr>
        <p:txBody>
          <a:bodyPr>
            <a:normAutofit/>
          </a:bodyPr>
          <a:lstStyle/>
          <a:p>
            <a:r>
              <a:rPr lang="pt-BR" sz="36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O que é o Tempo da Criação?</a:t>
            </a:r>
          </a:p>
        </p:txBody>
      </p:sp>
      <p:sp>
        <p:nvSpPr>
          <p:cNvPr id="10" name="Retângulo 9"/>
          <p:cNvSpPr/>
          <p:nvPr/>
        </p:nvSpPr>
        <p:spPr>
          <a:xfrm>
            <a:off x="8964488" y="0"/>
            <a:ext cx="179512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9" name="Picture 2" descr="Imagem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3"/>
            <a:ext cx="864096" cy="89146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Imagem relacionada">
            <a:extLst>
              <a:ext uri="{FF2B5EF4-FFF2-40B4-BE49-F238E27FC236}">
                <a16:creationId xmlns:a16="http://schemas.microsoft.com/office/drawing/2014/main" id="{0D6AAA3B-2D23-4446-90CF-E30C08B5C1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2506" y="1412776"/>
            <a:ext cx="4023750" cy="4023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0091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827584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8964488" y="0"/>
            <a:ext cx="179512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Título 1"/>
          <p:cNvSpPr>
            <a:spLocks noGrp="1"/>
          </p:cNvSpPr>
          <p:nvPr>
            <p:ph type="ctrTitle"/>
          </p:nvPr>
        </p:nvSpPr>
        <p:spPr>
          <a:xfrm>
            <a:off x="1619672" y="116632"/>
            <a:ext cx="7213728" cy="684075"/>
          </a:xfrm>
        </p:spPr>
        <p:txBody>
          <a:bodyPr>
            <a:normAutofit/>
          </a:bodyPr>
          <a:lstStyle/>
          <a:p>
            <a:r>
              <a:rPr lang="pt-BR" sz="36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Tempo da Criação</a:t>
            </a:r>
          </a:p>
        </p:txBody>
      </p:sp>
      <p:sp>
        <p:nvSpPr>
          <p:cNvPr id="12" name="Espaço Reservado para Conteúdo 2"/>
          <p:cNvSpPr txBox="1">
            <a:spLocks/>
          </p:cNvSpPr>
          <p:nvPr/>
        </p:nvSpPr>
        <p:spPr>
          <a:xfrm>
            <a:off x="827584" y="908720"/>
            <a:ext cx="8136904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 fontAlgn="base">
              <a:buBlip>
                <a:blip r:embed="rId2"/>
              </a:buBlip>
            </a:pPr>
            <a:r>
              <a:rPr lang="pt-BR" sz="2000" dirty="0">
                <a:solidFill>
                  <a:schemeClr val="tx1"/>
                </a:solidFill>
              </a:rPr>
              <a:t>O Tempo da Criação é a época do ano em que os 2,2 bilhões de cristãos em todo o mundo são convidados a orar e cuidar da criação.</a:t>
            </a:r>
          </a:p>
          <a:p>
            <a:pPr marL="285750" indent="-285750" algn="l" fontAlgn="base">
              <a:buBlip>
                <a:blip r:embed="rId2"/>
              </a:buBlip>
            </a:pPr>
            <a:endParaRPr lang="pt-BR" sz="1400" dirty="0">
              <a:solidFill>
                <a:schemeClr val="tx1"/>
              </a:solidFill>
            </a:endParaRPr>
          </a:p>
          <a:p>
            <a:pPr marL="285750" indent="-285750" algn="l" fontAlgn="base">
              <a:buBlip>
                <a:blip r:embed="rId2"/>
              </a:buBlip>
            </a:pPr>
            <a:r>
              <a:rPr lang="pt-BR" sz="2000" dirty="0">
                <a:solidFill>
                  <a:schemeClr val="tx1"/>
                </a:solidFill>
              </a:rPr>
              <a:t>É comemorado anualmente de 1 de setembro a 4 de outubro.</a:t>
            </a:r>
          </a:p>
          <a:p>
            <a:pPr marL="285750" indent="-285750" algn="l" fontAlgn="base">
              <a:buBlip>
                <a:blip r:embed="rId2"/>
              </a:buBlip>
            </a:pPr>
            <a:endParaRPr lang="pt-BR" sz="1400" dirty="0">
              <a:solidFill>
                <a:schemeClr val="tx1"/>
              </a:solidFill>
            </a:endParaRPr>
          </a:p>
          <a:p>
            <a:pPr marL="285750" indent="-285750" algn="l" fontAlgn="base">
              <a:buBlip>
                <a:blip r:embed="rId2"/>
              </a:buBlip>
            </a:pPr>
            <a:r>
              <a:rPr lang="pt-BR" sz="2000" dirty="0">
                <a:solidFill>
                  <a:schemeClr val="tx1"/>
                </a:solidFill>
              </a:rPr>
              <a:t>Este Tempo une a família cristã global em torno de um propósito comum.</a:t>
            </a:r>
          </a:p>
          <a:p>
            <a:pPr marL="285750" indent="-285750" algn="l" fontAlgn="base">
              <a:buBlip>
                <a:blip r:embed="rId2"/>
              </a:buBlip>
            </a:pPr>
            <a:endParaRPr lang="pt-BR" sz="1400" dirty="0">
              <a:solidFill>
                <a:schemeClr val="tx1"/>
              </a:solidFill>
            </a:endParaRPr>
          </a:p>
          <a:p>
            <a:pPr marL="285750" indent="-285750" algn="l" fontAlgn="base">
              <a:buBlip>
                <a:blip r:embed="rId2"/>
              </a:buBlip>
            </a:pPr>
            <a:r>
              <a:rPr lang="pt-BR" sz="2000" dirty="0">
                <a:solidFill>
                  <a:schemeClr val="tx1"/>
                </a:solidFill>
              </a:rPr>
              <a:t>Oferece oportunidade de celebrar momentos de oração, reflexão e de participar de diversas ações pelo cuidado com a criação.</a:t>
            </a:r>
          </a:p>
          <a:p>
            <a:pPr marL="285750" indent="-285750" algn="l" fontAlgn="base">
              <a:buBlip>
                <a:blip r:embed="rId2"/>
              </a:buBlip>
            </a:pPr>
            <a:endParaRPr lang="pt-BR" sz="1400" dirty="0">
              <a:solidFill>
                <a:schemeClr val="tx1"/>
              </a:solidFill>
            </a:endParaRPr>
          </a:p>
          <a:p>
            <a:pPr marL="285750" indent="-285750" algn="l" fontAlgn="base">
              <a:buBlip>
                <a:blip r:embed="rId2"/>
              </a:buBlip>
            </a:pPr>
            <a:r>
              <a:rPr lang="pt-BR" sz="2000" dirty="0">
                <a:solidFill>
                  <a:schemeClr val="tx1"/>
                </a:solidFill>
              </a:rPr>
              <a:t>O dia 1º de Setembro foi proclamado como o Dia da Oração pela Criação, na Igreja Ortodoxa Oriental pelo Patriarca Ecumênico </a:t>
            </a:r>
            <a:r>
              <a:rPr lang="pt-BR" sz="2000" dirty="0" err="1">
                <a:solidFill>
                  <a:schemeClr val="tx1"/>
                </a:solidFill>
              </a:rPr>
              <a:t>Dimitrios</a:t>
            </a:r>
            <a:r>
              <a:rPr lang="pt-BR" sz="2000" dirty="0">
                <a:solidFill>
                  <a:schemeClr val="tx1"/>
                </a:solidFill>
              </a:rPr>
              <a:t> I, em 1989</a:t>
            </a:r>
          </a:p>
          <a:p>
            <a:pPr marL="285750" indent="-285750" algn="l" fontAlgn="base">
              <a:buBlip>
                <a:blip r:embed="rId2"/>
              </a:buBlip>
            </a:pPr>
            <a:endParaRPr lang="pt-BR" sz="1400" dirty="0">
              <a:solidFill>
                <a:schemeClr val="tx1"/>
              </a:solidFill>
            </a:endParaRPr>
          </a:p>
          <a:p>
            <a:pPr marL="285750" indent="-285750" algn="l" fontAlgn="base">
              <a:buBlip>
                <a:blip r:embed="rId2"/>
              </a:buBlip>
            </a:pPr>
            <a:r>
              <a:rPr lang="pt-BR" sz="2000" dirty="0">
                <a:solidFill>
                  <a:schemeClr val="tx1"/>
                </a:solidFill>
              </a:rPr>
              <a:t>A data passou a ser adotada por outras igrejas cristãs europeias em 2001. O Papa Francisco adotou esta data em 2015.</a:t>
            </a:r>
          </a:p>
          <a:p>
            <a:pPr marL="285750" indent="-285750" algn="l" fontAlgn="base">
              <a:buBlip>
                <a:blip r:embed="rId2"/>
              </a:buBlip>
            </a:pPr>
            <a:endParaRPr lang="pt-BR" sz="1400" dirty="0">
              <a:solidFill>
                <a:schemeClr val="tx1"/>
              </a:solidFill>
            </a:endParaRPr>
          </a:p>
          <a:p>
            <a:pPr marL="285750" indent="-285750" algn="l" fontAlgn="base">
              <a:buBlip>
                <a:blip r:embed="rId2"/>
              </a:buBlip>
            </a:pPr>
            <a:r>
              <a:rPr lang="pt-BR" sz="2000" dirty="0">
                <a:solidFill>
                  <a:schemeClr val="tx1"/>
                </a:solidFill>
              </a:rPr>
              <a:t>Nos últimos anos, muitas igrejas cristãs começaram a celebrar o “Tempo da Criação”, entre 1 de Setembro a 4 de Outubro, Festa de S. Francisco.</a:t>
            </a:r>
          </a:p>
          <a:p>
            <a:pPr algn="l" fontAlgn="base"/>
            <a:endParaRPr lang="pt-BR" sz="2000" dirty="0">
              <a:solidFill>
                <a:schemeClr val="tx1"/>
              </a:solidFill>
            </a:endParaRPr>
          </a:p>
          <a:p>
            <a:pPr algn="l" fontAlgn="base"/>
            <a:endParaRPr lang="pt-BR" sz="2000" dirty="0">
              <a:solidFill>
                <a:schemeClr val="tx1"/>
              </a:solidFill>
            </a:endParaRPr>
          </a:p>
          <a:p>
            <a:pPr algn="l" fontAlgn="base"/>
            <a:endParaRPr lang="pt-BR" sz="2000" dirty="0">
              <a:solidFill>
                <a:schemeClr val="tx1"/>
              </a:solidFill>
            </a:endParaRPr>
          </a:p>
          <a:p>
            <a:pPr algn="l" fontAlgn="base"/>
            <a:endParaRPr lang="pt-BR" sz="2000" dirty="0">
              <a:solidFill>
                <a:schemeClr val="tx1"/>
              </a:solidFill>
            </a:endParaRPr>
          </a:p>
        </p:txBody>
      </p:sp>
      <p:pic>
        <p:nvPicPr>
          <p:cNvPr id="14" name="Picture 2" descr="Imagem relacionad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3"/>
            <a:ext cx="864096" cy="89146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3591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827584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8964488" y="0"/>
            <a:ext cx="179512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Título 1"/>
          <p:cNvSpPr>
            <a:spLocks noGrp="1"/>
          </p:cNvSpPr>
          <p:nvPr>
            <p:ph type="ctrTitle"/>
          </p:nvPr>
        </p:nvSpPr>
        <p:spPr>
          <a:xfrm>
            <a:off x="1619672" y="116632"/>
            <a:ext cx="7213728" cy="684075"/>
          </a:xfrm>
        </p:spPr>
        <p:txBody>
          <a:bodyPr>
            <a:normAutofit/>
          </a:bodyPr>
          <a:lstStyle/>
          <a:p>
            <a:r>
              <a:rPr lang="pt-BR" sz="36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Tempo de Resposta</a:t>
            </a:r>
          </a:p>
        </p:txBody>
      </p:sp>
      <p:sp>
        <p:nvSpPr>
          <p:cNvPr id="12" name="Espaço Reservado para Conteúdo 2"/>
          <p:cNvSpPr txBox="1">
            <a:spLocks/>
          </p:cNvSpPr>
          <p:nvPr/>
        </p:nvSpPr>
        <p:spPr>
          <a:xfrm>
            <a:off x="827584" y="836712"/>
            <a:ext cx="8136904" cy="60486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fontAlgn="base">
              <a:buBlip>
                <a:blip r:embed="rId2"/>
              </a:buBlip>
            </a:pPr>
            <a:r>
              <a:rPr lang="pt-BR" sz="2000" dirty="0">
                <a:solidFill>
                  <a:schemeClr val="tx1"/>
                </a:solidFill>
              </a:rPr>
              <a:t> À medida que cresce a urgência de tratar da questão ambiental, as igrejas cristãs são chamadas a fortalecer sua resposta unificada.</a:t>
            </a:r>
          </a:p>
          <a:p>
            <a:pPr marL="342900" indent="-342900" algn="l" fontAlgn="base">
              <a:buBlip>
                <a:blip r:embed="rId2"/>
              </a:buBlip>
            </a:pPr>
            <a:endParaRPr lang="pt-BR" sz="1400" dirty="0">
              <a:solidFill>
                <a:schemeClr val="tx1"/>
              </a:solidFill>
            </a:endParaRPr>
          </a:p>
          <a:p>
            <a:pPr marL="342900" indent="-342900" algn="l" fontAlgn="base">
              <a:buBlip>
                <a:blip r:embed="rId2"/>
              </a:buBlip>
            </a:pPr>
            <a:r>
              <a:rPr lang="pt-BR" sz="2000" dirty="0">
                <a:solidFill>
                  <a:schemeClr val="tx1"/>
                </a:solidFill>
              </a:rPr>
              <a:t> Comitê Diretivo Ecumênico do Tempo da Criação se uniu para capacitar os cristãos a responderem à nossa fé, cada qual segundo à denominação.</a:t>
            </a:r>
          </a:p>
          <a:p>
            <a:pPr marL="342900" indent="-342900" algn="l" fontAlgn="base">
              <a:buBlip>
                <a:blip r:embed="rId2"/>
              </a:buBlip>
            </a:pPr>
            <a:endParaRPr lang="pt-BR" sz="1400" dirty="0">
              <a:solidFill>
                <a:schemeClr val="tx1"/>
              </a:solidFill>
            </a:endParaRPr>
          </a:p>
          <a:p>
            <a:pPr marL="342900" indent="-342900" algn="l" fontAlgn="base">
              <a:buBlip>
                <a:blip r:embed="rId2"/>
              </a:buBlip>
            </a:pPr>
            <a:r>
              <a:rPr lang="pt-BR" sz="2000" dirty="0">
                <a:solidFill>
                  <a:schemeClr val="tx1"/>
                </a:solidFill>
              </a:rPr>
              <a:t> O Comitê Diretivo é composto por:</a:t>
            </a:r>
          </a:p>
          <a:p>
            <a:pPr marL="285750" indent="-285750" algn="l" fontAlgn="base">
              <a:buBlip>
                <a:blip r:embed="rId3"/>
              </a:buBlip>
            </a:pPr>
            <a:endParaRPr lang="pt-BR" sz="1400" dirty="0">
              <a:solidFill>
                <a:schemeClr val="tx1"/>
              </a:solidFill>
            </a:endParaRPr>
          </a:p>
          <a:p>
            <a:pPr marL="285750" indent="-285750" algn="l" fontAlgn="base">
              <a:buBlip>
                <a:blip r:embed="rId3"/>
              </a:buBlip>
            </a:pPr>
            <a:r>
              <a:rPr lang="pt-BR" sz="2000" dirty="0">
                <a:solidFill>
                  <a:schemeClr val="tx1"/>
                </a:solidFill>
              </a:rPr>
              <a:t>Conselho Mundial das Igrejas</a:t>
            </a:r>
          </a:p>
          <a:p>
            <a:pPr marL="285750" indent="-285750" algn="l" fontAlgn="base">
              <a:buBlip>
                <a:blip r:embed="rId3"/>
              </a:buBlip>
            </a:pPr>
            <a:r>
              <a:rPr lang="pt-BR" sz="2000" dirty="0">
                <a:solidFill>
                  <a:schemeClr val="tx1"/>
                </a:solidFill>
              </a:rPr>
              <a:t>Federação Luterana Mundial</a:t>
            </a:r>
          </a:p>
          <a:p>
            <a:pPr marL="285750" indent="-285750" algn="l" fontAlgn="base">
              <a:buBlip>
                <a:blip r:embed="rId3"/>
              </a:buBlip>
            </a:pPr>
            <a:r>
              <a:rPr lang="pt-BR" sz="2000" dirty="0">
                <a:solidFill>
                  <a:schemeClr val="tx1"/>
                </a:solidFill>
              </a:rPr>
              <a:t>Aliança Evangélica Mundial</a:t>
            </a:r>
          </a:p>
          <a:p>
            <a:pPr marL="285750" indent="-285750" algn="l" fontAlgn="base">
              <a:buBlip>
                <a:blip r:embed="rId3"/>
              </a:buBlip>
            </a:pPr>
            <a:r>
              <a:rPr lang="pt-BR" sz="2000" dirty="0">
                <a:solidFill>
                  <a:schemeClr val="tx1"/>
                </a:solidFill>
              </a:rPr>
              <a:t>Movimento Católico Global pelo Clima</a:t>
            </a:r>
          </a:p>
          <a:p>
            <a:pPr marL="285750" indent="-285750" algn="l" fontAlgn="base">
              <a:buBlip>
                <a:blip r:embed="rId3"/>
              </a:buBlip>
            </a:pPr>
            <a:r>
              <a:rPr lang="pt-BR" sz="2000" dirty="0">
                <a:solidFill>
                  <a:schemeClr val="tx1"/>
                </a:solidFill>
              </a:rPr>
              <a:t>Rede Ambiental da Comunhão Anglicana</a:t>
            </a:r>
          </a:p>
          <a:p>
            <a:pPr marL="285750" indent="-285750" algn="l" fontAlgn="base">
              <a:buBlip>
                <a:blip r:embed="rId3"/>
              </a:buBlip>
            </a:pPr>
            <a:r>
              <a:rPr lang="pt-BR" sz="2000" dirty="0">
                <a:solidFill>
                  <a:schemeClr val="tx1"/>
                </a:solidFill>
              </a:rPr>
              <a:t>Rede Lausanne para o Cuidado da Criação</a:t>
            </a:r>
          </a:p>
          <a:p>
            <a:pPr marL="285750" indent="-285750" algn="l" fontAlgn="base">
              <a:buBlip>
                <a:blip r:embed="rId3"/>
              </a:buBlip>
            </a:pPr>
            <a:r>
              <a:rPr lang="pt-BR" sz="2000" dirty="0">
                <a:solidFill>
                  <a:schemeClr val="tx1"/>
                </a:solidFill>
              </a:rPr>
              <a:t>Comunhão Mundial das Igrejas Reformadas</a:t>
            </a:r>
          </a:p>
          <a:p>
            <a:pPr marL="285750" indent="-285750" algn="l" fontAlgn="base">
              <a:buBlip>
                <a:blip r:embed="rId3"/>
              </a:buBlip>
            </a:pPr>
            <a:r>
              <a:rPr lang="pt-BR" sz="2000" dirty="0">
                <a:solidFill>
                  <a:schemeClr val="tx1"/>
                </a:solidFill>
              </a:rPr>
              <a:t>Rede Ambiental Cristão Europeia</a:t>
            </a:r>
          </a:p>
          <a:p>
            <a:pPr marL="285750" indent="-285750" algn="l" fontAlgn="base">
              <a:buBlip>
                <a:blip r:embed="rId3"/>
              </a:buBlip>
            </a:pPr>
            <a:r>
              <a:rPr lang="pt-BR" sz="2000" dirty="0">
                <a:solidFill>
                  <a:schemeClr val="tx1"/>
                </a:solidFill>
              </a:rPr>
              <a:t>Christian </a:t>
            </a:r>
            <a:r>
              <a:rPr lang="pt-BR" sz="2000" dirty="0" err="1">
                <a:solidFill>
                  <a:schemeClr val="tx1"/>
                </a:solidFill>
              </a:rPr>
              <a:t>Aid</a:t>
            </a:r>
            <a:endParaRPr lang="pt-BR" sz="2000" dirty="0">
              <a:solidFill>
                <a:schemeClr val="tx1"/>
              </a:solidFill>
            </a:endParaRPr>
          </a:p>
          <a:p>
            <a:pPr marL="285750" indent="-285750" algn="l" fontAlgn="base">
              <a:buBlip>
                <a:blip r:embed="rId3"/>
              </a:buBlip>
            </a:pPr>
            <a:endParaRPr lang="pt-BR" sz="2000" dirty="0">
              <a:solidFill>
                <a:schemeClr val="tx1"/>
              </a:solidFill>
            </a:endParaRPr>
          </a:p>
          <a:p>
            <a:pPr algn="l" fontAlgn="base"/>
            <a:endParaRPr lang="pt-BR" sz="2000" dirty="0">
              <a:solidFill>
                <a:schemeClr val="tx1"/>
              </a:solidFill>
            </a:endParaRPr>
          </a:p>
          <a:p>
            <a:pPr algn="l" fontAlgn="base"/>
            <a:endParaRPr lang="pt-BR" sz="2000" dirty="0">
              <a:solidFill>
                <a:schemeClr val="tx1"/>
              </a:solidFill>
            </a:endParaRPr>
          </a:p>
          <a:p>
            <a:pPr algn="l" fontAlgn="base"/>
            <a:endParaRPr lang="pt-BR" sz="2000" dirty="0">
              <a:solidFill>
                <a:schemeClr val="tx1"/>
              </a:solidFill>
            </a:endParaRPr>
          </a:p>
        </p:txBody>
      </p:sp>
      <p:pic>
        <p:nvPicPr>
          <p:cNvPr id="14" name="Picture 2" descr="Imagem relacionad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3"/>
            <a:ext cx="864096" cy="89146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278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827584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1259632" y="116632"/>
            <a:ext cx="7213728" cy="1027078"/>
          </a:xfrm>
        </p:spPr>
        <p:txBody>
          <a:bodyPr>
            <a:normAutofit/>
          </a:bodyPr>
          <a:lstStyle/>
          <a:p>
            <a:r>
              <a:rPr lang="pt-BR" sz="36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A inspiração pela “Laudato Si”</a:t>
            </a:r>
          </a:p>
        </p:txBody>
      </p:sp>
      <p:sp>
        <p:nvSpPr>
          <p:cNvPr id="10" name="Retângulo 9"/>
          <p:cNvSpPr/>
          <p:nvPr/>
        </p:nvSpPr>
        <p:spPr>
          <a:xfrm>
            <a:off x="8964488" y="0"/>
            <a:ext cx="179512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9" name="Picture 2" descr="Imagem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3"/>
            <a:ext cx="864096" cy="89146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3A53E1F2-F216-4754-BABE-AA5A149CE18E}"/>
              </a:ext>
            </a:extLst>
          </p:cNvPr>
          <p:cNvSpPr txBox="1"/>
          <p:nvPr/>
        </p:nvSpPr>
        <p:spPr>
          <a:xfrm>
            <a:off x="1187624" y="1124744"/>
            <a:ext cx="734481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Como uma rede ecumênica, somos inspirados pelo apelo urgente do Papa Francisco em sua carta encíclica “Laudato Si”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323495-257C-479F-9A74-21DBEE6A454F}"/>
              </a:ext>
            </a:extLst>
          </p:cNvPr>
          <p:cNvSpPr txBox="1"/>
          <p:nvPr/>
        </p:nvSpPr>
        <p:spPr>
          <a:xfrm>
            <a:off x="971600" y="2276872"/>
            <a:ext cx="7848872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t-BR" sz="2000" b="1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pt-BR" sz="2000" b="1" i="1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renovar o diálogo sobre a maneira como estamos construindo o futuro do planeta”, pois, “precisamos de uma nova solidariedade universal”, em que os mais vulneráveis são apoiados e capacitados com dignidade.</a:t>
            </a:r>
            <a:endParaRPr lang="pt-BR" sz="2000" b="1" i="1" dirty="0"/>
          </a:p>
        </p:txBody>
      </p:sp>
    </p:spTree>
    <p:extLst>
      <p:ext uri="{BB962C8B-B14F-4D97-AF65-F5344CB8AC3E}">
        <p14:creationId xmlns:p14="http://schemas.microsoft.com/office/powerpoint/2010/main" val="2607269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827584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8964488" y="0"/>
            <a:ext cx="179512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9" name="Picture 2" descr="Imagem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3"/>
            <a:ext cx="864096" cy="89146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C34F78E0-6AA4-4BCD-A42D-436CB2F615A3}"/>
              </a:ext>
            </a:extLst>
          </p:cNvPr>
          <p:cNvSpPr txBox="1">
            <a:spLocks/>
          </p:cNvSpPr>
          <p:nvPr/>
        </p:nvSpPr>
        <p:spPr>
          <a:xfrm>
            <a:off x="849057" y="2348880"/>
            <a:ext cx="8110359" cy="2016224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  <a:alpha val="70000"/>
                </a:schemeClr>
              </a:gs>
              <a:gs pos="100000">
                <a:schemeClr val="accent1">
                  <a:tint val="37000"/>
                  <a:satMod val="300000"/>
                  <a:alpha val="27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600" b="1" i="1" dirty="0">
                <a:solidFill>
                  <a:schemeClr val="tx2">
                    <a:lumMod val="50000"/>
                  </a:schemeClr>
                </a:solidFill>
                <a:latin typeface="Berlin Sans FB Demi" panose="020E0802020502020306" pitchFamily="34" charset="0"/>
              </a:rPr>
              <a:t>Tema do Tempo da Criação 2020:</a:t>
            </a:r>
          </a:p>
          <a:p>
            <a:endParaRPr lang="pt-BR" sz="3600" b="1" i="1" dirty="0">
              <a:solidFill>
                <a:schemeClr val="tx2">
                  <a:lumMod val="50000"/>
                </a:schemeClr>
              </a:solidFill>
              <a:latin typeface="Berlin Sans FB Demi" panose="020E0802020502020306" pitchFamily="34" charset="0"/>
            </a:endParaRPr>
          </a:p>
          <a:p>
            <a:r>
              <a:rPr lang="pt-BR" sz="3600" b="1" i="1" dirty="0">
                <a:solidFill>
                  <a:schemeClr val="tx2">
                    <a:lumMod val="50000"/>
                  </a:schemeClr>
                </a:solidFill>
                <a:latin typeface="Berlin Sans FB Demi" panose="020E0802020502020306" pitchFamily="34" charset="0"/>
              </a:rPr>
              <a:t>Jubileu pela Terra</a:t>
            </a:r>
            <a:endParaRPr lang="pt-BR" sz="3100" b="1" i="1" dirty="0">
              <a:solidFill>
                <a:schemeClr val="tx2">
                  <a:lumMod val="50000"/>
                </a:schemeClr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037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827584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8964488" y="0"/>
            <a:ext cx="179512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Título 1"/>
          <p:cNvSpPr>
            <a:spLocks noGrp="1"/>
          </p:cNvSpPr>
          <p:nvPr>
            <p:ph type="ctrTitle"/>
          </p:nvPr>
        </p:nvSpPr>
        <p:spPr>
          <a:xfrm>
            <a:off x="1619672" y="116632"/>
            <a:ext cx="7213728" cy="684075"/>
          </a:xfrm>
        </p:spPr>
        <p:txBody>
          <a:bodyPr>
            <a:normAutofit/>
          </a:bodyPr>
          <a:lstStyle/>
          <a:p>
            <a:r>
              <a:rPr lang="pt-BR" sz="36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2020 – Jubileu pela Terra</a:t>
            </a:r>
          </a:p>
        </p:txBody>
      </p:sp>
      <p:sp>
        <p:nvSpPr>
          <p:cNvPr id="12" name="Espaço Reservado para Conteúdo 2"/>
          <p:cNvSpPr txBox="1">
            <a:spLocks/>
          </p:cNvSpPr>
          <p:nvPr/>
        </p:nvSpPr>
        <p:spPr>
          <a:xfrm>
            <a:off x="827584" y="2055366"/>
            <a:ext cx="8136904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 fontAlgn="base">
              <a:buBlip>
                <a:blip r:embed="rId2"/>
              </a:buBlip>
            </a:pPr>
            <a:r>
              <a:rPr lang="pt-BR" sz="2000" dirty="0">
                <a:solidFill>
                  <a:schemeClr val="tx1"/>
                </a:solidFill>
              </a:rPr>
              <a:t>O conceito de Jubileu está enraizado na Sabedoria. E é um tempo de repouso para a Terra, após constante exploração; uma forma  de restaurar os ecossistemas e as pessoas</a:t>
            </a:r>
          </a:p>
          <a:p>
            <a:pPr marL="285750" indent="-285750" algn="l" fontAlgn="base">
              <a:buFont typeface="Arial" panose="020B0604020202020204" pitchFamily="34" charset="0"/>
              <a:buChar char="•"/>
            </a:pPr>
            <a:endParaRPr lang="pt-BR" sz="1400" dirty="0">
              <a:solidFill>
                <a:schemeClr val="tx1"/>
              </a:solidFill>
            </a:endParaRPr>
          </a:p>
          <a:p>
            <a:pPr marL="285750" indent="-285750" algn="l" fontAlgn="base">
              <a:buBlip>
                <a:blip r:embed="rId2"/>
              </a:buBlip>
            </a:pPr>
            <a:r>
              <a:rPr lang="pt-BR" sz="2000" dirty="0">
                <a:solidFill>
                  <a:schemeClr val="tx1"/>
                </a:solidFill>
              </a:rPr>
              <a:t>As mudanças climáticas são resultado da soma da ganância, desigualdade e destruição da Terra de Deus.</a:t>
            </a:r>
          </a:p>
          <a:p>
            <a:pPr marL="285750" indent="-285750" algn="l" fontAlgn="base">
              <a:buBlip>
                <a:blip r:embed="rId2"/>
              </a:buBlip>
            </a:pPr>
            <a:endParaRPr lang="pt-BR" sz="1400" dirty="0">
              <a:solidFill>
                <a:schemeClr val="tx1"/>
              </a:solidFill>
            </a:endParaRPr>
          </a:p>
          <a:p>
            <a:pPr marL="285750" indent="-285750" algn="l" fontAlgn="base">
              <a:buBlip>
                <a:blip r:embed="rId2"/>
              </a:buBlip>
            </a:pPr>
            <a:r>
              <a:rPr lang="pt-BR" sz="2000" dirty="0">
                <a:solidFill>
                  <a:schemeClr val="tx1"/>
                </a:solidFill>
              </a:rPr>
              <a:t>O tema do Jubileu foi escolhido para o Tempo da Criação deste ano, uma vez que reflete esses três temas interligados.</a:t>
            </a:r>
          </a:p>
          <a:p>
            <a:pPr marL="285750" indent="-285750" algn="l" fontAlgn="base">
              <a:buBlip>
                <a:blip r:embed="rId2"/>
              </a:buBlip>
            </a:pPr>
            <a:endParaRPr lang="pt-BR" sz="1400" dirty="0">
              <a:solidFill>
                <a:schemeClr val="tx1"/>
              </a:solidFill>
            </a:endParaRPr>
          </a:p>
          <a:p>
            <a:pPr marL="285750" indent="-285750" algn="l" fontAlgn="base">
              <a:buBlip>
                <a:blip r:embed="rId2"/>
              </a:buBlip>
            </a:pPr>
            <a:r>
              <a:rPr lang="pt-BR" sz="2000" dirty="0">
                <a:solidFill>
                  <a:schemeClr val="tx1"/>
                </a:solidFill>
              </a:rPr>
              <a:t>É tempo de renunciar ao consumismo e sistemas econômicos baseados em um constante crescimento irreal às custas do planeta e dos pobres.</a:t>
            </a:r>
          </a:p>
          <a:p>
            <a:pPr marL="285750" indent="-285750" algn="l" fontAlgn="base">
              <a:buBlip>
                <a:blip r:embed="rId2"/>
              </a:buBlip>
            </a:pPr>
            <a:endParaRPr lang="pt-BR" sz="1400" dirty="0">
              <a:solidFill>
                <a:schemeClr val="tx1"/>
              </a:solidFill>
            </a:endParaRPr>
          </a:p>
          <a:p>
            <a:pPr marL="285750" indent="-285750" algn="l" fontAlgn="base">
              <a:buBlip>
                <a:blip r:embed="rId2"/>
              </a:buBlip>
            </a:pPr>
            <a:r>
              <a:rPr lang="pt-BR" sz="2000" dirty="0">
                <a:solidFill>
                  <a:schemeClr val="tx1"/>
                </a:solidFill>
              </a:rPr>
              <a:t>Afirma, de forma profética, a necessidade por igualdade, justiça e sustentabilidade, e uma transição para economias sustentáveis.</a:t>
            </a:r>
          </a:p>
        </p:txBody>
      </p:sp>
      <p:pic>
        <p:nvPicPr>
          <p:cNvPr id="14" name="Picture 2" descr="Imagem relacionad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3"/>
            <a:ext cx="864096" cy="89146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C3D4A1BB-6AD2-4554-8F11-B2D81961418C}"/>
              </a:ext>
            </a:extLst>
          </p:cNvPr>
          <p:cNvSpPr txBox="1"/>
          <p:nvPr/>
        </p:nvSpPr>
        <p:spPr>
          <a:xfrm>
            <a:off x="971600" y="708194"/>
            <a:ext cx="7848872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t-BR" sz="2000" b="1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“Declarareis santo o quinquagésimo ano e proclamareis na terra a libertação para todos os habitantes. Será para vós um jubileu. Cada um de vós voltará ao seu patrimônio, e cada um de vós voltará a seu clã</a:t>
            </a:r>
            <a:r>
              <a:rPr lang="pt-BR" sz="2000" b="1" i="1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”. (Levítico 25, 10).</a:t>
            </a:r>
            <a:endParaRPr lang="pt-BR" sz="2000" b="1" i="1" dirty="0"/>
          </a:p>
        </p:txBody>
      </p:sp>
    </p:spTree>
    <p:extLst>
      <p:ext uri="{BB962C8B-B14F-4D97-AF65-F5344CB8AC3E}">
        <p14:creationId xmlns:p14="http://schemas.microsoft.com/office/powerpoint/2010/main" val="2198983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827584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8964488" y="0"/>
            <a:ext cx="179512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9" name="Picture 2" descr="Imagem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3"/>
            <a:ext cx="864096" cy="89146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m 4" descr="Uma imagem contendo desenho&#10;&#10;Descrição gerada automaticamente">
            <a:extLst>
              <a:ext uri="{FF2B5EF4-FFF2-40B4-BE49-F238E27FC236}">
                <a16:creationId xmlns:a16="http://schemas.microsoft.com/office/drawing/2014/main" id="{893009FC-51C2-40E0-9F55-053662A9E6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763439"/>
            <a:ext cx="3393753" cy="3393753"/>
          </a:xfrm>
          <a:prstGeom prst="rect">
            <a:avLst/>
          </a:prstGeom>
        </p:spPr>
      </p:pic>
      <p:pic>
        <p:nvPicPr>
          <p:cNvPr id="1026" name="Picture 2" descr="As inscrições para o Curso online de Animadores Laudato Si' 2020/2 estão  abertas | CFFB Conferência da Família Franciscana do Brasil">
            <a:extLst>
              <a:ext uri="{FF2B5EF4-FFF2-40B4-BE49-F238E27FC236}">
                <a16:creationId xmlns:a16="http://schemas.microsoft.com/office/drawing/2014/main" id="{F5FD0464-8991-4E24-8844-4CC0423D3B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467" y="1365251"/>
            <a:ext cx="3324893" cy="4151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2371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827584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8964488" y="0"/>
            <a:ext cx="179512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9" name="Picture 2" descr="Imagem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3"/>
            <a:ext cx="864096" cy="89146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C34F78E0-6AA4-4BCD-A42D-436CB2F615A3}"/>
              </a:ext>
            </a:extLst>
          </p:cNvPr>
          <p:cNvSpPr txBox="1">
            <a:spLocks/>
          </p:cNvSpPr>
          <p:nvPr/>
        </p:nvSpPr>
        <p:spPr>
          <a:xfrm>
            <a:off x="616632" y="2348880"/>
            <a:ext cx="8419864" cy="2016224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  <a:alpha val="70000"/>
                </a:schemeClr>
              </a:gs>
              <a:gs pos="100000">
                <a:schemeClr val="accent1">
                  <a:tint val="37000"/>
                  <a:satMod val="300000"/>
                  <a:alpha val="27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600" b="1" i="1" dirty="0">
                <a:solidFill>
                  <a:schemeClr val="tx2">
                    <a:lumMod val="50000"/>
                  </a:schemeClr>
                </a:solidFill>
                <a:latin typeface="Berlin Sans FB Demi" panose="020E0802020502020306" pitchFamily="34" charset="0"/>
              </a:rPr>
              <a:t>Projeto: “Leitura Política da Laudato Si”</a:t>
            </a:r>
          </a:p>
          <a:p>
            <a:endParaRPr lang="pt-BR" sz="3600" b="1" i="1" dirty="0">
              <a:solidFill>
                <a:schemeClr val="tx2">
                  <a:lumMod val="50000"/>
                </a:schemeClr>
              </a:solidFill>
              <a:latin typeface="Berlin Sans FB Demi" panose="020E0802020502020306" pitchFamily="34" charset="0"/>
            </a:endParaRPr>
          </a:p>
          <a:p>
            <a:r>
              <a:rPr lang="pt-BR" sz="3600" b="1" i="1" dirty="0">
                <a:solidFill>
                  <a:schemeClr val="tx2">
                    <a:lumMod val="50000"/>
                  </a:schemeClr>
                </a:solidFill>
                <a:latin typeface="Berlin Sans FB Demi" panose="020E0802020502020306" pitchFamily="34" charset="0"/>
              </a:rPr>
              <a:t>Escola de Fé e Política Waldemar Rossi</a:t>
            </a:r>
            <a:endParaRPr lang="pt-BR" sz="3100" b="1" i="1" dirty="0">
              <a:solidFill>
                <a:schemeClr val="tx2">
                  <a:lumMod val="50000"/>
                </a:schemeClr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2308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5082</TotalTime>
  <Words>721</Words>
  <Application>Microsoft Office PowerPoint</Application>
  <PresentationFormat>Apresentação na tela (4:3)</PresentationFormat>
  <Paragraphs>88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8" baseType="lpstr">
      <vt:lpstr>Arial</vt:lpstr>
      <vt:lpstr>Berlin Sans FB Demi</vt:lpstr>
      <vt:lpstr>Calibri</vt:lpstr>
      <vt:lpstr>Franklin Gothic Medium</vt:lpstr>
      <vt:lpstr>Wingdings</vt:lpstr>
      <vt:lpstr>Tema do Office</vt:lpstr>
      <vt:lpstr>Apresentação do PowerPoint</vt:lpstr>
      <vt:lpstr>O que é o Tempo da Criação?</vt:lpstr>
      <vt:lpstr>Tempo da Criação</vt:lpstr>
      <vt:lpstr>Tempo de Resposta</vt:lpstr>
      <vt:lpstr>A inspiração pela “Laudato Si”</vt:lpstr>
      <vt:lpstr>Apresentação do PowerPoint</vt:lpstr>
      <vt:lpstr>2020 – Jubileu pela Terra</vt:lpstr>
      <vt:lpstr>Apresentação do PowerPoint</vt:lpstr>
      <vt:lpstr>Apresentação do PowerPoint</vt:lpstr>
      <vt:lpstr>1º Momento</vt:lpstr>
      <vt:lpstr>2º Momento</vt:lpstr>
      <vt:lpstr>O Bem Comum</vt:lpstr>
    </vt:vector>
  </TitlesOfParts>
  <Company>Telefonica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Alyar</dc:creator>
  <cp:lastModifiedBy>Alfredo Santos</cp:lastModifiedBy>
  <cp:revision>291</cp:revision>
  <cp:lastPrinted>2019-05-09T19:47:20Z</cp:lastPrinted>
  <dcterms:created xsi:type="dcterms:W3CDTF">2016-04-28T12:59:30Z</dcterms:created>
  <dcterms:modified xsi:type="dcterms:W3CDTF">2020-09-14T21:29:30Z</dcterms:modified>
</cp:coreProperties>
</file>