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339" r:id="rId4"/>
    <p:sldId id="394" r:id="rId5"/>
    <p:sldId id="396" r:id="rId6"/>
    <p:sldId id="405" r:id="rId7"/>
    <p:sldId id="406" r:id="rId8"/>
    <p:sldId id="397" r:id="rId9"/>
    <p:sldId id="407" r:id="rId10"/>
    <p:sldId id="398" r:id="rId11"/>
    <p:sldId id="408" r:id="rId12"/>
    <p:sldId id="40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6600"/>
    <a:srgbClr val="FF6600"/>
    <a:srgbClr val="33CC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8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5BE1D-5EA5-44A3-9447-CE99F8B48323}" type="datetimeFigureOut">
              <a:rPr lang="pt-BR" smtClean="0"/>
              <a:t>14/09/2020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6C2DE-5C49-4CF1-B79B-E1EC145345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28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929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83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312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668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71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48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009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62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617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03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58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C8E6E-3E07-4CFA-8135-19F7DAF63580}" type="datetimeFigureOut">
              <a:rPr lang="pt-BR" smtClean="0"/>
              <a:t>14/09/2020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AE860-0672-4A2E-A1C7-055133781C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20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imgres?imgurl=http://www.cnbbsul1.org.br/wp-content/uploads/sites/116/2016/05/26037-maxresdefault.jpg&amp;imgrefurl=http://www.cnbbsul1.org.br/pastoral-operaria-lamenta-morte-de-waldemar-rossi/&amp;docid=BnuMXiFXl2g9GM&amp;tbnid=w64N_2tiQ3nnSM:&amp;vet=1&amp;w=280&amp;h=289&amp;itg=1&amp;bih=577&amp;biw=1366&amp;ved=0ahUKEwiwgrnItZ3eAhXBDZAKHfsGAk8QMwhqKCAwIA&amp;iact=c&amp;ictx=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49057" y="2348880"/>
            <a:ext cx="8110359" cy="2016224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0000"/>
                </a:schemeClr>
              </a:gs>
              <a:gs pos="100000">
                <a:schemeClr val="accent1">
                  <a:tint val="37000"/>
                  <a:satMod val="300000"/>
                  <a:alpha val="27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i="1" dirty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Tempo da Criação  - 2020</a:t>
            </a:r>
            <a:endParaRPr lang="pt-BR" sz="3100" b="1" i="1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200808" y="332656"/>
            <a:ext cx="6763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Escola de Fé e Política Waldemar Rossi</a:t>
            </a:r>
          </a:p>
          <a:p>
            <a:pPr algn="ctr"/>
            <a:r>
              <a:rPr lang="pt-BR" sz="3200" b="1" dirty="0"/>
              <a:t>Turma - 2020  </a:t>
            </a:r>
          </a:p>
        </p:txBody>
      </p:sp>
      <p:pic>
        <p:nvPicPr>
          <p:cNvPr id="11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016224" cy="208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ítulo 2"/>
          <p:cNvSpPr txBox="1">
            <a:spLocks/>
          </p:cNvSpPr>
          <p:nvPr/>
        </p:nvSpPr>
        <p:spPr>
          <a:xfrm>
            <a:off x="1043608" y="5300836"/>
            <a:ext cx="7632849" cy="504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2400" b="1" i="1" dirty="0">
                <a:solidFill>
                  <a:schemeClr val="tx2"/>
                </a:solidFill>
              </a:rPr>
              <a:t>Setembro / Outubro / 2020</a:t>
            </a:r>
          </a:p>
        </p:txBody>
      </p:sp>
    </p:spTree>
    <p:extLst>
      <p:ext uri="{BB962C8B-B14F-4D97-AF65-F5344CB8AC3E}">
        <p14:creationId xmlns:p14="http://schemas.microsoft.com/office/powerpoint/2010/main" val="412329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1º Momento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861390" y="980728"/>
            <a:ext cx="8103097" cy="5406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buBlip>
                <a:blip r:embed="rId2"/>
              </a:buBlip>
            </a:pPr>
            <a:r>
              <a:rPr lang="pt-BR" sz="1900" dirty="0">
                <a:solidFill>
                  <a:schemeClr val="tx1"/>
                </a:solidFill>
              </a:rPr>
              <a:t> Seminário, discutindo quatro grandes temas, a ser realizado no dia 28 de Setembro:</a:t>
            </a:r>
          </a:p>
          <a:p>
            <a:pPr marL="285750" indent="-285750" algn="l" fontAlgn="base">
              <a:buBlip>
                <a:blip r:embed="rId3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Lugar da Política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A Questão da Educação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problema da Técnica e sua relação com o trabalho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Bem Comum</a:t>
            </a: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</p:txBody>
      </p:sp>
      <p:pic>
        <p:nvPicPr>
          <p:cNvPr id="14" name="Picture 2" descr="Imagem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43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2º Momento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861390" y="980728"/>
            <a:ext cx="8103097" cy="5406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buBlip>
                <a:blip r:embed="rId2"/>
              </a:buBlip>
            </a:pPr>
            <a:r>
              <a:rPr lang="pt-BR" sz="1900" dirty="0">
                <a:solidFill>
                  <a:schemeClr val="tx1"/>
                </a:solidFill>
              </a:rPr>
              <a:t> Celebração a ser realizada no dia 04 de Outubro, Festa de S. Francisco de Assis.</a:t>
            </a:r>
          </a:p>
          <a:p>
            <a:pPr marL="342900" indent="-342900" algn="l" fontAlgn="base">
              <a:buBlip>
                <a:blip r:embed="rId2"/>
              </a:buBlip>
            </a:pPr>
            <a:endParaRPr lang="pt-BR" sz="1900" dirty="0">
              <a:solidFill>
                <a:schemeClr val="tx1"/>
              </a:solidFill>
            </a:endParaRPr>
          </a:p>
          <a:p>
            <a:pPr marL="342900" indent="-342900" algn="l" fontAlgn="base">
              <a:buBlip>
                <a:blip r:embed="rId2"/>
              </a:buBlip>
            </a:pPr>
            <a:r>
              <a:rPr lang="pt-BR" sz="1900" dirty="0">
                <a:solidFill>
                  <a:schemeClr val="tx1"/>
                </a:solidFill>
              </a:rPr>
              <a:t>Reflexão e oração tendo como foco os mesmos quatro temas:</a:t>
            </a:r>
          </a:p>
          <a:p>
            <a:pPr marL="285750" indent="-285750" algn="l" fontAlgn="base">
              <a:buBlip>
                <a:blip r:embed="rId3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Lugar da Política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A Questão da Educação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problema da Técnica e sua relação com o trabalho</a:t>
            </a: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endParaRPr lang="pt-BR" sz="19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Wingdings" panose="05000000000000000000" pitchFamily="2" charset="2"/>
              <a:buChar char="ü"/>
            </a:pPr>
            <a:r>
              <a:rPr lang="pt-BR" sz="1900" dirty="0">
                <a:solidFill>
                  <a:schemeClr val="tx1"/>
                </a:solidFill>
              </a:rPr>
              <a:t>O Bem Comum</a:t>
            </a: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  <a:p>
            <a:pPr marL="342900" indent="-342900" algn="l" fontAlgn="base">
              <a:buBlip>
                <a:blip r:embed="rId2"/>
              </a:buBlip>
            </a:pPr>
            <a:r>
              <a:rPr lang="pt-BR" sz="1900" dirty="0">
                <a:solidFill>
                  <a:schemeClr val="tx1"/>
                </a:solidFill>
              </a:rPr>
              <a:t>A ideia é que em ambos os eventos, pudesse haver uma participação ampliada, envolvendo os alunos da EFPWR e pessoas por eles convidados.</a:t>
            </a:r>
          </a:p>
          <a:p>
            <a:pPr marL="285750" indent="-285750" algn="l" fontAlgn="base">
              <a:buBlip>
                <a:blip r:embed="rId3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  <a:p>
            <a:pPr algn="l" fontAlgn="base"/>
            <a:endParaRPr lang="pt-BR" sz="1900" dirty="0">
              <a:solidFill>
                <a:schemeClr val="tx1"/>
              </a:solidFill>
            </a:endParaRPr>
          </a:p>
        </p:txBody>
      </p:sp>
      <p:pic>
        <p:nvPicPr>
          <p:cNvPr id="14" name="Picture 2" descr="Imagem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5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 Bem Comum</a:t>
            </a:r>
          </a:p>
        </p:txBody>
      </p:sp>
      <p:pic>
        <p:nvPicPr>
          <p:cNvPr id="15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sultado de imagem para imagens de COMPETÊNCIAS DE UMA PESS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" y="692696"/>
            <a:ext cx="9147404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"/>
          <p:cNvSpPr>
            <a:spLocks noChangeArrowheads="1"/>
          </p:cNvSpPr>
          <p:nvPr/>
        </p:nvSpPr>
        <p:spPr bwMode="auto">
          <a:xfrm>
            <a:off x="34925" y="1956896"/>
            <a:ext cx="9109075" cy="1686616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67000"/>
                </a:schemeClr>
              </a:gs>
              <a:gs pos="0">
                <a:schemeClr val="accent1">
                  <a:tint val="37000"/>
                  <a:satMod val="300000"/>
                  <a:alpha val="65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Franklin Gothic Medium" panose="020B0603020102020204" pitchFamily="34" charset="0"/>
              </a:rPr>
              <a:t>“</a:t>
            </a:r>
            <a:r>
              <a:rPr lang="pt-BR" altLang="pt-BR" sz="2400" b="1" i="1" dirty="0">
                <a:latin typeface="Franklin Gothic Medium" panose="020B0603020102020204" pitchFamily="34" charset="0"/>
              </a:rPr>
              <a:t>Bem Comum é o conjunto das </a:t>
            </a:r>
            <a:r>
              <a:rPr lang="pt-BR" altLang="pt-BR" sz="2400" b="1" i="1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condições da vida social</a:t>
            </a:r>
            <a:r>
              <a:rPr lang="pt-BR" altLang="pt-BR" sz="2400" b="1" i="1" dirty="0">
                <a:latin typeface="Franklin Gothic Medium" panose="020B0603020102020204" pitchFamily="34" charset="0"/>
              </a:rPr>
              <a:t> que permitem  tanto aos </a:t>
            </a:r>
            <a:r>
              <a:rPr lang="pt-BR" altLang="pt-BR" sz="2400" b="1" i="1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grupos</a:t>
            </a:r>
            <a:r>
              <a:rPr lang="pt-BR" altLang="pt-BR" sz="2400" b="1" i="1" dirty="0">
                <a:latin typeface="Franklin Gothic Medium" panose="020B0603020102020204" pitchFamily="34" charset="0"/>
              </a:rPr>
              <a:t> como a cada </a:t>
            </a:r>
            <a:r>
              <a:rPr lang="pt-BR" altLang="pt-BR" sz="2400" b="1" i="1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um de seus membros, </a:t>
            </a:r>
            <a:r>
              <a:rPr lang="pt-BR" altLang="pt-BR" sz="2400" b="1" i="1" dirty="0">
                <a:latin typeface="Franklin Gothic Medium" panose="020B0603020102020204" pitchFamily="34" charset="0"/>
              </a:rPr>
              <a:t>atingir mais plena e facilmente a </a:t>
            </a:r>
            <a:r>
              <a:rPr lang="pt-BR" altLang="pt-BR" sz="2400" b="1" i="1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própria perfeição</a:t>
            </a:r>
            <a:r>
              <a:rPr lang="pt-BR" altLang="pt-BR" sz="2400" b="1" i="1" dirty="0">
                <a:latin typeface="Franklin Gothic Medium" panose="020B0603020102020204" pitchFamily="34" charset="0"/>
              </a:rPr>
              <a:t>”.</a:t>
            </a:r>
          </a:p>
        </p:txBody>
      </p:sp>
      <p:sp>
        <p:nvSpPr>
          <p:cNvPr id="13" name="Subtítulo 2"/>
          <p:cNvSpPr>
            <a:spLocks noGrp="1"/>
          </p:cNvSpPr>
          <p:nvPr>
            <p:ph type="subTitle" idx="1"/>
          </p:nvPr>
        </p:nvSpPr>
        <p:spPr>
          <a:xfrm>
            <a:off x="395536" y="4868788"/>
            <a:ext cx="8136905" cy="43242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r"/>
            <a:r>
              <a:rPr lang="pt-BR" sz="2000" i="1" dirty="0">
                <a:solidFill>
                  <a:schemeClr val="tx1"/>
                </a:solidFill>
              </a:rPr>
              <a:t>Constituição Pastoral “Gaudium et Spes, do Concílio Vaticano II (1965), 25.</a:t>
            </a:r>
          </a:p>
        </p:txBody>
      </p:sp>
    </p:spTree>
    <p:extLst>
      <p:ext uri="{BB962C8B-B14F-4D97-AF65-F5344CB8AC3E}">
        <p14:creationId xmlns:p14="http://schemas.microsoft.com/office/powerpoint/2010/main" val="283665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213728" cy="1027078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 que é o Tempo da Criação?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Imagem relacionada">
            <a:extLst>
              <a:ext uri="{FF2B5EF4-FFF2-40B4-BE49-F238E27FC236}">
                <a16:creationId xmlns:a16="http://schemas.microsoft.com/office/drawing/2014/main" id="{0D6AAA3B-2D23-4446-90CF-E30C08B5C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2506" y="1412776"/>
            <a:ext cx="4023750" cy="4023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09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Tempo da Criação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827584" y="908720"/>
            <a:ext cx="813690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O Tempo da Criação é a época do ano em que os 2,2 bilhões de cristãos em todo o mundo são convidados a orar e cuidar da criação.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É comemorado anualmente de 1 de setembro a 4 de outubro.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Este Tempo une a família cristã global em torno de um propósito comum.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Oferece oportunidade de celebrar momentos de oração, reflexão e de participar de diversas ações pelo cuidado com a criação.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O dia 1º de Setembro foi proclamado como o Dia da Oração pela Criação, na Igreja Ortodoxa Oriental pelo Patriarca Ecumênico </a:t>
            </a:r>
            <a:r>
              <a:rPr lang="pt-BR" sz="2000" dirty="0" err="1">
                <a:solidFill>
                  <a:schemeClr val="tx1"/>
                </a:solidFill>
              </a:rPr>
              <a:t>Dimitrios</a:t>
            </a:r>
            <a:r>
              <a:rPr lang="pt-BR" sz="2000" dirty="0">
                <a:solidFill>
                  <a:schemeClr val="tx1"/>
                </a:solidFill>
              </a:rPr>
              <a:t> I, em 1989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A data passou a ser adotada por outras igrejas cristãs europeias em 2001. O Papa Francisco adotou esta data em 2015.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Nos últimos anos, muitas igrejas cristãs começaram a celebrar o “Tempo da Criação”, entre 1 de Setembro a 4 de Outubro, Festa de S. Francisco.</a:t>
            </a: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14" name="Picture 2" descr="Imagem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59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Tempo de Resposta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827584" y="836712"/>
            <a:ext cx="8136904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 À medida que cresce a urgência de tratar da questão ambiental, as igrejas cristãs são chamadas a fortalecer sua resposta unificada.</a:t>
            </a:r>
          </a:p>
          <a:p>
            <a:pPr marL="342900" indent="-34290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342900" indent="-34290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 Comitê Diretivo Ecumênico do Tempo da Criação se uniu para capacitar os cristãos a responderem à nossa fé, cada qual segundo à denominação.</a:t>
            </a:r>
          </a:p>
          <a:p>
            <a:pPr marL="342900" indent="-34290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342900" indent="-34290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 O Comitê Diretivo é composto por:</a:t>
            </a:r>
          </a:p>
          <a:p>
            <a:pPr marL="285750" indent="-285750" algn="l" fontAlgn="base">
              <a:buBlip>
                <a:blip r:embed="rId3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Conselho Mundial das Igrejas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Federação Luterana Mundial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Aliança Evangélica Mundial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Movimento Católico Global pelo Clima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Rede Ambiental da Comunhão Anglicana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Rede Lausanne para o Cuidado da Criação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Comunhão Mundial das Igrejas Reformadas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Rede Ambiental Cristão Europeia</a:t>
            </a:r>
          </a:p>
          <a:p>
            <a:pPr marL="285750" indent="-285750" algn="l" fontAlgn="base">
              <a:buBlip>
                <a:blip r:embed="rId3"/>
              </a:buBlip>
            </a:pPr>
            <a:r>
              <a:rPr lang="pt-BR" sz="2000" dirty="0">
                <a:solidFill>
                  <a:schemeClr val="tx1"/>
                </a:solidFill>
              </a:rPr>
              <a:t>Christian </a:t>
            </a:r>
            <a:r>
              <a:rPr lang="pt-BR" sz="2000" dirty="0" err="1">
                <a:solidFill>
                  <a:schemeClr val="tx1"/>
                </a:solidFill>
              </a:rPr>
              <a:t>Aid</a:t>
            </a:r>
            <a:endParaRPr lang="pt-BR" sz="20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3"/>
              </a:buBlip>
            </a:pPr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  <a:p>
            <a:pPr algn="l" fontAlgn="base"/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14" name="Picture 2" descr="Imagem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7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259632" y="116632"/>
            <a:ext cx="7213728" cy="1027078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 inspiração pela “Laudato Si”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3A53E1F2-F216-4754-BABE-AA5A149CE18E}"/>
              </a:ext>
            </a:extLst>
          </p:cNvPr>
          <p:cNvSpPr txBox="1"/>
          <p:nvPr/>
        </p:nvSpPr>
        <p:spPr>
          <a:xfrm>
            <a:off x="1187624" y="1124744"/>
            <a:ext cx="73448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uma rede ecumênica, somos inspirados pelo apelo urgente do Papa Francisco em sua carta encíclica “Laudato Si”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6323495-257C-479F-9A74-21DBEE6A454F}"/>
              </a:ext>
            </a:extLst>
          </p:cNvPr>
          <p:cNvSpPr txBox="1"/>
          <p:nvPr/>
        </p:nvSpPr>
        <p:spPr>
          <a:xfrm>
            <a:off x="971600" y="2276872"/>
            <a:ext cx="7848872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BR" sz="2000" b="1" i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renovar o diálogo sobre a maneira como estamos construindo o futuro do planeta”, pois, “precisamos de uma nova solidariedade universal”, em que os mais vulneráveis são apoiados e capacitados com dignidade.</a:t>
            </a:r>
            <a:endParaRPr lang="pt-BR" sz="2000" b="1" i="1" dirty="0"/>
          </a:p>
        </p:txBody>
      </p:sp>
    </p:spTree>
    <p:extLst>
      <p:ext uri="{BB962C8B-B14F-4D97-AF65-F5344CB8AC3E}">
        <p14:creationId xmlns:p14="http://schemas.microsoft.com/office/powerpoint/2010/main" val="260726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C34F78E0-6AA4-4BCD-A42D-436CB2F615A3}"/>
              </a:ext>
            </a:extLst>
          </p:cNvPr>
          <p:cNvSpPr txBox="1">
            <a:spLocks/>
          </p:cNvSpPr>
          <p:nvPr/>
        </p:nvSpPr>
        <p:spPr>
          <a:xfrm>
            <a:off x="849057" y="2348880"/>
            <a:ext cx="8110359" cy="2016224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0000"/>
                </a:schemeClr>
              </a:gs>
              <a:gs pos="100000">
                <a:schemeClr val="accent1">
                  <a:tint val="37000"/>
                  <a:satMod val="300000"/>
                  <a:alpha val="27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i="1" dirty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Tema do Tempo da Criação 2020:</a:t>
            </a:r>
          </a:p>
          <a:p>
            <a:endParaRPr lang="pt-BR" sz="3600" b="1" i="1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r>
              <a:rPr lang="pt-BR" sz="3600" b="1" i="1" dirty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Jubileu pela Terra</a:t>
            </a:r>
            <a:endParaRPr lang="pt-BR" sz="3100" b="1" i="1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3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213728" cy="6840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2020 – Jubileu pela Terra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827584" y="2055366"/>
            <a:ext cx="813690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O conceito de Jubileu está enraizado na Sabedoria. E é um tempo de repouso para a Terra, após constante exploração; uma forma  de restaurar os ecossistemas e as pessoas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As mudanças climáticas são resultado da soma da ganância, desigualdade e destruição da Terra de Deus.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O tema do Jubileu foi escolhido para o Tempo da Criação deste ano, uma vez que reflete esses três temas interligados.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É tempo de renunciar ao consumismo e sistemas econômicos baseados em um constante crescimento irreal às custas do planeta e dos pobres.</a:t>
            </a:r>
          </a:p>
          <a:p>
            <a:pPr marL="285750" indent="-285750" algn="l" fontAlgn="base">
              <a:buBlip>
                <a:blip r:embed="rId2"/>
              </a:buBlip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 algn="l" fontAlgn="base">
              <a:buBlip>
                <a:blip r:embed="rId2"/>
              </a:buBlip>
            </a:pPr>
            <a:r>
              <a:rPr lang="pt-BR" sz="2000" dirty="0">
                <a:solidFill>
                  <a:schemeClr val="tx1"/>
                </a:solidFill>
              </a:rPr>
              <a:t>Afirma, de forma profética, a necessidade por igualdade, justiça e sustentabilidade, e uma transição para economias sustentáveis.</a:t>
            </a:r>
          </a:p>
        </p:txBody>
      </p:sp>
      <p:pic>
        <p:nvPicPr>
          <p:cNvPr id="14" name="Picture 2" descr="Imagem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3D4A1BB-6AD2-4554-8F11-B2D81961418C}"/>
              </a:ext>
            </a:extLst>
          </p:cNvPr>
          <p:cNvSpPr txBox="1"/>
          <p:nvPr/>
        </p:nvSpPr>
        <p:spPr>
          <a:xfrm>
            <a:off x="971600" y="708194"/>
            <a:ext cx="7848872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“Declarareis santo o quinquagésimo ano e proclamareis na terra a libertação para todos os habitantes. Será para vós um jubileu. Cada um de vós voltará ao seu patrimônio, e cada um de vós voltará a seu clã</a:t>
            </a:r>
            <a:r>
              <a:rPr lang="pt-BR" sz="2000" b="1" i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(Levítico 25, 10).</a:t>
            </a:r>
            <a:endParaRPr lang="pt-BR" sz="2000" b="1" i="1" dirty="0"/>
          </a:p>
        </p:txBody>
      </p:sp>
    </p:spTree>
    <p:extLst>
      <p:ext uri="{BB962C8B-B14F-4D97-AF65-F5344CB8AC3E}">
        <p14:creationId xmlns:p14="http://schemas.microsoft.com/office/powerpoint/2010/main" val="219898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893009FC-51C2-40E0-9F55-053662A9E6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63439"/>
            <a:ext cx="3393753" cy="3393753"/>
          </a:xfrm>
          <a:prstGeom prst="rect">
            <a:avLst/>
          </a:prstGeom>
        </p:spPr>
      </p:pic>
      <p:pic>
        <p:nvPicPr>
          <p:cNvPr id="1026" name="Picture 2" descr="As inscrições para o Curso online de Animadores Laudato Si' 2020/2 estão  abertas | CFFB Conferência da Família Franciscana do Brasil">
            <a:extLst>
              <a:ext uri="{FF2B5EF4-FFF2-40B4-BE49-F238E27FC236}">
                <a16:creationId xmlns:a16="http://schemas.microsoft.com/office/drawing/2014/main" id="{F5FD0464-8991-4E24-8844-4CC0423D3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467" y="1365251"/>
            <a:ext cx="3324893" cy="415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37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Imagem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" cy="8914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C34F78E0-6AA4-4BCD-A42D-436CB2F615A3}"/>
              </a:ext>
            </a:extLst>
          </p:cNvPr>
          <p:cNvSpPr txBox="1">
            <a:spLocks/>
          </p:cNvSpPr>
          <p:nvPr/>
        </p:nvSpPr>
        <p:spPr>
          <a:xfrm>
            <a:off x="616632" y="2348880"/>
            <a:ext cx="8419864" cy="2016224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0000"/>
                </a:schemeClr>
              </a:gs>
              <a:gs pos="100000">
                <a:schemeClr val="accent1">
                  <a:tint val="37000"/>
                  <a:satMod val="300000"/>
                  <a:alpha val="27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i="1" dirty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Projeto: “Leitura Política da Laudato Si”</a:t>
            </a:r>
          </a:p>
          <a:p>
            <a:endParaRPr lang="pt-BR" sz="3600" b="1" i="1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r>
              <a:rPr lang="pt-BR" sz="3600" b="1" i="1" dirty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Escola de Fé e Política Waldemar Rossi</a:t>
            </a:r>
            <a:endParaRPr lang="pt-BR" sz="3100" b="1" i="1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230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721</Words>
  <Application>Microsoft Office PowerPoint</Application>
  <PresentationFormat>Apresentação na tela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Berlin Sans FB Demi</vt:lpstr>
      <vt:lpstr>Calibri</vt:lpstr>
      <vt:lpstr>Franklin Gothic Medium</vt:lpstr>
      <vt:lpstr>Wingdings</vt:lpstr>
      <vt:lpstr>Tema do Office</vt:lpstr>
      <vt:lpstr>Apresentação do PowerPoint</vt:lpstr>
      <vt:lpstr>O que é o Tempo da Criação?</vt:lpstr>
      <vt:lpstr>Tempo da Criação</vt:lpstr>
      <vt:lpstr>Tempo de Resposta</vt:lpstr>
      <vt:lpstr>A inspiração pela “Laudato Si”</vt:lpstr>
      <vt:lpstr>Apresentação do PowerPoint</vt:lpstr>
      <vt:lpstr>2020 – Jubileu pela Terra</vt:lpstr>
      <vt:lpstr>Apresentação do PowerPoint</vt:lpstr>
      <vt:lpstr>Apresentação do PowerPoint</vt:lpstr>
      <vt:lpstr>1º Momento</vt:lpstr>
      <vt:lpstr>2º Momento</vt:lpstr>
      <vt:lpstr>O Bem Comum</vt:lpstr>
    </vt:vector>
  </TitlesOfParts>
  <Company>Telefonica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Alyar</dc:creator>
  <cp:lastModifiedBy>Alfredo Santos</cp:lastModifiedBy>
  <cp:revision>291</cp:revision>
  <cp:lastPrinted>2019-05-09T19:47:20Z</cp:lastPrinted>
  <dcterms:created xsi:type="dcterms:W3CDTF">2016-04-28T12:59:30Z</dcterms:created>
  <dcterms:modified xsi:type="dcterms:W3CDTF">2020-09-14T21:29:30Z</dcterms:modified>
</cp:coreProperties>
</file>